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EC433-22E1-465A-A538-5FBF71BF8979}" v="1281" dt="2025-10-22T01:35:03.0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22T01:35:03.043" v="1532" actId="20577"/>
      <pc:docMkLst>
        <pc:docMk/>
      </pc:docMkLst>
      <pc:sldChg chg="addSp delSp modSp mod">
        <pc:chgData name="Shuan Cheng" userId="b14087c0-bac9-44dd-b3f8-5d50e1ee75e5" providerId="ADAL" clId="{75A9BF88-81BC-4677-82BB-DF96F3D360A6}" dt="2025-10-22T00:32:40.725" v="16" actId="20577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22T00:32:22.060" v="0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32:40.725" v="16" actId="20577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32:32.429" v="4" actId="13822"/>
          <ac:spMkLst>
            <pc:docMk/>
            <pc:sldMk cId="0" sldId="259"/>
            <ac:spMk id="13" creationId="{B9CEAEF4-031E-B815-C011-287BE2A906A3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39:54.569" v="145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22T00:33:57.682" v="24" actId="478"/>
          <ac:spMkLst>
            <pc:docMk/>
            <pc:sldMk cId="0" sldId="260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36:46.329" v="81" actId="1582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4:33.840" v="32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7:27.434" v="90" actId="478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2T00:33:53.085" v="23" actId="478"/>
          <ac:spMkLst>
            <pc:docMk/>
            <pc:sldMk cId="0" sldId="260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2T00:33:34.490" v="19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4:35.021" v="33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3:40.299" v="20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4:33.443" v="31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9:40.631" v="135" actId="478"/>
          <ac:spMkLst>
            <pc:docMk/>
            <pc:sldMk cId="0" sldId="260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39:43.482" v="143" actId="20577"/>
          <ac:spMkLst>
            <pc:docMk/>
            <pc:sldMk cId="0" sldId="260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36:50.126" v="82" actId="1582"/>
          <ac:spMkLst>
            <pc:docMk/>
            <pc:sldMk cId="0" sldId="260"/>
            <ac:spMk id="31" creationId="{6A79D788-58B9-C74F-D86C-934756C086B5}"/>
          </ac:spMkLst>
        </pc:spChg>
        <pc:spChg chg="add mod">
          <ac:chgData name="Shuan Cheng" userId="b14087c0-bac9-44dd-b3f8-5d50e1ee75e5" providerId="ADAL" clId="{75A9BF88-81BC-4677-82BB-DF96F3D360A6}" dt="2025-10-22T00:36:54.803" v="83" actId="1582"/>
          <ac:spMkLst>
            <pc:docMk/>
            <pc:sldMk cId="0" sldId="260"/>
            <ac:spMk id="32" creationId="{A252CBF5-EEA3-9A5A-0B93-15B2F3043078}"/>
          </ac:spMkLst>
        </pc:spChg>
        <pc:spChg chg="add mod">
          <ac:chgData name="Shuan Cheng" userId="b14087c0-bac9-44dd-b3f8-5d50e1ee75e5" providerId="ADAL" clId="{75A9BF88-81BC-4677-82BB-DF96F3D360A6}" dt="2025-10-22T00:37:53.735" v="99" actId="1076"/>
          <ac:spMkLst>
            <pc:docMk/>
            <pc:sldMk cId="0" sldId="260"/>
            <ac:spMk id="45" creationId="{592CAE90-8CA6-E176-C03E-46AC1B812357}"/>
          </ac:spMkLst>
        </pc:spChg>
        <pc:spChg chg="add mod">
          <ac:chgData name="Shuan Cheng" userId="b14087c0-bac9-44dd-b3f8-5d50e1ee75e5" providerId="ADAL" clId="{75A9BF88-81BC-4677-82BB-DF96F3D360A6}" dt="2025-10-22T00:38:01.790" v="103" actId="1076"/>
          <ac:spMkLst>
            <pc:docMk/>
            <pc:sldMk cId="0" sldId="260"/>
            <ac:spMk id="46" creationId="{E85DD13C-8E4B-6583-7D70-392B4332E762}"/>
          </ac:spMkLst>
        </pc:spChg>
        <pc:spChg chg="add mod">
          <ac:chgData name="Shuan Cheng" userId="b14087c0-bac9-44dd-b3f8-5d50e1ee75e5" providerId="ADAL" clId="{75A9BF88-81BC-4677-82BB-DF96F3D360A6}" dt="2025-10-22T00:38:32.434" v="115" actId="1076"/>
          <ac:spMkLst>
            <pc:docMk/>
            <pc:sldMk cId="0" sldId="260"/>
            <ac:spMk id="47" creationId="{3B006830-2640-EC15-DA27-65E65A90C330}"/>
          </ac:spMkLst>
        </pc:spChg>
        <pc:spChg chg="add mod">
          <ac:chgData name="Shuan Cheng" userId="b14087c0-bac9-44dd-b3f8-5d50e1ee75e5" providerId="ADAL" clId="{75A9BF88-81BC-4677-82BB-DF96F3D360A6}" dt="2025-10-22T00:38:32.434" v="115" actId="1076"/>
          <ac:spMkLst>
            <pc:docMk/>
            <pc:sldMk cId="0" sldId="260"/>
            <ac:spMk id="48" creationId="{7D53DD59-5F88-3D5F-CBB8-50A3CEC50E9E}"/>
          </ac:spMkLst>
        </pc:spChg>
        <pc:spChg chg="add mod">
          <ac:chgData name="Shuan Cheng" userId="b14087c0-bac9-44dd-b3f8-5d50e1ee75e5" providerId="ADAL" clId="{75A9BF88-81BC-4677-82BB-DF96F3D360A6}" dt="2025-10-22T00:39:18.787" v="133" actId="1076"/>
          <ac:spMkLst>
            <pc:docMk/>
            <pc:sldMk cId="0" sldId="260"/>
            <ac:spMk id="49" creationId="{E96A0DC6-DFD7-B690-2873-5F7948510D74}"/>
          </ac:spMkLst>
        </pc:spChg>
        <pc:spChg chg="add mod">
          <ac:chgData name="Shuan Cheng" userId="b14087c0-bac9-44dd-b3f8-5d50e1ee75e5" providerId="ADAL" clId="{75A9BF88-81BC-4677-82BB-DF96F3D360A6}" dt="2025-10-22T00:39:22.965" v="134" actId="1076"/>
          <ac:spMkLst>
            <pc:docMk/>
            <pc:sldMk cId="0" sldId="260"/>
            <ac:spMk id="50" creationId="{66BF96D6-963A-5BF1-7FB4-63CE5E2DD6E6}"/>
          </ac:spMkLst>
        </pc:spChg>
        <pc:spChg chg="add mod">
          <ac:chgData name="Shuan Cheng" userId="b14087c0-bac9-44dd-b3f8-5d50e1ee75e5" providerId="ADAL" clId="{75A9BF88-81BC-4677-82BB-DF96F3D360A6}" dt="2025-10-22T00:39:54.569" v="145" actId="1076"/>
          <ac:spMkLst>
            <pc:docMk/>
            <pc:sldMk cId="0" sldId="260"/>
            <ac:spMk id="60" creationId="{953AE1EB-98A8-BF62-7C51-1524423B3751}"/>
          </ac:spMkLst>
        </pc:spChg>
        <pc:grpChg chg="add del">
          <ac:chgData name="Shuan Cheng" userId="b14087c0-bac9-44dd-b3f8-5d50e1ee75e5" providerId="ADAL" clId="{75A9BF88-81BC-4677-82BB-DF96F3D360A6}" dt="2025-10-22T00:34:12.811" v="27" actId="478"/>
          <ac:grpSpMkLst>
            <pc:docMk/>
            <pc:sldMk cId="0" sldId="260"/>
            <ac:grpSpMk id="9" creationId="{00000000-0000-0000-0000-000000000000}"/>
          </ac:grpSpMkLst>
        </pc:grpChg>
        <pc:cxnChg chg="add del mod">
          <ac:chgData name="Shuan Cheng" userId="b14087c0-bac9-44dd-b3f8-5d50e1ee75e5" providerId="ADAL" clId="{75A9BF88-81BC-4677-82BB-DF96F3D360A6}" dt="2025-10-22T00:34:30.017" v="30" actId="478"/>
          <ac:cxnSpMkLst>
            <pc:docMk/>
            <pc:sldMk cId="0" sldId="260"/>
            <ac:cxnSpMk id="29" creationId="{CC1CD34D-554F-1E02-C78B-6F2B697099A0}"/>
          </ac:cxnSpMkLst>
        </pc:cxnChg>
        <pc:cxnChg chg="add mod">
          <ac:chgData name="Shuan Cheng" userId="b14087c0-bac9-44dd-b3f8-5d50e1ee75e5" providerId="ADAL" clId="{75A9BF88-81BC-4677-82BB-DF96F3D360A6}" dt="2025-10-22T00:36:54.803" v="83" actId="1582"/>
          <ac:cxnSpMkLst>
            <pc:docMk/>
            <pc:sldMk cId="0" sldId="260"/>
            <ac:cxnSpMk id="34" creationId="{B19F91B7-1F93-8122-D5D2-6090808B68A2}"/>
          </ac:cxnSpMkLst>
        </pc:cxnChg>
        <pc:cxnChg chg="add mod">
          <ac:chgData name="Shuan Cheng" userId="b14087c0-bac9-44dd-b3f8-5d50e1ee75e5" providerId="ADAL" clId="{75A9BF88-81BC-4677-82BB-DF96F3D360A6}" dt="2025-10-22T00:39:15.964" v="132" actId="14100"/>
          <ac:cxnSpMkLst>
            <pc:docMk/>
            <pc:sldMk cId="0" sldId="260"/>
            <ac:cxnSpMk id="37" creationId="{4527042D-AEA4-9DC1-DCA6-099270D0F602}"/>
          </ac:cxnSpMkLst>
        </pc:cxnChg>
        <pc:cxnChg chg="add mod">
          <ac:chgData name="Shuan Cheng" userId="b14087c0-bac9-44dd-b3f8-5d50e1ee75e5" providerId="ADAL" clId="{75A9BF88-81BC-4677-82BB-DF96F3D360A6}" dt="2025-10-22T00:37:03.207" v="86" actId="13822"/>
          <ac:cxnSpMkLst>
            <pc:docMk/>
            <pc:sldMk cId="0" sldId="260"/>
            <ac:cxnSpMk id="39" creationId="{B17C6E58-D76E-748E-2DF6-5D02BB7F9891}"/>
          </ac:cxnSpMkLst>
        </pc:cxnChg>
        <pc:cxnChg chg="add mod">
          <ac:chgData name="Shuan Cheng" userId="b14087c0-bac9-44dd-b3f8-5d50e1ee75e5" providerId="ADAL" clId="{75A9BF88-81BC-4677-82BB-DF96F3D360A6}" dt="2025-10-22T00:37:24.029" v="89" actId="693"/>
          <ac:cxnSpMkLst>
            <pc:docMk/>
            <pc:sldMk cId="0" sldId="260"/>
            <ac:cxnSpMk id="42" creationId="{8296B08B-0DD6-21D6-712D-BA7544EEBA1B}"/>
          </ac:cxnSpMkLst>
        </pc:cxnChg>
        <pc:cxnChg chg="add mod">
          <ac:chgData name="Shuan Cheng" userId="b14087c0-bac9-44dd-b3f8-5d50e1ee75e5" providerId="ADAL" clId="{75A9BF88-81BC-4677-82BB-DF96F3D360A6}" dt="2025-10-22T00:37:37.449" v="92" actId="13822"/>
          <ac:cxnSpMkLst>
            <pc:docMk/>
            <pc:sldMk cId="0" sldId="260"/>
            <ac:cxnSpMk id="44" creationId="{BAF72C26-6A9E-EEC3-998E-171ACE1299DC}"/>
          </ac:cxnSpMkLst>
        </pc:cxnChg>
      </pc:sldChg>
      <pc:sldChg chg="addSp delSp modSp mod">
        <pc:chgData name="Shuan Cheng" userId="b14087c0-bac9-44dd-b3f8-5d50e1ee75e5" providerId="ADAL" clId="{75A9BF88-81BC-4677-82BB-DF96F3D360A6}" dt="2025-10-22T00:48:49.374" v="525" actId="1076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3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48:49.374" v="525" actId="1076"/>
          <ac:spMkLst>
            <pc:docMk/>
            <pc:sldMk cId="0" sldId="262"/>
            <ac:spMk id="4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48:39.341" v="524" actId="1076"/>
          <ac:spMkLst>
            <pc:docMk/>
            <pc:sldMk cId="0" sldId="262"/>
            <ac:spMk id="48" creationId="{FA3194C7-5C42-A597-B843-3479F16A25CD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56:36.302" v="708" actId="2057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1:00.405" v="576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3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2T00:51:01.892" v="578" actId="22"/>
          <ac:spMkLst>
            <pc:docMk/>
            <pc:sldMk cId="0" sldId="263"/>
            <ac:spMk id="40" creationId="{1DA6FBFB-0C8D-8002-BBE5-AA8306A8FB41}"/>
          </ac:spMkLst>
        </pc:spChg>
        <pc:spChg chg="add mod">
          <ac:chgData name="Shuan Cheng" userId="b14087c0-bac9-44dd-b3f8-5d50e1ee75e5" providerId="ADAL" clId="{75A9BF88-81BC-4677-82BB-DF96F3D360A6}" dt="2025-10-22T00:56:36.302" v="708" actId="20577"/>
          <ac:spMkLst>
            <pc:docMk/>
            <pc:sldMk cId="0" sldId="263"/>
            <ac:spMk id="41" creationId="{76710980-B614-CB62-2421-2CD5997B6077}"/>
          </ac:spMkLst>
        </pc:spChg>
        <pc:graphicFrameChg chg="mod modGraphic">
          <ac:chgData name="Shuan Cheng" userId="b14087c0-bac9-44dd-b3f8-5d50e1ee75e5" providerId="ADAL" clId="{75A9BF88-81BC-4677-82BB-DF96F3D360A6}" dt="2025-10-22T00:50:33.073" v="574" actId="20577"/>
          <ac:graphicFrameMkLst>
            <pc:docMk/>
            <pc:sldMk cId="0" sldId="263"/>
            <ac:graphicFrameMk id="3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22T01:03:03.182" v="859" actId="1035"/>
        <pc:sldMkLst>
          <pc:docMk/>
          <pc:sldMk cId="0" sldId="264"/>
        </pc:sldMkLst>
        <pc:spChg chg="del mod">
          <ac:chgData name="Shuan Cheng" userId="b14087c0-bac9-44dd-b3f8-5d50e1ee75e5" providerId="ADAL" clId="{75A9BF88-81BC-4677-82BB-DF96F3D360A6}" dt="2025-10-22T00:55:28.815" v="676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0.023" v="677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55:40.350" v="680" actId="20577"/>
          <ac:spMkLst>
            <pc:docMk/>
            <pc:sldMk cId="0" sldId="26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58:28.846" v="763" actId="20577"/>
          <ac:spMkLst>
            <pc:docMk/>
            <pc:sldMk cId="0" sldId="26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54.565" v="765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0:09.274" v="791" actId="14100"/>
          <ac:spMkLst>
            <pc:docMk/>
            <pc:sldMk cId="0" sldId="264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0:03.438" v="790" actId="20577"/>
          <ac:spMkLst>
            <pc:docMk/>
            <pc:sldMk cId="0" sldId="264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9:18.023" v="775" actId="478"/>
          <ac:spMkLst>
            <pc:docMk/>
            <pc:sldMk cId="0" sldId="264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0:01.516" v="789" actId="1076"/>
          <ac:spMkLst>
            <pc:docMk/>
            <pc:sldMk cId="0" sldId="264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57:50.574" v="740" actId="1076"/>
          <ac:spMkLst>
            <pc:docMk/>
            <pc:sldMk cId="0" sldId="264"/>
            <ac:spMk id="40" creationId="{5E520F73-DEEB-8387-44C5-56B131722925}"/>
          </ac:spMkLst>
        </pc:spChg>
        <pc:spChg chg="add mod">
          <ac:chgData name="Shuan Cheng" userId="b14087c0-bac9-44dd-b3f8-5d50e1ee75e5" providerId="ADAL" clId="{75A9BF88-81BC-4677-82BB-DF96F3D360A6}" dt="2025-10-22T00:57:58.234" v="741" actId="1076"/>
          <ac:spMkLst>
            <pc:docMk/>
            <pc:sldMk cId="0" sldId="264"/>
            <ac:spMk id="41" creationId="{C15C160F-2E1E-FF4B-274B-03EB09D82785}"/>
          </ac:spMkLst>
        </pc:spChg>
        <pc:spChg chg="add mod">
          <ac:chgData name="Shuan Cheng" userId="b14087c0-bac9-44dd-b3f8-5d50e1ee75e5" providerId="ADAL" clId="{75A9BF88-81BC-4677-82BB-DF96F3D360A6}" dt="2025-10-22T01:03:03.182" v="859" actId="1035"/>
          <ac:spMkLst>
            <pc:docMk/>
            <pc:sldMk cId="0" sldId="264"/>
            <ac:spMk id="43" creationId="{758F7602-1C65-954E-8FD2-E42D614AD3FC}"/>
          </ac:spMkLst>
        </pc:spChg>
      </pc:sldChg>
      <pc:sldChg chg="modSp">
        <pc:chgData name="Shuan Cheng" userId="b14087c0-bac9-44dd-b3f8-5d50e1ee75e5" providerId="ADAL" clId="{75A9BF88-81BC-4677-82BB-DF96F3D360A6}" dt="2025-10-22T01:35:03.043" v="1532" actId="20577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22T01:35:03.043" v="1532" actId="20577"/>
          <ac:spMkLst>
            <pc:docMk/>
            <pc:sldMk cId="0" sldId="265"/>
            <ac:spMk id="11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09:21.303" v="1028" actId="1076"/>
        <pc:sldMkLst>
          <pc:docMk/>
          <pc:sldMk cId="0" sldId="267"/>
        </pc:sldMkLst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9.634" v="870" actId="478"/>
          <ac:spMkLst>
            <pc:docMk/>
            <pc:sldMk cId="0" sldId="26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57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2T01:06:17.345" v="876" actId="478"/>
          <ac:spMkLst>
            <pc:docMk/>
            <pc:sldMk cId="0" sldId="267"/>
            <ac:spMk id="62" creationId="{1965DA2C-A330-0510-156F-C99941DE41D5}"/>
          </ac:spMkLst>
        </pc:spChg>
        <pc:spChg chg="add mod">
          <ac:chgData name="Shuan Cheng" userId="b14087c0-bac9-44dd-b3f8-5d50e1ee75e5" providerId="ADAL" clId="{75A9BF88-81BC-4677-82BB-DF96F3D360A6}" dt="2025-10-22T01:07:43.134" v="951" actId="1076"/>
          <ac:spMkLst>
            <pc:docMk/>
            <pc:sldMk cId="0" sldId="267"/>
            <ac:spMk id="63" creationId="{31D98432-E654-8BD5-16DC-F43FD19189C3}"/>
          </ac:spMkLst>
        </pc:spChg>
        <pc:spChg chg="add mod">
          <ac:chgData name="Shuan Cheng" userId="b14087c0-bac9-44dd-b3f8-5d50e1ee75e5" providerId="ADAL" clId="{75A9BF88-81BC-4677-82BB-DF96F3D360A6}" dt="2025-10-22T01:09:21.303" v="1028" actId="1076"/>
          <ac:spMkLst>
            <pc:docMk/>
            <pc:sldMk cId="0" sldId="267"/>
            <ac:spMk id="64" creationId="{88D8912B-C132-F165-87C4-BC0A79CAF75D}"/>
          </ac:spMkLst>
        </pc:spChg>
        <pc:spChg chg="add mod">
          <ac:chgData name="Shuan Cheng" userId="b14087c0-bac9-44dd-b3f8-5d50e1ee75e5" providerId="ADAL" clId="{75A9BF88-81BC-4677-82BB-DF96F3D360A6}" dt="2025-10-22T01:08:29.852" v="990" actId="1076"/>
          <ac:spMkLst>
            <pc:docMk/>
            <pc:sldMk cId="0" sldId="267"/>
            <ac:spMk id="65" creationId="{4A4B55BD-7E49-6B2B-2CDF-BFFC89F2D47D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14:30.897" v="1282" actId="1076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22T01:10:04.915" v="1030" actId="14100"/>
          <ac:spMkLst>
            <pc:docMk/>
            <pc:sldMk cId="0" sldId="26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10:25.612" v="1038" actId="20577"/>
          <ac:spMkLst>
            <pc:docMk/>
            <pc:sldMk cId="0" sldId="268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11:08.187" v="1053" actId="20577"/>
          <ac:spMkLst>
            <pc:docMk/>
            <pc:sldMk cId="0" sldId="268"/>
            <ac:spMk id="39" creationId="{3D68B201-CAB1-DE41-ED44-51B8D716BF47}"/>
          </ac:spMkLst>
        </pc:spChg>
        <pc:spChg chg="add mod">
          <ac:chgData name="Shuan Cheng" userId="b14087c0-bac9-44dd-b3f8-5d50e1ee75e5" providerId="ADAL" clId="{75A9BF88-81BC-4677-82BB-DF96F3D360A6}" dt="2025-10-22T01:14:30.897" v="1282" actId="1076"/>
          <ac:spMkLst>
            <pc:docMk/>
            <pc:sldMk cId="0" sldId="268"/>
            <ac:spMk id="41" creationId="{BC9118BD-64AF-04E9-C577-B04CBC62F5AE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26:21.624" v="1317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22T01:25:20.308" v="1285" actId="478"/>
          <ac:spMkLst>
            <pc:docMk/>
            <pc:sldMk cId="0" sldId="27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5:16.103" v="1283" actId="478"/>
          <ac:spMkLst>
            <pc:docMk/>
            <pc:sldMk cId="0" sldId="270"/>
            <ac:spMk id="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2T01:25:48.351" v="1295" actId="1076"/>
          <ac:spMkLst>
            <pc:docMk/>
            <pc:sldMk cId="0" sldId="270"/>
            <ac:spMk id="7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2T01:26:03.676" v="1311" actId="20577"/>
          <ac:spMkLst>
            <pc:docMk/>
            <pc:sldMk cId="0" sldId="270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26:21.624" v="1317"/>
          <ac:spMkLst>
            <pc:docMk/>
            <pc:sldMk cId="0" sldId="270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26:18.771" v="1316" actId="1076"/>
          <ac:spMkLst>
            <pc:docMk/>
            <pc:sldMk cId="0" sldId="270"/>
            <ac:spMk id="15" creationId="{B1D838CB-3483-C961-A975-235DCB83BA08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31:55.524" v="1517" actId="1076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31:55.524" v="1517" actId="1076"/>
          <ac:spMkLst>
            <pc:docMk/>
            <pc:sldMk cId="0" sldId="271"/>
            <ac:spMk id="46" creationId="{977312D9-0240-01B7-4851-99520C207AED}"/>
          </ac:spMkLst>
        </pc:spChg>
        <pc:spChg chg="add mod">
          <ac:chgData name="Shuan Cheng" userId="b14087c0-bac9-44dd-b3f8-5d50e1ee75e5" providerId="ADAL" clId="{75A9BF88-81BC-4677-82BB-DF96F3D360A6}" dt="2025-10-22T01:31:55.524" v="1517" actId="1076"/>
          <ac:spMkLst>
            <pc:docMk/>
            <pc:sldMk cId="0" sldId="271"/>
            <ac:spMk id="47" creationId="{0FDE1C04-32CB-A2A2-8D4B-873B5EEC8D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11797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342" y="644103"/>
            <a:ext cx="4336415" cy="2399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5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887267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latin typeface="Arial"/>
                <a:cs typeface="Arial"/>
              </a:rPr>
              <a:t>Linear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40" dirty="0"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962" y="1211192"/>
            <a:ext cx="24136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000000"/>
                </a:solidFill>
              </a:rPr>
              <a:t>State</a:t>
            </a:r>
            <a:r>
              <a:rPr sz="2050" spc="10" dirty="0">
                <a:solidFill>
                  <a:srgbClr val="000000"/>
                </a:solidFill>
              </a:rPr>
              <a:t> </a:t>
            </a:r>
            <a:r>
              <a:rPr sz="2050" spc="-210" dirty="0">
                <a:solidFill>
                  <a:srgbClr val="000000"/>
                </a:solidFill>
              </a:rPr>
              <a:t>Feedback</a:t>
            </a:r>
            <a:r>
              <a:rPr sz="2050" spc="65" dirty="0">
                <a:solidFill>
                  <a:srgbClr val="000000"/>
                </a:solidFill>
              </a:rPr>
              <a:t> </a:t>
            </a:r>
            <a:r>
              <a:rPr sz="2050" spc="-80" dirty="0">
                <a:solidFill>
                  <a:srgbClr val="000000"/>
                </a:solidFill>
              </a:rPr>
              <a:t>Control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A9E9C42-5458-C95B-A347-2E2C226420D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2249" y="1061516"/>
            <a:ext cx="5080" cy="1284605"/>
            <a:chOff x="372249" y="1061516"/>
            <a:chExt cx="5080" cy="1284605"/>
          </a:xfrm>
        </p:grpSpPr>
        <p:sp>
          <p:nvSpPr>
            <p:cNvPr id="4" name="object 4"/>
            <p:cNvSpPr/>
            <p:nvPr/>
          </p:nvSpPr>
          <p:spPr>
            <a:xfrm>
              <a:off x="374777" y="106151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777" y="124498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777" y="142844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4777" y="161190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777" y="179536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777" y="197882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777" y="216228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97828" y="854821"/>
                <a:ext cx="4493260" cy="18408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>
                  <a:lnSpc>
                    <a:spcPts val="1390"/>
                  </a:lnSpc>
                  <a:spcBef>
                    <a:spcPts val="95"/>
                  </a:spcBef>
                </a:pPr>
                <a:r>
                  <a:rPr sz="1200" b="1" spc="-40" dirty="0">
                    <a:latin typeface="Arial"/>
                    <a:cs typeface="Arial"/>
                  </a:rPr>
                  <a:t>Eigenvalue-</a:t>
                </a:r>
                <a:r>
                  <a:rPr sz="1200" b="1" spc="-25" dirty="0">
                    <a:latin typeface="Arial"/>
                    <a:cs typeface="Arial"/>
                  </a:rPr>
                  <a:t>placement</a:t>
                </a:r>
                <a:r>
                  <a:rPr sz="1200" b="1" spc="145" dirty="0"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latin typeface="Arial"/>
                    <a:cs typeface="Arial"/>
                  </a:rPr>
                  <a:t>Algorithm</a:t>
                </a:r>
                <a:endParaRPr sz="1200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ts val="1390"/>
                  </a:lnSpc>
                  <a:buAutoNum type="arabicPlain"/>
                  <a:tabLst>
                    <a:tab pos="352425" algn="l"/>
                  </a:tabLst>
                </a:pPr>
                <a:r>
                  <a:rPr sz="1200" spc="-50" dirty="0">
                    <a:latin typeface="Arial"/>
                    <a:cs typeface="Arial"/>
                  </a:rPr>
                  <a:t>determine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desired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75" dirty="0">
                    <a:latin typeface="Arial"/>
                    <a:cs typeface="Arial"/>
                  </a:rPr>
                  <a:t>eigenvalue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locations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p</a:t>
                </a:r>
                <a:r>
                  <a:rPr sz="1200" spc="-15" baseline="-13888" dirty="0">
                    <a:latin typeface="Arial"/>
                    <a:cs typeface="Arial"/>
                  </a:rPr>
                  <a:t>1</a:t>
                </a:r>
                <a:r>
                  <a:rPr sz="1200" i="1" spc="-10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-400" dirty="0">
                    <a:latin typeface="Menlo"/>
                    <a:cs typeface="Menlo"/>
                  </a:rPr>
                  <a:t>·</a:t>
                </a:r>
                <a:r>
                  <a:rPr sz="1200" i="1" spc="-525" dirty="0">
                    <a:latin typeface="Menlo"/>
                    <a:cs typeface="Menlo"/>
                  </a:rPr>
                  <a:t> </a:t>
                </a:r>
                <a:r>
                  <a:rPr sz="1200" i="1" spc="-400" dirty="0">
                    <a:latin typeface="Menlo"/>
                    <a:cs typeface="Menlo"/>
                  </a:rPr>
                  <a:t>·</a:t>
                </a:r>
                <a:r>
                  <a:rPr sz="1200" i="1" spc="-525" dirty="0">
                    <a:latin typeface="Menlo"/>
                    <a:cs typeface="Menlo"/>
                  </a:rPr>
                  <a:t> </a:t>
                </a:r>
                <a:r>
                  <a:rPr sz="1200" i="1" spc="-400" dirty="0">
                    <a:latin typeface="Menlo"/>
                    <a:cs typeface="Menlo"/>
                  </a:rPr>
                  <a:t>·</a:t>
                </a:r>
                <a:r>
                  <a:rPr lang="zh-CN" altLang="en-US" sz="1200" b="0" spc="-459" dirty="0"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zh-CN" altLang="en-US" sz="1200" i="1" spc="-459" dirty="0">
                    <a:latin typeface="Menlo"/>
                    <a:cs typeface="Menlo"/>
                  </a:rPr>
                  <a:t>        </a:t>
                </a:r>
                <a:r>
                  <a:rPr lang="zh-CN" altLang="en-US" sz="1200" spc="-80" dirty="0">
                    <a:latin typeface="Arial"/>
                    <a:cs typeface="Arial"/>
                  </a:rPr>
                  <a:t>   </a:t>
                </a:r>
                <a:r>
                  <a:rPr lang="en-US" altLang="zh-CN" sz="1200" spc="-80" dirty="0">
                    <a:latin typeface="Arial"/>
                    <a:cs typeface="Arial"/>
                  </a:rPr>
                  <a:t>, </a:t>
                </a:r>
                <a:r>
                  <a:rPr sz="1200" i="1" spc="-25" dirty="0">
                    <a:latin typeface="Arial"/>
                    <a:cs typeface="Arial"/>
                  </a:rPr>
                  <a:t>p</a:t>
                </a:r>
                <a:r>
                  <a:rPr sz="1200" i="1" spc="-37" baseline="-13888" dirty="0">
                    <a:latin typeface="Arial"/>
                    <a:cs typeface="Arial"/>
                  </a:rPr>
                  <a:t>n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/>
                  <a:tabLst>
                    <a:tab pos="352425" algn="l"/>
                  </a:tabLst>
                </a:pPr>
                <a:r>
                  <a:rPr sz="1200" spc="-45" dirty="0">
                    <a:latin typeface="Arial"/>
                    <a:cs typeface="Arial"/>
                  </a:rPr>
                  <a:t>calculate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desired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closed-</a:t>
                </a:r>
                <a:r>
                  <a:rPr sz="1200" spc="-40" dirty="0">
                    <a:latin typeface="Arial"/>
                    <a:cs typeface="Arial"/>
                  </a:rPr>
                  <a:t>loop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characteristic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polynomial</a:t>
                </a:r>
                <a:endParaRPr sz="1200" dirty="0">
                  <a:latin typeface="Arial"/>
                  <a:cs typeface="Arial"/>
                </a:endParaRPr>
              </a:p>
              <a:p>
                <a:pPr marL="50101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-8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dirty="0">
                    <a:latin typeface="Arial"/>
                    <a:cs typeface="Arial"/>
                  </a:rPr>
                  <a:t>)(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baseline="-13888" dirty="0">
                    <a:latin typeface="Arial"/>
                    <a:cs typeface="Arial"/>
                  </a:rPr>
                  <a:t>2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zh-CN" altLang="en-US" sz="1200" i="1" spc="-459" dirty="0">
                    <a:latin typeface="Menlo"/>
                    <a:cs typeface="Menlo"/>
                  </a:rPr>
                  <a:t>   </a:t>
                </a:r>
                <a:r>
                  <a:rPr lang="en-US" sz="1200" dirty="0">
                    <a:latin typeface="Arial"/>
                    <a:cs typeface="Arial"/>
                  </a:rPr>
                  <a:t>  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i="1" baseline="-13888" dirty="0">
                    <a:latin typeface="Arial"/>
                    <a:cs typeface="Arial"/>
                  </a:rPr>
                  <a:t>n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baseline="31250" dirty="0">
                    <a:latin typeface="Arial"/>
                    <a:cs typeface="Arial"/>
                  </a:rPr>
                  <a:t>n</a:t>
                </a:r>
                <a:r>
                  <a:rPr sz="1200" i="1" spc="127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latin typeface="Times New Roman"/>
                    <a:cs typeface="Times New Roman"/>
                  </a:rPr>
                  <a:t>γ</a:t>
                </a:r>
                <a:r>
                  <a:rPr sz="1200" i="1" spc="67" baseline="-13888" dirty="0"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latin typeface="Arial"/>
                    <a:cs typeface="Arial"/>
                  </a:rPr>
                  <a:t>1</a:t>
                </a:r>
                <a:r>
                  <a:rPr sz="1200" i="1" spc="45" dirty="0">
                    <a:latin typeface="Arial"/>
                    <a:cs typeface="Arial"/>
                  </a:rPr>
                  <a:t>s</a:t>
                </a:r>
                <a:r>
                  <a:rPr sz="1200" i="1" spc="67" baseline="31250" dirty="0">
                    <a:latin typeface="Arial"/>
                    <a:cs typeface="Arial"/>
                  </a:rPr>
                  <a:t>n</a:t>
                </a:r>
                <a:r>
                  <a:rPr sz="1200" i="1" spc="67" baseline="31250" dirty="0">
                    <a:latin typeface="Hack"/>
                    <a:cs typeface="Hack"/>
                  </a:rPr>
                  <a:t>−</a:t>
                </a:r>
                <a:r>
                  <a:rPr sz="1200" spc="67" baseline="31250" dirty="0">
                    <a:latin typeface="Arial"/>
                    <a:cs typeface="Arial"/>
                  </a:rPr>
                  <a:t>1</a:t>
                </a:r>
                <a:r>
                  <a:rPr sz="1200" spc="112" baseline="31250" dirty="0"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latin typeface="Arial"/>
                    <a:cs typeface="Arial"/>
                  </a:rPr>
                  <a:t>+</a:t>
                </a:r>
                <a:r>
                  <a:rPr lang="zh-CN" altLang="en-US" sz="1200" b="0" spc="-459" dirty="0"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zh-CN" altLang="en-US" sz="1200" i="1" spc="-459" dirty="0">
                    <a:latin typeface="Menlo"/>
                    <a:cs typeface="Menlo"/>
                  </a:rPr>
                  <a:t>        </a:t>
                </a:r>
                <a:r>
                  <a:rPr lang="zh-CN" altLang="en-US" sz="1200" spc="-80" dirty="0">
                    <a:latin typeface="Arial"/>
                    <a:cs typeface="Arial"/>
                  </a:rPr>
                  <a:t>   </a:t>
                </a:r>
                <a:r>
                  <a:rPr lang="en-US" altLang="zh-CN" sz="1200" spc="-80" dirty="0">
                    <a:latin typeface="Arial"/>
                    <a:cs typeface="Arial"/>
                  </a:rPr>
                  <a:t>+ </a:t>
                </a:r>
                <a:r>
                  <a:rPr sz="1200" i="1" dirty="0">
                    <a:latin typeface="Times New Roman"/>
                    <a:cs typeface="Times New Roman"/>
                  </a:rPr>
                  <a:t>γ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spc="25" dirty="0">
                    <a:latin typeface="Times New Roman"/>
                    <a:cs typeface="Times New Roman"/>
                  </a:rPr>
                  <a:t>γ</a:t>
                </a:r>
                <a:r>
                  <a:rPr sz="1200" spc="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 startAt="3"/>
                  <a:tabLst>
                    <a:tab pos="352425" algn="l"/>
                  </a:tabLst>
                </a:pPr>
                <a:r>
                  <a:rPr sz="1200" spc="-45" dirty="0">
                    <a:latin typeface="Arial"/>
                    <a:cs typeface="Arial"/>
                  </a:rPr>
                  <a:t>calculate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open-</a:t>
                </a:r>
                <a:r>
                  <a:rPr sz="1200" spc="-30" dirty="0">
                    <a:latin typeface="Arial"/>
                    <a:cs typeface="Arial"/>
                  </a:rPr>
                  <a:t>loop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characteristic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polynomial</a:t>
                </a:r>
                <a:endParaRPr sz="1200" dirty="0">
                  <a:latin typeface="Arial"/>
                  <a:cs typeface="Arial"/>
                </a:endParaRPr>
              </a:p>
              <a:p>
                <a:pPr marL="501015">
                  <a:lnSpc>
                    <a:spcPct val="100000"/>
                  </a:lnSpc>
                </a:pPr>
                <a:r>
                  <a:rPr sz="1200" spc="-25" dirty="0">
                    <a:latin typeface="Arial"/>
                    <a:cs typeface="Arial"/>
                  </a:rPr>
                  <a:t>det(</a:t>
                </a:r>
                <a:r>
                  <a:rPr sz="1200" i="1" spc="-25" dirty="0">
                    <a:latin typeface="Arial"/>
                    <a:cs typeface="Arial"/>
                  </a:rPr>
                  <a:t>sI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baseline="31250" dirty="0">
                    <a:latin typeface="Arial"/>
                    <a:cs typeface="Arial"/>
                  </a:rPr>
                  <a:t>n</a:t>
                </a:r>
                <a:r>
                  <a:rPr sz="1200" i="1" spc="135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latin typeface="Times New Roman"/>
                    <a:cs typeface="Times New Roman"/>
                  </a:rPr>
                  <a:t>α</a:t>
                </a:r>
                <a:r>
                  <a:rPr sz="1200" i="1" spc="67" baseline="-13888" dirty="0"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latin typeface="Arial"/>
                    <a:cs typeface="Arial"/>
                  </a:rPr>
                  <a:t>1</a:t>
                </a:r>
                <a:r>
                  <a:rPr sz="1200" i="1" spc="45" dirty="0">
                    <a:latin typeface="Arial"/>
                    <a:cs typeface="Arial"/>
                  </a:rPr>
                  <a:t>s</a:t>
                </a:r>
                <a:r>
                  <a:rPr sz="1200" i="1" spc="67" baseline="31250" dirty="0">
                    <a:latin typeface="Arial"/>
                    <a:cs typeface="Arial"/>
                  </a:rPr>
                  <a:t>n</a:t>
                </a:r>
                <a:r>
                  <a:rPr sz="1200" i="1" spc="67" baseline="31250" dirty="0">
                    <a:latin typeface="Hack"/>
                    <a:cs typeface="Hack"/>
                  </a:rPr>
                  <a:t>−</a:t>
                </a:r>
                <a:r>
                  <a:rPr sz="1200" spc="67" baseline="31250" dirty="0">
                    <a:latin typeface="Arial"/>
                    <a:cs typeface="Arial"/>
                  </a:rPr>
                  <a:t>1</a:t>
                </a:r>
                <a:r>
                  <a:rPr sz="1200" spc="120" baseline="31250" dirty="0"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latin typeface="Arial"/>
                    <a:cs typeface="Arial"/>
                  </a:rPr>
                  <a:t>+</a:t>
                </a:r>
                <a:r>
                  <a:rPr lang="zh-CN" altLang="en-US" sz="1200" b="0" spc="-459" dirty="0"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zh-CN" altLang="en-US" sz="1200" i="1" spc="-459" dirty="0">
                    <a:latin typeface="Menlo"/>
                    <a:cs typeface="Menlo"/>
                  </a:rPr>
                  <a:t>        </a:t>
                </a:r>
                <a:r>
                  <a:rPr lang="zh-CN" altLang="en-US" sz="1200" spc="-80" dirty="0">
                    <a:latin typeface="Arial"/>
                    <a:cs typeface="Arial"/>
                  </a:rPr>
                  <a:t>   </a:t>
                </a:r>
                <a:r>
                  <a:rPr lang="en-US" altLang="zh-CN" sz="1200" spc="-80" dirty="0">
                    <a:latin typeface="Arial"/>
                    <a:cs typeface="Arial"/>
                  </a:rPr>
                  <a:t>+ </a:t>
                </a:r>
                <a:r>
                  <a:rPr sz="1200" i="1" dirty="0">
                    <a:latin typeface="Times New Roman"/>
                    <a:cs typeface="Times New Roman"/>
                  </a:rPr>
                  <a:t>α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α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 startAt="4"/>
                  <a:tabLst>
                    <a:tab pos="352425" algn="l"/>
                  </a:tabLst>
                </a:pPr>
                <a:r>
                  <a:rPr sz="1200" spc="-60" dirty="0">
                    <a:latin typeface="Arial"/>
                    <a:cs typeface="Arial"/>
                  </a:rPr>
                  <a:t>define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matrices:</a:t>
                </a:r>
                <a:endParaRPr sz="1200" dirty="0">
                  <a:latin typeface="Arial"/>
                  <a:cs typeface="Arial"/>
                </a:endParaRPr>
              </a:p>
              <a:p>
                <a:pPr marL="352425">
                  <a:lnSpc>
                    <a:spcPts val="1420"/>
                  </a:lnSpc>
                  <a:spcBef>
                    <a:spcPts val="5"/>
                  </a:spcBef>
                </a:pP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spc="17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[</a:t>
                </a:r>
                <a:r>
                  <a:rPr sz="1200" i="1" dirty="0">
                    <a:latin typeface="Times New Roman"/>
                    <a:cs typeface="Times New Roman"/>
                  </a:rPr>
                  <a:t>γ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spc="172" baseline="-13888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45" dirty="0">
                    <a:latin typeface="Menlo"/>
                    <a:cs typeface="Menlo"/>
                  </a:rPr>
                  <a:t> </a:t>
                </a:r>
                <a:r>
                  <a:rPr sz="1200" i="1" spc="50" dirty="0">
                    <a:latin typeface="Times New Roman"/>
                    <a:cs typeface="Times New Roman"/>
                  </a:rPr>
                  <a:t>α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i="1" spc="50" dirty="0"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.</a:t>
                </a:r>
                <a:r>
                  <a:rPr sz="1200" i="1" spc="-9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.</a:t>
                </a:r>
                <a:r>
                  <a:rPr sz="1200" i="1" spc="-9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.</a:t>
                </a:r>
                <a:r>
                  <a:rPr sz="1200" i="1" spc="-8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90" dirty="0">
                    <a:latin typeface="Times New Roman"/>
                    <a:cs typeface="Times New Roman"/>
                  </a:rPr>
                  <a:t> </a:t>
                </a:r>
                <a:r>
                  <a:rPr sz="1200" i="1" spc="65" dirty="0">
                    <a:latin typeface="Times New Roman"/>
                    <a:cs typeface="Times New Roman"/>
                  </a:rPr>
                  <a:t>γ</a:t>
                </a:r>
                <a:r>
                  <a:rPr sz="1200" i="1" spc="97" baseline="-13888" dirty="0">
                    <a:latin typeface="Arial"/>
                    <a:cs typeface="Arial"/>
                  </a:rPr>
                  <a:t>n</a:t>
                </a:r>
                <a:r>
                  <a:rPr sz="1200" i="1" spc="97" baseline="-13888" dirty="0">
                    <a:latin typeface="Hack"/>
                    <a:cs typeface="Hack"/>
                  </a:rPr>
                  <a:t>−</a:t>
                </a:r>
                <a:r>
                  <a:rPr sz="1200" spc="97" baseline="-13888" dirty="0">
                    <a:latin typeface="Arial"/>
                    <a:cs typeface="Arial"/>
                  </a:rPr>
                  <a:t>1</a:t>
                </a:r>
                <a:r>
                  <a:rPr sz="1200" spc="165" baseline="-13888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40" dirty="0">
                    <a:latin typeface="Menlo"/>
                    <a:cs typeface="Menlo"/>
                  </a:rPr>
                  <a:t> </a:t>
                </a:r>
                <a:r>
                  <a:rPr sz="1200" i="1" spc="45" dirty="0">
                    <a:latin typeface="Times New Roman"/>
                    <a:cs typeface="Times New Roman"/>
                  </a:rPr>
                  <a:t>α</a:t>
                </a:r>
                <a:r>
                  <a:rPr sz="1200" i="1" spc="67" baseline="-13888" dirty="0"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latin typeface="Arial"/>
                    <a:cs typeface="Arial"/>
                  </a:rPr>
                  <a:t>1</a:t>
                </a:r>
                <a:r>
                  <a:rPr sz="1200" spc="45" dirty="0">
                    <a:latin typeface="Arial"/>
                    <a:cs typeface="Arial"/>
                  </a:rPr>
                  <a:t>]</a:t>
                </a:r>
                <a:endParaRPr sz="1200" dirty="0">
                  <a:latin typeface="Arial"/>
                  <a:cs typeface="Arial"/>
                </a:endParaRPr>
              </a:p>
              <a:p>
                <a:pPr marL="50800" marR="198755">
                  <a:lnSpc>
                    <a:spcPts val="1440"/>
                  </a:lnSpc>
                  <a:spcBef>
                    <a:spcPts val="30"/>
                  </a:spcBef>
                </a:pPr>
                <a:r>
                  <a:rPr sz="1200" b="1" spc="-25" dirty="0">
                    <a:latin typeface="Arial"/>
                    <a:cs typeface="Arial"/>
                  </a:rPr>
                  <a:t>Powerful</a:t>
                </a:r>
                <a:r>
                  <a:rPr sz="1200" b="1" spc="5" dirty="0"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latin typeface="Arial"/>
                    <a:cs typeface="Arial"/>
                  </a:rPr>
                  <a:t>result</a:t>
                </a:r>
                <a:r>
                  <a:rPr sz="1200" spc="-10" dirty="0">
                    <a:latin typeface="Arial"/>
                    <a:cs typeface="Arial"/>
                  </a:rPr>
                  <a:t>:</a:t>
                </a:r>
                <a:r>
                  <a:rPr sz="1200" spc="8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system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controllable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canonical</a:t>
                </a:r>
                <a:r>
                  <a:rPr sz="1200" spc="-20" dirty="0">
                    <a:latin typeface="Arial"/>
                    <a:cs typeface="Arial"/>
                  </a:rPr>
                  <a:t> form, </a:t>
                </a:r>
                <a:r>
                  <a:rPr sz="1200" spc="-70" dirty="0">
                    <a:latin typeface="Arial"/>
                    <a:cs typeface="Arial"/>
                  </a:rPr>
                  <a:t>we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arbitrarily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place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closed-</a:t>
                </a:r>
                <a:r>
                  <a:rPr sz="1200" spc="-40" dirty="0">
                    <a:latin typeface="Arial"/>
                    <a:cs typeface="Arial"/>
                  </a:rPr>
                  <a:t>loop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90" dirty="0">
                    <a:latin typeface="Arial"/>
                    <a:cs typeface="Arial"/>
                  </a:rPr>
                  <a:t>eigenvalues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by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-10" dirty="0">
                    <a:latin typeface="Arial"/>
                    <a:cs typeface="Arial"/>
                  </a:rPr>
                  <a:t> feedback!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854821"/>
                <a:ext cx="4493260" cy="1840864"/>
              </a:xfrm>
              <a:prstGeom prst="rect">
                <a:avLst/>
              </a:prstGeom>
              <a:blipFill>
                <a:blip r:embed="rId2"/>
                <a:stretch>
                  <a:fillRect l="-950" t="-2649" b="-3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50" dirty="0"/>
              <a:t>General</a:t>
            </a:r>
            <a:r>
              <a:rPr spc="30" dirty="0"/>
              <a:t> </a:t>
            </a:r>
            <a:r>
              <a:rPr spc="-145" dirty="0"/>
              <a:t>eigenvalue</a:t>
            </a:r>
            <a:r>
              <a:rPr spc="30" dirty="0"/>
              <a:t> </a:t>
            </a:r>
            <a:r>
              <a:rPr spc="-120" dirty="0"/>
              <a:t>placement</a:t>
            </a:r>
            <a:r>
              <a:rPr spc="30" dirty="0"/>
              <a:t> </a:t>
            </a:r>
            <a:r>
              <a:rPr spc="-105" dirty="0"/>
              <a:t>by</a:t>
            </a:r>
            <a:r>
              <a:rPr spc="30" dirty="0"/>
              <a:t> </a:t>
            </a:r>
            <a:r>
              <a:rPr spc="-75" dirty="0"/>
              <a:t>state</a:t>
            </a:r>
            <a:r>
              <a:rPr spc="30" dirty="0"/>
              <a:t> </a:t>
            </a:r>
            <a:r>
              <a:rPr spc="-95" dirty="0"/>
              <a:t>feedback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789" rIns="0" bIns="0" rtlCol="0">
            <a:spAutoFit/>
          </a:bodyPr>
          <a:lstStyle/>
          <a:p>
            <a:pPr marL="268605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/>
              <a:t>What</a:t>
            </a:r>
            <a:r>
              <a:rPr sz="1200" spc="30" dirty="0"/>
              <a:t> </a:t>
            </a:r>
            <a:r>
              <a:rPr sz="1200" dirty="0"/>
              <a:t>if</a:t>
            </a:r>
            <a:r>
              <a:rPr sz="1200" spc="35" dirty="0"/>
              <a:t> </a:t>
            </a:r>
            <a:r>
              <a:rPr sz="1200" dirty="0"/>
              <a:t>the</a:t>
            </a:r>
            <a:r>
              <a:rPr sz="1200" spc="30" dirty="0"/>
              <a:t> </a:t>
            </a:r>
            <a:r>
              <a:rPr sz="1200" spc="-60" dirty="0"/>
              <a:t>given</a:t>
            </a:r>
            <a:r>
              <a:rPr sz="1200" spc="30" dirty="0"/>
              <a:t> </a:t>
            </a:r>
            <a:r>
              <a:rPr sz="1200" spc="-65" dirty="0"/>
              <a:t>state-</a:t>
            </a:r>
            <a:r>
              <a:rPr sz="1200" spc="-75" dirty="0"/>
              <a:t>space</a:t>
            </a:r>
            <a:r>
              <a:rPr sz="1200" spc="35" dirty="0"/>
              <a:t> </a:t>
            </a:r>
            <a:r>
              <a:rPr sz="1200" spc="-40" dirty="0"/>
              <a:t>realization</a:t>
            </a:r>
            <a:r>
              <a:rPr sz="1200" spc="25" dirty="0"/>
              <a:t> </a:t>
            </a:r>
            <a:r>
              <a:rPr sz="1200" spc="100" dirty="0"/>
              <a:t>Σ</a:t>
            </a:r>
            <a:r>
              <a:rPr sz="1200" spc="-20" dirty="0"/>
              <a:t> </a:t>
            </a:r>
            <a:r>
              <a:rPr sz="1200" spc="200" dirty="0"/>
              <a:t>=</a:t>
            </a:r>
            <a:r>
              <a:rPr sz="1200" spc="-25" dirty="0"/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/>
              <a:t>)</a:t>
            </a:r>
            <a:r>
              <a:rPr sz="1200" spc="30" dirty="0"/>
              <a:t> </a:t>
            </a:r>
            <a:r>
              <a:rPr sz="1200" spc="-10" dirty="0"/>
              <a:t>is</a:t>
            </a:r>
            <a:r>
              <a:rPr sz="1200" spc="35" dirty="0"/>
              <a:t> </a:t>
            </a:r>
            <a:r>
              <a:rPr sz="1200" spc="-25" dirty="0"/>
              <a:t>not </a:t>
            </a:r>
            <a:r>
              <a:rPr sz="1200" dirty="0"/>
              <a:t>in</a:t>
            </a:r>
            <a:r>
              <a:rPr sz="1200" spc="-15" dirty="0"/>
              <a:t> </a:t>
            </a:r>
            <a:r>
              <a:rPr sz="1200" dirty="0"/>
              <a:t>the</a:t>
            </a:r>
            <a:r>
              <a:rPr sz="1200" spc="-10" dirty="0"/>
              <a:t> </a:t>
            </a:r>
            <a:r>
              <a:rPr sz="1200" spc="-60" dirty="0"/>
              <a:t>required</a:t>
            </a:r>
            <a:r>
              <a:rPr sz="1200" spc="-10" dirty="0"/>
              <a:t> </a:t>
            </a:r>
            <a:r>
              <a:rPr sz="1200" spc="-20" dirty="0"/>
              <a:t>form?</a:t>
            </a:r>
            <a:endParaRPr sz="1200">
              <a:latin typeface="Arial"/>
              <a:cs typeface="Arial"/>
            </a:endParaRPr>
          </a:p>
          <a:p>
            <a:pPr marL="268605" marR="36195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/>
              <a:t>We</a:t>
            </a:r>
            <a:r>
              <a:rPr sz="1200" spc="5" dirty="0"/>
              <a:t> </a:t>
            </a:r>
            <a:r>
              <a:rPr sz="1200" spc="-65" dirty="0"/>
              <a:t>can</a:t>
            </a:r>
            <a:r>
              <a:rPr sz="1200" spc="5" dirty="0"/>
              <a:t> </a:t>
            </a:r>
            <a:r>
              <a:rPr sz="1200" spc="-20" dirty="0"/>
              <a:t>then</a:t>
            </a:r>
            <a:r>
              <a:rPr sz="1200" dirty="0"/>
              <a:t> </a:t>
            </a:r>
            <a:r>
              <a:rPr sz="1200" spc="-40" dirty="0"/>
              <a:t>transform</a:t>
            </a:r>
            <a:r>
              <a:rPr sz="1200" spc="5" dirty="0"/>
              <a:t> </a:t>
            </a:r>
            <a:r>
              <a:rPr sz="1200" dirty="0"/>
              <a:t>it</a:t>
            </a:r>
            <a:r>
              <a:rPr sz="1200" spc="5" dirty="0"/>
              <a:t> </a:t>
            </a:r>
            <a:r>
              <a:rPr sz="1200" dirty="0"/>
              <a:t>to </a:t>
            </a:r>
            <a:r>
              <a:rPr sz="1200" spc="-10" dirty="0"/>
              <a:t>c.c.f.</a:t>
            </a:r>
            <a:r>
              <a:rPr sz="1200" spc="114" dirty="0"/>
              <a:t> </a:t>
            </a:r>
            <a:r>
              <a:rPr sz="1200" spc="-20" dirty="0"/>
              <a:t>via</a:t>
            </a:r>
            <a:r>
              <a:rPr sz="1200" spc="5" dirty="0"/>
              <a:t> </a:t>
            </a:r>
            <a:r>
              <a:rPr sz="1200" dirty="0"/>
              <a:t>a </a:t>
            </a:r>
            <a:r>
              <a:rPr sz="1200" spc="-30" dirty="0"/>
              <a:t>similarity</a:t>
            </a:r>
            <a:r>
              <a:rPr sz="1200" spc="5" dirty="0"/>
              <a:t> </a:t>
            </a:r>
            <a:r>
              <a:rPr sz="1200" spc="-40" dirty="0"/>
              <a:t>transformation </a:t>
            </a:r>
            <a:r>
              <a:rPr sz="1200" spc="-90" dirty="0"/>
              <a:t>(See</a:t>
            </a:r>
            <a:r>
              <a:rPr sz="1200" spc="5" dirty="0"/>
              <a:t> </a:t>
            </a:r>
            <a:r>
              <a:rPr sz="1200" spc="-40" dirty="0"/>
              <a:t>lecture</a:t>
            </a:r>
            <a:r>
              <a:rPr sz="1200" spc="-30" dirty="0"/>
              <a:t> </a:t>
            </a:r>
            <a:r>
              <a:rPr sz="1200" spc="-20" dirty="0"/>
              <a:t>on</a:t>
            </a:r>
            <a:r>
              <a:rPr sz="1200" spc="-10" dirty="0"/>
              <a:t> </a:t>
            </a:r>
            <a:r>
              <a:rPr sz="1200" spc="-25" dirty="0"/>
              <a:t>controllability</a:t>
            </a:r>
            <a:r>
              <a:rPr sz="1200" spc="-10" dirty="0"/>
              <a:t> </a:t>
            </a:r>
            <a:r>
              <a:rPr sz="1200" spc="-50" dirty="0"/>
              <a:t>and</a:t>
            </a:r>
            <a:r>
              <a:rPr sz="1200" spc="-10" dirty="0"/>
              <a:t> observability).</a:t>
            </a:r>
            <a:endParaRPr sz="1200">
              <a:latin typeface="Arial Unicode MS"/>
              <a:cs typeface="Arial Unicode MS"/>
            </a:endParaRPr>
          </a:p>
          <a:p>
            <a:pPr marL="268605" marR="64769" indent="-193040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3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b="1" spc="-25" dirty="0">
                <a:latin typeface="Arial"/>
                <a:cs typeface="Arial"/>
              </a:rPr>
              <a:t>Powerful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fact</a:t>
            </a:r>
            <a:r>
              <a:rPr sz="1200" dirty="0"/>
              <a:t>:</a:t>
            </a:r>
            <a:r>
              <a:rPr sz="1200" spc="175" dirty="0"/>
              <a:t> </a:t>
            </a:r>
            <a:r>
              <a:rPr sz="1200" dirty="0"/>
              <a:t>if</a:t>
            </a:r>
            <a:r>
              <a:rPr sz="1200" spc="50" dirty="0"/>
              <a:t> </a:t>
            </a:r>
            <a:r>
              <a:rPr sz="1200" spc="-85" dirty="0"/>
              <a:t>system</a:t>
            </a:r>
            <a:r>
              <a:rPr sz="1200" spc="45" dirty="0"/>
              <a:t> </a:t>
            </a:r>
            <a:r>
              <a:rPr sz="1200" spc="100" dirty="0"/>
              <a:t>Σ</a:t>
            </a:r>
            <a:r>
              <a:rPr sz="1200" spc="-15" dirty="0"/>
              <a:t> </a:t>
            </a:r>
            <a:r>
              <a:rPr sz="1200" spc="200" dirty="0"/>
              <a:t>=</a:t>
            </a:r>
            <a:r>
              <a:rPr sz="1200" spc="-10" dirty="0"/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/>
              <a:t>)</a:t>
            </a:r>
            <a:r>
              <a:rPr sz="1200" spc="45" dirty="0"/>
              <a:t> </a:t>
            </a:r>
            <a:r>
              <a:rPr sz="1200" spc="-10" dirty="0"/>
              <a:t>is</a:t>
            </a:r>
            <a:r>
              <a:rPr sz="1200" spc="50" dirty="0"/>
              <a:t> </a:t>
            </a:r>
            <a:r>
              <a:rPr sz="1200" spc="-40" dirty="0"/>
              <a:t>controllable,</a:t>
            </a:r>
            <a:r>
              <a:rPr sz="1200" spc="45" dirty="0"/>
              <a:t> </a:t>
            </a:r>
            <a:r>
              <a:rPr sz="1200" spc="-20" dirty="0"/>
              <a:t>then </a:t>
            </a:r>
            <a:r>
              <a:rPr sz="1200" spc="-114" dirty="0"/>
              <a:t>we</a:t>
            </a:r>
            <a:r>
              <a:rPr sz="1200" spc="30" dirty="0"/>
              <a:t> </a:t>
            </a:r>
            <a:r>
              <a:rPr sz="1200" spc="-65" dirty="0"/>
              <a:t>can</a:t>
            </a:r>
            <a:r>
              <a:rPr sz="1200" spc="-20" dirty="0"/>
              <a:t> </a:t>
            </a:r>
            <a:r>
              <a:rPr sz="1200" spc="-25" dirty="0"/>
              <a:t>arbitrarily</a:t>
            </a:r>
            <a:r>
              <a:rPr sz="1200" spc="-10" dirty="0"/>
              <a:t> </a:t>
            </a:r>
            <a:r>
              <a:rPr sz="1200" spc="-70" dirty="0"/>
              <a:t>place</a:t>
            </a:r>
            <a:r>
              <a:rPr sz="1200" dirty="0"/>
              <a:t> the</a:t>
            </a:r>
            <a:r>
              <a:rPr sz="1200" spc="5" dirty="0"/>
              <a:t> </a:t>
            </a:r>
            <a:r>
              <a:rPr sz="1200" spc="-80" dirty="0"/>
              <a:t>closed-</a:t>
            </a:r>
            <a:r>
              <a:rPr sz="1200" spc="-40" dirty="0"/>
              <a:t>loop</a:t>
            </a:r>
            <a:r>
              <a:rPr sz="1200" dirty="0"/>
              <a:t> </a:t>
            </a:r>
            <a:r>
              <a:rPr sz="1200" spc="-90" dirty="0"/>
              <a:t>eigenvalues</a:t>
            </a:r>
            <a:r>
              <a:rPr sz="1200" spc="5" dirty="0"/>
              <a:t> </a:t>
            </a:r>
            <a:r>
              <a:rPr sz="1200" spc="-20" dirty="0"/>
              <a:t>via</a:t>
            </a:r>
            <a:r>
              <a:rPr sz="1200" spc="5" dirty="0"/>
              <a:t> </a:t>
            </a:r>
            <a:r>
              <a:rPr sz="1200" spc="-10" dirty="0"/>
              <a:t>state feedback.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Stabilization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54568"/>
            <a:ext cx="410146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single-</a:t>
            </a:r>
            <a:r>
              <a:rPr sz="1200" spc="-20" dirty="0">
                <a:latin typeface="Arial"/>
                <a:cs typeface="Arial"/>
              </a:rPr>
              <a:t>input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arbitrary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20" dirty="0">
                <a:latin typeface="Arial"/>
                <a:cs typeface="Arial"/>
              </a:rPr>
              <a:t>loop </a:t>
            </a:r>
            <a:r>
              <a:rPr sz="1200" spc="-75" dirty="0">
                <a:latin typeface="Arial"/>
                <a:cs typeface="Arial"/>
              </a:rPr>
              <a:t>eigenvalue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plaement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available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latin typeface="Arial"/>
                <a:cs typeface="Arial"/>
              </a:rPr>
              <a:t>Kalman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decomposition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260" y="1912998"/>
            <a:ext cx="1305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Arial"/>
                <a:cs typeface="Arial"/>
              </a:rPr>
              <a:t>applying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3260" y="2577919"/>
            <a:ext cx="326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1D98432-E654-8BD5-16DC-F43FD19189C3}"/>
                  </a:ext>
                </a:extLst>
              </p:cNvPr>
              <p:cNvSpPr txBox="1"/>
              <p:nvPr/>
            </p:nvSpPr>
            <p:spPr>
              <a:xfrm>
                <a:off x="433260" y="1100873"/>
                <a:ext cx="3918701" cy="743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controllable</m:t>
                                    </m:r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part</m:t>
                                    </m:r>
                                  </m:lim>
                                </m:limUp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limLow>
                                  <m:limLow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uncontrollable</m:t>
                                    </m:r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part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1D98432-E654-8BD5-16DC-F43FD1918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100873"/>
                <a:ext cx="3918701" cy="743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8D8912B-C132-F165-87C4-BC0A79CAF75D}"/>
                  </a:ext>
                </a:extLst>
              </p:cNvPr>
              <p:cNvSpPr txBox="1"/>
              <p:nvPr/>
            </p:nvSpPr>
            <p:spPr>
              <a:xfrm>
                <a:off x="675729" y="2831894"/>
                <a:ext cx="3433761" cy="410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8D8912B-C132-F165-87C4-BC0A79CAF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9" y="2831894"/>
                <a:ext cx="3433761" cy="410946"/>
              </a:xfrm>
              <a:prstGeom prst="rect">
                <a:avLst/>
              </a:prstGeom>
              <a:blipFill>
                <a:blip r:embed="rId4"/>
                <a:stretch>
                  <a:fillRect l="-710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A4B55BD-7E49-6B2B-2CDF-BFFC89F2D47D}"/>
                  </a:ext>
                </a:extLst>
              </p:cNvPr>
              <p:cNvSpPr txBox="1"/>
              <p:nvPr/>
            </p:nvSpPr>
            <p:spPr>
              <a:xfrm>
                <a:off x="1520897" y="2189488"/>
                <a:ext cx="1743426" cy="333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A4B55BD-7E49-6B2B-2CDF-BFFC89F2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97" y="2189488"/>
                <a:ext cx="1743426" cy="333361"/>
              </a:xfrm>
              <a:prstGeom prst="rect">
                <a:avLst/>
              </a:prstGeom>
              <a:blipFill>
                <a:blip r:embed="rId5"/>
                <a:stretch>
                  <a:fillRect l="-350" r="-69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Stabilization</a:t>
            </a:r>
            <a:r>
              <a:rPr spc="-5" dirty="0"/>
              <a:t> </a:t>
            </a:r>
            <a:r>
              <a:rPr spc="-35" dirty="0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518614"/>
            <a:ext cx="2242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dynamics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442" y="1598343"/>
            <a:ext cx="24091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come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042" y="2361627"/>
            <a:ext cx="4403090" cy="8040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58595">
              <a:lnSpc>
                <a:spcPct val="100000"/>
              </a:lnSpc>
              <a:spcBef>
                <a:spcPts val="90"/>
              </a:spcBef>
              <a:tabLst>
                <a:tab pos="3025140" algn="l"/>
              </a:tabLst>
            </a:pPr>
            <a:r>
              <a:rPr lang="en-US" sz="800" dirty="0">
                <a:latin typeface="Arial"/>
                <a:cs typeface="Arial"/>
              </a:rPr>
              <a:t>  </a:t>
            </a:r>
          </a:p>
          <a:p>
            <a:pPr marL="255904" marR="161290" indent="-193040">
              <a:lnSpc>
                <a:spcPct val="100000"/>
              </a:lnSpc>
              <a:spcBef>
                <a:spcPts val="9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225" dirty="0">
                <a:latin typeface="Menlo"/>
                <a:cs typeface="Menlo"/>
              </a:rPr>
              <a:t>⇒</a:t>
            </a:r>
            <a:r>
              <a:rPr sz="1200" spc="225" dirty="0">
                <a:latin typeface="Arial"/>
                <a:cs typeface="Arial"/>
              </a:rPr>
              <a:t>: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single-</a:t>
            </a:r>
            <a:r>
              <a:rPr sz="1200" spc="-30" dirty="0">
                <a:latin typeface="Arial"/>
                <a:cs typeface="Arial"/>
              </a:rPr>
              <a:t>input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stabilizable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portion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does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unstable </a:t>
            </a:r>
            <a:r>
              <a:rPr sz="1200" spc="-10" dirty="0">
                <a:latin typeface="Arial"/>
                <a:cs typeface="Arial"/>
              </a:rPr>
              <a:t>eigenvalue.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68B201-CAB1-DE41-ED44-51B8D716BF47}"/>
                  </a:ext>
                </a:extLst>
              </p:cNvPr>
              <p:cNvSpPr txBox="1"/>
              <p:nvPr/>
            </p:nvSpPr>
            <p:spPr>
              <a:xfrm>
                <a:off x="587216" y="837231"/>
                <a:ext cx="3429529" cy="594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68B201-CAB1-DE41-ED44-51B8D716B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16" y="837231"/>
                <a:ext cx="3429529" cy="594202"/>
              </a:xfrm>
              <a:prstGeom prst="rect">
                <a:avLst/>
              </a:prstGeom>
              <a:blipFill>
                <a:blip r:embed="rId3"/>
                <a:stretch>
                  <a:fillRect l="-533" b="-5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9118BD-64AF-04E9-C577-B04CBC62F5AE}"/>
                  </a:ext>
                </a:extLst>
              </p:cNvPr>
              <p:cNvSpPr txBox="1"/>
              <p:nvPr/>
            </p:nvSpPr>
            <p:spPr>
              <a:xfrm>
                <a:off x="44094" y="1882775"/>
                <a:ext cx="4648200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𝑐𝑙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limLow>
                            <m:limLow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limUpp>
                                    <m:limUpp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𝐴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𝐵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𝐾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eigenvalues</m:t>
                                      </m:r>
                                      <m: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can</m:t>
                                      </m:r>
                                      <m: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be</m:t>
                                      </m:r>
                                      <m: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arbitrarily</m:t>
                                      </m:r>
                                      <m: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placed</m:t>
                                      </m:r>
                                    </m:lim>
                                  </m:limUpp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controllable</m:t>
                              </m:r>
                              <m: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subsystem</m:t>
                              </m:r>
                            </m:lim>
                          </m:limLow>
                        </m:e>
                      </m:func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limLow>
                        <m:limLow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𝑢𝑐</m:t>
                                          </m:r>
                                        </m:sub>
                                      </m:s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uncontrollable</m:t>
                          </m:r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eigenvalues</m:t>
                          </m:r>
                        </m:lim>
                      </m:limLow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9118BD-64AF-04E9-C577-B04CBC62F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882775"/>
                <a:ext cx="4648200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5938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Discrete-</a:t>
            </a:r>
            <a:r>
              <a:rPr spc="-65" dirty="0"/>
              <a:t>time</a:t>
            </a:r>
            <a:r>
              <a:rPr spc="15" dirty="0"/>
              <a:t> </a:t>
            </a:r>
            <a:r>
              <a:rPr spc="-155" dirty="0"/>
              <a:t>case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/>
              <a:t>the</a:t>
            </a:r>
            <a:r>
              <a:rPr sz="1200" spc="10" dirty="0"/>
              <a:t> </a:t>
            </a:r>
            <a:r>
              <a:rPr sz="1200" spc="-75" dirty="0"/>
              <a:t>eigenvalue</a:t>
            </a:r>
            <a:r>
              <a:rPr sz="1200" spc="5" dirty="0"/>
              <a:t> </a:t>
            </a:r>
            <a:r>
              <a:rPr sz="1200" spc="-80" dirty="0"/>
              <a:t>assignment</a:t>
            </a:r>
            <a:r>
              <a:rPr sz="1200" spc="10" dirty="0"/>
              <a:t> </a:t>
            </a:r>
            <a:r>
              <a:rPr sz="1200" dirty="0"/>
              <a:t>of</a:t>
            </a:r>
            <a:r>
              <a:rPr sz="1200" spc="5" dirty="0"/>
              <a:t> </a:t>
            </a:r>
            <a:r>
              <a:rPr sz="1200" spc="-55" dirty="0"/>
              <a:t>discrete-</a:t>
            </a:r>
            <a:r>
              <a:rPr sz="1200" spc="-25" dirty="0"/>
              <a:t>time</a:t>
            </a:r>
            <a:r>
              <a:rPr sz="1200" spc="10" dirty="0"/>
              <a:t> </a:t>
            </a:r>
            <a:r>
              <a:rPr sz="1200" spc="-90" dirty="0"/>
              <a:t>systems</a:t>
            </a:r>
            <a:r>
              <a:rPr sz="1200" spc="5" dirty="0"/>
              <a:t> </a:t>
            </a:r>
            <a:r>
              <a:rPr sz="1200" spc="-10" dirty="0"/>
              <a:t>is</a:t>
            </a:r>
            <a:r>
              <a:rPr sz="1200" spc="10" dirty="0"/>
              <a:t> </a:t>
            </a:r>
            <a:r>
              <a:rPr sz="1200" spc="-10" dirty="0"/>
              <a:t>analogous: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200">
              <a:latin typeface="Arial Unicode MS"/>
              <a:cs typeface="Arial Unicode M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8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70" dirty="0"/>
              <a:t>system</a:t>
            </a:r>
            <a:r>
              <a:rPr sz="1100" spc="50" dirty="0"/>
              <a:t> </a:t>
            </a:r>
            <a:r>
              <a:rPr sz="1100" spc="-10" dirty="0"/>
              <a:t>dynamics:</a:t>
            </a:r>
            <a:endParaRPr sz="1100">
              <a:latin typeface="Arial Unicode MS"/>
              <a:cs typeface="Arial Unicode MS"/>
            </a:endParaRPr>
          </a:p>
          <a:p>
            <a:pPr marL="511809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200" dirty="0"/>
              <a:t>+</a:t>
            </a:r>
            <a:r>
              <a:rPr sz="1100" spc="-65" dirty="0"/>
              <a:t> </a:t>
            </a:r>
            <a:r>
              <a:rPr sz="1100" dirty="0"/>
              <a:t>1)</a:t>
            </a:r>
            <a:r>
              <a:rPr sz="1100" spc="-10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70" dirty="0"/>
              <a:t> </a:t>
            </a:r>
            <a:r>
              <a:rPr sz="1100" spc="200" dirty="0"/>
              <a:t>+</a:t>
            </a:r>
            <a:r>
              <a:rPr sz="1100" spc="-65" dirty="0"/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194310" algn="ct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10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i="1" spc="-90" dirty="0">
                <a:latin typeface="Arial"/>
                <a:cs typeface="Arial"/>
              </a:rPr>
              <a:t>Cx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  <a:spcBef>
                <a:spcPts val="1130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19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20" dirty="0"/>
              <a:t>controller:</a:t>
            </a:r>
            <a:r>
              <a:rPr sz="1100" spc="170" dirty="0"/>
              <a:t> </a:t>
            </a:r>
            <a:r>
              <a:rPr sz="1100" i="1" spc="-65" dirty="0">
                <a:latin typeface="Arial"/>
                <a:cs typeface="Arial"/>
              </a:rPr>
              <a:t>u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dirty="0"/>
              <a:t> </a:t>
            </a:r>
            <a:r>
              <a:rPr sz="1100" spc="200" dirty="0"/>
              <a:t>=</a:t>
            </a:r>
            <a:r>
              <a:rPr sz="1100" dirty="0"/>
              <a:t> </a:t>
            </a:r>
            <a:r>
              <a:rPr sz="1100" i="1" dirty="0">
                <a:latin typeface="Menlo"/>
                <a:cs typeface="Menlo"/>
              </a:rPr>
              <a:t>−</a:t>
            </a:r>
            <a:r>
              <a:rPr sz="1100" i="1" dirty="0">
                <a:latin typeface="Arial"/>
                <a:cs typeface="Arial"/>
              </a:rPr>
              <a:t>Kx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60" dirty="0"/>
              <a:t> </a:t>
            </a:r>
            <a:r>
              <a:rPr sz="1100" spc="200" dirty="0"/>
              <a:t>+</a:t>
            </a:r>
            <a:r>
              <a:rPr sz="1100" spc="-60" dirty="0"/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  <a:spcBef>
                <a:spcPts val="3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75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75" dirty="0"/>
              <a:t>closed-</a:t>
            </a:r>
            <a:r>
              <a:rPr sz="1100" spc="-30" dirty="0"/>
              <a:t>loop</a:t>
            </a:r>
            <a:r>
              <a:rPr sz="1100" spc="40" dirty="0"/>
              <a:t> </a:t>
            </a:r>
            <a:r>
              <a:rPr sz="1100" spc="-10" dirty="0"/>
              <a:t>dynamics:</a:t>
            </a:r>
            <a:endParaRPr sz="1100">
              <a:latin typeface="Arial Unicode MS"/>
              <a:cs typeface="Arial Unicode MS"/>
            </a:endParaRPr>
          </a:p>
          <a:p>
            <a:pPr marL="514984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200" dirty="0"/>
              <a:t>+</a:t>
            </a:r>
            <a:r>
              <a:rPr sz="1100" spc="-70" dirty="0"/>
              <a:t> </a:t>
            </a:r>
            <a:r>
              <a:rPr sz="1100" dirty="0"/>
              <a:t>1)</a:t>
            </a:r>
            <a:r>
              <a:rPr sz="1100" spc="-5" dirty="0"/>
              <a:t> </a:t>
            </a:r>
            <a:r>
              <a:rPr sz="1100" spc="200" dirty="0"/>
              <a:t>=</a:t>
            </a:r>
            <a:r>
              <a:rPr sz="1100" spc="-5" dirty="0"/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45" dirty="0"/>
              <a:t>(</a:t>
            </a:r>
            <a:r>
              <a:rPr sz="1100" i="1" spc="45" dirty="0">
                <a:latin typeface="Arial"/>
                <a:cs typeface="Arial"/>
              </a:rPr>
              <a:t>k</a:t>
            </a:r>
            <a:r>
              <a:rPr sz="1100" spc="45" dirty="0"/>
              <a:t>)</a:t>
            </a:r>
            <a:r>
              <a:rPr sz="1100" i="1" spc="45" dirty="0">
                <a:latin typeface="Menlo"/>
                <a:cs typeface="Menlo"/>
              </a:rPr>
              <a:t>−</a:t>
            </a:r>
            <a:r>
              <a:rPr sz="1100" i="1" spc="45" dirty="0">
                <a:latin typeface="Arial"/>
                <a:cs typeface="Arial"/>
              </a:rPr>
              <a:t>BKx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55" dirty="0"/>
              <a:t>(</a:t>
            </a:r>
            <a:r>
              <a:rPr sz="1100" i="1" spc="55" dirty="0">
                <a:latin typeface="Arial"/>
                <a:cs typeface="Arial"/>
              </a:rPr>
              <a:t>k</a:t>
            </a:r>
            <a:r>
              <a:rPr sz="1100" spc="55" dirty="0"/>
              <a:t>)+</a:t>
            </a:r>
            <a:r>
              <a:rPr sz="1100" i="1" spc="55" dirty="0">
                <a:latin typeface="Arial"/>
                <a:cs typeface="Arial"/>
              </a:rPr>
              <a:t>Bv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5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Menlo"/>
                <a:cs typeface="Menlo"/>
              </a:rPr>
              <a:t>−</a:t>
            </a:r>
            <a:r>
              <a:rPr sz="1100" i="1" spc="-420" dirty="0">
                <a:latin typeface="Menlo"/>
                <a:cs typeface="Menlo"/>
              </a:rPr>
              <a:t> </a:t>
            </a:r>
            <a:r>
              <a:rPr sz="1100" i="1" dirty="0">
                <a:latin typeface="Arial"/>
                <a:cs typeface="Arial"/>
              </a:rPr>
              <a:t>BK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55" dirty="0"/>
              <a:t>)</a:t>
            </a:r>
            <a:r>
              <a:rPr sz="1100" spc="-125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55" dirty="0"/>
              <a:t>(</a:t>
            </a:r>
            <a:r>
              <a:rPr sz="1100" i="1" spc="55" dirty="0">
                <a:latin typeface="Arial"/>
                <a:cs typeface="Arial"/>
              </a:rPr>
              <a:t>k</a:t>
            </a:r>
            <a:r>
              <a:rPr sz="1100" spc="55" dirty="0"/>
              <a:t>)+</a:t>
            </a:r>
            <a:r>
              <a:rPr sz="1100" i="1" spc="55" dirty="0">
                <a:latin typeface="Arial"/>
                <a:cs typeface="Arial"/>
              </a:rPr>
              <a:t>Bv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268605" marR="646430" indent="-193040">
              <a:lnSpc>
                <a:spcPct val="100000"/>
              </a:lnSpc>
              <a:spcBef>
                <a:spcPts val="112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3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/>
              <a:t>arbitrary</a:t>
            </a:r>
            <a:r>
              <a:rPr sz="1200" spc="40" dirty="0"/>
              <a:t> </a:t>
            </a:r>
            <a:r>
              <a:rPr sz="1200" spc="-80" dirty="0"/>
              <a:t>closed-</a:t>
            </a:r>
            <a:r>
              <a:rPr sz="1200" spc="-40" dirty="0"/>
              <a:t>loop</a:t>
            </a:r>
            <a:r>
              <a:rPr sz="1200" spc="40" dirty="0"/>
              <a:t> </a:t>
            </a:r>
            <a:r>
              <a:rPr sz="1200" spc="-75" dirty="0"/>
              <a:t>eigenvalue</a:t>
            </a:r>
            <a:r>
              <a:rPr sz="1200" spc="35" dirty="0"/>
              <a:t> </a:t>
            </a:r>
            <a:r>
              <a:rPr sz="1200" spc="-80" dirty="0"/>
              <a:t>assignment</a:t>
            </a:r>
            <a:r>
              <a:rPr sz="1200" spc="40" dirty="0"/>
              <a:t> </a:t>
            </a:r>
            <a:r>
              <a:rPr sz="1200" dirty="0"/>
              <a:t>if</a:t>
            </a:r>
            <a:r>
              <a:rPr sz="1200" spc="35" dirty="0"/>
              <a:t> </a:t>
            </a:r>
            <a:r>
              <a:rPr sz="1200" spc="-85" dirty="0"/>
              <a:t>system</a:t>
            </a:r>
            <a:r>
              <a:rPr sz="1200" spc="40" dirty="0"/>
              <a:t> </a:t>
            </a:r>
            <a:r>
              <a:rPr sz="1200" spc="-25" dirty="0"/>
              <a:t>is </a:t>
            </a:r>
            <a:r>
              <a:rPr sz="1200" spc="-10" dirty="0"/>
              <a:t>controllable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450926" y="1453706"/>
                <a:ext cx="1089660" cy="704167"/>
              </a:xfrm>
              <a:prstGeom prst="rect">
                <a:avLst/>
              </a:prstGeom>
            </p:spPr>
            <p:txBody>
              <a:bodyPr vert="horz" wrap="square" lIns="0" tIns="501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395"/>
                  </a:spcBef>
                  <a:tabLst>
                    <a:tab pos="380365" algn="l"/>
                  </a:tabLst>
                </a:pPr>
                <a:r>
                  <a:rPr lang="en-US" sz="1200" dirty="0">
                    <a:latin typeface="Arial"/>
                    <a:cs typeface="Arial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	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Bu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0365">
                  <a:lnSpc>
                    <a:spcPct val="100000"/>
                  </a:lnSpc>
                  <a:spcBef>
                    <a:spcPts val="29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 err="1">
                    <a:latin typeface="Arial"/>
                    <a:cs typeface="Arial"/>
                  </a:rPr>
                  <a:t>Cx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0365">
                  <a:lnSpc>
                    <a:spcPct val="100000"/>
                  </a:lnSpc>
                  <a:spcBef>
                    <a:spcPts val="295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Menlo"/>
                    <a:cs typeface="Menlo"/>
                  </a:rPr>
                  <a:t>−</a:t>
                </a:r>
                <a:r>
                  <a:rPr lang="en-US" sz="1200" i="1" dirty="0">
                    <a:latin typeface="Arial"/>
                    <a:cs typeface="Arial"/>
                  </a:rPr>
                  <a:t>Fy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5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v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6" y="1453706"/>
                <a:ext cx="1089660" cy="704167"/>
              </a:xfrm>
              <a:prstGeom prst="rect">
                <a:avLst/>
              </a:prstGeom>
              <a:blipFill>
                <a:blip r:embed="rId2"/>
                <a:stretch>
                  <a:fillRect r="-6704"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210" dirty="0"/>
              <a:t>case</a:t>
            </a:r>
            <a:r>
              <a:rPr spc="6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30" dirty="0"/>
              <a:t>output</a:t>
            </a:r>
            <a:r>
              <a:rPr spc="-25" dirty="0"/>
              <a:t> </a:t>
            </a:r>
            <a:r>
              <a:rPr spc="-120" dirty="0"/>
              <a:t>feedback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738667"/>
            <a:ext cx="4175125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full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not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measurable,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feedback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 </a:t>
            </a:r>
            <a:r>
              <a:rPr sz="1200" spc="-10" dirty="0">
                <a:latin typeface="Arial"/>
                <a:cs typeface="Arial"/>
              </a:rPr>
              <a:t>feasible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dirty="0">
                <a:latin typeface="Arial"/>
                <a:cs typeface="Arial"/>
              </a:rPr>
              <a:t> output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876" y="1711817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450" y="1823456"/>
            <a:ext cx="287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585" baseline="-46296" dirty="0">
                <a:latin typeface="Arial"/>
                <a:cs typeface="Arial"/>
              </a:rPr>
              <a:t>u</a:t>
            </a:r>
            <a:endParaRPr sz="1800" baseline="-46296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1588554" y="1705747"/>
                <a:ext cx="2849880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459" dirty="0">
                    <a:latin typeface="Menlo"/>
                    <a:cs typeface="Menlo"/>
                  </a:rPr>
                  <a:t>⇒</a:t>
                </a:r>
                <a:r>
                  <a:rPr sz="1200" i="1" spc="-390" dirty="0">
                    <a:latin typeface="Menlo"/>
                    <a:cs typeface="Menlo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Ax</a:t>
                </a:r>
                <a:r>
                  <a:rPr sz="1200" i="1" spc="-3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spc="-20" dirty="0">
                    <a:latin typeface="Arial"/>
                    <a:cs typeface="Arial"/>
                  </a:rPr>
                  <a:t>BFy</a:t>
                </a:r>
                <a:r>
                  <a:rPr sz="1200" i="1" spc="3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Bv</a:t>
                </a:r>
                <a:r>
                  <a:rPr sz="1200" i="1" spc="9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8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spc="-95" dirty="0">
                    <a:latin typeface="Arial"/>
                    <a:cs typeface="Arial"/>
                  </a:rPr>
                  <a:t>BFC</a:t>
                </a:r>
                <a:r>
                  <a:rPr sz="1200" i="1" spc="-19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Bv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54" y="1705747"/>
                <a:ext cx="2849880" cy="196849"/>
              </a:xfrm>
              <a:prstGeom prst="rect">
                <a:avLst/>
              </a:prstGeom>
              <a:blipFill>
                <a:blip r:embed="rId3"/>
                <a:stretch>
                  <a:fillRect l="-2998" t="-2187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215442" y="2276345"/>
            <a:ext cx="4177029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35" dirty="0">
                <a:latin typeface="Arial"/>
                <a:cs typeface="Arial"/>
              </a:rPr>
              <a:t>BFC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structured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BK</a:t>
            </a:r>
            <a:r>
              <a:rPr sz="1200" i="1" spc="1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(exercise: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114" dirty="0">
                <a:latin typeface="Arial"/>
                <a:cs typeface="Arial"/>
              </a:rPr>
              <a:t>case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SISO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systems)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 </a:t>
            </a:r>
            <a:r>
              <a:rPr sz="1200" spc="-30" dirty="0">
                <a:latin typeface="Arial"/>
                <a:cs typeface="Arial"/>
              </a:rPr>
              <a:t>arbitrary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eigenvalue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assignment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feasible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B1D838CB-3483-C961-A975-235DCB83BA08}"/>
              </a:ext>
            </a:extLst>
          </p:cNvPr>
          <p:cNvSpPr/>
          <p:nvPr/>
        </p:nvSpPr>
        <p:spPr>
          <a:xfrm>
            <a:off x="411138" y="1561388"/>
            <a:ext cx="93344" cy="531334"/>
          </a:xfrm>
          <a:prstGeom prst="leftBrace">
            <a:avLst>
              <a:gd name="adj1" fmla="val 7799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210" dirty="0"/>
              <a:t>case</a:t>
            </a:r>
            <a:r>
              <a:rPr spc="6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30" dirty="0"/>
              <a:t>output</a:t>
            </a:r>
            <a:r>
              <a:rPr spc="-25" dirty="0"/>
              <a:t> </a:t>
            </a:r>
            <a:r>
              <a:rPr spc="-120" dirty="0"/>
              <a:t>feedback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87400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28" y="496315"/>
            <a:ext cx="2515235" cy="51498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-45" dirty="0">
                <a:latin typeface="Arial"/>
                <a:cs typeface="Arial"/>
              </a:rPr>
              <a:t>Controllable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mass-</a:t>
            </a:r>
            <a:r>
              <a:rPr sz="1200" spc="-70" dirty="0">
                <a:latin typeface="Arial"/>
                <a:cs typeface="Arial"/>
              </a:rPr>
              <a:t>spring-</a:t>
            </a:r>
            <a:r>
              <a:rPr sz="1200" spc="-60" dirty="0">
                <a:latin typeface="Arial"/>
                <a:cs typeface="Arial"/>
              </a:rPr>
              <a:t>damper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system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5442" y="2195281"/>
            <a:ext cx="4282440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42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latin typeface="Arial"/>
                <a:cs typeface="Arial"/>
              </a:rPr>
              <a:t>arbitrary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55" dirty="0">
                <a:latin typeface="Arial"/>
                <a:cs typeface="Arial"/>
              </a:rPr>
              <a:t>loop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eigenvalue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assignment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u</a:t>
            </a:r>
            <a:r>
              <a:rPr sz="1200" i="1" spc="-75" baseline="31250" dirty="0">
                <a:latin typeface="Hack"/>
                <a:cs typeface="Hack"/>
              </a:rPr>
              <a:t>∗</a:t>
            </a:r>
            <a:r>
              <a:rPr sz="1200" i="1" spc="-112" baseline="31250" dirty="0">
                <a:latin typeface="Hack"/>
                <a:cs typeface="Hack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Menlo"/>
                <a:cs typeface="Menlo"/>
              </a:rPr>
              <a:t>−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30" baseline="-13888" dirty="0">
                <a:latin typeface="Arial"/>
                <a:cs typeface="Arial"/>
              </a:rPr>
              <a:t> </a:t>
            </a:r>
            <a:r>
              <a:rPr sz="1200" i="1" spc="40" dirty="0">
                <a:latin typeface="Menlo"/>
                <a:cs typeface="Menlo"/>
              </a:rPr>
              <a:t>−</a:t>
            </a:r>
            <a:r>
              <a:rPr sz="1200" i="1" spc="40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Arial"/>
                <a:cs typeface="Arial"/>
              </a:rPr>
              <a:t>2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spc="60" baseline="-13888" dirty="0">
                <a:latin typeface="Arial"/>
                <a:cs typeface="Arial"/>
              </a:rPr>
              <a:t>2</a:t>
            </a:r>
            <a:r>
              <a:rPr sz="1200" spc="40" dirty="0">
                <a:latin typeface="Arial"/>
                <a:cs typeface="Arial"/>
              </a:rPr>
              <a:t>, </a:t>
            </a:r>
            <a:r>
              <a:rPr sz="1200" spc="-75" dirty="0">
                <a:latin typeface="Arial"/>
                <a:cs typeface="Arial"/>
              </a:rPr>
              <a:t>namely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Hack"/>
                <a:cs typeface="Hack"/>
              </a:rPr>
              <a:t>∗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Menlo"/>
                <a:cs typeface="Menlo"/>
              </a:rPr>
              <a:t>−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45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509" dirty="0">
                <a:latin typeface="Menlo"/>
                <a:cs typeface="Menlo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6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)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i="1" spc="459" dirty="0">
                <a:latin typeface="Menlo"/>
                <a:cs typeface="Menlo"/>
              </a:rPr>
              <a:t>⇒</a:t>
            </a:r>
            <a:r>
              <a:rPr sz="1200" i="1" spc="-305" dirty="0">
                <a:latin typeface="Menlo"/>
                <a:cs typeface="Menlo"/>
              </a:rPr>
              <a:t> </a:t>
            </a:r>
            <a:r>
              <a:rPr sz="1200" spc="-50" dirty="0">
                <a:latin typeface="Arial"/>
                <a:cs typeface="Arial"/>
              </a:rPr>
              <a:t>a </a:t>
            </a:r>
            <a:r>
              <a:rPr sz="1200" spc="-40" dirty="0">
                <a:latin typeface="Arial"/>
                <a:cs typeface="Arial"/>
              </a:rPr>
              <a:t>proportional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plus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derivative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(PD)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  <a:p>
            <a:pPr marL="230504" marR="650875" indent="-193040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4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proportional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u</a:t>
            </a:r>
            <a:r>
              <a:rPr sz="1200" i="1" spc="-75" baseline="31250" dirty="0">
                <a:latin typeface="Hack"/>
                <a:cs typeface="Hack"/>
              </a:rPr>
              <a:t>∗</a:t>
            </a:r>
            <a:r>
              <a:rPr sz="1200" i="1" spc="-150" baseline="31250" dirty="0">
                <a:latin typeface="Hack"/>
                <a:cs typeface="Hack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Menlo"/>
                <a:cs typeface="Menlo"/>
              </a:rPr>
              <a:t>−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arbitrary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eigenvalue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assignment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possible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7312D9-0240-01B7-4851-99520C207AED}"/>
                  </a:ext>
                </a:extLst>
              </p:cNvPr>
              <p:cNvSpPr txBox="1"/>
              <p:nvPr/>
            </p:nvSpPr>
            <p:spPr>
              <a:xfrm>
                <a:off x="851534" y="663575"/>
                <a:ext cx="3505201" cy="1550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            =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7312D9-0240-01B7-4851-99520C20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4" y="663575"/>
                <a:ext cx="3505201" cy="1550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FDE1C04-32CB-A2A2-8D4B-873B5EEC8D2A}"/>
                  </a:ext>
                </a:extLst>
              </p:cNvPr>
              <p:cNvSpPr txBox="1"/>
              <p:nvPr/>
            </p:nvSpPr>
            <p:spPr>
              <a:xfrm>
                <a:off x="1326554" y="1695769"/>
                <a:ext cx="354071" cy="210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FDE1C04-32CB-A2A2-8D4B-873B5EEC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54" y="1695769"/>
                <a:ext cx="354071" cy="210827"/>
              </a:xfrm>
              <a:prstGeom prst="rect">
                <a:avLst/>
              </a:prstGeom>
              <a:blipFill>
                <a:blip r:embed="rId5"/>
                <a:stretch>
                  <a:fillRect l="-3448" r="-1724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779320"/>
            <a:ext cx="4267200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452755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center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designing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idea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spc="-10" dirty="0">
                <a:latin typeface="Arial"/>
                <a:cs typeface="Arial"/>
              </a:rPr>
              <a:t>feedback.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such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transfer-</a:t>
            </a:r>
            <a:r>
              <a:rPr sz="1200" spc="-25" dirty="0">
                <a:latin typeface="Arial"/>
                <a:cs typeface="Arial"/>
              </a:rPr>
              <a:t>function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approaches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lead-</a:t>
            </a:r>
            <a:r>
              <a:rPr sz="1200" spc="-35" dirty="0">
                <a:latin typeface="Arial"/>
                <a:cs typeface="Arial"/>
              </a:rPr>
              <a:t>lag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root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locus </a:t>
            </a:r>
            <a:r>
              <a:rPr sz="1200" spc="-55" dirty="0">
                <a:latin typeface="Arial"/>
                <a:cs typeface="Arial"/>
              </a:rPr>
              <a:t>methods,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primal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achieve</a:t>
            </a:r>
            <a:r>
              <a:rPr sz="1200" dirty="0">
                <a:latin typeface="Arial"/>
                <a:cs typeface="Arial"/>
              </a:rPr>
              <a:t> 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proper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map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poles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output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feedback.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200" spc="-45" dirty="0">
                <a:latin typeface="Arial"/>
                <a:cs typeface="Arial"/>
              </a:rPr>
              <a:t>Key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questions: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How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much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freedom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-65" dirty="0">
                <a:latin typeface="Arial"/>
                <a:cs typeface="Arial"/>
              </a:rPr>
              <a:t>state-</a:t>
            </a:r>
            <a:r>
              <a:rPr sz="1200" spc="-75" dirty="0">
                <a:latin typeface="Arial"/>
                <a:cs typeface="Arial"/>
              </a:rPr>
              <a:t>space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systems?</a:t>
            </a:r>
            <a:endParaRPr sz="1200">
              <a:latin typeface="Arial"/>
              <a:cs typeface="Arial"/>
            </a:endParaRPr>
          </a:p>
          <a:p>
            <a:pPr marL="335280" marR="345440" indent="-19304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5" dirty="0">
                <a:latin typeface="Arial"/>
                <a:cs typeface="Arial"/>
              </a:rPr>
              <a:t>Are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fundamental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properties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30" dirty="0">
                <a:latin typeface="Arial"/>
                <a:cs typeface="Arial"/>
              </a:rPr>
              <a:t>yield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higher </a:t>
            </a:r>
            <a:r>
              <a:rPr sz="1200" spc="-70" dirty="0">
                <a:latin typeface="Arial"/>
                <a:cs typeface="Arial"/>
              </a:rPr>
              <a:t>achievable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performance?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How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0" dirty="0">
                <a:latin typeface="Arial"/>
                <a:cs typeface="Arial"/>
              </a:rPr>
              <a:t>implement</a:t>
            </a:r>
            <a:r>
              <a:rPr sz="1200" dirty="0">
                <a:latin typeface="Arial"/>
                <a:cs typeface="Arial"/>
              </a:rPr>
              <a:t> the </a:t>
            </a:r>
            <a:r>
              <a:rPr sz="1200" spc="-75" dirty="0">
                <a:latin typeface="Arial"/>
                <a:cs typeface="Arial"/>
              </a:rPr>
              <a:t>design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algorithms?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5903"/>
            <a:ext cx="2552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80" dirty="0">
                <a:solidFill>
                  <a:srgbClr val="7F7F7F"/>
                </a:solidFill>
              </a:rPr>
              <a:t> </a:t>
            </a:r>
            <a:r>
              <a:rPr sz="1200" spc="-65" dirty="0">
                <a:solidFill>
                  <a:srgbClr val="7F7F7F"/>
                </a:solidFill>
                <a:hlinkClick r:id="rId2" action="ppaction://hlinksldjump"/>
              </a:rPr>
              <a:t>Goal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hlinkClick r:id="rId2" action="ppaction://hlinksldjump"/>
              </a:rPr>
              <a:t>and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hlinkClick r:id="rId2" action="ppaction://hlinksldjump"/>
              </a:rPr>
              <a:t>realization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of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5" dirty="0">
                <a:solidFill>
                  <a:srgbClr val="7F7F7F"/>
                </a:solidFill>
                <a:hlinkClick r:id="rId2" action="ppaction://hlinksldjump"/>
              </a:rPr>
              <a:t>state </a:t>
            </a:r>
            <a:r>
              <a:rPr sz="1200" spc="-70" dirty="0">
                <a:solidFill>
                  <a:srgbClr val="7F7F7F"/>
                </a:solidFill>
                <a:hlinkClick r:id="rId2" action="ppaction://hlinksldjump"/>
              </a:rPr>
              <a:t>feedback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50006"/>
            <a:ext cx="34150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Closed-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loop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eigenvalue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6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placement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by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412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614423"/>
            <a:ext cx="285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n</a:t>
            </a:r>
            <a:r>
              <a:rPr sz="1200" spc="-50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dimensional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state-</a:t>
            </a:r>
            <a:r>
              <a:rPr sz="1200" spc="-75" dirty="0">
                <a:latin typeface="Arial"/>
                <a:cs typeface="Arial"/>
              </a:rPr>
              <a:t>space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025" y="1029840"/>
            <a:ext cx="2165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0" dirty="0">
                <a:latin typeface="Arial"/>
                <a:cs typeface="Arial"/>
              </a:rPr>
              <a:t>Σ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303172" y="936851"/>
                <a:ext cx="156972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3335">
                  <a:lnSpc>
                    <a:spcPct val="100000"/>
                  </a:lnSpc>
                  <a:spcBef>
                    <a:spcPts val="95"/>
                  </a:spcBef>
                  <a:tabLst>
                    <a:tab pos="403860" algn="l"/>
                    <a:tab pos="64833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fr-FR" sz="12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spc="-10" dirty="0">
                    <a:latin typeface="Arial"/>
                    <a:cs typeface="Arial"/>
                  </a:rPr>
                  <a:t>(</a:t>
                </a:r>
                <a:r>
                  <a:rPr lang="fr-FR" sz="1200" i="1" spc="-10" dirty="0">
                    <a:latin typeface="Arial"/>
                    <a:cs typeface="Arial"/>
                  </a:rPr>
                  <a:t>t</a:t>
                </a:r>
                <a:r>
                  <a:rPr lang="fr-FR" sz="1200" spc="-10" dirty="0">
                    <a:latin typeface="Arial"/>
                    <a:cs typeface="Arial"/>
                  </a:rPr>
                  <a:t>)</a:t>
                </a:r>
                <a:r>
                  <a:rPr lang="fr-FR" sz="1200" dirty="0">
                    <a:latin typeface="Arial"/>
                    <a:cs typeface="Arial"/>
                  </a:rPr>
                  <a:t>	</a:t>
                </a:r>
                <a:r>
                  <a:rPr lang="fr-FR" sz="1200" spc="150" dirty="0">
                    <a:latin typeface="Arial"/>
                    <a:cs typeface="Arial"/>
                  </a:rPr>
                  <a:t>=</a:t>
                </a:r>
                <a:r>
                  <a:rPr lang="fr-FR" sz="1200" dirty="0">
                    <a:latin typeface="Arial"/>
                    <a:cs typeface="Arial"/>
                  </a:rPr>
                  <a:t>	</a:t>
                </a:r>
                <a:r>
                  <a:rPr lang="fr-FR" sz="1200" i="1" spc="-55" dirty="0">
                    <a:latin typeface="Arial"/>
                    <a:cs typeface="Arial"/>
                  </a:rPr>
                  <a:t>Ax</a:t>
                </a:r>
                <a:r>
                  <a:rPr lang="fr-FR" sz="1200" i="1" spc="-225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-60" dirty="0"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latin typeface="Arial"/>
                    <a:cs typeface="Arial"/>
                  </a:rPr>
                  <a:t>+</a:t>
                </a:r>
                <a:r>
                  <a:rPr lang="fr-FR" sz="1200" spc="-65" dirty="0"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latin typeface="Arial"/>
                    <a:cs typeface="Arial"/>
                  </a:rPr>
                  <a:t>Bu</a:t>
                </a:r>
                <a:r>
                  <a:rPr lang="fr-FR" sz="1200" spc="-20" dirty="0"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latin typeface="Arial"/>
                    <a:cs typeface="Arial"/>
                  </a:rPr>
                  <a:t>)</a:t>
                </a:r>
                <a:endParaRPr lang="fr-FR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fr-FR" sz="1200" i="1" spc="-75" dirty="0">
                    <a:latin typeface="Arial"/>
                    <a:cs typeface="Arial"/>
                  </a:rPr>
                  <a:t>y</a:t>
                </a:r>
                <a:r>
                  <a:rPr lang="fr-FR" sz="1200" i="1" spc="-204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170" dirty="0">
                    <a:latin typeface="Arial"/>
                    <a:cs typeface="Arial"/>
                  </a:rPr>
                  <a:t>  </a:t>
                </a:r>
                <a:r>
                  <a:rPr lang="fr-FR" sz="1200" spc="200" dirty="0">
                    <a:latin typeface="Arial"/>
                    <a:cs typeface="Arial"/>
                  </a:rPr>
                  <a:t>=</a:t>
                </a:r>
                <a:r>
                  <a:rPr lang="fr-FR" sz="1200" spc="175" dirty="0">
                    <a:latin typeface="Arial"/>
                    <a:cs typeface="Arial"/>
                  </a:rPr>
                  <a:t>  </a:t>
                </a:r>
                <a:r>
                  <a:rPr lang="fr-FR" sz="1200" i="1" spc="-105" dirty="0">
                    <a:latin typeface="Arial"/>
                    <a:cs typeface="Arial"/>
                  </a:rPr>
                  <a:t>Cx</a:t>
                </a:r>
                <a:r>
                  <a:rPr lang="fr-FR" sz="1200" i="1" spc="-220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-65" dirty="0"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latin typeface="Arial"/>
                    <a:cs typeface="Arial"/>
                  </a:rPr>
                  <a:t>+</a:t>
                </a:r>
                <a:r>
                  <a:rPr lang="fr-FR" sz="1200" spc="-65" dirty="0"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latin typeface="Arial"/>
                    <a:cs typeface="Arial"/>
                  </a:rPr>
                  <a:t>Du</a:t>
                </a:r>
                <a:r>
                  <a:rPr lang="fr-FR" sz="1200" spc="-20" dirty="0"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72" y="936851"/>
                <a:ext cx="1569720" cy="381515"/>
              </a:xfrm>
              <a:prstGeom prst="rect">
                <a:avLst/>
              </a:prstGeom>
              <a:blipFill>
                <a:blip r:embed="rId2"/>
                <a:stretch>
                  <a:fillRect l="-5447" t="-11290" r="-2724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3024771" y="1029840"/>
            <a:ext cx="709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(</a:t>
            </a:r>
            <a:r>
              <a:rPr sz="1200" i="1" spc="50" dirty="0">
                <a:latin typeface="Arial"/>
                <a:cs typeface="Arial"/>
              </a:rPr>
              <a:t>t</a:t>
            </a:r>
            <a:r>
              <a:rPr sz="1200" spc="75" baseline="-13888" dirty="0">
                <a:latin typeface="Arial"/>
                <a:cs typeface="Arial"/>
              </a:rPr>
              <a:t>0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28" y="1411300"/>
            <a:ext cx="4297680" cy="16071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i="1" spc="65" dirty="0">
                <a:latin typeface="Menlo"/>
                <a:cs typeface="Menlo"/>
              </a:rPr>
              <a:t>∈</a:t>
            </a:r>
            <a:r>
              <a:rPr sz="1200" i="1" spc="-390" dirty="0">
                <a:latin typeface="Menlo"/>
                <a:cs typeface="Menlo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65" dirty="0">
                <a:latin typeface="Menlo"/>
                <a:cs typeface="Menlo"/>
              </a:rPr>
              <a:t>∈</a:t>
            </a:r>
            <a:r>
              <a:rPr sz="1200" i="1" spc="-390" dirty="0">
                <a:latin typeface="Menlo"/>
                <a:cs typeface="Menlo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r</a:t>
            </a:r>
            <a:r>
              <a:rPr sz="1200" i="1" spc="-1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i="1" spc="65" dirty="0">
                <a:latin typeface="Menlo"/>
                <a:cs typeface="Menlo"/>
              </a:rPr>
              <a:t>∈</a:t>
            </a:r>
            <a:r>
              <a:rPr sz="1200" i="1" spc="-390" dirty="0">
                <a:latin typeface="Menlo"/>
                <a:cs typeface="Menlo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m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latin typeface="Arial"/>
                <a:cs typeface="Arial"/>
              </a:rPr>
              <a:t>Denominators</a:t>
            </a:r>
            <a:r>
              <a:rPr sz="1200" dirty="0">
                <a:latin typeface="Arial"/>
                <a:cs typeface="Arial"/>
              </a:rPr>
              <a:t> 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40" dirty="0">
                <a:latin typeface="Arial"/>
                <a:cs typeface="Arial"/>
              </a:rPr>
              <a:t>transfer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marL="335280" marR="30480">
              <a:lnSpc>
                <a:spcPct val="100000"/>
              </a:lnSpc>
              <a:spcBef>
                <a:spcPts val="5"/>
              </a:spcBef>
            </a:pPr>
            <a:r>
              <a:rPr sz="1200" i="1" spc="-165" dirty="0">
                <a:latin typeface="Arial"/>
                <a:cs typeface="Arial"/>
              </a:rPr>
              <a:t>G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41666" dirty="0">
                <a:latin typeface="Hack"/>
                <a:cs typeface="Hack"/>
              </a:rPr>
              <a:t>−</a:t>
            </a:r>
            <a:r>
              <a:rPr sz="1200" baseline="41666" dirty="0">
                <a:latin typeface="Arial"/>
                <a:cs typeface="Arial"/>
              </a:rPr>
              <a:t>1</a:t>
            </a:r>
            <a:r>
              <a:rPr sz="1200" spc="15" baseline="41666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1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come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characteristic </a:t>
            </a:r>
            <a:r>
              <a:rPr sz="1200" spc="-45" dirty="0">
                <a:latin typeface="Arial"/>
                <a:cs typeface="Arial"/>
              </a:rPr>
              <a:t>polynomial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det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arises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when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computing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inverse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)</a:t>
            </a:r>
            <a:r>
              <a:rPr sz="1200" i="1" spc="-15" baseline="41666" dirty="0">
                <a:latin typeface="Hack"/>
                <a:cs typeface="Hack"/>
              </a:rPr>
              <a:t>−</a:t>
            </a:r>
            <a:r>
              <a:rPr sz="1200" spc="-15" baseline="41666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latin typeface="Arial"/>
                <a:cs typeface="Arial"/>
              </a:rPr>
              <a:t>We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shall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investigate</a:t>
            </a:r>
            <a:r>
              <a:rPr sz="1200" dirty="0">
                <a:latin typeface="Arial"/>
                <a:cs typeface="Arial"/>
              </a:rPr>
              <a:t> the </a:t>
            </a:r>
            <a:r>
              <a:rPr sz="1200" spc="-120" dirty="0">
                <a:latin typeface="Arial"/>
                <a:cs typeface="Arial"/>
              </a:rPr>
              <a:t>use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80" dirty="0">
                <a:latin typeface="Arial"/>
                <a:cs typeface="Arial"/>
              </a:rPr>
              <a:t>feedback</a:t>
            </a:r>
            <a:r>
              <a:rPr sz="1200" dirty="0">
                <a:latin typeface="Arial"/>
                <a:cs typeface="Arial"/>
              </a:rPr>
              <a:t> to </a:t>
            </a:r>
            <a:r>
              <a:rPr sz="1200" spc="-20" dirty="0">
                <a:latin typeface="Arial"/>
                <a:cs typeface="Arial"/>
              </a:rPr>
              <a:t>alter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30" dirty="0">
                <a:latin typeface="Arial"/>
                <a:cs typeface="Arial"/>
              </a:rPr>
              <a:t>qualitative </a:t>
            </a:r>
            <a:r>
              <a:rPr sz="1200" spc="-65" dirty="0">
                <a:latin typeface="Arial"/>
                <a:cs typeface="Arial"/>
              </a:rPr>
              <a:t>behavior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changing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eigenvalues</a:t>
            </a:r>
            <a:r>
              <a:rPr sz="1200" dirty="0">
                <a:latin typeface="Arial"/>
                <a:cs typeface="Arial"/>
              </a:rPr>
              <a:t> 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”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B9CEAEF4-031E-B815-C011-287BE2A906A3}"/>
              </a:ext>
            </a:extLst>
          </p:cNvPr>
          <p:cNvSpPr/>
          <p:nvPr/>
        </p:nvSpPr>
        <p:spPr>
          <a:xfrm>
            <a:off x="1159744" y="976237"/>
            <a:ext cx="86957" cy="359636"/>
          </a:xfrm>
          <a:prstGeom prst="leftBrace">
            <a:avLst>
              <a:gd name="adj1" fmla="val 7052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Realization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841982" y="665124"/>
                <a:ext cx="1804035" cy="179536"/>
              </a:xfrm>
              <a:prstGeom prst="rect">
                <a:avLst/>
              </a:prstGeom>
              <a:ln w="9525">
                <a:solidFill>
                  <a:srgbClr val="000000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7465">
                  <a:lnSpc>
                    <a:spcPts val="137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20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20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Bu</a:t>
                </a:r>
                <a:r>
                  <a:rPr lang="en-US" sz="1200" i="1" spc="-1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y</a:t>
                </a:r>
                <a:r>
                  <a:rPr lang="en-US" sz="1200" i="1" spc="10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Cx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82" y="665124"/>
                <a:ext cx="1804035" cy="179536"/>
              </a:xfrm>
              <a:prstGeom prst="rect">
                <a:avLst/>
              </a:prstGeom>
              <a:blipFill>
                <a:blip r:embed="rId2"/>
                <a:stretch>
                  <a:fillRect t="-28125" r="-1342" b="-43750"/>
                </a:stretch>
              </a:blipFill>
              <a:ln w="952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1367015" y="1158516"/>
            <a:ext cx="128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528" y="1297597"/>
            <a:ext cx="3625850" cy="11537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state-</a:t>
            </a:r>
            <a:r>
              <a:rPr sz="1200" i="1" spc="-65" dirty="0">
                <a:latin typeface="Arial"/>
                <a:cs typeface="Arial"/>
              </a:rPr>
              <a:t>feedback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  <a:p>
            <a:pPr marL="1766570">
              <a:lnSpc>
                <a:spcPct val="100000"/>
              </a:lnSpc>
              <a:spcBef>
                <a:spcPts val="530"/>
              </a:spcBef>
            </a:pP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Menlo"/>
                <a:cs typeface="Menlo"/>
              </a:rPr>
              <a:t>−</a:t>
            </a:r>
            <a:r>
              <a:rPr sz="1200" i="1" dirty="0">
                <a:latin typeface="Arial"/>
                <a:cs typeface="Arial"/>
              </a:rPr>
              <a:t>Kx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59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new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deal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later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i="1" spc="65" dirty="0">
                <a:latin typeface="Menlo"/>
                <a:cs typeface="Menlo"/>
              </a:rPr>
              <a:t>∈</a:t>
            </a:r>
            <a:r>
              <a:rPr sz="1200" i="1" spc="-390" dirty="0">
                <a:latin typeface="Menlo"/>
                <a:cs typeface="Menlo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latin typeface="Arial"/>
                <a:cs typeface="Arial"/>
              </a:rPr>
              <a:t>m</a:t>
            </a:r>
            <a:r>
              <a:rPr sz="1200" i="1" spc="82" baseline="31250" dirty="0">
                <a:latin typeface="Hack"/>
                <a:cs typeface="Hack"/>
              </a:rPr>
              <a:t>×</a:t>
            </a:r>
            <a:r>
              <a:rPr sz="1200" i="1" spc="82" baseline="31250" dirty="0">
                <a:latin typeface="Arial"/>
                <a:cs typeface="Arial"/>
              </a:rPr>
              <a:t>n</a:t>
            </a:r>
            <a:r>
              <a:rPr sz="1200" spc="55" dirty="0">
                <a:latin typeface="Arial"/>
                <a:cs typeface="Arial"/>
              </a:rPr>
              <a:t>: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n</a:t>
            </a:r>
            <a:r>
              <a:rPr sz="1200" spc="-45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number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states,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m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number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inputs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6747" y="1615729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057" y="2646983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cl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691" y="2573589"/>
            <a:ext cx="305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825" algn="l"/>
              </a:tabLst>
            </a:pPr>
            <a:r>
              <a:rPr sz="1200" spc="50" dirty="0">
                <a:latin typeface="Arial"/>
                <a:cs typeface="Arial"/>
              </a:rPr>
              <a:t>Σ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1056119" y="2480599"/>
                <a:ext cx="211201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3335">
                  <a:lnSpc>
                    <a:spcPct val="100000"/>
                  </a:lnSpc>
                  <a:spcBef>
                    <a:spcPts val="95"/>
                  </a:spcBef>
                  <a:tabLst>
                    <a:tab pos="40386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fr-FR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spc="-10" dirty="0">
                    <a:latin typeface="Arial"/>
                    <a:cs typeface="Arial"/>
                  </a:rPr>
                  <a:t>(</a:t>
                </a:r>
                <a:r>
                  <a:rPr lang="fr-FR" sz="1200" i="1" spc="-10" dirty="0">
                    <a:latin typeface="Arial"/>
                    <a:cs typeface="Arial"/>
                  </a:rPr>
                  <a:t>t</a:t>
                </a:r>
                <a:r>
                  <a:rPr lang="fr-FR" sz="1200" spc="-10" dirty="0">
                    <a:latin typeface="Arial"/>
                    <a:cs typeface="Arial"/>
                  </a:rPr>
                  <a:t>)</a:t>
                </a:r>
                <a:r>
                  <a:rPr lang="fr-FR" sz="1200" dirty="0">
                    <a:latin typeface="Arial"/>
                    <a:cs typeface="Arial"/>
                  </a:rPr>
                  <a:t>	</a:t>
                </a:r>
                <a:r>
                  <a:rPr lang="fr-FR" sz="1200" spc="200" dirty="0">
                    <a:latin typeface="Arial"/>
                    <a:cs typeface="Arial"/>
                  </a:rPr>
                  <a:t>=</a:t>
                </a:r>
                <a:r>
                  <a:rPr lang="fr-FR" sz="1200" spc="180" dirty="0">
                    <a:latin typeface="Arial"/>
                    <a:cs typeface="Arial"/>
                  </a:rPr>
                  <a:t>  </a:t>
                </a:r>
                <a:r>
                  <a:rPr lang="fr-FR" sz="1200" dirty="0">
                    <a:latin typeface="Arial"/>
                    <a:cs typeface="Arial"/>
                  </a:rPr>
                  <a:t>(</a:t>
                </a:r>
                <a:r>
                  <a:rPr lang="fr-FR" sz="1200" i="1" dirty="0">
                    <a:latin typeface="Arial"/>
                    <a:cs typeface="Arial"/>
                  </a:rPr>
                  <a:t>A</a:t>
                </a:r>
                <a:r>
                  <a:rPr lang="fr-FR" sz="1200" i="1" spc="-65" dirty="0">
                    <a:latin typeface="Arial"/>
                    <a:cs typeface="Arial"/>
                  </a:rPr>
                  <a:t> </a:t>
                </a:r>
                <a:r>
                  <a:rPr lang="fr-FR" sz="1200" i="1" spc="200" dirty="0">
                    <a:latin typeface="Menlo"/>
                    <a:cs typeface="Menlo"/>
                  </a:rPr>
                  <a:t>−</a:t>
                </a:r>
                <a:r>
                  <a:rPr lang="fr-FR" sz="1200" i="1" spc="-455" dirty="0">
                    <a:latin typeface="Menlo"/>
                    <a:cs typeface="Menlo"/>
                  </a:rPr>
                  <a:t> </a:t>
                </a:r>
                <a:r>
                  <a:rPr lang="fr-FR" sz="1200" i="1" spc="-25" dirty="0">
                    <a:latin typeface="Arial"/>
                    <a:cs typeface="Arial"/>
                  </a:rPr>
                  <a:t>BK</a:t>
                </a:r>
                <a:r>
                  <a:rPr lang="fr-FR" sz="1200" i="1" spc="-185" dirty="0">
                    <a:latin typeface="Arial"/>
                    <a:cs typeface="Arial"/>
                  </a:rPr>
                  <a:t> </a:t>
                </a:r>
                <a:r>
                  <a:rPr lang="fr-FR" sz="1200" spc="50" dirty="0">
                    <a:latin typeface="Arial"/>
                    <a:cs typeface="Arial"/>
                  </a:rPr>
                  <a:t>)</a:t>
                </a:r>
                <a:r>
                  <a:rPr lang="fr-FR" sz="1200" spc="-130" dirty="0">
                    <a:latin typeface="Arial"/>
                    <a:cs typeface="Arial"/>
                  </a:rPr>
                  <a:t> </a:t>
                </a:r>
                <a:r>
                  <a:rPr lang="fr-FR" sz="1200" i="1" spc="-75" dirty="0">
                    <a:latin typeface="Arial"/>
                    <a:cs typeface="Arial"/>
                  </a:rPr>
                  <a:t>x</a:t>
                </a:r>
                <a:r>
                  <a:rPr lang="fr-FR" sz="1200" i="1" spc="-220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-65" dirty="0"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latin typeface="Arial"/>
                    <a:cs typeface="Arial"/>
                  </a:rPr>
                  <a:t>+</a:t>
                </a:r>
                <a:r>
                  <a:rPr lang="fr-FR" sz="1200" spc="-60" dirty="0">
                    <a:latin typeface="Arial"/>
                    <a:cs typeface="Arial"/>
                  </a:rPr>
                  <a:t> </a:t>
                </a:r>
                <a:r>
                  <a:rPr lang="fr-FR" sz="1200" i="1" spc="-55" dirty="0">
                    <a:latin typeface="Arial"/>
                    <a:cs typeface="Arial"/>
                  </a:rPr>
                  <a:t>Bv</a:t>
                </a:r>
                <a:r>
                  <a:rPr lang="fr-FR" sz="1200" i="1" spc="-200" dirty="0">
                    <a:latin typeface="Arial"/>
                    <a:cs typeface="Arial"/>
                  </a:rPr>
                  <a:t> </a:t>
                </a:r>
                <a:r>
                  <a:rPr lang="fr-FR" sz="1200" spc="65" dirty="0">
                    <a:latin typeface="Arial"/>
                    <a:cs typeface="Arial"/>
                  </a:rPr>
                  <a:t>(</a:t>
                </a:r>
                <a:r>
                  <a:rPr lang="fr-FR" sz="1200" i="1" spc="65" dirty="0">
                    <a:latin typeface="Arial"/>
                    <a:cs typeface="Arial"/>
                  </a:rPr>
                  <a:t>t</a:t>
                </a:r>
                <a:r>
                  <a:rPr lang="fr-FR" sz="1200" spc="65" dirty="0">
                    <a:latin typeface="Arial"/>
                    <a:cs typeface="Arial"/>
                  </a:rPr>
                  <a:t>)</a:t>
                </a:r>
                <a:endParaRPr lang="fr-FR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  <a:tabLst>
                    <a:tab pos="916940" algn="l"/>
                  </a:tabLst>
                </a:pPr>
                <a:r>
                  <a:rPr lang="fr-FR" sz="1200" i="1" spc="-75" dirty="0">
                    <a:latin typeface="Arial"/>
                    <a:cs typeface="Arial"/>
                  </a:rPr>
                  <a:t>y</a:t>
                </a:r>
                <a:r>
                  <a:rPr lang="fr-FR" sz="1200" i="1" spc="-204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170" dirty="0">
                    <a:latin typeface="Arial"/>
                    <a:cs typeface="Arial"/>
                  </a:rPr>
                  <a:t>  </a:t>
                </a:r>
                <a:r>
                  <a:rPr lang="fr-FR" sz="1200" spc="150" dirty="0">
                    <a:latin typeface="Arial"/>
                    <a:cs typeface="Arial"/>
                  </a:rPr>
                  <a:t>=</a:t>
                </a:r>
                <a:r>
                  <a:rPr lang="fr-FR" sz="1200" dirty="0">
                    <a:latin typeface="Arial"/>
                    <a:cs typeface="Arial"/>
                  </a:rPr>
                  <a:t>	</a:t>
                </a:r>
                <a:r>
                  <a:rPr lang="fr-FR" sz="1200" i="1" spc="-105" dirty="0">
                    <a:latin typeface="Arial"/>
                    <a:cs typeface="Arial"/>
                  </a:rPr>
                  <a:t>Cx</a:t>
                </a:r>
                <a:r>
                  <a:rPr lang="fr-FR" sz="1200" i="1" spc="-225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-55" dirty="0"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latin typeface="Arial"/>
                    <a:cs typeface="Arial"/>
                  </a:rPr>
                  <a:t>+</a:t>
                </a:r>
                <a:r>
                  <a:rPr lang="fr-FR" sz="1200" spc="-60" dirty="0"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latin typeface="Arial"/>
                    <a:cs typeface="Arial"/>
                  </a:rPr>
                  <a:t>Du</a:t>
                </a:r>
                <a:r>
                  <a:rPr lang="fr-FR" sz="1200" spc="-20" dirty="0"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19" y="2480599"/>
                <a:ext cx="2112010" cy="381515"/>
              </a:xfrm>
              <a:prstGeom prst="rect">
                <a:avLst/>
              </a:prstGeom>
              <a:blipFill>
                <a:blip r:embed="rId3"/>
                <a:stretch>
                  <a:fillRect l="-3746" t="-11111" r="-288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3455822" y="2573589"/>
            <a:ext cx="104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13435" algn="l"/>
              </a:tabLst>
            </a:pP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(</a:t>
            </a:r>
            <a:r>
              <a:rPr sz="1200" i="1" spc="50" dirty="0">
                <a:latin typeface="Arial"/>
                <a:cs typeface="Arial"/>
              </a:rPr>
              <a:t>t</a:t>
            </a:r>
            <a:r>
              <a:rPr sz="1200" spc="75" baseline="-13888" dirty="0">
                <a:latin typeface="Arial"/>
                <a:cs typeface="Arial"/>
              </a:rPr>
              <a:t>0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2909135"/>
            <a:ext cx="3930015" cy="39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latin typeface="Arial"/>
                <a:cs typeface="Arial"/>
              </a:rPr>
              <a:t>key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property: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25" dirty="0">
                <a:latin typeface="Arial"/>
                <a:cs typeface="Arial"/>
              </a:rPr>
              <a:t>BK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How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freely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place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cl</a:t>
            </a:r>
            <a:r>
              <a:rPr sz="1200" i="1" spc="30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25" dirty="0">
                <a:latin typeface="Arial"/>
                <a:cs typeface="Arial"/>
              </a:rPr>
              <a:t>BK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79D788-58B9-C74F-D86C-934756C086B5}"/>
              </a:ext>
            </a:extLst>
          </p:cNvPr>
          <p:cNvSpPr/>
          <p:nvPr/>
        </p:nvSpPr>
        <p:spPr>
          <a:xfrm>
            <a:off x="1320444" y="1153678"/>
            <a:ext cx="228600" cy="2076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252CBF5-EEA3-9A5A-0B93-15B2F3043078}"/>
              </a:ext>
            </a:extLst>
          </p:cNvPr>
          <p:cNvSpPr/>
          <p:nvPr/>
        </p:nvSpPr>
        <p:spPr>
          <a:xfrm>
            <a:off x="956312" y="723708"/>
            <a:ext cx="62367" cy="623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9F91B7-1F93-8122-D5D2-6090808B68A2}"/>
              </a:ext>
            </a:extLst>
          </p:cNvPr>
          <p:cNvCxnSpPr>
            <a:stCxn id="32" idx="6"/>
            <a:endCxn id="4" idx="1"/>
          </p:cNvCxnSpPr>
          <p:nvPr/>
        </p:nvCxnSpPr>
        <p:spPr>
          <a:xfrm>
            <a:off x="1018679" y="754892"/>
            <a:ext cx="82330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527042D-AEA4-9DC1-DCA6-099270D0F602}"/>
              </a:ext>
            </a:extLst>
          </p:cNvPr>
          <p:cNvCxnSpPr>
            <a:cxnSpLocks/>
            <a:stCxn id="31" idx="1"/>
            <a:endCxn id="32" idx="4"/>
          </p:cNvCxnSpPr>
          <p:nvPr/>
        </p:nvCxnSpPr>
        <p:spPr>
          <a:xfrm rot="10800000">
            <a:off x="987496" y="786075"/>
            <a:ext cx="332948" cy="471426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17C6E58-D76E-748E-2DF6-5D02BB7F9891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8650" y="754891"/>
            <a:ext cx="327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296B08B-0DD6-21D6-712D-BA7544EEBA1B}"/>
              </a:ext>
            </a:extLst>
          </p:cNvPr>
          <p:cNvCxnSpPr>
            <a:stCxn id="4" idx="2"/>
            <a:endCxn id="31" idx="3"/>
          </p:cNvCxnSpPr>
          <p:nvPr/>
        </p:nvCxnSpPr>
        <p:spPr>
          <a:xfrm rot="5400000">
            <a:off x="1940102" y="453602"/>
            <a:ext cx="412841" cy="119495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AF72C26-6A9E-EEC3-998E-171ACE1299DC}"/>
              </a:ext>
            </a:extLst>
          </p:cNvPr>
          <p:cNvCxnSpPr>
            <a:stCxn id="4" idx="3"/>
          </p:cNvCxnSpPr>
          <p:nvPr/>
        </p:nvCxnSpPr>
        <p:spPr>
          <a:xfrm flipV="1">
            <a:off x="3646017" y="754891"/>
            <a:ext cx="330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92CAE90-8CA6-E176-C03E-46AC1B812357}"/>
              </a:ext>
            </a:extLst>
          </p:cNvPr>
          <p:cNvSpPr txBox="1"/>
          <p:nvPr/>
        </p:nvSpPr>
        <p:spPr>
          <a:xfrm>
            <a:off x="400066" y="6072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5DD13C-8E4B-6583-7D70-392B4332E762}"/>
              </a:ext>
            </a:extLst>
          </p:cNvPr>
          <p:cNvSpPr txBox="1"/>
          <p:nvPr/>
        </p:nvSpPr>
        <p:spPr>
          <a:xfrm>
            <a:off x="3938955" y="59629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B006830-2640-EC15-DA27-65E65A90C330}"/>
              </a:ext>
            </a:extLst>
          </p:cNvPr>
          <p:cNvSpPr txBox="1"/>
          <p:nvPr/>
        </p:nvSpPr>
        <p:spPr>
          <a:xfrm>
            <a:off x="1233832" y="5493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u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D53DD59-5F88-3D5F-CBB8-50A3CEC50E9E}"/>
              </a:ext>
            </a:extLst>
          </p:cNvPr>
          <p:cNvSpPr txBox="1"/>
          <p:nvPr/>
        </p:nvSpPr>
        <p:spPr>
          <a:xfrm>
            <a:off x="1853546" y="104216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x</a:t>
            </a:r>
            <a:endParaRPr lang="zh-CN" altLang="en-US" sz="1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96A0DC6-DFD7-B690-2873-5F7948510D74}"/>
              </a:ext>
            </a:extLst>
          </p:cNvPr>
          <p:cNvSpPr txBox="1"/>
          <p:nvPr/>
        </p:nvSpPr>
        <p:spPr>
          <a:xfrm>
            <a:off x="792441" y="54622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+</a:t>
            </a:r>
            <a:endParaRPr lang="zh-CN" altLang="en-US" sz="1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6BF96D6-963A-5BF1-7FB4-63CE5E2DD6E6}"/>
              </a:ext>
            </a:extLst>
          </p:cNvPr>
          <p:cNvSpPr txBox="1"/>
          <p:nvPr/>
        </p:nvSpPr>
        <p:spPr>
          <a:xfrm>
            <a:off x="951272" y="750184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-</a:t>
            </a:r>
            <a:endParaRPr lang="zh-CN" altLang="en-US" sz="1000" dirty="0"/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953AE1EB-98A8-BF62-7C51-1524423B3751}"/>
              </a:ext>
            </a:extLst>
          </p:cNvPr>
          <p:cNvSpPr/>
          <p:nvPr/>
        </p:nvSpPr>
        <p:spPr>
          <a:xfrm>
            <a:off x="915644" y="2525989"/>
            <a:ext cx="86957" cy="359636"/>
          </a:xfrm>
          <a:prstGeom prst="leftBrace">
            <a:avLst>
              <a:gd name="adj1" fmla="val 7052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5903"/>
            <a:ext cx="2552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</a:rPr>
              <a:t>1.</a:t>
            </a:r>
            <a:r>
              <a:rPr sz="1200" spc="80" dirty="0">
                <a:solidFill>
                  <a:srgbClr val="E5E5E5"/>
                </a:solidFill>
              </a:rPr>
              <a:t> </a:t>
            </a:r>
            <a:r>
              <a:rPr sz="1200" spc="-65" dirty="0">
                <a:solidFill>
                  <a:srgbClr val="E5E5E5"/>
                </a:solidFill>
                <a:hlinkClick r:id="rId2" action="ppaction://hlinksldjump"/>
              </a:rPr>
              <a:t>Goal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hlinkClick r:id="rId2" action="ppaction://hlinksldjump"/>
              </a:rPr>
              <a:t>and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hlinkClick r:id="rId2" action="ppaction://hlinksldjump"/>
              </a:rPr>
              <a:t>realization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of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25" dirty="0">
                <a:solidFill>
                  <a:srgbClr val="E5E5E5"/>
                </a:solidFill>
                <a:hlinkClick r:id="rId2" action="ppaction://hlinksldjump"/>
              </a:rPr>
              <a:t>state </a:t>
            </a:r>
            <a:r>
              <a:rPr sz="1200" spc="-70" dirty="0">
                <a:solidFill>
                  <a:srgbClr val="E5E5E5"/>
                </a:solidFill>
                <a:hlinkClick r:id="rId2" action="ppaction://hlinksldjump"/>
              </a:rPr>
              <a:t>feedback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50006"/>
            <a:ext cx="34150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Closed-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loop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6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placement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by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15" dirty="0"/>
              <a:t> </a:t>
            </a:r>
            <a:r>
              <a:rPr spc="-105" dirty="0"/>
              <a:t>by</a:t>
            </a:r>
            <a:r>
              <a:rPr spc="20" dirty="0"/>
              <a:t> </a:t>
            </a:r>
            <a:r>
              <a:rPr spc="-75" dirty="0"/>
              <a:t>state</a:t>
            </a:r>
            <a:r>
              <a:rPr spc="15" dirty="0"/>
              <a:t> </a:t>
            </a:r>
            <a:r>
              <a:rPr spc="-105" dirty="0"/>
              <a:t>feedback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00836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28" y="442136"/>
            <a:ext cx="3940810" cy="1071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400" spc="-20" dirty="0">
                <a:latin typeface="Arial"/>
                <a:cs typeface="Arial"/>
              </a:rPr>
              <a:t>Fact</a:t>
            </a:r>
            <a:endParaRPr sz="1400">
              <a:latin typeface="Arial"/>
              <a:cs typeface="Arial"/>
            </a:endParaRPr>
          </a:p>
          <a:p>
            <a:pPr marL="50800" marR="53340">
              <a:lnSpc>
                <a:spcPct val="100000"/>
              </a:lnSpc>
              <a:spcBef>
                <a:spcPts val="215"/>
              </a:spcBef>
            </a:pP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Σ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in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controllable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canonical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form,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114" dirty="0">
                <a:latin typeface="Arial"/>
                <a:cs typeface="Arial"/>
              </a:rPr>
              <a:t>we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can </a:t>
            </a:r>
            <a:r>
              <a:rPr sz="1200" i="1" spc="-55" dirty="0">
                <a:latin typeface="Arial"/>
                <a:cs typeface="Arial"/>
              </a:rPr>
              <a:t>completely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change</a:t>
            </a:r>
            <a:r>
              <a:rPr sz="1200" i="1" dirty="0">
                <a:latin typeface="Arial"/>
                <a:cs typeface="Arial"/>
              </a:rPr>
              <a:t> all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BK</a:t>
            </a:r>
            <a:r>
              <a:rPr sz="1200" i="1" spc="13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by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choice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of </a:t>
            </a:r>
            <a:r>
              <a:rPr sz="1200" i="1" spc="-55" dirty="0">
                <a:latin typeface="Arial"/>
                <a:cs typeface="Arial"/>
              </a:rPr>
              <a:t>state-</a:t>
            </a:r>
            <a:r>
              <a:rPr sz="1200" i="1" spc="-65" dirty="0">
                <a:latin typeface="Arial"/>
                <a:cs typeface="Arial"/>
              </a:rPr>
              <a:t>feedback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gain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35" dirty="0">
                <a:latin typeface="Arial"/>
                <a:cs typeface="Arial"/>
              </a:rPr>
              <a:t>K.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2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latin typeface="Arial"/>
                <a:cs typeface="Arial"/>
              </a:rPr>
              <a:t>Problem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setup: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single-</a:t>
            </a:r>
            <a:r>
              <a:rPr sz="1200" spc="-30" dirty="0">
                <a:latin typeface="Arial"/>
                <a:cs typeface="Arial"/>
              </a:rPr>
              <a:t>input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single-</a:t>
            </a:r>
            <a:r>
              <a:rPr sz="1200" spc="-35" dirty="0">
                <a:latin typeface="Arial"/>
                <a:cs typeface="Arial"/>
              </a:rPr>
              <a:t>output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c.c.f.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86262" y="2990621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A3194C7-5C42-A597-B843-3479F16A25CD}"/>
                  </a:ext>
                </a:extLst>
              </p:cNvPr>
              <p:cNvSpPr txBox="1"/>
              <p:nvPr/>
            </p:nvSpPr>
            <p:spPr>
              <a:xfrm>
                <a:off x="345224" y="1521255"/>
                <a:ext cx="4056303" cy="1651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A3194C7-5C42-A597-B843-3479F16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4" y="1521255"/>
                <a:ext cx="4056303" cy="1651478"/>
              </a:xfrm>
              <a:prstGeom prst="rect">
                <a:avLst/>
              </a:prstGeom>
              <a:blipFill>
                <a:blip r:embed="rId4"/>
                <a:stretch>
                  <a:fillRect t="-370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575385"/>
                  </p:ext>
                </p:extLst>
              </p:nvPr>
            </p:nvGraphicFramePr>
            <p:xfrm>
              <a:off x="221792" y="470376"/>
              <a:ext cx="4269104" cy="11093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2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1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65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ts val="1390"/>
                            </a:lnSpc>
                          </a:pPr>
                          <a:r>
                            <a:rPr sz="1200" spc="-45" dirty="0">
                              <a:latin typeface="Arial"/>
                              <a:cs typeface="Arial"/>
                            </a:rPr>
                            <a:t>Goal:</a:t>
                          </a:r>
                          <a:r>
                            <a:rPr sz="1200" spc="1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5" dirty="0">
                              <a:latin typeface="Arial"/>
                              <a:cs typeface="Arial"/>
                            </a:rPr>
                            <a:t>achieve</a:t>
                          </a:r>
                          <a:r>
                            <a:rPr sz="1200" spc="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0" dirty="0">
                              <a:latin typeface="Arial"/>
                              <a:cs typeface="Arial"/>
                            </a:rPr>
                            <a:t>desired</a:t>
                          </a:r>
                          <a:r>
                            <a:rPr sz="1200" spc="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0" dirty="0">
                              <a:latin typeface="Arial"/>
                              <a:cs typeface="Arial"/>
                            </a:rPr>
                            <a:t>closed-</a:t>
                          </a:r>
                          <a:r>
                            <a:rPr sz="1200" spc="-40" dirty="0">
                              <a:latin typeface="Arial"/>
                              <a:cs typeface="Arial"/>
                            </a:rPr>
                            <a:t>loop</a:t>
                          </a:r>
                          <a:r>
                            <a:rPr sz="1200" spc="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75" dirty="0">
                              <a:latin typeface="Arial"/>
                              <a:cs typeface="Arial"/>
                            </a:rPr>
                            <a:t>eigenvalue</a:t>
                          </a:r>
                          <a:r>
                            <a:rPr sz="1200" spc="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locations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i="1" spc="-10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spc="-15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spc="-10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sz="1200" i="1" dirty="0">
                              <a:latin typeface="Times New Roman"/>
                              <a:cs typeface="Times New Roman"/>
                            </a:rPr>
                            <a:t> 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spc="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i.e.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5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252729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det</a:t>
                          </a:r>
                          <a:r>
                            <a:rPr sz="1200" spc="-1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sI</a:t>
                          </a:r>
                          <a:r>
                            <a:rPr sz="1200" i="1" spc="-6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-8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i="1" spc="-25" dirty="0">
                              <a:latin typeface="Arial"/>
                              <a:cs typeface="Arial"/>
                            </a:rPr>
                            <a:t>BK</a:t>
                          </a:r>
                          <a:r>
                            <a:rPr sz="1200" i="1" spc="-19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50" dirty="0">
                              <a:latin typeface="Arial"/>
                              <a:cs typeface="Arial"/>
                            </a:rPr>
                            <a:t>))</a:t>
                          </a:r>
                          <a:r>
                            <a:rPr sz="1200" spc="-8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2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spc="-135" dirty="0">
                              <a:latin typeface="Arial"/>
                              <a:cs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  </a:t>
                          </a:r>
                          <a:r>
                            <a:rPr lang="en-US" sz="1200" i="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i="1" spc="-25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-37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(4)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1553845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sz="1200" spc="-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1200" i="1" baseline="34722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sz="1200" i="1" spc="150" baseline="34722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sz="1200" spc="-7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spc="45" dirty="0"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n-US" sz="1200" i="1" spc="67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sz="1200" i="1" spc="67" baseline="-13888" dirty="0"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lang="en-US" sz="1200" spc="67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sz="1200" i="1" spc="45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1200" i="1" spc="67" baseline="34722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sz="1200" i="1" spc="67" baseline="34722" dirty="0"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lang="en-US" sz="1200" spc="67" baseline="34722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sz="1200" spc="127" baseline="34722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altLang="zh-CN" sz="1200" spc="200" dirty="0">
                              <a:latin typeface="Arial"/>
                              <a:cs typeface="Arial"/>
                            </a:rPr>
                            <a:t> +</a:t>
                          </a:r>
                          <a:r>
                            <a:rPr lang="en-US" altLang="zh-CN" sz="1200" spc="-7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dirty="0"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l-GR"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1200" i="1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sz="1200" spc="-7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spc="25" dirty="0"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l-GR" sz="1200" spc="37" baseline="-13888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1200" baseline="-13888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(5)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40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200" dirty="0">
                              <a:latin typeface="Arial"/>
                              <a:cs typeface="Arial"/>
                            </a:rPr>
                            <a:t>Let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spc="1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[</a:t>
                          </a:r>
                          <a:r>
                            <a:rPr sz="1200" i="1" spc="-10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spc="-15" baseline="-13888" dirty="0">
                              <a:latin typeface="Arial"/>
                              <a:cs typeface="Arial"/>
                            </a:rPr>
                            <a:t>0</a:t>
                          </a:r>
                          <a:r>
                            <a:rPr sz="1200" i="1" spc="-10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i="1" baseline="-13888" dirty="0"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].</a:t>
                          </a:r>
                          <a:r>
                            <a:rPr sz="1200" spc="1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The</a:t>
                          </a:r>
                          <a:r>
                            <a:rPr sz="12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35" dirty="0">
                              <a:latin typeface="Arial"/>
                              <a:cs typeface="Arial"/>
                            </a:rPr>
                            <a:t>structured</a:t>
                          </a:r>
                          <a:r>
                            <a:rPr sz="12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and</a:t>
                          </a:r>
                          <a:r>
                            <a:rPr sz="12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B</a:t>
                          </a:r>
                          <a:r>
                            <a:rPr sz="1200" i="1" spc="1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give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524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575385"/>
                  </p:ext>
                </p:extLst>
              </p:nvPr>
            </p:nvGraphicFramePr>
            <p:xfrm>
              <a:off x="221792" y="470376"/>
              <a:ext cx="4269104" cy="11093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2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1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65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41" t="-16176" r="-8943" b="-1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5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11430" marB="0">
                        <a:blipFill>
                          <a:blip r:embed="rId2"/>
                          <a:stretch>
                            <a:fillRect l="-5041" t="-207895" r="-8943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(4)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14604" marB="0">
                        <a:blipFill>
                          <a:blip r:embed="rId2"/>
                          <a:stretch>
                            <a:fillRect l="-5041" t="-292500" r="-894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(5)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40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200" dirty="0">
                              <a:latin typeface="Arial"/>
                              <a:cs typeface="Arial"/>
                            </a:rPr>
                            <a:t>Let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spc="1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[</a:t>
                          </a:r>
                          <a:r>
                            <a:rPr sz="1200" i="1" spc="-10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spc="-15" baseline="-13888" dirty="0">
                              <a:latin typeface="Arial"/>
                              <a:cs typeface="Arial"/>
                            </a:rPr>
                            <a:t>0</a:t>
                          </a:r>
                          <a:r>
                            <a:rPr sz="1200" i="1" spc="-10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i="1" baseline="-13888" dirty="0"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].</a:t>
                          </a:r>
                          <a:r>
                            <a:rPr sz="1200" spc="1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The</a:t>
                          </a:r>
                          <a:r>
                            <a:rPr sz="12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35" dirty="0">
                              <a:latin typeface="Arial"/>
                              <a:cs typeface="Arial"/>
                            </a:rPr>
                            <a:t>structured</a:t>
                          </a:r>
                          <a:r>
                            <a:rPr sz="12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and</a:t>
                          </a:r>
                          <a:r>
                            <a:rPr sz="12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B</a:t>
                          </a:r>
                          <a:r>
                            <a:rPr sz="1200" i="1" spc="1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give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524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6710980-B614-CB62-2421-2CD5997B6077}"/>
                  </a:ext>
                </a:extLst>
              </p:cNvPr>
              <p:cNvSpPr txBox="1"/>
              <p:nvPr/>
            </p:nvSpPr>
            <p:spPr>
              <a:xfrm>
                <a:off x="425462" y="1565343"/>
                <a:ext cx="4009431" cy="17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i="1" dirty="0">
                  <a:latin typeface="Cambria Math" panose="02040503050406030204" pitchFamily="18" charset="0"/>
                </a:endParaRPr>
              </a:p>
              <a:p>
                <a:endParaRPr lang="en-US" altLang="zh-CN" sz="11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6710980-B614-CB62-2421-2CD5997B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62" y="1565343"/>
                <a:ext cx="4009431" cy="1783309"/>
              </a:xfrm>
              <a:prstGeom prst="rect">
                <a:avLst/>
              </a:prstGeom>
              <a:blipFill>
                <a:blip r:embed="rId4"/>
                <a:stretch>
                  <a:fillRect l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52079"/>
            <a:ext cx="27305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BK</a:t>
            </a:r>
            <a:r>
              <a:rPr sz="1200" i="1" spc="15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same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6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difference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last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708" y="895388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573" y="861806"/>
            <a:ext cx="2617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6455" algn="l"/>
              </a:tabLst>
            </a:pP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last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row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708" y="1081379"/>
            <a:ext cx="4300855" cy="30480"/>
            <a:chOff x="153708" y="1081379"/>
            <a:chExt cx="4300855" cy="30480"/>
          </a:xfrm>
        </p:grpSpPr>
        <p:sp>
          <p:nvSpPr>
            <p:cNvPr id="7" name="object 7"/>
            <p:cNvSpPr/>
            <p:nvPr/>
          </p:nvSpPr>
          <p:spPr>
            <a:xfrm>
              <a:off x="153708" y="1083907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5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708" y="1109218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5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366" y="1076906"/>
            <a:ext cx="123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708" y="1299006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8422" y="1290760"/>
            <a:ext cx="208851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19150" algn="l"/>
                <a:tab pos="1536065" algn="l"/>
                <a:tab pos="1862455" algn="l"/>
              </a:tabLst>
            </a:pP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5" dirty="0">
                <a:latin typeface="Menlo"/>
                <a:cs typeface="Menlo"/>
              </a:rPr>
              <a:t> </a:t>
            </a:r>
            <a:r>
              <a:rPr sz="1200" i="1" spc="-25" dirty="0">
                <a:latin typeface="Arial"/>
                <a:cs typeface="Arial"/>
              </a:rPr>
              <a:t>BK</a:t>
            </a:r>
            <a:r>
              <a:rPr sz="1200" i="1" dirty="0">
                <a:latin typeface="Arial"/>
                <a:cs typeface="Arial"/>
              </a:rPr>
              <a:t>	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708" y="1488795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215442" y="1517711"/>
                <a:ext cx="3904615" cy="3911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recall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(3):</a:t>
                </a:r>
                <a:r>
                  <a:rPr sz="1200" spc="16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det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70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baseline="31250" dirty="0">
                    <a:latin typeface="Arial"/>
                    <a:cs typeface="Arial"/>
                  </a:rPr>
                  <a:t>n</a:t>
                </a:r>
                <a:r>
                  <a:rPr sz="1200" i="1" spc="135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latin typeface="Times New Roman"/>
                    <a:cs typeface="Times New Roman"/>
                  </a:rPr>
                  <a:t>α</a:t>
                </a:r>
                <a:r>
                  <a:rPr sz="1200" i="1" spc="67" baseline="-13888" dirty="0"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latin typeface="Arial"/>
                    <a:cs typeface="Arial"/>
                  </a:rPr>
                  <a:t>1</a:t>
                </a:r>
                <a:r>
                  <a:rPr sz="1200" i="1" spc="45" dirty="0">
                    <a:latin typeface="Arial"/>
                    <a:cs typeface="Arial"/>
                  </a:rPr>
                  <a:t>s</a:t>
                </a:r>
                <a:r>
                  <a:rPr sz="1200" i="1" spc="67" baseline="31250" dirty="0">
                    <a:latin typeface="Arial"/>
                    <a:cs typeface="Arial"/>
                  </a:rPr>
                  <a:t>n</a:t>
                </a:r>
                <a:r>
                  <a:rPr sz="1200" i="1" spc="67" baseline="31250" dirty="0">
                    <a:latin typeface="Hack"/>
                    <a:cs typeface="Hack"/>
                  </a:rPr>
                  <a:t>−</a:t>
                </a:r>
                <a:r>
                  <a:rPr sz="1200" spc="67" baseline="31250" dirty="0">
                    <a:latin typeface="Arial"/>
                    <a:cs typeface="Arial"/>
                  </a:rPr>
                  <a:t>1</a:t>
                </a:r>
                <a:r>
                  <a:rPr sz="1200" spc="112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lang="en-US" altLang="zh-CN" sz="1200" b="0" spc="-459" dirty="0"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sz="1200" i="1" spc="-459" dirty="0">
                    <a:latin typeface="Menlo"/>
                    <a:cs typeface="Menlo"/>
                  </a:rPr>
                  <a:t>      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lang="en-US" sz="1200" i="1" spc="-459" dirty="0">
                    <a:latin typeface="Menlo"/>
                    <a:cs typeface="Menlo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  + </a:t>
                </a:r>
                <a:r>
                  <a:rPr sz="1200" i="1" dirty="0">
                    <a:latin typeface="Times New Roman"/>
                    <a:cs typeface="Times New Roman"/>
                  </a:rPr>
                  <a:t>α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α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r>
                  <a:rPr sz="1200" spc="-25" dirty="0"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7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thus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517711"/>
                <a:ext cx="3904615" cy="391160"/>
              </a:xfrm>
              <a:prstGeom prst="rect">
                <a:avLst/>
              </a:prstGeom>
              <a:blipFill>
                <a:blip r:embed="rId2"/>
                <a:stretch>
                  <a:fillRect l="-1404" t="-1250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31"/>
          <p:cNvSpPr txBox="1"/>
          <p:nvPr/>
        </p:nvSpPr>
        <p:spPr>
          <a:xfrm>
            <a:off x="215442" y="2397986"/>
            <a:ext cx="1099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"/>
                <a:cs typeface="Arial"/>
              </a:rPr>
              <a:t>hence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4050" y="2666316"/>
            <a:ext cx="8794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200" i="1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spc="19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γ</a:t>
            </a:r>
            <a:r>
              <a:rPr sz="1200" spc="75" baseline="-13888" dirty="0">
                <a:latin typeface="Arial"/>
                <a:cs typeface="Arial"/>
              </a:rPr>
              <a:t>0</a:t>
            </a:r>
            <a:r>
              <a:rPr sz="1200" spc="11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α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endParaRPr sz="1200" baseline="-13888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34"/>
              <p:cNvSpPr txBox="1"/>
              <p:nvPr/>
            </p:nvSpPr>
            <p:spPr>
              <a:xfrm>
                <a:off x="1847850" y="2811737"/>
                <a:ext cx="1302385" cy="529697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</a:pPr>
                <a:r>
                  <a:rPr lang="en-US" sz="1800" baseline="9259" dirty="0">
                    <a:cs typeface="Arial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i="1" baseline="9259" smtClean="0"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en-US" sz="1800" i="1" baseline="9259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</a:pPr>
                <a:r>
                  <a:rPr sz="1800" i="1" baseline="9259" dirty="0">
                    <a:latin typeface="Arial"/>
                    <a:cs typeface="Arial"/>
                  </a:rPr>
                  <a:t>k</a:t>
                </a:r>
                <a:r>
                  <a:rPr sz="800" i="1" dirty="0">
                    <a:latin typeface="Arial"/>
                    <a:cs typeface="Arial"/>
                  </a:rPr>
                  <a:t>n</a:t>
                </a:r>
                <a:r>
                  <a:rPr sz="800" i="1" dirty="0">
                    <a:latin typeface="Hack"/>
                    <a:cs typeface="Hack"/>
                  </a:rPr>
                  <a:t>−</a:t>
                </a:r>
                <a:r>
                  <a:rPr sz="800" dirty="0">
                    <a:latin typeface="Arial"/>
                    <a:cs typeface="Arial"/>
                  </a:rPr>
                  <a:t>1</a:t>
                </a:r>
                <a:r>
                  <a:rPr sz="800" spc="195" dirty="0"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latin typeface="Arial"/>
                    <a:cs typeface="Arial"/>
                  </a:rPr>
                  <a:t>=</a:t>
                </a:r>
                <a:r>
                  <a:rPr sz="1800" spc="37" baseline="9259" dirty="0">
                    <a:latin typeface="Arial"/>
                    <a:cs typeface="Arial"/>
                  </a:rPr>
                  <a:t> </a:t>
                </a:r>
                <a:r>
                  <a:rPr sz="1800" i="1" spc="97" baseline="9259" dirty="0">
                    <a:latin typeface="Times New Roman"/>
                    <a:cs typeface="Times New Roman"/>
                  </a:rPr>
                  <a:t>γ</a:t>
                </a:r>
                <a:r>
                  <a:rPr sz="800" i="1" spc="65" dirty="0">
                    <a:latin typeface="Arial"/>
                    <a:cs typeface="Arial"/>
                  </a:rPr>
                  <a:t>n</a:t>
                </a:r>
                <a:r>
                  <a:rPr sz="800" i="1" spc="65" dirty="0">
                    <a:latin typeface="Hack"/>
                    <a:cs typeface="Hack"/>
                  </a:rPr>
                  <a:t>−</a:t>
                </a:r>
                <a:r>
                  <a:rPr sz="800" spc="65" dirty="0">
                    <a:latin typeface="Arial"/>
                    <a:cs typeface="Arial"/>
                  </a:rPr>
                  <a:t>1</a:t>
                </a:r>
                <a:r>
                  <a:rPr sz="800" spc="114" dirty="0">
                    <a:latin typeface="Arial"/>
                    <a:cs typeface="Arial"/>
                  </a:rPr>
                  <a:t> </a:t>
                </a:r>
                <a:r>
                  <a:rPr sz="1800" i="1" spc="300" baseline="9259" dirty="0">
                    <a:latin typeface="Menlo"/>
                    <a:cs typeface="Menlo"/>
                  </a:rPr>
                  <a:t>−</a:t>
                </a:r>
                <a:r>
                  <a:rPr sz="1800" i="1" spc="-652" baseline="9259" dirty="0">
                    <a:latin typeface="Menlo"/>
                    <a:cs typeface="Menlo"/>
                  </a:rPr>
                  <a:t> </a:t>
                </a:r>
                <a:r>
                  <a:rPr sz="1800" i="1" spc="60" baseline="9259" dirty="0">
                    <a:latin typeface="Times New Roman"/>
                    <a:cs typeface="Times New Roman"/>
                  </a:rPr>
                  <a:t>α</a:t>
                </a:r>
                <a:r>
                  <a:rPr sz="800" i="1" spc="40" dirty="0">
                    <a:latin typeface="Arial"/>
                    <a:cs typeface="Arial"/>
                  </a:rPr>
                  <a:t>n</a:t>
                </a:r>
                <a:r>
                  <a:rPr sz="800" i="1" spc="40" dirty="0">
                    <a:latin typeface="Hack"/>
                    <a:cs typeface="Hack"/>
                  </a:rPr>
                  <a:t>−</a:t>
                </a:r>
                <a:r>
                  <a:rPr sz="800" spc="40" dirty="0">
                    <a:latin typeface="Arial"/>
                    <a:cs typeface="Arial"/>
                  </a:rPr>
                  <a:t>1</a:t>
                </a:r>
                <a:endParaRPr sz="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4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2811737"/>
                <a:ext cx="1302385" cy="529697"/>
              </a:xfrm>
              <a:prstGeom prst="rect">
                <a:avLst/>
              </a:prstGeom>
              <a:blipFill>
                <a:blip r:embed="rId3"/>
                <a:stretch>
                  <a:fillRect l="-4206" b="-14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E520F73-DEEB-8387-44C5-56B131722925}"/>
                  </a:ext>
                </a:extLst>
              </p:cNvPr>
              <p:cNvSpPr txBox="1"/>
              <p:nvPr/>
            </p:nvSpPr>
            <p:spPr>
              <a:xfrm>
                <a:off x="1445895" y="1057798"/>
                <a:ext cx="23164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E520F73-DEEB-8387-44C5-56B13172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95" y="1057798"/>
                <a:ext cx="23164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5C160F-2E1E-FF4B-274B-03EB09D82785}"/>
                  </a:ext>
                </a:extLst>
              </p:cNvPr>
              <p:cNvSpPr txBox="1"/>
              <p:nvPr/>
            </p:nvSpPr>
            <p:spPr>
              <a:xfrm>
                <a:off x="893063" y="1251723"/>
                <a:ext cx="23164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5C160F-2E1E-FF4B-274B-03EB09D8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63" y="1251723"/>
                <a:ext cx="2316480" cy="276999"/>
              </a:xfrm>
              <a:prstGeom prst="rect">
                <a:avLst/>
              </a:prstGeom>
              <a:blipFill>
                <a:blip r:embed="rId6"/>
                <a:stretch>
                  <a:fillRect r="-5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58F7602-1C65-954E-8FD2-E42D614AD3FC}"/>
                  </a:ext>
                </a:extLst>
              </p:cNvPr>
              <p:cNvSpPr txBox="1"/>
              <p:nvPr/>
            </p:nvSpPr>
            <p:spPr>
              <a:xfrm>
                <a:off x="59690" y="1958975"/>
                <a:ext cx="4608194" cy="466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𝐵𝐾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lim>
                      </m:limLow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+⋯+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58F7602-1C65-954E-8FD2-E42D614AD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" y="1958975"/>
                <a:ext cx="4608194" cy="4665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1523</Words>
  <Application>Microsoft Macintosh PowerPoint</Application>
  <PresentationFormat>Custom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Cambria Math</vt:lpstr>
      <vt:lpstr>Hack</vt:lpstr>
      <vt:lpstr>Menlo</vt:lpstr>
      <vt:lpstr>Times New Roman</vt:lpstr>
      <vt:lpstr>Office Theme</vt:lpstr>
      <vt:lpstr>State Feedback Control</vt:lpstr>
      <vt:lpstr>Motivation</vt:lpstr>
      <vt:lpstr>1. Goal and realization of state feedback</vt:lpstr>
      <vt:lpstr>Goal</vt:lpstr>
      <vt:lpstr>Realization</vt:lpstr>
      <vt:lpstr>1. Goal and realization of state feedback</vt:lpstr>
      <vt:lpstr>Eigenvalue placement by state feedback</vt:lpstr>
      <vt:lpstr>Eigenvalue placement by state feedback: c.c.f.</vt:lpstr>
      <vt:lpstr>Eigenvalue placement by state feedback: c.c.f.</vt:lpstr>
      <vt:lpstr>Eigenvalue placement by state feedback: c.c.f.</vt:lpstr>
      <vt:lpstr>General eigenvalue placement by state feedback</vt:lpstr>
      <vt:lpstr>Stabilization</vt:lpstr>
      <vt:lpstr>Stabilization cont’d</vt:lpstr>
      <vt:lpstr>Discrete-time case</vt:lpstr>
      <vt:lpstr>The case with output feedback</vt:lpstr>
      <vt:lpstr>The case with output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Xu Chen</cp:lastModifiedBy>
  <cp:revision>2</cp:revision>
  <dcterms:created xsi:type="dcterms:W3CDTF">2025-07-12T07:57:02Z</dcterms:created>
  <dcterms:modified xsi:type="dcterms:W3CDTF">2025-10-22T06:40:28Z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