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0E6D1-51D8-443D-A8B4-5C851CDDE10A}" v="1854" dt="2025-10-06T02:05:37.1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>
        <p:scale>
          <a:sx n="150" d="100"/>
          <a:sy n="150" d="100"/>
        </p:scale>
        <p:origin x="1265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10-06T02:06:04.032" v="2288" actId="1076"/>
      <pc:docMkLst>
        <pc:docMk/>
      </pc:docMkLst>
      <pc:sldChg chg="addSp delSp modSp mod">
        <pc:chgData name="Shuan Cheng" userId="b14087c0-bac9-44dd-b3f8-5d50e1ee75e5" providerId="ADAL" clId="{75A9BF88-81BC-4677-82BB-DF96F3D360A6}" dt="2025-10-05T20:55:12.288" v="63" actId="1076"/>
        <pc:sldMkLst>
          <pc:docMk/>
          <pc:sldMk cId="0" sldId="259"/>
        </pc:sldMkLst>
        <pc:spChg chg="mod">
          <ac:chgData name="Shuan Cheng" userId="b14087c0-bac9-44dd-b3f8-5d50e1ee75e5" providerId="ADAL" clId="{75A9BF88-81BC-4677-82BB-DF96F3D360A6}" dt="2025-10-05T20:54:56.196" v="61" actId="20577"/>
          <ac:spMkLst>
            <pc:docMk/>
            <pc:sldMk cId="0" sldId="259"/>
            <ac:spMk id="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0:55:12.288" v="63" actId="1076"/>
          <ac:spMkLst>
            <pc:docMk/>
            <pc:sldMk cId="0" sldId="259"/>
            <ac:spMk id="10" creationId="{9E560D82-A721-F9AD-E2E3-CE528EBC4AA7}"/>
          </ac:spMkLst>
        </pc:spChg>
        <pc:picChg chg="del">
          <ac:chgData name="Shuan Cheng" userId="b14087c0-bac9-44dd-b3f8-5d50e1ee75e5" providerId="ADAL" clId="{75A9BF88-81BC-4677-82BB-DF96F3D360A6}" dt="2025-10-05T20:54:49.235" v="60" actId="478"/>
          <ac:picMkLst>
            <pc:docMk/>
            <pc:sldMk cId="0" sldId="259"/>
            <ac:picMk id="12" creationId="{FACE76F1-EE43-DF3C-DEA4-0BA99A6290D2}"/>
          </ac:picMkLst>
        </pc:picChg>
      </pc:sldChg>
      <pc:sldChg chg="addSp delSp modSp mod">
        <pc:chgData name="Shuan Cheng" userId="b14087c0-bac9-44dd-b3f8-5d50e1ee75e5" providerId="ADAL" clId="{75A9BF88-81BC-4677-82BB-DF96F3D360A6}" dt="2025-10-05T21:02:33.949" v="310" actId="1076"/>
        <pc:sldMkLst>
          <pc:docMk/>
          <pc:sldMk cId="0" sldId="261"/>
        </pc:sldMkLst>
        <pc:spChg chg="mod ord">
          <ac:chgData name="Shuan Cheng" userId="b14087c0-bac9-44dd-b3f8-5d50e1ee75e5" providerId="ADAL" clId="{75A9BF88-81BC-4677-82BB-DF96F3D360A6}" dt="2025-10-05T21:01:28.034" v="269" actId="1035"/>
          <ac:spMkLst>
            <pc:docMk/>
            <pc:sldMk cId="0" sldId="26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13.650" v="81" actId="478"/>
          <ac:spMkLst>
            <pc:docMk/>
            <pc:sldMk cId="0" sldId="26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5T20:56:07.304" v="80" actId="478"/>
          <ac:spMkLst>
            <pc:docMk/>
            <pc:sldMk cId="0" sldId="261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5T21:01:47.231" v="274" actId="1076"/>
          <ac:spMkLst>
            <pc:docMk/>
            <pc:sldMk cId="0" sldId="261"/>
            <ac:spMk id="23" creationId="{49F507FD-90EA-DBF7-6AD7-DD4646A44684}"/>
          </ac:spMkLst>
        </pc:spChg>
        <pc:spChg chg="add mod">
          <ac:chgData name="Shuan Cheng" userId="b14087c0-bac9-44dd-b3f8-5d50e1ee75e5" providerId="ADAL" clId="{75A9BF88-81BC-4677-82BB-DF96F3D360A6}" dt="2025-10-05T21:02:33.949" v="310" actId="1076"/>
          <ac:spMkLst>
            <pc:docMk/>
            <pc:sldMk cId="0" sldId="261"/>
            <ac:spMk id="24" creationId="{141AD700-4408-FCC2-07D4-9A6ABE32A927}"/>
          </ac:spMkLst>
        </pc:spChg>
        <pc:spChg chg="add del mod">
          <ac:chgData name="Shuan Cheng" userId="b14087c0-bac9-44dd-b3f8-5d50e1ee75e5" providerId="ADAL" clId="{75A9BF88-81BC-4677-82BB-DF96F3D360A6}" dt="2025-10-05T21:01:03.136" v="256" actId="478"/>
          <ac:spMkLst>
            <pc:docMk/>
            <pc:sldMk cId="0" sldId="261"/>
            <ac:spMk id="25" creationId="{D247CDC8-03E6-AB8B-655B-B7B06A4B09B8}"/>
          </ac:spMkLst>
        </pc:spChg>
        <pc:picChg chg="mod">
          <ac:chgData name="Shuan Cheng" userId="b14087c0-bac9-44dd-b3f8-5d50e1ee75e5" providerId="ADAL" clId="{75A9BF88-81BC-4677-82BB-DF96F3D360A6}" dt="2025-10-05T21:01:31.458" v="271" actId="1035"/>
          <ac:picMkLst>
            <pc:docMk/>
            <pc:sldMk cId="0" sldId="261"/>
            <ac:picMk id="3" creationId="{00000000-0000-0000-0000-000000000000}"/>
          </ac:picMkLst>
        </pc:picChg>
        <pc:picChg chg="mod">
          <ac:chgData name="Shuan Cheng" userId="b14087c0-bac9-44dd-b3f8-5d50e1ee75e5" providerId="ADAL" clId="{75A9BF88-81BC-4677-82BB-DF96F3D360A6}" dt="2025-10-05T21:01:28.034" v="269" actId="1035"/>
          <ac:picMkLst>
            <pc:docMk/>
            <pc:sldMk cId="0" sldId="261"/>
            <ac:picMk id="4" creationId="{00000000-0000-0000-0000-000000000000}"/>
          </ac:picMkLst>
        </pc:picChg>
        <pc:picChg chg="mod">
          <ac:chgData name="Shuan Cheng" userId="b14087c0-bac9-44dd-b3f8-5d50e1ee75e5" providerId="ADAL" clId="{75A9BF88-81BC-4677-82BB-DF96F3D360A6}" dt="2025-10-05T21:01:28.034" v="269" actId="1035"/>
          <ac:picMkLst>
            <pc:docMk/>
            <pc:sldMk cId="0" sldId="261"/>
            <ac:picMk id="5" creationId="{00000000-0000-0000-0000-000000000000}"/>
          </ac:picMkLst>
        </pc:picChg>
        <pc:picChg chg="del">
          <ac:chgData name="Shuan Cheng" userId="b14087c0-bac9-44dd-b3f8-5d50e1ee75e5" providerId="ADAL" clId="{75A9BF88-81BC-4677-82BB-DF96F3D360A6}" dt="2025-10-05T20:55:22.141" v="64" actId="478"/>
          <ac:picMkLst>
            <pc:docMk/>
            <pc:sldMk cId="0" sldId="261"/>
            <ac:picMk id="26" creationId="{DA1131BF-CED0-7A74-6BE2-5BD2CAE3954C}"/>
          </ac:picMkLst>
        </pc:picChg>
        <pc:picChg chg="del">
          <ac:chgData name="Shuan Cheng" userId="b14087c0-bac9-44dd-b3f8-5d50e1ee75e5" providerId="ADAL" clId="{75A9BF88-81BC-4677-82BB-DF96F3D360A6}" dt="2025-10-05T20:56:01.168" v="79" actId="478"/>
          <ac:picMkLst>
            <pc:docMk/>
            <pc:sldMk cId="0" sldId="261"/>
            <ac:picMk id="28" creationId="{73296E95-C3AE-7355-AD06-4615BC8376CE}"/>
          </ac:picMkLst>
        </pc:picChg>
      </pc:sldChg>
      <pc:sldChg chg="delSp modSp mod">
        <pc:chgData name="Shuan Cheng" userId="b14087c0-bac9-44dd-b3f8-5d50e1ee75e5" providerId="ADAL" clId="{75A9BF88-81BC-4677-82BB-DF96F3D360A6}" dt="2025-10-05T23:14:11.021" v="314" actId="478"/>
        <pc:sldMkLst>
          <pc:docMk/>
          <pc:sldMk cId="0" sldId="273"/>
        </pc:sldMkLst>
        <pc:picChg chg="del mod">
          <ac:chgData name="Shuan Cheng" userId="b14087c0-bac9-44dd-b3f8-5d50e1ee75e5" providerId="ADAL" clId="{75A9BF88-81BC-4677-82BB-DF96F3D360A6}" dt="2025-10-05T23:14:10.463" v="312" actId="478"/>
          <ac:picMkLst>
            <pc:docMk/>
            <pc:sldMk cId="0" sldId="273"/>
            <ac:picMk id="29" creationId="{9789958F-B240-3A1B-2304-31137A69590C}"/>
          </ac:picMkLst>
        </pc:picChg>
        <pc:picChg chg="del mod">
          <ac:chgData name="Shuan Cheng" userId="b14087c0-bac9-44dd-b3f8-5d50e1ee75e5" providerId="ADAL" clId="{75A9BF88-81BC-4677-82BB-DF96F3D360A6}" dt="2025-10-05T23:14:11.021" v="314" actId="478"/>
          <ac:picMkLst>
            <pc:docMk/>
            <pc:sldMk cId="0" sldId="273"/>
            <ac:picMk id="31" creationId="{D02341B4-372C-2E05-7694-C527C9098C79}"/>
          </ac:picMkLst>
        </pc:picChg>
      </pc:sldChg>
      <pc:sldChg chg="delSp mod">
        <pc:chgData name="Shuan Cheng" userId="b14087c0-bac9-44dd-b3f8-5d50e1ee75e5" providerId="ADAL" clId="{75A9BF88-81BC-4677-82BB-DF96F3D360A6}" dt="2025-10-05T23:14:54.864" v="315" actId="478"/>
        <pc:sldMkLst>
          <pc:docMk/>
          <pc:sldMk cId="0" sldId="274"/>
        </pc:sldMkLst>
        <pc:picChg chg="del">
          <ac:chgData name="Shuan Cheng" userId="b14087c0-bac9-44dd-b3f8-5d50e1ee75e5" providerId="ADAL" clId="{75A9BF88-81BC-4677-82BB-DF96F3D360A6}" dt="2025-10-05T23:14:54.864" v="315" actId="478"/>
          <ac:picMkLst>
            <pc:docMk/>
            <pc:sldMk cId="0" sldId="274"/>
            <ac:picMk id="3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6T00:01:53.252" v="382" actId="1076"/>
        <pc:sldMkLst>
          <pc:docMk/>
          <pc:sldMk cId="0" sldId="286"/>
        </pc:sldMkLst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10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1:39.127" v="381" actId="478"/>
          <ac:spMkLst>
            <pc:docMk/>
            <pc:sldMk cId="0" sldId="286"/>
            <ac:spMk id="1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00:34.485" v="332" actId="767"/>
          <ac:spMkLst>
            <pc:docMk/>
            <pc:sldMk cId="0" sldId="286"/>
            <ac:spMk id="21" creationId="{444F5B20-DD36-41CF-94EC-49E043C2466D}"/>
          </ac:spMkLst>
        </pc:spChg>
        <pc:spChg chg="add mod">
          <ac:chgData name="Shuan Cheng" userId="b14087c0-bac9-44dd-b3f8-5d50e1ee75e5" providerId="ADAL" clId="{75A9BF88-81BC-4677-82BB-DF96F3D360A6}" dt="2025-10-06T00:01:53.252" v="382" actId="1076"/>
          <ac:spMkLst>
            <pc:docMk/>
            <pc:sldMk cId="0" sldId="286"/>
            <ac:spMk id="22" creationId="{76B03008-D757-13EC-BDE0-F34AA47F17E0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03:44.642" v="428" actId="14100"/>
        <pc:sldMkLst>
          <pc:docMk/>
          <pc:sldMk cId="0" sldId="287"/>
        </pc:sldMkLst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2:06.949" v="383" actId="478"/>
          <ac:spMkLst>
            <pc:docMk/>
            <pc:sldMk cId="0" sldId="287"/>
            <ac:spMk id="1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0:02:58.017" v="419" actId="208"/>
          <ac:spMkLst>
            <pc:docMk/>
            <pc:sldMk cId="0" sldId="287"/>
            <ac:spMk id="16" creationId="{E2686BC6-1DE6-CA22-0A34-5F5DC4ECBC46}"/>
          </ac:spMkLst>
        </pc:spChg>
        <pc:spChg chg="add mod">
          <ac:chgData name="Shuan Cheng" userId="b14087c0-bac9-44dd-b3f8-5d50e1ee75e5" providerId="ADAL" clId="{75A9BF88-81BC-4677-82BB-DF96F3D360A6}" dt="2025-10-06T00:03:44.642" v="428" actId="14100"/>
          <ac:spMkLst>
            <pc:docMk/>
            <pc:sldMk cId="0" sldId="287"/>
            <ac:spMk id="18" creationId="{E9731DA5-7081-ABF0-0808-838A01EABD39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07:16.444" v="439" actId="20577"/>
        <pc:sldMkLst>
          <pc:docMk/>
          <pc:sldMk cId="0" sldId="288"/>
        </pc:sldMkLst>
        <pc:spChg chg="add mod">
          <ac:chgData name="Shuan Cheng" userId="b14087c0-bac9-44dd-b3f8-5d50e1ee75e5" providerId="ADAL" clId="{75A9BF88-81BC-4677-82BB-DF96F3D360A6}" dt="2025-10-06T00:07:16.444" v="439" actId="20577"/>
          <ac:spMkLst>
            <pc:docMk/>
            <pc:sldMk cId="0" sldId="288"/>
            <ac:spMk id="5" creationId="{D7359B7A-521C-6789-413D-1CFD554842F8}"/>
          </ac:spMkLst>
        </pc:spChg>
        <pc:spChg chg="mod">
          <ac:chgData name="Shuan Cheng" userId="b14087c0-bac9-44dd-b3f8-5d50e1ee75e5" providerId="ADAL" clId="{75A9BF88-81BC-4677-82BB-DF96F3D360A6}" dt="2025-10-06T00:06:28.832" v="432" actId="1035"/>
          <ac:spMkLst>
            <pc:docMk/>
            <pc:sldMk cId="0" sldId="28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01.587" v="434" actId="478"/>
          <ac:spMkLst>
            <pc:docMk/>
            <pc:sldMk cId="0" sldId="288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01.587" v="434" actId="478"/>
          <ac:spMkLst>
            <pc:docMk/>
            <pc:sldMk cId="0" sldId="288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01.587" v="434" actId="478"/>
          <ac:spMkLst>
            <pc:docMk/>
            <pc:sldMk cId="0" sldId="288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01.587" v="434" actId="478"/>
          <ac:spMkLst>
            <pc:docMk/>
            <pc:sldMk cId="0" sldId="288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01.587" v="434" actId="478"/>
          <ac:spMkLst>
            <pc:docMk/>
            <pc:sldMk cId="0" sldId="288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7:01.587" v="434" actId="478"/>
          <ac:spMkLst>
            <pc:docMk/>
            <pc:sldMk cId="0" sldId="288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6:59.127" v="433" actId="478"/>
          <ac:spMkLst>
            <pc:docMk/>
            <pc:sldMk cId="0" sldId="288"/>
            <ac:spMk id="4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0:06:26.505" v="431" actId="1035"/>
          <ac:spMkLst>
            <pc:docMk/>
            <pc:sldMk cId="0" sldId="288"/>
            <ac:spMk id="48" creationId="{9C111A77-0511-5A36-C05B-DCDC55C4A89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24:10.435" v="929" actId="13822"/>
        <pc:sldMkLst>
          <pc:docMk/>
          <pc:sldMk cId="0" sldId="290"/>
        </pc:sldMkLst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52.891" v="441" actId="478"/>
          <ac:spMkLst>
            <pc:docMk/>
            <pc:sldMk cId="0" sldId="290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08:16.629" v="440" actId="478"/>
          <ac:spMkLst>
            <pc:docMk/>
            <pc:sldMk cId="0" sldId="290"/>
            <ac:spMk id="40" creationId="{BD0D3F8F-073D-EA35-99B1-6F1CD74E03B7}"/>
          </ac:spMkLst>
        </pc:spChg>
        <pc:spChg chg="add del">
          <ac:chgData name="Shuan Cheng" userId="b14087c0-bac9-44dd-b3f8-5d50e1ee75e5" providerId="ADAL" clId="{75A9BF88-81BC-4677-82BB-DF96F3D360A6}" dt="2025-10-06T00:08:56.702" v="443" actId="22"/>
          <ac:spMkLst>
            <pc:docMk/>
            <pc:sldMk cId="0" sldId="290"/>
            <ac:spMk id="42" creationId="{9FFF637B-22D3-F29C-E65C-524307F2A546}"/>
          </ac:spMkLst>
        </pc:spChg>
        <pc:spChg chg="add mod">
          <ac:chgData name="Shuan Cheng" userId="b14087c0-bac9-44dd-b3f8-5d50e1ee75e5" providerId="ADAL" clId="{75A9BF88-81BC-4677-82BB-DF96F3D360A6}" dt="2025-10-06T00:23:44.861" v="922" actId="20577"/>
          <ac:spMkLst>
            <pc:docMk/>
            <pc:sldMk cId="0" sldId="290"/>
            <ac:spMk id="43" creationId="{D7ED7B9E-0218-AC81-6920-7E68B03CAC58}"/>
          </ac:spMkLst>
        </pc:spChg>
        <pc:cxnChg chg="add mod">
          <ac:chgData name="Shuan Cheng" userId="b14087c0-bac9-44dd-b3f8-5d50e1ee75e5" providerId="ADAL" clId="{75A9BF88-81BC-4677-82BB-DF96F3D360A6}" dt="2025-10-06T00:24:10.435" v="929" actId="13822"/>
          <ac:cxnSpMkLst>
            <pc:docMk/>
            <pc:sldMk cId="0" sldId="290"/>
            <ac:cxnSpMk id="45" creationId="{22424789-EEEC-A1B7-954F-3A7F8CDCCA31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0:33:05.283" v="1155" actId="1036"/>
        <pc:sldMkLst>
          <pc:docMk/>
          <pc:sldMk cId="0" sldId="291"/>
        </pc:sldMkLst>
        <pc:spChg chg="del">
          <ac:chgData name="Shuan Cheng" userId="b14087c0-bac9-44dd-b3f8-5d50e1ee75e5" providerId="ADAL" clId="{75A9BF88-81BC-4677-82BB-DF96F3D360A6}" dt="2025-10-06T00:24:42.649" v="932" actId="478"/>
          <ac:spMkLst>
            <pc:docMk/>
            <pc:sldMk cId="0" sldId="291"/>
            <ac:spMk id="3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6T00:24:42.649" v="932" actId="478"/>
          <ac:spMkLst>
            <pc:docMk/>
            <pc:sldMk cId="0" sldId="29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4:42.649" v="932" actId="478"/>
          <ac:spMkLst>
            <pc:docMk/>
            <pc:sldMk cId="0" sldId="29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4:42.649" v="932" actId="478"/>
          <ac:spMkLst>
            <pc:docMk/>
            <pc:sldMk cId="0" sldId="29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4:42.649" v="932" actId="478"/>
          <ac:spMkLst>
            <pc:docMk/>
            <pc:sldMk cId="0" sldId="29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4:42.649" v="932" actId="478"/>
          <ac:spMkLst>
            <pc:docMk/>
            <pc:sldMk cId="0" sldId="29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4:42.649" v="932" actId="478"/>
          <ac:spMkLst>
            <pc:docMk/>
            <pc:sldMk cId="0" sldId="29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4:42.649" v="932" actId="478"/>
          <ac:spMkLst>
            <pc:docMk/>
            <pc:sldMk cId="0" sldId="29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7:29.043" v="992" actId="478"/>
          <ac:spMkLst>
            <pc:docMk/>
            <pc:sldMk cId="0" sldId="291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24:21.541" v="930" actId="478"/>
          <ac:spMkLst>
            <pc:docMk/>
            <pc:sldMk cId="0" sldId="291"/>
            <ac:spMk id="58" creationId="{5AA97173-789F-CB1B-DFB1-22C3F5BC92C2}"/>
          </ac:spMkLst>
        </pc:spChg>
        <pc:spChg chg="add del">
          <ac:chgData name="Shuan Cheng" userId="b14087c0-bac9-44dd-b3f8-5d50e1ee75e5" providerId="ADAL" clId="{75A9BF88-81BC-4677-82BB-DF96F3D360A6}" dt="2025-10-06T00:24:47.506" v="934" actId="22"/>
          <ac:spMkLst>
            <pc:docMk/>
            <pc:sldMk cId="0" sldId="291"/>
            <ac:spMk id="60" creationId="{1F21B606-E9C1-4AA3-BB91-E558FC9B48B5}"/>
          </ac:spMkLst>
        </pc:spChg>
        <pc:spChg chg="add mod">
          <ac:chgData name="Shuan Cheng" userId="b14087c0-bac9-44dd-b3f8-5d50e1ee75e5" providerId="ADAL" clId="{75A9BF88-81BC-4677-82BB-DF96F3D360A6}" dt="2025-10-06T00:31:41.952" v="1152" actId="20577"/>
          <ac:spMkLst>
            <pc:docMk/>
            <pc:sldMk cId="0" sldId="291"/>
            <ac:spMk id="61" creationId="{F116396A-F969-F70C-3C36-5BBFDEF6B19C}"/>
          </ac:spMkLst>
        </pc:spChg>
        <pc:spChg chg="add mod">
          <ac:chgData name="Shuan Cheng" userId="b14087c0-bac9-44dd-b3f8-5d50e1ee75e5" providerId="ADAL" clId="{75A9BF88-81BC-4677-82BB-DF96F3D360A6}" dt="2025-10-06T00:31:47.309" v="1153" actId="1037"/>
          <ac:spMkLst>
            <pc:docMk/>
            <pc:sldMk cId="0" sldId="291"/>
            <ac:spMk id="68" creationId="{F631B5AB-6CE7-E047-C56E-7E44FE242869}"/>
          </ac:spMkLst>
        </pc:spChg>
        <pc:spChg chg="add mod">
          <ac:chgData name="Shuan Cheng" userId="b14087c0-bac9-44dd-b3f8-5d50e1ee75e5" providerId="ADAL" clId="{75A9BF88-81BC-4677-82BB-DF96F3D360A6}" dt="2025-10-06T00:31:47.309" v="1153" actId="1037"/>
          <ac:spMkLst>
            <pc:docMk/>
            <pc:sldMk cId="0" sldId="291"/>
            <ac:spMk id="69" creationId="{A9323CBB-24ED-D70D-CBA2-FCA12C75B1CC}"/>
          </ac:spMkLst>
        </pc:spChg>
        <pc:cxnChg chg="add mod">
          <ac:chgData name="Shuan Cheng" userId="b14087c0-bac9-44dd-b3f8-5d50e1ee75e5" providerId="ADAL" clId="{75A9BF88-81BC-4677-82BB-DF96F3D360A6}" dt="2025-10-06T00:33:05.283" v="1155" actId="1036"/>
          <ac:cxnSpMkLst>
            <pc:docMk/>
            <pc:sldMk cId="0" sldId="291"/>
            <ac:cxnSpMk id="62" creationId="{F5213690-4F7F-4138-7A07-6F0180784BA8}"/>
          </ac:cxnSpMkLst>
        </pc:cxnChg>
        <pc:cxnChg chg="add mod">
          <ac:chgData name="Shuan Cheng" userId="b14087c0-bac9-44dd-b3f8-5d50e1ee75e5" providerId="ADAL" clId="{75A9BF88-81BC-4677-82BB-DF96F3D360A6}" dt="2025-10-06T00:33:05.283" v="1155" actId="1036"/>
          <ac:cxnSpMkLst>
            <pc:docMk/>
            <pc:sldMk cId="0" sldId="291"/>
            <ac:cxnSpMk id="65" creationId="{9A12E45C-DA54-9CFB-E57B-0B8AB6AAB89F}"/>
          </ac:cxnSpMkLst>
        </pc:cxnChg>
      </pc:sldChg>
      <pc:sldChg chg="modSp mod">
        <pc:chgData name="Shuan Cheng" userId="b14087c0-bac9-44dd-b3f8-5d50e1ee75e5" providerId="ADAL" clId="{75A9BF88-81BC-4677-82BB-DF96F3D360A6}" dt="2025-10-05T20:53:12.420" v="2" actId="27636"/>
        <pc:sldMkLst>
          <pc:docMk/>
          <pc:sldMk cId="0" sldId="292"/>
        </pc:sldMkLst>
        <pc:spChg chg="mod">
          <ac:chgData name="Shuan Cheng" userId="b14087c0-bac9-44dd-b3f8-5d50e1ee75e5" providerId="ADAL" clId="{75A9BF88-81BC-4677-82BB-DF96F3D360A6}" dt="2025-10-05T20:53:12.420" v="2" actId="27636"/>
          <ac:spMkLst>
            <pc:docMk/>
            <pc:sldMk cId="0" sldId="292"/>
            <ac:spMk id="36" creationId="{0AB5B93E-B897-00D7-DBC5-2D81E0A1D90C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35:38.210" v="1160" actId="1076"/>
        <pc:sldMkLst>
          <pc:docMk/>
          <pc:sldMk cId="0" sldId="298"/>
        </pc:sldMkLst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2.691" v="1158" actId="478"/>
          <ac:spMkLst>
            <pc:docMk/>
            <pc:sldMk cId="0" sldId="29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30.113" v="1157" actId="478"/>
          <ac:spMkLst>
            <pc:docMk/>
            <pc:sldMk cId="0" sldId="29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35:10.880" v="1156" actId="478"/>
          <ac:spMkLst>
            <pc:docMk/>
            <pc:sldMk cId="0" sldId="298"/>
            <ac:spMk id="25" creationId="{8E47A496-FBA2-3A14-F9D2-7251BC51DDDF}"/>
          </ac:spMkLst>
        </pc:spChg>
        <pc:spChg chg="add mod">
          <ac:chgData name="Shuan Cheng" userId="b14087c0-bac9-44dd-b3f8-5d50e1ee75e5" providerId="ADAL" clId="{75A9BF88-81BC-4677-82BB-DF96F3D360A6}" dt="2025-10-06T00:35:38.210" v="1160" actId="1076"/>
          <ac:spMkLst>
            <pc:docMk/>
            <pc:sldMk cId="0" sldId="298"/>
            <ac:spMk id="26" creationId="{5B8EBF05-E1A2-4912-719D-77F0FE911BF2}"/>
          </ac:spMkLst>
        </pc:spChg>
      </pc:sldChg>
      <pc:sldChg chg="delSp modSp mod">
        <pc:chgData name="Shuan Cheng" userId="b14087c0-bac9-44dd-b3f8-5d50e1ee75e5" providerId="ADAL" clId="{75A9BF88-81BC-4677-82BB-DF96F3D360A6}" dt="2025-10-06T00:37:06.508" v="1163" actId="255"/>
        <pc:sldMkLst>
          <pc:docMk/>
          <pc:sldMk cId="0" sldId="300"/>
        </pc:sldMkLst>
        <pc:spChg chg="mod">
          <ac:chgData name="Shuan Cheng" userId="b14087c0-bac9-44dd-b3f8-5d50e1ee75e5" providerId="ADAL" clId="{75A9BF88-81BC-4677-82BB-DF96F3D360A6}" dt="2025-10-06T00:37:06.508" v="1163" actId="255"/>
          <ac:spMkLst>
            <pc:docMk/>
            <pc:sldMk cId="0" sldId="300"/>
            <ac:spMk id="27" creationId="{9E4AF040-69EC-EFC8-0DC1-37AFF6EC4277}"/>
          </ac:spMkLst>
        </pc:spChg>
        <pc:spChg chg="del">
          <ac:chgData name="Shuan Cheng" userId="b14087c0-bac9-44dd-b3f8-5d50e1ee75e5" providerId="ADAL" clId="{75A9BF88-81BC-4677-82BB-DF96F3D360A6}" dt="2025-10-06T00:36:45.421" v="1161" actId="478"/>
          <ac:spMkLst>
            <pc:docMk/>
            <pc:sldMk cId="0" sldId="300"/>
            <ac:spMk id="28" creationId="{3AEDDF88-0CB3-5281-872F-420DE5FF0B82}"/>
          </ac:spMkLst>
        </pc:spChg>
      </pc:sldChg>
      <pc:sldChg chg="modSp mod">
        <pc:chgData name="Shuan Cheng" userId="b14087c0-bac9-44dd-b3f8-5d50e1ee75e5" providerId="ADAL" clId="{75A9BF88-81BC-4677-82BB-DF96F3D360A6}" dt="2025-10-05T20:53:13.506" v="3" actId="27636"/>
        <pc:sldMkLst>
          <pc:docMk/>
          <pc:sldMk cId="0" sldId="302"/>
        </pc:sldMkLst>
        <pc:spChg chg="mod">
          <ac:chgData name="Shuan Cheng" userId="b14087c0-bac9-44dd-b3f8-5d50e1ee75e5" providerId="ADAL" clId="{75A9BF88-81BC-4677-82BB-DF96F3D360A6}" dt="2025-10-05T20:53:13.506" v="3" actId="27636"/>
          <ac:spMkLst>
            <pc:docMk/>
            <pc:sldMk cId="0" sldId="302"/>
            <ac:spMk id="91" creationId="{AA3AB121-6709-1BAD-B48D-92A16615415E}"/>
          </ac:spMkLst>
        </pc:spChg>
      </pc:sldChg>
      <pc:sldChg chg="modSp">
        <pc:chgData name="Shuan Cheng" userId="b14087c0-bac9-44dd-b3f8-5d50e1ee75e5" providerId="ADAL" clId="{75A9BF88-81BC-4677-82BB-DF96F3D360A6}" dt="2025-10-06T00:39:18.554" v="1164" actId="20577"/>
        <pc:sldMkLst>
          <pc:docMk/>
          <pc:sldMk cId="0" sldId="303"/>
        </pc:sldMkLst>
        <pc:spChg chg="mod">
          <ac:chgData name="Shuan Cheng" userId="b14087c0-bac9-44dd-b3f8-5d50e1ee75e5" providerId="ADAL" clId="{75A9BF88-81BC-4677-82BB-DF96F3D360A6}" dt="2025-10-06T00:39:18.554" v="1164" actId="20577"/>
          <ac:spMkLst>
            <pc:docMk/>
            <pc:sldMk cId="0" sldId="303"/>
            <ac:spMk id="55" creationId="{A724B4EA-05F0-9DF1-D151-E140C4D402A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0:58:12.528" v="1257" actId="1035"/>
        <pc:sldMkLst>
          <pc:docMk/>
          <pc:sldMk cId="0" sldId="307"/>
        </pc:sldMkLst>
        <pc:spChg chg="mod">
          <ac:chgData name="Shuan Cheng" userId="b14087c0-bac9-44dd-b3f8-5d50e1ee75e5" providerId="ADAL" clId="{75A9BF88-81BC-4677-82BB-DF96F3D360A6}" dt="2025-10-06T00:58:12.528" v="1257" actId="1035"/>
          <ac:spMkLst>
            <pc:docMk/>
            <pc:sldMk cId="0" sldId="30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3.547" v="1166" actId="478"/>
          <ac:spMkLst>
            <pc:docMk/>
            <pc:sldMk cId="0" sldId="30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49:31.050" v="1165" actId="478"/>
          <ac:spMkLst>
            <pc:docMk/>
            <pc:sldMk cId="0" sldId="307"/>
            <ac:spMk id="22" creationId="{D915DA2C-1459-3F76-E162-856329E57B74}"/>
          </ac:spMkLst>
        </pc:spChg>
        <pc:spChg chg="add mod">
          <ac:chgData name="Shuan Cheng" userId="b14087c0-bac9-44dd-b3f8-5d50e1ee75e5" providerId="ADAL" clId="{75A9BF88-81BC-4677-82BB-DF96F3D360A6}" dt="2025-10-06T00:49:36.408" v="1168" actId="207"/>
          <ac:spMkLst>
            <pc:docMk/>
            <pc:sldMk cId="0" sldId="307"/>
            <ac:spMk id="23" creationId="{AEF14B20-183B-D8C2-25BF-FFBCA340BBA0}"/>
          </ac:spMkLst>
        </pc:spChg>
        <pc:picChg chg="del">
          <ac:chgData name="Shuan Cheng" userId="b14087c0-bac9-44dd-b3f8-5d50e1ee75e5" providerId="ADAL" clId="{75A9BF88-81BC-4677-82BB-DF96F3D360A6}" dt="2025-10-06T00:57:24.565" v="1245" actId="478"/>
          <ac:picMkLst>
            <pc:docMk/>
            <pc:sldMk cId="0" sldId="307"/>
            <ac:picMk id="3" creationId="{00000000-0000-0000-0000-000000000000}"/>
          </ac:picMkLst>
        </pc:picChg>
        <pc:picChg chg="del">
          <ac:chgData name="Shuan Cheng" userId="b14087c0-bac9-44dd-b3f8-5d50e1ee75e5" providerId="ADAL" clId="{75A9BF88-81BC-4677-82BB-DF96F3D360A6}" dt="2025-10-06T00:57:25.516" v="1246" actId="478"/>
          <ac:picMkLst>
            <pc:docMk/>
            <pc:sldMk cId="0" sldId="307"/>
            <ac:picMk id="4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6T00:55:39.488" v="1235" actId="1076"/>
        <pc:sldMkLst>
          <pc:docMk/>
          <pc:sldMk cId="0" sldId="308"/>
        </pc:sldMkLst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1:46.675" v="1169" actId="478"/>
          <ac:spMkLst>
            <pc:docMk/>
            <pc:sldMk cId="0" sldId="308"/>
            <ac:spMk id="40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6T00:52:25.972" v="1176" actId="478"/>
          <ac:spMkLst>
            <pc:docMk/>
            <pc:sldMk cId="0" sldId="308"/>
            <ac:spMk id="47" creationId="{34878A9A-D34A-2123-FD1E-43769217FDDF}"/>
          </ac:spMkLst>
        </pc:spChg>
        <pc:spChg chg="add mod">
          <ac:chgData name="Shuan Cheng" userId="b14087c0-bac9-44dd-b3f8-5d50e1ee75e5" providerId="ADAL" clId="{75A9BF88-81BC-4677-82BB-DF96F3D360A6}" dt="2025-10-06T00:55:39.488" v="1235" actId="1076"/>
          <ac:spMkLst>
            <pc:docMk/>
            <pc:sldMk cId="0" sldId="308"/>
            <ac:spMk id="48" creationId="{121733FD-D041-7865-58AE-C07DFDFE8915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00:42.969" v="1293" actId="14100"/>
        <pc:sldMkLst>
          <pc:docMk/>
          <pc:sldMk cId="0" sldId="309"/>
        </pc:sldMkLst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0:56:30.506" v="1236" actId="478"/>
          <ac:spMkLst>
            <pc:docMk/>
            <pc:sldMk cId="0" sldId="309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00:42.969" v="1293" actId="14100"/>
          <ac:spMkLst>
            <pc:docMk/>
            <pc:sldMk cId="0" sldId="309"/>
            <ac:spMk id="23" creationId="{552D6435-C34C-CA7F-67C5-836CF3D9B16E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02:41.077" v="1296" actId="207"/>
        <pc:sldMkLst>
          <pc:docMk/>
          <pc:sldMk cId="0" sldId="310"/>
        </pc:sldMkLst>
        <pc:spChg chg="del">
          <ac:chgData name="Shuan Cheng" userId="b14087c0-bac9-44dd-b3f8-5d50e1ee75e5" providerId="ADAL" clId="{75A9BF88-81BC-4677-82BB-DF96F3D360A6}" dt="2025-10-06T01:02:38.170" v="1294" actId="478"/>
          <ac:spMkLst>
            <pc:docMk/>
            <pc:sldMk cId="0" sldId="310"/>
            <ac:spMk id="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02:41.077" v="1296" actId="207"/>
          <ac:spMkLst>
            <pc:docMk/>
            <pc:sldMk cId="0" sldId="310"/>
            <ac:spMk id="15" creationId="{572965DE-4E23-60ED-D952-D2934BDFEFF0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03:49.859" v="1303" actId="1076"/>
        <pc:sldMkLst>
          <pc:docMk/>
          <pc:sldMk cId="0" sldId="311"/>
        </pc:sldMkLst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6.986" v="1297" actId="478"/>
          <ac:spMkLst>
            <pc:docMk/>
            <pc:sldMk cId="0" sldId="31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3:29.542" v="1298" actId="478"/>
          <ac:spMkLst>
            <pc:docMk/>
            <pc:sldMk cId="0" sldId="311"/>
            <ac:spMk id="3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03:49.859" v="1303" actId="1076"/>
          <ac:spMkLst>
            <pc:docMk/>
            <pc:sldMk cId="0" sldId="311"/>
            <ac:spMk id="37" creationId="{F92462DB-37D1-8A0B-EEE3-6A9371A596C6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05:40.778" v="1312" actId="1076"/>
        <pc:sldMkLst>
          <pc:docMk/>
          <pc:sldMk cId="0" sldId="312"/>
        </pc:sldMkLst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5:11.296" v="1304" actId="478"/>
          <ac:spMkLst>
            <pc:docMk/>
            <pc:sldMk cId="0" sldId="312"/>
            <ac:spMk id="2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05:40.778" v="1312" actId="1076"/>
          <ac:spMkLst>
            <pc:docMk/>
            <pc:sldMk cId="0" sldId="312"/>
            <ac:spMk id="31" creationId="{E3449DB2-94B3-D2A6-5E1B-E00D4B5B2D7F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0:22.140" v="1434" actId="20577"/>
        <pc:sldMkLst>
          <pc:docMk/>
          <pc:sldMk cId="0" sldId="315"/>
        </pc:sldMkLst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07:18.375" v="1313" actId="478"/>
          <ac:spMkLst>
            <pc:docMk/>
            <pc:sldMk cId="0" sldId="315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0:22.140" v="1434" actId="20577"/>
          <ac:spMkLst>
            <pc:docMk/>
            <pc:sldMk cId="0" sldId="315"/>
            <ac:spMk id="39" creationId="{DB10D035-FDD2-3904-418E-D2F43986EC9B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1:48.239" v="1443" actId="1076"/>
        <pc:sldMkLst>
          <pc:docMk/>
          <pc:sldMk cId="0" sldId="316"/>
        </pc:sldMkLst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1:17.875" v="1435" actId="478"/>
          <ac:spMkLst>
            <pc:docMk/>
            <pc:sldMk cId="0" sldId="316"/>
            <ac:spMk id="3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1:48.239" v="1443" actId="1076"/>
          <ac:spMkLst>
            <pc:docMk/>
            <pc:sldMk cId="0" sldId="316"/>
            <ac:spMk id="44" creationId="{74800368-EA7E-4527-BAD8-B9562329FBB2}"/>
          </ac:spMkLst>
        </pc:spChg>
      </pc:sldChg>
      <pc:sldChg chg="delSp modSp mod">
        <pc:chgData name="Shuan Cheng" userId="b14087c0-bac9-44dd-b3f8-5d50e1ee75e5" providerId="ADAL" clId="{75A9BF88-81BC-4677-82BB-DF96F3D360A6}" dt="2025-10-06T01:13:58.506" v="1461" actId="20577"/>
        <pc:sldMkLst>
          <pc:docMk/>
          <pc:sldMk cId="0" sldId="317"/>
        </pc:sldMkLst>
        <pc:spChg chg="mod">
          <ac:chgData name="Shuan Cheng" userId="b14087c0-bac9-44dd-b3f8-5d50e1ee75e5" providerId="ADAL" clId="{75A9BF88-81BC-4677-82BB-DF96F3D360A6}" dt="2025-10-06T01:13:58.506" v="1461" actId="20577"/>
          <ac:spMkLst>
            <pc:docMk/>
            <pc:sldMk cId="0" sldId="31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3:25.431" v="1453" actId="478"/>
          <ac:spMkLst>
            <pc:docMk/>
            <pc:sldMk cId="0" sldId="317"/>
            <ac:spMk id="19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6:07.031" v="1494" actId="1076"/>
        <pc:sldMkLst>
          <pc:docMk/>
          <pc:sldMk cId="0" sldId="318"/>
        </pc:sldMkLst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40.040" v="1463" actId="478"/>
          <ac:spMkLst>
            <pc:docMk/>
            <pc:sldMk cId="0" sldId="31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4:37.678" v="1462" actId="478"/>
          <ac:spMkLst>
            <pc:docMk/>
            <pc:sldMk cId="0" sldId="318"/>
            <ac:spMk id="3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6:07.031" v="1494" actId="1076"/>
          <ac:spMkLst>
            <pc:docMk/>
            <pc:sldMk cId="0" sldId="318"/>
            <ac:spMk id="46" creationId="{5BA2218D-A94E-E063-C8AA-CDF2F61EF8BC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7:45.890" v="1498" actId="1076"/>
        <pc:sldMkLst>
          <pc:docMk/>
          <pc:sldMk cId="0" sldId="319"/>
        </pc:sldMkLst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7:32.952" v="1495" actId="478"/>
          <ac:spMkLst>
            <pc:docMk/>
            <pc:sldMk cId="0" sldId="319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7:45.890" v="1498" actId="1076"/>
          <ac:spMkLst>
            <pc:docMk/>
            <pc:sldMk cId="0" sldId="319"/>
            <ac:spMk id="29" creationId="{D441F043-B34B-353F-0CBE-89AC7B7480AC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19:40.928" v="1502" actId="207"/>
        <pc:sldMkLst>
          <pc:docMk/>
          <pc:sldMk cId="0" sldId="320"/>
        </pc:sldMkLst>
        <pc:spChg chg="del">
          <ac:chgData name="Shuan Cheng" userId="b14087c0-bac9-44dd-b3f8-5d50e1ee75e5" providerId="ADAL" clId="{75A9BF88-81BC-4677-82BB-DF96F3D360A6}" dt="2025-10-06T01:19:36.015" v="1499" actId="478"/>
          <ac:spMkLst>
            <pc:docMk/>
            <pc:sldMk cId="0" sldId="32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9:37.644" v="1500" actId="478"/>
          <ac:spMkLst>
            <pc:docMk/>
            <pc:sldMk cId="0" sldId="32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9:36.015" v="1499" actId="478"/>
          <ac:spMkLst>
            <pc:docMk/>
            <pc:sldMk cId="0" sldId="32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9:36.015" v="1499" actId="478"/>
          <ac:spMkLst>
            <pc:docMk/>
            <pc:sldMk cId="0" sldId="32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9:36.015" v="1499" actId="478"/>
          <ac:spMkLst>
            <pc:docMk/>
            <pc:sldMk cId="0" sldId="32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19:36.015" v="1499" actId="478"/>
          <ac:spMkLst>
            <pc:docMk/>
            <pc:sldMk cId="0" sldId="320"/>
            <ac:spMk id="1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19:40.928" v="1502" actId="207"/>
          <ac:spMkLst>
            <pc:docMk/>
            <pc:sldMk cId="0" sldId="320"/>
            <ac:spMk id="18" creationId="{2A43609F-6863-1B2B-060E-208B7E7DD094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2:29.012" v="1528" actId="1076"/>
        <pc:sldMkLst>
          <pc:docMk/>
          <pc:sldMk cId="0" sldId="321"/>
        </pc:sldMkLst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1:26.591" v="1503" actId="478"/>
          <ac:spMkLst>
            <pc:docMk/>
            <pc:sldMk cId="0" sldId="321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1:40.471" v="1517" actId="20577"/>
          <ac:spMkLst>
            <pc:docMk/>
            <pc:sldMk cId="0" sldId="32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09.434" v="1522" actId="478"/>
          <ac:spMkLst>
            <pc:docMk/>
            <pc:sldMk cId="0" sldId="32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09.434" v="1522" actId="478"/>
          <ac:spMkLst>
            <pc:docMk/>
            <pc:sldMk cId="0" sldId="32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09.434" v="1522" actId="478"/>
          <ac:spMkLst>
            <pc:docMk/>
            <pc:sldMk cId="0" sldId="321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2:11.175" v="1523" actId="6549"/>
          <ac:spMkLst>
            <pc:docMk/>
            <pc:sldMk cId="0" sldId="32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09.434" v="1522" actId="478"/>
          <ac:spMkLst>
            <pc:docMk/>
            <pc:sldMk cId="0" sldId="32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09.434" v="1522" actId="478"/>
          <ac:spMkLst>
            <pc:docMk/>
            <pc:sldMk cId="0" sldId="32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2:09.434" v="1522" actId="478"/>
          <ac:spMkLst>
            <pc:docMk/>
            <pc:sldMk cId="0" sldId="321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2:17.021" v="1526" actId="6549"/>
          <ac:spMkLst>
            <pc:docMk/>
            <pc:sldMk cId="0" sldId="321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21:44.747" v="1519" actId="207"/>
          <ac:spMkLst>
            <pc:docMk/>
            <pc:sldMk cId="0" sldId="321"/>
            <ac:spMk id="31" creationId="{CDBFE469-66B4-CDC6-81C9-73C58C9AD37C}"/>
          </ac:spMkLst>
        </pc:spChg>
        <pc:spChg chg="add mod">
          <ac:chgData name="Shuan Cheng" userId="b14087c0-bac9-44dd-b3f8-5d50e1ee75e5" providerId="ADAL" clId="{75A9BF88-81BC-4677-82BB-DF96F3D360A6}" dt="2025-10-06T01:22:29.012" v="1528" actId="1076"/>
          <ac:spMkLst>
            <pc:docMk/>
            <pc:sldMk cId="0" sldId="321"/>
            <ac:spMk id="33" creationId="{1B0C5C83-CDD1-A1B4-2E73-BA245D228BCE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4:37.517" v="1548" actId="20577"/>
        <pc:sldMkLst>
          <pc:docMk/>
          <pc:sldMk cId="0" sldId="322"/>
        </pc:sldMkLst>
        <pc:spChg chg="del">
          <ac:chgData name="Shuan Cheng" userId="b14087c0-bac9-44dd-b3f8-5d50e1ee75e5" providerId="ADAL" clId="{75A9BF88-81BC-4677-82BB-DF96F3D360A6}" dt="2025-10-06T01:23:35.767" v="1529" actId="478"/>
          <ac:spMkLst>
            <pc:docMk/>
            <pc:sldMk cId="0" sldId="322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3:57.935" v="1542" actId="1037"/>
          <ac:spMkLst>
            <pc:docMk/>
            <pc:sldMk cId="0" sldId="32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3:35.767" v="1529" actId="478"/>
          <ac:spMkLst>
            <pc:docMk/>
            <pc:sldMk cId="0" sldId="32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3:35.767" v="1529" actId="478"/>
          <ac:spMkLst>
            <pc:docMk/>
            <pc:sldMk cId="0" sldId="322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1:23:43.287" v="1535" actId="6549"/>
          <ac:spMkLst>
            <pc:docMk/>
            <pc:sldMk cId="0" sldId="32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4:25.553" v="1543" actId="478"/>
          <ac:spMkLst>
            <pc:docMk/>
            <pc:sldMk cId="0" sldId="32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4:25.553" v="1543" actId="478"/>
          <ac:spMkLst>
            <pc:docMk/>
            <pc:sldMk cId="0" sldId="32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4:25.553" v="1543" actId="478"/>
          <ac:spMkLst>
            <pc:docMk/>
            <pc:sldMk cId="0" sldId="32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4:25.553" v="1543" actId="478"/>
          <ac:spMkLst>
            <pc:docMk/>
            <pc:sldMk cId="0" sldId="32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4:25.553" v="1543" actId="478"/>
          <ac:spMkLst>
            <pc:docMk/>
            <pc:sldMk cId="0" sldId="32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4:25.553" v="1543" actId="478"/>
          <ac:spMkLst>
            <pc:docMk/>
            <pc:sldMk cId="0" sldId="32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4:25.553" v="1543" actId="478"/>
          <ac:spMkLst>
            <pc:docMk/>
            <pc:sldMk cId="0" sldId="322"/>
            <ac:spMk id="19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23:47.754" v="1537" actId="22"/>
          <ac:spMkLst>
            <pc:docMk/>
            <pc:sldMk cId="0" sldId="322"/>
            <ac:spMk id="26" creationId="{FD61DEA8-5EF4-5426-7FAF-D90AA11D2B3B}"/>
          </ac:spMkLst>
        </pc:spChg>
        <pc:spChg chg="add mod">
          <ac:chgData name="Shuan Cheng" userId="b14087c0-bac9-44dd-b3f8-5d50e1ee75e5" providerId="ADAL" clId="{75A9BF88-81BC-4677-82BB-DF96F3D360A6}" dt="2025-10-06T01:24:31.443" v="1545" actId="1076"/>
          <ac:spMkLst>
            <pc:docMk/>
            <pc:sldMk cId="0" sldId="322"/>
            <ac:spMk id="27" creationId="{2355DB81-BE13-572B-4E36-0090ACE66DD5}"/>
          </ac:spMkLst>
        </pc:spChg>
        <pc:spChg chg="add mod">
          <ac:chgData name="Shuan Cheng" userId="b14087c0-bac9-44dd-b3f8-5d50e1ee75e5" providerId="ADAL" clId="{75A9BF88-81BC-4677-82BB-DF96F3D360A6}" dt="2025-10-06T01:24:37.517" v="1548" actId="20577"/>
          <ac:spMkLst>
            <pc:docMk/>
            <pc:sldMk cId="0" sldId="322"/>
            <ac:spMk id="28" creationId="{194CED31-8B27-AA68-7E5A-8A2DBDA2382B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7:05.214" v="1565" actId="1076"/>
        <pc:sldMkLst>
          <pc:docMk/>
          <pc:sldMk cId="0" sldId="323"/>
        </pc:sldMkLst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6:00.306" v="1549" actId="478"/>
          <ac:spMkLst>
            <pc:docMk/>
            <pc:sldMk cId="0" sldId="323"/>
            <ac:spMk id="4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27:05.214" v="1565" actId="1076"/>
          <ac:spMkLst>
            <pc:docMk/>
            <pc:sldMk cId="0" sldId="323"/>
            <ac:spMk id="54" creationId="{88C0FCD9-D478-9186-6208-40DC4CF473AC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8:04.421" v="1574" actId="12"/>
        <pc:sldMkLst>
          <pc:docMk/>
          <pc:sldMk cId="0" sldId="324"/>
        </pc:sldMkLst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7:37.139" v="1566" actId="478"/>
          <ac:spMkLst>
            <pc:docMk/>
            <pc:sldMk cId="0" sldId="324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28:04.421" v="1574" actId="12"/>
          <ac:spMkLst>
            <pc:docMk/>
            <pc:sldMk cId="0" sldId="324"/>
            <ac:spMk id="25" creationId="{C0E468FC-1814-3D31-4601-A10B58ED5704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29:37.138" v="1581"/>
        <pc:sldMkLst>
          <pc:docMk/>
          <pc:sldMk cId="0" sldId="325"/>
        </pc:sldMkLst>
        <pc:spChg chg="del">
          <ac:chgData name="Shuan Cheng" userId="b14087c0-bac9-44dd-b3f8-5d50e1ee75e5" providerId="ADAL" clId="{75A9BF88-81BC-4677-82BB-DF96F3D360A6}" dt="2025-10-06T01:29:10.357" v="1575" actId="478"/>
          <ac:spMkLst>
            <pc:docMk/>
            <pc:sldMk cId="0" sldId="325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10.357" v="1575" actId="478"/>
          <ac:spMkLst>
            <pc:docMk/>
            <pc:sldMk cId="0" sldId="32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10.357" v="1575" actId="478"/>
          <ac:spMkLst>
            <pc:docMk/>
            <pc:sldMk cId="0" sldId="32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10.357" v="1575" actId="478"/>
          <ac:spMkLst>
            <pc:docMk/>
            <pc:sldMk cId="0" sldId="32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10.357" v="1575" actId="478"/>
          <ac:spMkLst>
            <pc:docMk/>
            <pc:sldMk cId="0" sldId="32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10.357" v="1575" actId="478"/>
          <ac:spMkLst>
            <pc:docMk/>
            <pc:sldMk cId="0" sldId="32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10.357" v="1575" actId="478"/>
          <ac:spMkLst>
            <pc:docMk/>
            <pc:sldMk cId="0" sldId="32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29:10.357" v="1575" actId="478"/>
          <ac:spMkLst>
            <pc:docMk/>
            <pc:sldMk cId="0" sldId="325"/>
            <ac:spMk id="1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29:37.138" v="1581"/>
          <ac:spMkLst>
            <pc:docMk/>
            <pc:sldMk cId="0" sldId="325"/>
            <ac:spMk id="16" creationId="{1A02B106-D997-DB28-EFDB-EF1CD913AFC4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38:08.161" v="1680" actId="1036"/>
        <pc:sldMkLst>
          <pc:docMk/>
          <pc:sldMk cId="0" sldId="326"/>
        </pc:sldMkLst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4.034" v="1585" actId="478"/>
          <ac:spMkLst>
            <pc:docMk/>
            <pc:sldMk cId="0" sldId="32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4.034" v="1585" actId="478"/>
          <ac:spMkLst>
            <pc:docMk/>
            <pc:sldMk cId="0" sldId="32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0:20.862" v="1582" actId="478"/>
          <ac:spMkLst>
            <pc:docMk/>
            <pc:sldMk cId="0" sldId="326"/>
            <ac:spMk id="3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6T01:30:22.285" v="1584" actId="22"/>
          <ac:spMkLst>
            <pc:docMk/>
            <pc:sldMk cId="0" sldId="326"/>
            <ac:spMk id="42" creationId="{77A02CA2-60DF-2435-F937-88F8A7958F86}"/>
          </ac:spMkLst>
        </pc:spChg>
        <pc:spChg chg="add mod">
          <ac:chgData name="Shuan Cheng" userId="b14087c0-bac9-44dd-b3f8-5d50e1ee75e5" providerId="ADAL" clId="{75A9BF88-81BC-4677-82BB-DF96F3D360A6}" dt="2025-10-06T01:34:45.643" v="1666" actId="20577"/>
          <ac:spMkLst>
            <pc:docMk/>
            <pc:sldMk cId="0" sldId="326"/>
            <ac:spMk id="44" creationId="{B010EF53-DABE-6BE5-1B48-7AC1A0CEC7BC}"/>
          </ac:spMkLst>
        </pc:spChg>
        <pc:spChg chg="add mod">
          <ac:chgData name="Shuan Cheng" userId="b14087c0-bac9-44dd-b3f8-5d50e1ee75e5" providerId="ADAL" clId="{75A9BF88-81BC-4677-82BB-DF96F3D360A6}" dt="2025-10-06T01:35:43.539" v="1678" actId="255"/>
          <ac:spMkLst>
            <pc:docMk/>
            <pc:sldMk cId="0" sldId="326"/>
            <ac:spMk id="50" creationId="{AE5EB520-6F05-578C-B0BA-49CBA1DCF95B}"/>
          </ac:spMkLst>
        </pc:spChg>
        <pc:cxnChg chg="add mod">
          <ac:chgData name="Shuan Cheng" userId="b14087c0-bac9-44dd-b3f8-5d50e1ee75e5" providerId="ADAL" clId="{75A9BF88-81BC-4677-82BB-DF96F3D360A6}" dt="2025-10-06T01:38:08.161" v="1680" actId="1036"/>
          <ac:cxnSpMkLst>
            <pc:docMk/>
            <pc:sldMk cId="0" sldId="326"/>
            <ac:cxnSpMk id="46" creationId="{F84A9344-ADD5-4543-F8A8-FA9293F603EB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1:38:24.657" v="1684"/>
        <pc:sldMkLst>
          <pc:docMk/>
          <pc:sldMk cId="0" sldId="327"/>
        </pc:sldMkLst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14.550" v="1681" actId="478"/>
          <ac:spMkLst>
            <pc:docMk/>
            <pc:sldMk cId="0" sldId="327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38:18.204" v="1683" actId="207"/>
          <ac:spMkLst>
            <pc:docMk/>
            <pc:sldMk cId="0" sldId="327"/>
            <ac:spMk id="41" creationId="{73501A25-4D71-F165-2098-FECBF416206B}"/>
          </ac:spMkLst>
        </pc:spChg>
        <pc:spChg chg="add mod">
          <ac:chgData name="Shuan Cheng" userId="b14087c0-bac9-44dd-b3f8-5d50e1ee75e5" providerId="ADAL" clId="{75A9BF88-81BC-4677-82BB-DF96F3D360A6}" dt="2025-10-06T01:38:18.204" v="1683" actId="207"/>
          <ac:spMkLst>
            <pc:docMk/>
            <pc:sldMk cId="0" sldId="327"/>
            <ac:spMk id="42" creationId="{A2478AF6-88E4-9AA0-B9F4-DD98AC83365E}"/>
          </ac:spMkLst>
        </pc:spChg>
        <pc:cxnChg chg="add mod">
          <ac:chgData name="Shuan Cheng" userId="b14087c0-bac9-44dd-b3f8-5d50e1ee75e5" providerId="ADAL" clId="{75A9BF88-81BC-4677-82BB-DF96F3D360A6}" dt="2025-10-06T01:38:24.657" v="1684"/>
          <ac:cxnSpMkLst>
            <pc:docMk/>
            <pc:sldMk cId="0" sldId="327"/>
            <ac:cxnSpMk id="43" creationId="{E907962A-A4CD-A79C-F4E3-03A10F971859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1:39:05.166" v="1693" actId="1076"/>
        <pc:sldMkLst>
          <pc:docMk/>
          <pc:sldMk cId="0" sldId="328"/>
        </pc:sldMkLst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38:46.207" v="1685" actId="478"/>
          <ac:spMkLst>
            <pc:docMk/>
            <pc:sldMk cId="0" sldId="328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39:05.166" v="1693" actId="1076"/>
          <ac:spMkLst>
            <pc:docMk/>
            <pc:sldMk cId="0" sldId="328"/>
            <ac:spMk id="19" creationId="{D5ED9810-DE1A-CE3C-BD0B-84C10618B26B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50:06.775" v="2136" actId="1076"/>
        <pc:sldMkLst>
          <pc:docMk/>
          <pc:sldMk cId="0" sldId="331"/>
        </pc:sldMkLst>
        <pc:spChg chg="mod">
          <ac:chgData name="Shuan Cheng" userId="b14087c0-bac9-44dd-b3f8-5d50e1ee75e5" providerId="ADAL" clId="{75A9BF88-81BC-4677-82BB-DF96F3D360A6}" dt="2025-10-06T01:50:06.775" v="2136" actId="1076"/>
          <ac:spMkLst>
            <pc:docMk/>
            <pc:sldMk cId="0" sldId="331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40.851" v="1696" actId="478"/>
          <ac:spMkLst>
            <pc:docMk/>
            <pc:sldMk cId="0" sldId="33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2.744" v="1694" actId="478"/>
          <ac:spMkLst>
            <pc:docMk/>
            <pc:sldMk cId="0" sldId="331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6.018" v="1695" actId="478"/>
          <ac:spMkLst>
            <pc:docMk/>
            <pc:sldMk cId="0" sldId="331"/>
            <ac:spMk id="5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6.018" v="1695" actId="478"/>
          <ac:spMkLst>
            <pc:docMk/>
            <pc:sldMk cId="0" sldId="331"/>
            <ac:spMk id="5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40:36.018" v="1695" actId="478"/>
          <ac:spMkLst>
            <pc:docMk/>
            <pc:sldMk cId="0" sldId="331"/>
            <ac:spMk id="57" creationId="{00000000-0000-0000-0000-000000000000}"/>
          </ac:spMkLst>
        </pc:spChg>
        <pc:graphicFrameChg chg="add mod modGraphic">
          <ac:chgData name="Shuan Cheng" userId="b14087c0-bac9-44dd-b3f8-5d50e1ee75e5" providerId="ADAL" clId="{75A9BF88-81BC-4677-82BB-DF96F3D360A6}" dt="2025-10-06T01:50:03.025" v="2135" actId="1076"/>
          <ac:graphicFrameMkLst>
            <pc:docMk/>
            <pc:sldMk cId="0" sldId="331"/>
            <ac:graphicFrameMk id="62" creationId="{1A7F4E1B-F5AB-082E-C2F5-7849DEBCA41F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6T01:51:42.514" v="2141" actId="1076"/>
        <pc:sldMkLst>
          <pc:docMk/>
          <pc:sldMk cId="0" sldId="332"/>
        </pc:sldMkLst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1:32.093" v="2137" actId="478"/>
          <ac:spMkLst>
            <pc:docMk/>
            <pc:sldMk cId="0" sldId="332"/>
            <ac:spMk id="2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1:42.514" v="2141" actId="1076"/>
          <ac:spMkLst>
            <pc:docMk/>
            <pc:sldMk cId="0" sldId="332"/>
            <ac:spMk id="32" creationId="{BEC01FF0-638C-608F-211B-67DFFBBB9DE2}"/>
          </ac:spMkLst>
        </pc:spChg>
      </pc:sldChg>
      <pc:sldChg chg="addSp delSp modSp mod">
        <pc:chgData name="Shuan Cheng" userId="b14087c0-bac9-44dd-b3f8-5d50e1ee75e5" providerId="ADAL" clId="{75A9BF88-81BC-4677-82BB-DF96F3D360A6}" dt="2025-10-06T01:57:52.623" v="2205" actId="1076"/>
        <pc:sldMkLst>
          <pc:docMk/>
          <pc:sldMk cId="0" sldId="335"/>
        </pc:sldMkLst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1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6T01:54:34.701" v="2165" actId="478"/>
          <ac:spMkLst>
            <pc:docMk/>
            <pc:sldMk cId="0" sldId="335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5:09.065" v="2175" actId="478"/>
          <ac:spMkLst>
            <pc:docMk/>
            <pc:sldMk cId="0" sldId="335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7:35.141" v="2199" actId="478"/>
          <ac:spMkLst>
            <pc:docMk/>
            <pc:sldMk cId="0" sldId="335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7:35.141" v="2199" actId="478"/>
          <ac:spMkLst>
            <pc:docMk/>
            <pc:sldMk cId="0" sldId="335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7:35.141" v="2199" actId="478"/>
          <ac:spMkLst>
            <pc:docMk/>
            <pc:sldMk cId="0" sldId="335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7:35.141" v="2199" actId="478"/>
          <ac:spMkLst>
            <pc:docMk/>
            <pc:sldMk cId="0" sldId="335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7:35.141" v="2199" actId="478"/>
          <ac:spMkLst>
            <pc:docMk/>
            <pc:sldMk cId="0" sldId="335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7:52.623" v="2205" actId="1076"/>
          <ac:spMkLst>
            <pc:docMk/>
            <pc:sldMk cId="0" sldId="335"/>
            <ac:spMk id="28" creationId="{863C17D6-DDC3-1762-60B6-7E5C8695D885}"/>
          </ac:spMkLst>
        </pc:spChg>
        <pc:graphicFrameChg chg="add del mod modGraphic">
          <ac:chgData name="Shuan Cheng" userId="b14087c0-bac9-44dd-b3f8-5d50e1ee75e5" providerId="ADAL" clId="{75A9BF88-81BC-4677-82BB-DF96F3D360A6}" dt="2025-10-06T01:56:56.756" v="2198" actId="1076"/>
          <ac:graphicFrameMkLst>
            <pc:docMk/>
            <pc:sldMk cId="0" sldId="335"/>
            <ac:graphicFrameMk id="27" creationId="{78E73EB7-1E55-D2DC-6D82-1F2DA822E785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6T01:59:30.206" v="2212" actId="1076"/>
        <pc:sldMkLst>
          <pc:docMk/>
          <pc:sldMk cId="0" sldId="336"/>
        </pc:sldMkLst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1:59:15.081" v="2206" actId="478"/>
          <ac:spMkLst>
            <pc:docMk/>
            <pc:sldMk cId="0" sldId="336"/>
            <ac:spMk id="2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1:59:30.206" v="2212" actId="1076"/>
          <ac:spMkLst>
            <pc:docMk/>
            <pc:sldMk cId="0" sldId="336"/>
            <ac:spMk id="26" creationId="{4E9FCA45-EFB3-8123-E7C7-CE54123A7B24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03:27.099" v="2272" actId="1076"/>
        <pc:sldMkLst>
          <pc:docMk/>
          <pc:sldMk cId="0" sldId="337"/>
        </pc:sldMkLst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0:20.379" v="2213" actId="478"/>
          <ac:spMkLst>
            <pc:docMk/>
            <pc:sldMk cId="0" sldId="337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03:27.099" v="2272" actId="1076"/>
          <ac:spMkLst>
            <pc:docMk/>
            <pc:sldMk cId="0" sldId="337"/>
            <ac:spMk id="24" creationId="{28FB09A7-549A-C77C-D6C1-2032142CAA82}"/>
          </ac:spMkLst>
        </pc:spChg>
        <pc:graphicFrameChg chg="add mod modGraphic">
          <ac:chgData name="Shuan Cheng" userId="b14087c0-bac9-44dd-b3f8-5d50e1ee75e5" providerId="ADAL" clId="{75A9BF88-81BC-4677-82BB-DF96F3D360A6}" dt="2025-10-06T02:02:51.309" v="2269"/>
          <ac:graphicFrameMkLst>
            <pc:docMk/>
            <pc:sldMk cId="0" sldId="337"/>
            <ac:graphicFrameMk id="23" creationId="{00C57652-20FA-D24F-0B00-A9BF11AE6ED8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6T02:05:52.833" v="2287" actId="1076"/>
        <pc:sldMkLst>
          <pc:docMk/>
          <pc:sldMk cId="0" sldId="338"/>
        </pc:sldMkLst>
        <pc:spChg chg="del">
          <ac:chgData name="Shuan Cheng" userId="b14087c0-bac9-44dd-b3f8-5d50e1ee75e5" providerId="ADAL" clId="{75A9BF88-81BC-4677-82BB-DF96F3D360A6}" dt="2025-10-06T02:04:47.444" v="2274" actId="478"/>
          <ac:spMkLst>
            <pc:docMk/>
            <pc:sldMk cId="0" sldId="33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7.444" v="2274" actId="478"/>
          <ac:spMkLst>
            <pc:docMk/>
            <pc:sldMk cId="0" sldId="33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4:41.418" v="2273" actId="478"/>
          <ac:spMkLst>
            <pc:docMk/>
            <pc:sldMk cId="0" sldId="338"/>
            <ac:spMk id="3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05:52.833" v="2287" actId="1076"/>
          <ac:spMkLst>
            <pc:docMk/>
            <pc:sldMk cId="0" sldId="338"/>
            <ac:spMk id="46" creationId="{1E573384-8671-B21C-7FCA-ECC415A39B0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06:04.032" v="2288" actId="1076"/>
        <pc:sldMkLst>
          <pc:docMk/>
          <pc:sldMk cId="0" sldId="339"/>
        </pc:sldMkLst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05:30.136" v="2282" actId="478"/>
          <ac:spMkLst>
            <pc:docMk/>
            <pc:sldMk cId="0" sldId="339"/>
            <ac:spMk id="3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06:04.032" v="2288" actId="1076"/>
          <ac:spMkLst>
            <pc:docMk/>
            <pc:sldMk cId="0" sldId="339"/>
            <ac:spMk id="42" creationId="{A27DA130-CDF6-14AC-90BE-B9ACA9AAD2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D5E33-D45F-6940-977B-C0FA2AA37DD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E6E70-BB66-5E4D-8C69-2A3DA6A94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3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E6E70-BB66-5E4D-8C69-2A3DA6A949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E6E70-BB66-5E4D-8C69-2A3DA6A949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08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E6E70-BB66-5E4D-8C69-2A3DA6A949E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56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900" y="60004"/>
            <a:ext cx="281749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900" y="15069"/>
            <a:ext cx="4470298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230" y="642796"/>
            <a:ext cx="3514725" cy="222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75.xml"/><Relationship Id="rId3" Type="http://schemas.openxmlformats.org/officeDocument/2006/relationships/image" Target="../media/image33.png"/><Relationship Id="rId7" Type="http://schemas.openxmlformats.org/officeDocument/2006/relationships/image" Target="../media/image7.png"/><Relationship Id="rId12" Type="http://schemas.openxmlformats.org/officeDocument/2006/relationships/slide" Target="slide7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47.xml"/><Relationship Id="rId5" Type="http://schemas.openxmlformats.org/officeDocument/2006/relationships/image" Target="../media/image5.png"/><Relationship Id="rId10" Type="http://schemas.openxmlformats.org/officeDocument/2006/relationships/slide" Target="slide40.xml"/><Relationship Id="rId4" Type="http://schemas.openxmlformats.org/officeDocument/2006/relationships/image" Target="../media/image4.png"/><Relationship Id="rId9" Type="http://schemas.openxmlformats.org/officeDocument/2006/relationships/slide" Target="slide14.xml"/><Relationship Id="rId1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75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slide" Target="slide7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47.xml"/><Relationship Id="rId5" Type="http://schemas.openxmlformats.org/officeDocument/2006/relationships/image" Target="../media/image5.png"/><Relationship Id="rId10" Type="http://schemas.openxmlformats.org/officeDocument/2006/relationships/slide" Target="slide40.xml"/><Relationship Id="rId4" Type="http://schemas.openxmlformats.org/officeDocument/2006/relationships/image" Target="../media/image4.png"/><Relationship Id="rId9" Type="http://schemas.openxmlformats.org/officeDocument/2006/relationships/slide" Target="slide14.xml"/><Relationship Id="rId14" Type="http://schemas.openxmlformats.org/officeDocument/2006/relationships/slide" Target="slide8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9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1.png"/><Relationship Id="rId7" Type="http://schemas.openxmlformats.org/officeDocument/2006/relationships/image" Target="../media/image5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75.xml"/><Relationship Id="rId3" Type="http://schemas.openxmlformats.org/officeDocument/2006/relationships/slide" Target="slide2.xml"/><Relationship Id="rId7" Type="http://schemas.openxmlformats.org/officeDocument/2006/relationships/slide" Target="slide40.xml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slide" Target="slide71.xml"/><Relationship Id="rId5" Type="http://schemas.openxmlformats.org/officeDocument/2006/relationships/slide" Target="slide14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slide" Target="slide47.xml"/><Relationship Id="rId14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slide" Target="slide1.xml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slide" Target="slide1.xml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75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slide" Target="slide7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47.xml"/><Relationship Id="rId5" Type="http://schemas.openxmlformats.org/officeDocument/2006/relationships/image" Target="../media/image5.png"/><Relationship Id="rId10" Type="http://schemas.openxmlformats.org/officeDocument/2006/relationships/slide" Target="slide40.xml"/><Relationship Id="rId4" Type="http://schemas.openxmlformats.org/officeDocument/2006/relationships/image" Target="../media/image74.png"/><Relationship Id="rId9" Type="http://schemas.openxmlformats.org/officeDocument/2006/relationships/slide" Target="slide14.xml"/><Relationship Id="rId14" Type="http://schemas.openxmlformats.org/officeDocument/2006/relationships/slide" Target="slide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8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75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slide" Target="slide7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47.xml"/><Relationship Id="rId5" Type="http://schemas.openxmlformats.org/officeDocument/2006/relationships/image" Target="../media/image87.png"/><Relationship Id="rId10" Type="http://schemas.openxmlformats.org/officeDocument/2006/relationships/slide" Target="slide40.xml"/><Relationship Id="rId4" Type="http://schemas.openxmlformats.org/officeDocument/2006/relationships/image" Target="../media/image4.png"/><Relationship Id="rId9" Type="http://schemas.openxmlformats.org/officeDocument/2006/relationships/slide" Target="slide14.xml"/><Relationship Id="rId14" Type="http://schemas.openxmlformats.org/officeDocument/2006/relationships/slide" Target="slide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slide" Target="slide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03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slide" Target="slide1.xml"/><Relationship Id="rId4" Type="http://schemas.openxmlformats.org/officeDocument/2006/relationships/image" Target="../media/image1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slide" Target="slide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3.png"/><Relationship Id="rId7" Type="http://schemas.openxmlformats.org/officeDocument/2006/relationships/image" Target="../media/image116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slide" Target="slide1.xml"/><Relationship Id="rId4" Type="http://schemas.openxmlformats.org/officeDocument/2006/relationships/image" Target="../media/image12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75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slide" Target="slide7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slide" Target="slide47.xml"/><Relationship Id="rId5" Type="http://schemas.openxmlformats.org/officeDocument/2006/relationships/image" Target="../media/image5.png"/><Relationship Id="rId10" Type="http://schemas.openxmlformats.org/officeDocument/2006/relationships/slide" Target="slide40.xml"/><Relationship Id="rId4" Type="http://schemas.openxmlformats.org/officeDocument/2006/relationships/image" Target="../media/image4.png"/><Relationship Id="rId9" Type="http://schemas.openxmlformats.org/officeDocument/2006/relationships/slide" Target="slide14.xml"/><Relationship Id="rId14" Type="http://schemas.openxmlformats.org/officeDocument/2006/relationships/slide" Target="slide1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75.xml"/><Relationship Id="rId3" Type="http://schemas.openxmlformats.org/officeDocument/2006/relationships/slide" Target="slide2.xml"/><Relationship Id="rId7" Type="http://schemas.openxmlformats.org/officeDocument/2006/relationships/slide" Target="slide40.xml"/><Relationship Id="rId12" Type="http://schemas.openxmlformats.org/officeDocument/2006/relationships/image" Target="../media/image1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slide" Target="slide71.xml"/><Relationship Id="rId5" Type="http://schemas.openxmlformats.org/officeDocument/2006/relationships/slide" Target="slide14.xml"/><Relationship Id="rId10" Type="http://schemas.openxmlformats.org/officeDocument/2006/relationships/image" Target="../media/image131.png"/><Relationship Id="rId4" Type="http://schemas.openxmlformats.org/officeDocument/2006/relationships/image" Target="../media/image9.png"/><Relationship Id="rId9" Type="http://schemas.openxmlformats.org/officeDocument/2006/relationships/slide" Target="slide47.xml"/><Relationship Id="rId14" Type="http://schemas.openxmlformats.org/officeDocument/2006/relationships/slide" Target="slide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75.xml"/><Relationship Id="rId3" Type="http://schemas.openxmlformats.org/officeDocument/2006/relationships/image" Target="../media/image3.png"/><Relationship Id="rId7" Type="http://schemas.openxmlformats.org/officeDocument/2006/relationships/image" Target="../media/image134.png"/><Relationship Id="rId12" Type="http://schemas.openxmlformats.org/officeDocument/2006/relationships/slide" Target="slide7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47.xml"/><Relationship Id="rId5" Type="http://schemas.openxmlformats.org/officeDocument/2006/relationships/image" Target="../media/image5.png"/><Relationship Id="rId10" Type="http://schemas.openxmlformats.org/officeDocument/2006/relationships/slide" Target="slide40.xml"/><Relationship Id="rId4" Type="http://schemas.openxmlformats.org/officeDocument/2006/relationships/image" Target="../media/image4.png"/><Relationship Id="rId9" Type="http://schemas.openxmlformats.org/officeDocument/2006/relationships/slide" Target="slide14.xml"/><Relationship Id="rId14" Type="http://schemas.openxmlformats.org/officeDocument/2006/relationships/slide" Target="slide1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75.xml"/><Relationship Id="rId3" Type="http://schemas.openxmlformats.org/officeDocument/2006/relationships/slide" Target="slide2.xml"/><Relationship Id="rId7" Type="http://schemas.openxmlformats.org/officeDocument/2006/relationships/slide" Target="slide40.xml"/><Relationship Id="rId12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slide" Target="slide71.xml"/><Relationship Id="rId5" Type="http://schemas.openxmlformats.org/officeDocument/2006/relationships/slide" Target="slide14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slide" Target="slide47.xml"/><Relationship Id="rId14" Type="http://schemas.openxmlformats.org/officeDocument/2006/relationships/slide" Target="slide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slide" Target="slide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1692" y="286736"/>
            <a:ext cx="3324860" cy="63309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sz="1400" dirty="0">
                <a:latin typeface="Arial"/>
                <a:cs typeface="Arial"/>
              </a:rPr>
              <a:t>Introduction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Modern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700" spc="-80" dirty="0">
                <a:latin typeface="Arial"/>
                <a:cs typeface="Arial"/>
              </a:rPr>
              <a:t>Solution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-10" dirty="0">
                <a:latin typeface="Arial"/>
                <a:cs typeface="Arial"/>
              </a:rPr>
              <a:t> LTI </a:t>
            </a:r>
            <a:r>
              <a:rPr sz="1700" spc="-120" dirty="0">
                <a:latin typeface="Arial"/>
                <a:cs typeface="Arial"/>
              </a:rPr>
              <a:t>State-</a:t>
            </a:r>
            <a:r>
              <a:rPr sz="1700" spc="-145" dirty="0">
                <a:latin typeface="Arial"/>
                <a:cs typeface="Arial"/>
              </a:rPr>
              <a:t>Space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spc="-80" dirty="0">
                <a:latin typeface="Arial"/>
                <a:cs typeface="Arial"/>
              </a:rPr>
              <a:t>Equations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194" y="1875349"/>
            <a:ext cx="2156213" cy="131546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504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logistic</a:t>
            </a:r>
            <a:r>
              <a:rPr spc="-65" dirty="0"/>
              <a:t> </a:t>
            </a:r>
            <a:r>
              <a:rPr dirty="0"/>
              <a:t>S</a:t>
            </a:r>
            <a:r>
              <a:rPr spc="-60" dirty="0"/>
              <a:t> </a:t>
            </a:r>
            <a:r>
              <a:rPr spc="-50" dirty="0"/>
              <a:t>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43" y="724737"/>
            <a:ext cx="610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335" algn="l"/>
                <a:tab pos="596900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43" y="838516"/>
            <a:ext cx="654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35" baseline="-17361" dirty="0">
                <a:latin typeface="Arial"/>
                <a:cs typeface="Arial"/>
              </a:rPr>
              <a:t>1</a:t>
            </a:r>
            <a:r>
              <a:rPr sz="1200" spc="135" baseline="-17361" dirty="0">
                <a:latin typeface="Times New Roman"/>
                <a:cs typeface="Times New Roman"/>
              </a:rPr>
              <a:t>+</a:t>
            </a:r>
            <a:r>
              <a:rPr sz="1200" spc="-120" baseline="-17361" dirty="0">
                <a:latin typeface="Times New Roman"/>
                <a:cs typeface="Times New Roman"/>
              </a:rPr>
              <a:t> 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−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900" u="sng" spc="82" baseline="462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r>
              <a:rPr sz="900" spc="15" baseline="4629" dirty="0">
                <a:latin typeface="Arial"/>
                <a:cs typeface="Arial"/>
              </a:rPr>
              <a:t> </a:t>
            </a:r>
            <a:r>
              <a:rPr sz="1200" i="1" spc="44" baseline="-17361" dirty="0">
                <a:latin typeface="Arial"/>
                <a:cs typeface="Arial"/>
              </a:rPr>
              <a:t>e</a:t>
            </a:r>
            <a:r>
              <a:rPr sz="600" i="1" spc="30" dirty="0">
                <a:latin typeface="Hack"/>
                <a:cs typeface="Hack"/>
              </a:rPr>
              <a:t>−</a:t>
            </a:r>
            <a:r>
              <a:rPr sz="600" i="1" spc="30" dirty="0">
                <a:latin typeface="Arial"/>
                <a:cs typeface="Arial"/>
              </a:rPr>
              <a:t>rt</a:t>
            </a:r>
            <a:endParaRPr sz="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6" y="1060437"/>
            <a:ext cx="1833961" cy="506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267" y="904116"/>
            <a:ext cx="1348105" cy="3625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20"/>
              </a:spcBef>
            </a:pPr>
            <a:r>
              <a:rPr sz="600" i="1" spc="-25" dirty="0">
                <a:latin typeface="Arial"/>
                <a:cs typeface="Arial"/>
              </a:rPr>
              <a:t>N</a:t>
            </a:r>
            <a:r>
              <a:rPr sz="900" spc="-37" baseline="-18518" dirty="0">
                <a:latin typeface="Arial"/>
                <a:cs typeface="Arial"/>
              </a:rPr>
              <a:t>0</a:t>
            </a:r>
            <a:endParaRPr sz="900" baseline="-1851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also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written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43" y="1229790"/>
            <a:ext cx="5588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300" algn="l"/>
                <a:tab pos="545465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43" y="1344827"/>
            <a:ext cx="2108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</a:t>
            </a:r>
            <a:r>
              <a:rPr sz="800" spc="-25" dirty="0">
                <a:latin typeface="Times New Roman"/>
                <a:cs typeface="Times New Roman"/>
              </a:rPr>
              <a:t>+</a:t>
            </a:r>
            <a:r>
              <a:rPr sz="800" i="1" spc="-25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75" y="1540560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75" y="1750593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75" y="1960626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54622" y="1345768"/>
            <a:ext cx="1419225" cy="7232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900" i="1" spc="112" baseline="9259" dirty="0">
                <a:latin typeface="Hack"/>
                <a:cs typeface="Hack"/>
              </a:rPr>
              <a:t>−</a:t>
            </a:r>
            <a:r>
              <a:rPr sz="900" i="1" spc="112" baseline="9259" dirty="0">
                <a:latin typeface="Arial"/>
                <a:cs typeface="Arial"/>
              </a:rPr>
              <a:t>r</a:t>
            </a:r>
            <a:r>
              <a:rPr sz="900" spc="112" baseline="9259" dirty="0">
                <a:latin typeface="Times New Roman"/>
                <a:cs typeface="Times New Roman"/>
              </a:rPr>
              <a:t>(</a:t>
            </a:r>
            <a:r>
              <a:rPr sz="900" i="1" spc="112" baseline="9259" dirty="0">
                <a:latin typeface="Arial"/>
                <a:cs typeface="Arial"/>
              </a:rPr>
              <a:t>t</a:t>
            </a:r>
            <a:r>
              <a:rPr sz="900" i="1" spc="112" baseline="9259" dirty="0">
                <a:latin typeface="Hack"/>
                <a:cs typeface="Hack"/>
              </a:rPr>
              <a:t>−</a:t>
            </a:r>
            <a:r>
              <a:rPr sz="900" i="1" spc="112" baseline="9259" dirty="0">
                <a:latin typeface="Arial"/>
                <a:cs typeface="Arial"/>
              </a:rPr>
              <a:t>t</a:t>
            </a:r>
            <a:r>
              <a:rPr sz="600" i="1" spc="75" dirty="0">
                <a:latin typeface="Arial"/>
                <a:cs typeface="Arial"/>
              </a:rPr>
              <a:t>o</a:t>
            </a:r>
            <a:r>
              <a:rPr sz="900" spc="112" baseline="9259" dirty="0">
                <a:latin typeface="Times New Roman"/>
                <a:cs typeface="Times New Roman"/>
              </a:rPr>
              <a:t>)</a:t>
            </a:r>
            <a:endParaRPr sz="900" baseline="9259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final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logistic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growth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rate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2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midpoint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70948" y="2532079"/>
            <a:ext cx="294005" cy="69850"/>
            <a:chOff x="2270948" y="2532079"/>
            <a:chExt cx="294005" cy="69850"/>
          </a:xfrm>
        </p:grpSpPr>
        <p:sp>
          <p:nvSpPr>
            <p:cNvPr id="14" name="object 14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0948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99522" y="2542000"/>
            <a:ext cx="34417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41300" algn="l"/>
              </a:tabLst>
            </a:pP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499806" y="2532079"/>
            <a:ext cx="1667510" cy="69850"/>
            <a:chOff x="2499806" y="2532079"/>
            <a:chExt cx="1667510" cy="69850"/>
          </a:xfrm>
        </p:grpSpPr>
        <p:sp>
          <p:nvSpPr>
            <p:cNvPr id="21" name="object 21"/>
            <p:cNvSpPr/>
            <p:nvPr/>
          </p:nvSpPr>
          <p:spPr>
            <a:xfrm>
              <a:off x="2499806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733602" y="2542000"/>
            <a:ext cx="1506220" cy="1714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41300" algn="l"/>
                <a:tab pos="469900" algn="l"/>
                <a:tab pos="699135" algn="l"/>
              </a:tabLst>
            </a:pPr>
            <a:r>
              <a:rPr sz="450" spc="-25" dirty="0">
                <a:latin typeface="Arial"/>
                <a:cs typeface="Arial"/>
              </a:rPr>
              <a:t>0.0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7.5</a:t>
            </a:r>
            <a:r>
              <a:rPr sz="450" spc="400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10.0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12.5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spc="-20" dirty="0">
                <a:latin typeface="Arial"/>
                <a:cs typeface="Arial"/>
              </a:rPr>
              <a:t>15.0</a:t>
            </a:r>
            <a:endParaRPr sz="450">
              <a:latin typeface="Arial"/>
              <a:cs typeface="Arial"/>
            </a:endParaRPr>
          </a:p>
          <a:p>
            <a:pPr marL="503555">
              <a:lnSpc>
                <a:spcPct val="100000"/>
              </a:lnSpc>
              <a:spcBef>
                <a:spcPts val="20"/>
              </a:spcBef>
            </a:pPr>
            <a:r>
              <a:rPr sz="450" i="1" spc="-50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219615" y="1031358"/>
            <a:ext cx="2038985" cy="1506220"/>
            <a:chOff x="2219615" y="1031358"/>
            <a:chExt cx="2038985" cy="1506220"/>
          </a:xfrm>
        </p:grpSpPr>
        <p:sp>
          <p:nvSpPr>
            <p:cNvPr id="38" name="object 38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33436" y="1111243"/>
              <a:ext cx="1831339" cy="1346200"/>
            </a:xfrm>
            <a:custGeom>
              <a:avLst/>
              <a:gdLst/>
              <a:ahLst/>
              <a:cxnLst/>
              <a:rect l="l" t="t" r="r" b="b"/>
              <a:pathLst>
                <a:path w="1831339" h="1346200">
                  <a:moveTo>
                    <a:pt x="0" y="1346030"/>
                  </a:moveTo>
                  <a:lnTo>
                    <a:pt x="64144" y="1342235"/>
                  </a:lnTo>
                  <a:lnTo>
                    <a:pt x="119125" y="1337765"/>
                  </a:lnTo>
                  <a:lnTo>
                    <a:pt x="166775" y="1332679"/>
                  </a:lnTo>
                  <a:lnTo>
                    <a:pt x="208927" y="1326979"/>
                  </a:lnTo>
                  <a:lnTo>
                    <a:pt x="247414" y="1320554"/>
                  </a:lnTo>
                  <a:lnTo>
                    <a:pt x="315224" y="1305604"/>
                  </a:lnTo>
                  <a:lnTo>
                    <a:pt x="375703" y="1287173"/>
                  </a:lnTo>
                  <a:lnTo>
                    <a:pt x="428852" y="1265774"/>
                  </a:lnTo>
                  <a:lnTo>
                    <a:pt x="478334" y="1240370"/>
                  </a:lnTo>
                  <a:lnTo>
                    <a:pt x="524152" y="1211174"/>
                  </a:lnTo>
                  <a:lnTo>
                    <a:pt x="568137" y="1177175"/>
                  </a:lnTo>
                  <a:lnTo>
                    <a:pt x="612122" y="1136586"/>
                  </a:lnTo>
                  <a:lnTo>
                    <a:pt x="656106" y="1088818"/>
                  </a:lnTo>
                  <a:lnTo>
                    <a:pt x="700091" y="1033542"/>
                  </a:lnTo>
                  <a:lnTo>
                    <a:pt x="723916" y="1000465"/>
                  </a:lnTo>
                  <a:lnTo>
                    <a:pt x="747741" y="965259"/>
                  </a:lnTo>
                  <a:lnTo>
                    <a:pt x="773399" y="925093"/>
                  </a:lnTo>
                  <a:lnTo>
                    <a:pt x="800890" y="879701"/>
                  </a:lnTo>
                  <a:lnTo>
                    <a:pt x="832046" y="825727"/>
                  </a:lnTo>
                  <a:lnTo>
                    <a:pt x="868700" y="759606"/>
                  </a:lnTo>
                  <a:lnTo>
                    <a:pt x="929179" y="647421"/>
                  </a:lnTo>
                  <a:lnTo>
                    <a:pt x="984160" y="546467"/>
                  </a:lnTo>
                  <a:lnTo>
                    <a:pt x="1018981" y="485098"/>
                  </a:lnTo>
                  <a:lnTo>
                    <a:pt x="1048304" y="435810"/>
                  </a:lnTo>
                  <a:lnTo>
                    <a:pt x="1075795" y="392016"/>
                  </a:lnTo>
                  <a:lnTo>
                    <a:pt x="1101453" y="353503"/>
                  </a:lnTo>
                  <a:lnTo>
                    <a:pt x="1125278" y="319927"/>
                  </a:lnTo>
                  <a:lnTo>
                    <a:pt x="1149103" y="288536"/>
                  </a:lnTo>
                  <a:lnTo>
                    <a:pt x="1193088" y="236407"/>
                  </a:lnTo>
                  <a:lnTo>
                    <a:pt x="1237073" y="191688"/>
                  </a:lnTo>
                  <a:lnTo>
                    <a:pt x="1281057" y="153927"/>
                  </a:lnTo>
                  <a:lnTo>
                    <a:pt x="1325042" y="122463"/>
                  </a:lnTo>
                  <a:lnTo>
                    <a:pt x="1372693" y="94601"/>
                  </a:lnTo>
                  <a:lnTo>
                    <a:pt x="1422175" y="71486"/>
                  </a:lnTo>
                  <a:lnTo>
                    <a:pt x="1477156" y="51503"/>
                  </a:lnTo>
                  <a:lnTo>
                    <a:pt x="1537636" y="34997"/>
                  </a:lnTo>
                  <a:lnTo>
                    <a:pt x="1607278" y="21347"/>
                  </a:lnTo>
                  <a:lnTo>
                    <a:pt x="1647598" y="15431"/>
                  </a:lnTo>
                  <a:lnTo>
                    <a:pt x="1691582" y="10260"/>
                  </a:lnTo>
                  <a:lnTo>
                    <a:pt x="1741065" y="5718"/>
                  </a:lnTo>
                  <a:lnTo>
                    <a:pt x="1797879" y="1788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33436" y="1102174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168"/>
                  </a:moveTo>
                  <a:lnTo>
                    <a:pt x="240083" y="1363377"/>
                  </a:lnTo>
                  <a:lnTo>
                    <a:pt x="331718" y="1361913"/>
                  </a:lnTo>
                  <a:lnTo>
                    <a:pt x="392198" y="1359751"/>
                  </a:lnTo>
                  <a:lnTo>
                    <a:pt x="436182" y="1357003"/>
                  </a:lnTo>
                  <a:lnTo>
                    <a:pt x="502160" y="1349454"/>
                  </a:lnTo>
                  <a:lnTo>
                    <a:pt x="551642" y="1339056"/>
                  </a:lnTo>
                  <a:lnTo>
                    <a:pt x="590129" y="1326267"/>
                  </a:lnTo>
                  <a:lnTo>
                    <a:pt x="624951" y="1309402"/>
                  </a:lnTo>
                  <a:lnTo>
                    <a:pt x="668935" y="1277726"/>
                  </a:lnTo>
                  <a:lnTo>
                    <a:pt x="696426" y="1249964"/>
                  </a:lnTo>
                  <a:lnTo>
                    <a:pt x="722084" y="1216988"/>
                  </a:lnTo>
                  <a:lnTo>
                    <a:pt x="747741" y="1175930"/>
                  </a:lnTo>
                  <a:lnTo>
                    <a:pt x="773399" y="1125666"/>
                  </a:lnTo>
                  <a:lnTo>
                    <a:pt x="802723" y="1055946"/>
                  </a:lnTo>
                  <a:lnTo>
                    <a:pt x="817384" y="1016063"/>
                  </a:lnTo>
                  <a:lnTo>
                    <a:pt x="833878" y="967322"/>
                  </a:lnTo>
                  <a:lnTo>
                    <a:pt x="852205" y="908721"/>
                  </a:lnTo>
                  <a:lnTo>
                    <a:pt x="872365" y="839653"/>
                  </a:lnTo>
                  <a:lnTo>
                    <a:pt x="898023" y="746758"/>
                  </a:lnTo>
                  <a:lnTo>
                    <a:pt x="964000" y="505262"/>
                  </a:lnTo>
                  <a:lnTo>
                    <a:pt x="984160" y="437408"/>
                  </a:lnTo>
                  <a:lnTo>
                    <a:pt x="1002487" y="380157"/>
                  </a:lnTo>
                  <a:lnTo>
                    <a:pt x="1018981" y="332760"/>
                  </a:lnTo>
                  <a:lnTo>
                    <a:pt x="1033643" y="294126"/>
                  </a:lnTo>
                  <a:lnTo>
                    <a:pt x="1048304" y="258851"/>
                  </a:lnTo>
                  <a:lnTo>
                    <a:pt x="1077628" y="198199"/>
                  </a:lnTo>
                  <a:lnTo>
                    <a:pt x="1103285" y="155256"/>
                  </a:lnTo>
                  <a:lnTo>
                    <a:pt x="1128943" y="120651"/>
                  </a:lnTo>
                  <a:lnTo>
                    <a:pt x="1156434" y="91437"/>
                  </a:lnTo>
                  <a:lnTo>
                    <a:pt x="1200419" y="58015"/>
                  </a:lnTo>
                  <a:lnTo>
                    <a:pt x="1251734" y="33710"/>
                  </a:lnTo>
                  <a:lnTo>
                    <a:pt x="1293886" y="21444"/>
                  </a:lnTo>
                  <a:lnTo>
                    <a:pt x="1345202" y="12299"/>
                  </a:lnTo>
                  <a:lnTo>
                    <a:pt x="1413012" y="5859"/>
                  </a:lnTo>
                  <a:lnTo>
                    <a:pt x="1458829" y="3534"/>
                  </a:lnTo>
                  <a:lnTo>
                    <a:pt x="1519309" y="1797"/>
                  </a:lnTo>
                  <a:lnTo>
                    <a:pt x="1607278" y="650"/>
                  </a:lnTo>
                  <a:lnTo>
                    <a:pt x="1763058" y="67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562639" y="1363679"/>
                  </a:lnTo>
                  <a:lnTo>
                    <a:pt x="615787" y="1362337"/>
                  </a:lnTo>
                  <a:lnTo>
                    <a:pt x="672601" y="1357551"/>
                  </a:lnTo>
                  <a:lnTo>
                    <a:pt x="718418" y="1346105"/>
                  </a:lnTo>
                  <a:lnTo>
                    <a:pt x="753240" y="1325957"/>
                  </a:lnTo>
                  <a:lnTo>
                    <a:pt x="780730" y="1295980"/>
                  </a:lnTo>
                  <a:lnTo>
                    <a:pt x="808221" y="1244675"/>
                  </a:lnTo>
                  <a:lnTo>
                    <a:pt x="826548" y="1193162"/>
                  </a:lnTo>
                  <a:lnTo>
                    <a:pt x="844875" y="1123752"/>
                  </a:lnTo>
                  <a:lnTo>
                    <a:pt x="854038" y="1081488"/>
                  </a:lnTo>
                  <a:lnTo>
                    <a:pt x="865034" y="1023855"/>
                  </a:lnTo>
                  <a:lnTo>
                    <a:pt x="876031" y="958879"/>
                  </a:lnTo>
                  <a:lnTo>
                    <a:pt x="888859" y="874785"/>
                  </a:lnTo>
                  <a:lnTo>
                    <a:pt x="905354" y="756955"/>
                  </a:lnTo>
                  <a:lnTo>
                    <a:pt x="943841" y="477011"/>
                  </a:lnTo>
                  <a:lnTo>
                    <a:pt x="956669" y="394096"/>
                  </a:lnTo>
                  <a:lnTo>
                    <a:pt x="967666" y="330310"/>
                  </a:lnTo>
                  <a:lnTo>
                    <a:pt x="978662" y="273932"/>
                  </a:lnTo>
                  <a:lnTo>
                    <a:pt x="987825" y="232709"/>
                  </a:lnTo>
                  <a:lnTo>
                    <a:pt x="1006152" y="165226"/>
                  </a:lnTo>
                  <a:lnTo>
                    <a:pt x="1024479" y="115318"/>
                  </a:lnTo>
                  <a:lnTo>
                    <a:pt x="1042806" y="79485"/>
                  </a:lnTo>
                  <a:lnTo>
                    <a:pt x="1070297" y="44774"/>
                  </a:lnTo>
                  <a:lnTo>
                    <a:pt x="1114282" y="17481"/>
                  </a:lnTo>
                  <a:lnTo>
                    <a:pt x="1160099" y="6477"/>
                  </a:lnTo>
                  <a:lnTo>
                    <a:pt x="1211415" y="2117"/>
                  </a:lnTo>
                  <a:lnTo>
                    <a:pt x="1251734" y="878"/>
                  </a:lnTo>
                  <a:lnTo>
                    <a:pt x="1321377" y="191"/>
                  </a:lnTo>
                  <a:lnTo>
                    <a:pt x="1519309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738578" y="1363691"/>
                  </a:lnTo>
                  <a:lnTo>
                    <a:pt x="780730" y="1360512"/>
                  </a:lnTo>
                  <a:lnTo>
                    <a:pt x="817384" y="1345743"/>
                  </a:lnTo>
                  <a:lnTo>
                    <a:pt x="841209" y="1313035"/>
                  </a:lnTo>
                  <a:lnTo>
                    <a:pt x="857704" y="1262933"/>
                  </a:lnTo>
                  <a:lnTo>
                    <a:pt x="868700" y="1207590"/>
                  </a:lnTo>
                  <a:lnTo>
                    <a:pt x="879696" y="1127692"/>
                  </a:lnTo>
                  <a:lnTo>
                    <a:pt x="887027" y="1058390"/>
                  </a:lnTo>
                  <a:lnTo>
                    <a:pt x="894358" y="975782"/>
                  </a:lnTo>
                  <a:lnTo>
                    <a:pt x="903521" y="855778"/>
                  </a:lnTo>
                  <a:lnTo>
                    <a:pt x="918183" y="641225"/>
                  </a:lnTo>
                  <a:lnTo>
                    <a:pt x="931012" y="458551"/>
                  </a:lnTo>
                  <a:lnTo>
                    <a:pt x="940175" y="345577"/>
                  </a:lnTo>
                  <a:lnTo>
                    <a:pt x="947506" y="269575"/>
                  </a:lnTo>
                  <a:lnTo>
                    <a:pt x="954837" y="206894"/>
                  </a:lnTo>
                  <a:lnTo>
                    <a:pt x="962168" y="156701"/>
                  </a:lnTo>
                  <a:lnTo>
                    <a:pt x="973164" y="101359"/>
                  </a:lnTo>
                  <a:lnTo>
                    <a:pt x="984160" y="64517"/>
                  </a:lnTo>
                  <a:lnTo>
                    <a:pt x="1007985" y="23499"/>
                  </a:lnTo>
                  <a:lnTo>
                    <a:pt x="1042806" y="5201"/>
                  </a:lnTo>
                  <a:lnTo>
                    <a:pt x="1097787" y="472"/>
                  </a:lnTo>
                  <a:lnTo>
                    <a:pt x="1149103" y="50"/>
                  </a:lnTo>
                  <a:lnTo>
                    <a:pt x="1469826" y="0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41893" y="1033898"/>
              <a:ext cx="2014220" cy="1501140"/>
            </a:xfrm>
            <a:custGeom>
              <a:avLst/>
              <a:gdLst/>
              <a:ahLst/>
              <a:cxnLst/>
              <a:rect l="l" t="t" r="r" b="b"/>
              <a:pathLst>
                <a:path w="2014220" h="1501139">
                  <a:moveTo>
                    <a:pt x="0" y="1500721"/>
                  </a:moveTo>
                  <a:lnTo>
                    <a:pt x="0" y="0"/>
                  </a:lnTo>
                </a:path>
                <a:path w="2014220" h="1501139">
                  <a:moveTo>
                    <a:pt x="2013955" y="1500721"/>
                  </a:moveTo>
                  <a:lnTo>
                    <a:pt x="2013955" y="0"/>
                  </a:lnTo>
                </a:path>
                <a:path w="2014220" h="1501139">
                  <a:moveTo>
                    <a:pt x="0" y="1500721"/>
                  </a:moveTo>
                  <a:lnTo>
                    <a:pt x="2013955" y="1500721"/>
                  </a:lnTo>
                </a:path>
                <a:path w="2014220" h="1501139">
                  <a:moveTo>
                    <a:pt x="0" y="0"/>
                  </a:moveTo>
                  <a:lnTo>
                    <a:pt x="2013955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70090" y="1062095"/>
              <a:ext cx="367030" cy="347980"/>
            </a:xfrm>
            <a:custGeom>
              <a:avLst/>
              <a:gdLst/>
              <a:ahLst/>
              <a:cxnLst/>
              <a:rect l="l" t="t" r="r" b="b"/>
              <a:pathLst>
                <a:path w="367030" h="347980">
                  <a:moveTo>
                    <a:pt x="362803" y="0"/>
                  </a:moveTo>
                  <a:lnTo>
                    <a:pt x="3759" y="0"/>
                  </a:lnTo>
                  <a:lnTo>
                    <a:pt x="0" y="3759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lnTo>
                    <a:pt x="362803" y="347882"/>
                  </a:lnTo>
                  <a:lnTo>
                    <a:pt x="366563" y="344123"/>
                  </a:lnTo>
                  <a:lnTo>
                    <a:pt x="366563" y="3759"/>
                  </a:lnTo>
                  <a:lnTo>
                    <a:pt x="362803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70090" y="1062095"/>
              <a:ext cx="367030" cy="347980"/>
            </a:xfrm>
            <a:custGeom>
              <a:avLst/>
              <a:gdLst/>
              <a:ahLst/>
              <a:cxnLst/>
              <a:rect l="l" t="t" r="r" b="b"/>
              <a:pathLst>
                <a:path w="367030" h="347980">
                  <a:moveTo>
                    <a:pt x="11278" y="347882"/>
                  </a:moveTo>
                  <a:lnTo>
                    <a:pt x="355284" y="347882"/>
                  </a:lnTo>
                  <a:lnTo>
                    <a:pt x="362803" y="347882"/>
                  </a:lnTo>
                  <a:lnTo>
                    <a:pt x="366563" y="344123"/>
                  </a:lnTo>
                  <a:lnTo>
                    <a:pt x="366563" y="336603"/>
                  </a:lnTo>
                  <a:lnTo>
                    <a:pt x="366563" y="11278"/>
                  </a:lnTo>
                  <a:lnTo>
                    <a:pt x="366563" y="3759"/>
                  </a:lnTo>
                  <a:lnTo>
                    <a:pt x="362803" y="0"/>
                  </a:lnTo>
                  <a:lnTo>
                    <a:pt x="355284" y="0"/>
                  </a:lnTo>
                  <a:lnTo>
                    <a:pt x="11278" y="0"/>
                  </a:lnTo>
                  <a:lnTo>
                    <a:pt x="3759" y="0"/>
                  </a:lnTo>
                  <a:lnTo>
                    <a:pt x="0" y="3759"/>
                  </a:lnTo>
                  <a:lnTo>
                    <a:pt x="0" y="11278"/>
                  </a:lnTo>
                  <a:lnTo>
                    <a:pt x="0" y="336603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close/>
                </a:path>
              </a:pathLst>
            </a:custGeom>
            <a:ln w="563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92648" y="1107739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153853" y="2412897"/>
            <a:ext cx="61594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046264" y="2140038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2000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46264" y="1867180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4000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46264" y="1594322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6000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46264" y="1321463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8000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10400" y="1048605"/>
            <a:ext cx="205104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10000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437852" y="1049297"/>
            <a:ext cx="18605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=0.5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288203" y="1186035"/>
            <a:ext cx="121920" cy="92075"/>
            <a:chOff x="2288203" y="1186035"/>
            <a:chExt cx="121920" cy="92075"/>
          </a:xfrm>
        </p:grpSpPr>
        <p:sp>
          <p:nvSpPr>
            <p:cNvPr id="66" name="object 66"/>
            <p:cNvSpPr/>
            <p:nvPr/>
          </p:nvSpPr>
          <p:spPr>
            <a:xfrm>
              <a:off x="2292648" y="1190480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92648" y="1273221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437852" y="1123961"/>
            <a:ext cx="186055" cy="191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90"/>
              </a:spcBef>
            </a:pP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=1.0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=2.0</a:t>
            </a:r>
            <a:endParaRPr sz="45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292648" y="135596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56394" y="0"/>
                </a:lnTo>
                <a:lnTo>
                  <a:pt x="112788" y="0"/>
                </a:lnTo>
              </a:path>
            </a:pathLst>
          </a:custGeom>
          <a:ln w="8459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437852" y="1297520"/>
            <a:ext cx="18605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i="1" spc="-10" dirty="0">
                <a:latin typeface="Arial"/>
                <a:cs typeface="Arial"/>
              </a:rPr>
              <a:t>r</a:t>
            </a:r>
            <a:r>
              <a:rPr sz="450" spc="-10" dirty="0">
                <a:latin typeface="Arial"/>
                <a:cs typeface="Arial"/>
              </a:rPr>
              <a:t>=4.0</a:t>
            </a:r>
            <a:endParaRPr sz="45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504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logistic</a:t>
            </a:r>
            <a:r>
              <a:rPr spc="-65" dirty="0"/>
              <a:t> </a:t>
            </a:r>
            <a:r>
              <a:rPr dirty="0"/>
              <a:t>S</a:t>
            </a:r>
            <a:r>
              <a:rPr spc="-60" dirty="0"/>
              <a:t> </a:t>
            </a:r>
            <a:r>
              <a:rPr spc="-50" dirty="0"/>
              <a:t>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43" y="724737"/>
            <a:ext cx="610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335" algn="l"/>
                <a:tab pos="596900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43" y="838516"/>
            <a:ext cx="654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35" baseline="-17361" dirty="0">
                <a:latin typeface="Arial"/>
                <a:cs typeface="Arial"/>
              </a:rPr>
              <a:t>1</a:t>
            </a:r>
            <a:r>
              <a:rPr sz="1200" spc="135" baseline="-17361" dirty="0">
                <a:latin typeface="Times New Roman"/>
                <a:cs typeface="Times New Roman"/>
              </a:rPr>
              <a:t>+</a:t>
            </a:r>
            <a:r>
              <a:rPr sz="1200" spc="-120" baseline="-17361" dirty="0">
                <a:latin typeface="Times New Roman"/>
                <a:cs typeface="Times New Roman"/>
              </a:rPr>
              <a:t> 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−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900" u="sng" spc="82" baseline="462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r>
              <a:rPr sz="900" spc="15" baseline="4629" dirty="0">
                <a:latin typeface="Arial"/>
                <a:cs typeface="Arial"/>
              </a:rPr>
              <a:t> </a:t>
            </a:r>
            <a:r>
              <a:rPr sz="1200" i="1" spc="44" baseline="-17361" dirty="0">
                <a:latin typeface="Arial"/>
                <a:cs typeface="Arial"/>
              </a:rPr>
              <a:t>e</a:t>
            </a:r>
            <a:r>
              <a:rPr sz="600" i="1" spc="30" dirty="0">
                <a:latin typeface="Hack"/>
                <a:cs typeface="Hack"/>
              </a:rPr>
              <a:t>−</a:t>
            </a:r>
            <a:r>
              <a:rPr sz="600" i="1" spc="30" dirty="0">
                <a:latin typeface="Arial"/>
                <a:cs typeface="Arial"/>
              </a:rPr>
              <a:t>rt</a:t>
            </a:r>
            <a:endParaRPr sz="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6" y="1060437"/>
            <a:ext cx="1833961" cy="506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267" y="904116"/>
            <a:ext cx="1348105" cy="3625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20"/>
              </a:spcBef>
            </a:pPr>
            <a:r>
              <a:rPr sz="600" i="1" spc="-25" dirty="0">
                <a:latin typeface="Arial"/>
                <a:cs typeface="Arial"/>
              </a:rPr>
              <a:t>N</a:t>
            </a:r>
            <a:r>
              <a:rPr sz="900" spc="-37" baseline="-18518" dirty="0">
                <a:latin typeface="Arial"/>
                <a:cs typeface="Arial"/>
              </a:rPr>
              <a:t>0</a:t>
            </a:r>
            <a:endParaRPr sz="900" baseline="-1851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also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written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43" y="1229790"/>
            <a:ext cx="5588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300" algn="l"/>
                <a:tab pos="545465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43" y="1344827"/>
            <a:ext cx="2108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</a:t>
            </a:r>
            <a:r>
              <a:rPr sz="800" spc="-25" dirty="0">
                <a:latin typeface="Times New Roman"/>
                <a:cs typeface="Times New Roman"/>
              </a:rPr>
              <a:t>+</a:t>
            </a:r>
            <a:r>
              <a:rPr sz="800" i="1" spc="-25" dirty="0">
                <a:latin typeface="Arial"/>
                <a:cs typeface="Arial"/>
              </a:rPr>
              <a:t>e</a:t>
            </a:r>
            <a:endParaRPr sz="8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75" y="1540560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75" y="1750593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75" y="1960626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54622" y="1345768"/>
            <a:ext cx="1419225" cy="72326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900" i="1" spc="112" baseline="9259" dirty="0">
                <a:latin typeface="Hack"/>
                <a:cs typeface="Hack"/>
              </a:rPr>
              <a:t>−</a:t>
            </a:r>
            <a:r>
              <a:rPr sz="900" i="1" spc="112" baseline="9259" dirty="0">
                <a:latin typeface="Arial"/>
                <a:cs typeface="Arial"/>
              </a:rPr>
              <a:t>r</a:t>
            </a:r>
            <a:r>
              <a:rPr sz="900" spc="112" baseline="9259" dirty="0">
                <a:latin typeface="Times New Roman"/>
                <a:cs typeface="Times New Roman"/>
              </a:rPr>
              <a:t>(</a:t>
            </a:r>
            <a:r>
              <a:rPr sz="900" i="1" spc="112" baseline="9259" dirty="0">
                <a:latin typeface="Arial"/>
                <a:cs typeface="Arial"/>
              </a:rPr>
              <a:t>t</a:t>
            </a:r>
            <a:r>
              <a:rPr sz="900" i="1" spc="112" baseline="9259" dirty="0">
                <a:latin typeface="Hack"/>
                <a:cs typeface="Hack"/>
              </a:rPr>
              <a:t>−</a:t>
            </a:r>
            <a:r>
              <a:rPr sz="900" i="1" spc="112" baseline="9259" dirty="0">
                <a:latin typeface="Arial"/>
                <a:cs typeface="Arial"/>
              </a:rPr>
              <a:t>t</a:t>
            </a:r>
            <a:r>
              <a:rPr sz="600" i="1" spc="75" dirty="0">
                <a:latin typeface="Arial"/>
                <a:cs typeface="Arial"/>
              </a:rPr>
              <a:t>o</a:t>
            </a:r>
            <a:r>
              <a:rPr sz="900" spc="112" baseline="9259" dirty="0">
                <a:latin typeface="Times New Roman"/>
                <a:cs typeface="Times New Roman"/>
              </a:rPr>
              <a:t>)</a:t>
            </a:r>
            <a:endParaRPr sz="900" baseline="9259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final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logistic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growth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rate</a:t>
            </a:r>
            <a:endParaRPr sz="11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2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midpoint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70948" y="2532079"/>
            <a:ext cx="294005" cy="69850"/>
            <a:chOff x="2270948" y="2532079"/>
            <a:chExt cx="294005" cy="69850"/>
          </a:xfrm>
        </p:grpSpPr>
        <p:sp>
          <p:nvSpPr>
            <p:cNvPr id="14" name="object 14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0948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99522" y="2542000"/>
            <a:ext cx="34417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41300" algn="l"/>
              </a:tabLst>
            </a:pP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499806" y="2532079"/>
            <a:ext cx="1667510" cy="69850"/>
            <a:chOff x="2499806" y="2532079"/>
            <a:chExt cx="1667510" cy="69850"/>
          </a:xfrm>
        </p:grpSpPr>
        <p:sp>
          <p:nvSpPr>
            <p:cNvPr id="21" name="object 21"/>
            <p:cNvSpPr/>
            <p:nvPr/>
          </p:nvSpPr>
          <p:spPr>
            <a:xfrm>
              <a:off x="2499806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733602" y="2542000"/>
            <a:ext cx="1506220" cy="1714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41300" algn="l"/>
                <a:tab pos="469900" algn="l"/>
                <a:tab pos="699135" algn="l"/>
              </a:tabLst>
            </a:pPr>
            <a:r>
              <a:rPr sz="450" spc="-25" dirty="0">
                <a:latin typeface="Arial"/>
                <a:cs typeface="Arial"/>
              </a:rPr>
              <a:t>0.0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7.5</a:t>
            </a:r>
            <a:r>
              <a:rPr sz="450" spc="400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10.0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12.5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spc="-20" dirty="0">
                <a:latin typeface="Arial"/>
                <a:cs typeface="Arial"/>
              </a:rPr>
              <a:t>15.0</a:t>
            </a:r>
            <a:endParaRPr sz="450">
              <a:latin typeface="Arial"/>
              <a:cs typeface="Arial"/>
            </a:endParaRPr>
          </a:p>
          <a:p>
            <a:pPr marL="503555">
              <a:lnSpc>
                <a:spcPct val="100000"/>
              </a:lnSpc>
              <a:spcBef>
                <a:spcPts val="20"/>
              </a:spcBef>
            </a:pPr>
            <a:r>
              <a:rPr sz="450" i="1" spc="-50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222155" y="1031642"/>
            <a:ext cx="2036445" cy="1505585"/>
            <a:chOff x="2222155" y="1031642"/>
            <a:chExt cx="2036445" cy="1505585"/>
          </a:xfrm>
        </p:grpSpPr>
        <p:sp>
          <p:nvSpPr>
            <p:cNvPr id="38" name="object 38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22155" y="219354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22155" y="192068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22155" y="164782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22155" y="137497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1"/>
                  </a:moveTo>
                  <a:lnTo>
                    <a:pt x="289566" y="1363658"/>
                  </a:lnTo>
                  <a:lnTo>
                    <a:pt x="340882" y="1362348"/>
                  </a:lnTo>
                  <a:lnTo>
                    <a:pt x="397696" y="1357591"/>
                  </a:lnTo>
                  <a:lnTo>
                    <a:pt x="443513" y="1346213"/>
                  </a:lnTo>
                  <a:lnTo>
                    <a:pt x="478334" y="1326180"/>
                  </a:lnTo>
                  <a:lnTo>
                    <a:pt x="505825" y="1296369"/>
                  </a:lnTo>
                  <a:lnTo>
                    <a:pt x="533315" y="1245329"/>
                  </a:lnTo>
                  <a:lnTo>
                    <a:pt x="551642" y="1194059"/>
                  </a:lnTo>
                  <a:lnTo>
                    <a:pt x="569970" y="1124939"/>
                  </a:lnTo>
                  <a:lnTo>
                    <a:pt x="579133" y="1082832"/>
                  </a:lnTo>
                  <a:lnTo>
                    <a:pt x="590129" y="1025387"/>
                  </a:lnTo>
                  <a:lnTo>
                    <a:pt x="601125" y="960589"/>
                  </a:lnTo>
                  <a:lnTo>
                    <a:pt x="613954" y="876668"/>
                  </a:lnTo>
                  <a:lnTo>
                    <a:pt x="630449" y="758978"/>
                  </a:lnTo>
                  <a:lnTo>
                    <a:pt x="668935" y="478876"/>
                  </a:lnTo>
                  <a:lnTo>
                    <a:pt x="681764" y="395782"/>
                  </a:lnTo>
                  <a:lnTo>
                    <a:pt x="692760" y="331815"/>
                  </a:lnTo>
                  <a:lnTo>
                    <a:pt x="703757" y="275249"/>
                  </a:lnTo>
                  <a:lnTo>
                    <a:pt x="712920" y="233871"/>
                  </a:lnTo>
                  <a:lnTo>
                    <a:pt x="731247" y="166100"/>
                  </a:lnTo>
                  <a:lnTo>
                    <a:pt x="749574" y="115953"/>
                  </a:lnTo>
                  <a:lnTo>
                    <a:pt x="767901" y="79936"/>
                  </a:lnTo>
                  <a:lnTo>
                    <a:pt x="795392" y="45035"/>
                  </a:lnTo>
                  <a:lnTo>
                    <a:pt x="839377" y="17585"/>
                  </a:lnTo>
                  <a:lnTo>
                    <a:pt x="885194" y="6516"/>
                  </a:lnTo>
                  <a:lnTo>
                    <a:pt x="936510" y="2130"/>
                  </a:lnTo>
                  <a:lnTo>
                    <a:pt x="976829" y="883"/>
                  </a:lnTo>
                  <a:lnTo>
                    <a:pt x="1046472" y="193"/>
                  </a:lnTo>
                  <a:lnTo>
                    <a:pt x="1242571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471004" y="1363680"/>
                  </a:lnTo>
                  <a:lnTo>
                    <a:pt x="524152" y="1362341"/>
                  </a:lnTo>
                  <a:lnTo>
                    <a:pt x="580966" y="1357565"/>
                  </a:lnTo>
                  <a:lnTo>
                    <a:pt x="626783" y="1346141"/>
                  </a:lnTo>
                  <a:lnTo>
                    <a:pt x="661605" y="1326032"/>
                  </a:lnTo>
                  <a:lnTo>
                    <a:pt x="689095" y="1296110"/>
                  </a:lnTo>
                  <a:lnTo>
                    <a:pt x="716586" y="1244894"/>
                  </a:lnTo>
                  <a:lnTo>
                    <a:pt x="734913" y="1193462"/>
                  </a:lnTo>
                  <a:lnTo>
                    <a:pt x="753240" y="1124148"/>
                  </a:lnTo>
                  <a:lnTo>
                    <a:pt x="762403" y="1081937"/>
                  </a:lnTo>
                  <a:lnTo>
                    <a:pt x="773399" y="1024366"/>
                  </a:lnTo>
                  <a:lnTo>
                    <a:pt x="784396" y="959449"/>
                  </a:lnTo>
                  <a:lnTo>
                    <a:pt x="797224" y="875413"/>
                  </a:lnTo>
                  <a:lnTo>
                    <a:pt x="813719" y="757629"/>
                  </a:lnTo>
                  <a:lnTo>
                    <a:pt x="852205" y="477632"/>
                  </a:lnTo>
                  <a:lnTo>
                    <a:pt x="865034" y="394658"/>
                  </a:lnTo>
                  <a:lnTo>
                    <a:pt x="876031" y="330811"/>
                  </a:lnTo>
                  <a:lnTo>
                    <a:pt x="887027" y="274371"/>
                  </a:lnTo>
                  <a:lnTo>
                    <a:pt x="896190" y="233096"/>
                  </a:lnTo>
                  <a:lnTo>
                    <a:pt x="914517" y="165517"/>
                  </a:lnTo>
                  <a:lnTo>
                    <a:pt x="932844" y="115529"/>
                  </a:lnTo>
                  <a:lnTo>
                    <a:pt x="951171" y="79635"/>
                  </a:lnTo>
                  <a:lnTo>
                    <a:pt x="978662" y="44861"/>
                  </a:lnTo>
                  <a:lnTo>
                    <a:pt x="1022647" y="17516"/>
                  </a:lnTo>
                  <a:lnTo>
                    <a:pt x="1068464" y="6490"/>
                  </a:lnTo>
                  <a:lnTo>
                    <a:pt x="1119780" y="2122"/>
                  </a:lnTo>
                  <a:lnTo>
                    <a:pt x="1160099" y="880"/>
                  </a:lnTo>
                  <a:lnTo>
                    <a:pt x="1229742" y="192"/>
                  </a:lnTo>
                  <a:lnTo>
                    <a:pt x="1427674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654274" y="1363678"/>
                  </a:lnTo>
                  <a:lnTo>
                    <a:pt x="707422" y="1362333"/>
                  </a:lnTo>
                  <a:lnTo>
                    <a:pt x="764236" y="1357538"/>
                  </a:lnTo>
                  <a:lnTo>
                    <a:pt x="810053" y="1346069"/>
                  </a:lnTo>
                  <a:lnTo>
                    <a:pt x="844875" y="1325883"/>
                  </a:lnTo>
                  <a:lnTo>
                    <a:pt x="872365" y="1295850"/>
                  </a:lnTo>
                  <a:lnTo>
                    <a:pt x="899856" y="1244457"/>
                  </a:lnTo>
                  <a:lnTo>
                    <a:pt x="918183" y="1192862"/>
                  </a:lnTo>
                  <a:lnTo>
                    <a:pt x="936510" y="1123355"/>
                  </a:lnTo>
                  <a:lnTo>
                    <a:pt x="945673" y="1081039"/>
                  </a:lnTo>
                  <a:lnTo>
                    <a:pt x="956669" y="1023343"/>
                  </a:lnTo>
                  <a:lnTo>
                    <a:pt x="967666" y="958309"/>
                  </a:lnTo>
                  <a:lnTo>
                    <a:pt x="980495" y="874156"/>
                  </a:lnTo>
                  <a:lnTo>
                    <a:pt x="996989" y="756280"/>
                  </a:lnTo>
                  <a:lnTo>
                    <a:pt x="1035476" y="476390"/>
                  </a:lnTo>
                  <a:lnTo>
                    <a:pt x="1048304" y="393535"/>
                  </a:lnTo>
                  <a:lnTo>
                    <a:pt x="1059301" y="329809"/>
                  </a:lnTo>
                  <a:lnTo>
                    <a:pt x="1070297" y="273494"/>
                  </a:lnTo>
                  <a:lnTo>
                    <a:pt x="1079460" y="232323"/>
                  </a:lnTo>
                  <a:lnTo>
                    <a:pt x="1097787" y="164935"/>
                  </a:lnTo>
                  <a:lnTo>
                    <a:pt x="1116114" y="115107"/>
                  </a:lnTo>
                  <a:lnTo>
                    <a:pt x="1134441" y="79336"/>
                  </a:lnTo>
                  <a:lnTo>
                    <a:pt x="1161932" y="44687"/>
                  </a:lnTo>
                  <a:lnTo>
                    <a:pt x="1205917" y="17447"/>
                  </a:lnTo>
                  <a:lnTo>
                    <a:pt x="1251734" y="6464"/>
                  </a:lnTo>
                  <a:lnTo>
                    <a:pt x="1303050" y="2113"/>
                  </a:lnTo>
                  <a:lnTo>
                    <a:pt x="1343369" y="876"/>
                  </a:lnTo>
                  <a:lnTo>
                    <a:pt x="1413012" y="191"/>
                  </a:lnTo>
                  <a:lnTo>
                    <a:pt x="1610944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33436" y="1102114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1"/>
                  </a:moveTo>
                  <a:lnTo>
                    <a:pt x="837544" y="1363674"/>
                  </a:lnTo>
                  <a:lnTo>
                    <a:pt x="890692" y="1362324"/>
                  </a:lnTo>
                  <a:lnTo>
                    <a:pt x="947506" y="1357510"/>
                  </a:lnTo>
                  <a:lnTo>
                    <a:pt x="993323" y="1345996"/>
                  </a:lnTo>
                  <a:lnTo>
                    <a:pt x="1028145" y="1325732"/>
                  </a:lnTo>
                  <a:lnTo>
                    <a:pt x="1055635" y="1295588"/>
                  </a:lnTo>
                  <a:lnTo>
                    <a:pt x="1083126" y="1244017"/>
                  </a:lnTo>
                  <a:lnTo>
                    <a:pt x="1101453" y="1192260"/>
                  </a:lnTo>
                  <a:lnTo>
                    <a:pt x="1119780" y="1122558"/>
                  </a:lnTo>
                  <a:lnTo>
                    <a:pt x="1128943" y="1080138"/>
                  </a:lnTo>
                  <a:lnTo>
                    <a:pt x="1139940" y="1022317"/>
                  </a:lnTo>
                  <a:lnTo>
                    <a:pt x="1150936" y="957165"/>
                  </a:lnTo>
                  <a:lnTo>
                    <a:pt x="1163765" y="872897"/>
                  </a:lnTo>
                  <a:lnTo>
                    <a:pt x="1180259" y="754929"/>
                  </a:lnTo>
                  <a:lnTo>
                    <a:pt x="1218746" y="475148"/>
                  </a:lnTo>
                  <a:lnTo>
                    <a:pt x="1231575" y="392414"/>
                  </a:lnTo>
                  <a:lnTo>
                    <a:pt x="1242571" y="328807"/>
                  </a:lnTo>
                  <a:lnTo>
                    <a:pt x="1253567" y="272618"/>
                  </a:lnTo>
                  <a:lnTo>
                    <a:pt x="1262730" y="231551"/>
                  </a:lnTo>
                  <a:lnTo>
                    <a:pt x="1281057" y="164354"/>
                  </a:lnTo>
                  <a:lnTo>
                    <a:pt x="1299384" y="114684"/>
                  </a:lnTo>
                  <a:lnTo>
                    <a:pt x="1317711" y="79036"/>
                  </a:lnTo>
                  <a:lnTo>
                    <a:pt x="1345202" y="44513"/>
                  </a:lnTo>
                  <a:lnTo>
                    <a:pt x="1389187" y="17377"/>
                  </a:lnTo>
                  <a:lnTo>
                    <a:pt x="1435004" y="6437"/>
                  </a:lnTo>
                  <a:lnTo>
                    <a:pt x="1486320" y="2103"/>
                  </a:lnTo>
                  <a:lnTo>
                    <a:pt x="1526639" y="872"/>
                  </a:lnTo>
                  <a:lnTo>
                    <a:pt x="1596282" y="189"/>
                  </a:lnTo>
                  <a:lnTo>
                    <a:pt x="1794214" y="1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41893" y="1033898"/>
              <a:ext cx="2014220" cy="1501140"/>
            </a:xfrm>
            <a:custGeom>
              <a:avLst/>
              <a:gdLst/>
              <a:ahLst/>
              <a:cxnLst/>
              <a:rect l="l" t="t" r="r" b="b"/>
              <a:pathLst>
                <a:path w="2014220" h="1501139">
                  <a:moveTo>
                    <a:pt x="0" y="1500721"/>
                  </a:moveTo>
                  <a:lnTo>
                    <a:pt x="0" y="0"/>
                  </a:lnTo>
                </a:path>
                <a:path w="2014220" h="1501139">
                  <a:moveTo>
                    <a:pt x="2013955" y="1500721"/>
                  </a:moveTo>
                  <a:lnTo>
                    <a:pt x="2013955" y="0"/>
                  </a:lnTo>
                </a:path>
                <a:path w="2014220" h="1501139">
                  <a:moveTo>
                    <a:pt x="0" y="1500721"/>
                  </a:moveTo>
                  <a:lnTo>
                    <a:pt x="2013955" y="1500721"/>
                  </a:lnTo>
                </a:path>
                <a:path w="2014220" h="1501139">
                  <a:moveTo>
                    <a:pt x="0" y="0"/>
                  </a:moveTo>
                  <a:lnTo>
                    <a:pt x="2013955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70090" y="1062095"/>
              <a:ext cx="338455" cy="355600"/>
            </a:xfrm>
            <a:custGeom>
              <a:avLst/>
              <a:gdLst/>
              <a:ahLst/>
              <a:cxnLst/>
              <a:rect l="l" t="t" r="r" b="b"/>
              <a:pathLst>
                <a:path w="338455" h="355600">
                  <a:moveTo>
                    <a:pt x="334606" y="0"/>
                  </a:moveTo>
                  <a:lnTo>
                    <a:pt x="3759" y="0"/>
                  </a:lnTo>
                  <a:lnTo>
                    <a:pt x="0" y="3759"/>
                  </a:lnTo>
                  <a:lnTo>
                    <a:pt x="0" y="351524"/>
                  </a:lnTo>
                  <a:lnTo>
                    <a:pt x="3759" y="355284"/>
                  </a:lnTo>
                  <a:lnTo>
                    <a:pt x="11278" y="355284"/>
                  </a:lnTo>
                  <a:lnTo>
                    <a:pt x="334606" y="355284"/>
                  </a:lnTo>
                  <a:lnTo>
                    <a:pt x="338366" y="351524"/>
                  </a:lnTo>
                  <a:lnTo>
                    <a:pt x="338366" y="3759"/>
                  </a:lnTo>
                  <a:lnTo>
                    <a:pt x="334606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70090" y="1062095"/>
              <a:ext cx="338455" cy="355600"/>
            </a:xfrm>
            <a:custGeom>
              <a:avLst/>
              <a:gdLst/>
              <a:ahLst/>
              <a:cxnLst/>
              <a:rect l="l" t="t" r="r" b="b"/>
              <a:pathLst>
                <a:path w="338455" h="355600">
                  <a:moveTo>
                    <a:pt x="11278" y="355284"/>
                  </a:moveTo>
                  <a:lnTo>
                    <a:pt x="327087" y="355284"/>
                  </a:lnTo>
                  <a:lnTo>
                    <a:pt x="334606" y="355284"/>
                  </a:lnTo>
                  <a:lnTo>
                    <a:pt x="338366" y="351524"/>
                  </a:lnTo>
                  <a:lnTo>
                    <a:pt x="338366" y="344005"/>
                  </a:lnTo>
                  <a:lnTo>
                    <a:pt x="338366" y="11278"/>
                  </a:lnTo>
                  <a:lnTo>
                    <a:pt x="338366" y="3759"/>
                  </a:lnTo>
                  <a:lnTo>
                    <a:pt x="334606" y="0"/>
                  </a:lnTo>
                  <a:lnTo>
                    <a:pt x="327087" y="0"/>
                  </a:lnTo>
                  <a:lnTo>
                    <a:pt x="11278" y="0"/>
                  </a:lnTo>
                  <a:lnTo>
                    <a:pt x="3759" y="0"/>
                  </a:lnTo>
                  <a:lnTo>
                    <a:pt x="0" y="3759"/>
                  </a:lnTo>
                  <a:lnTo>
                    <a:pt x="0" y="11278"/>
                  </a:lnTo>
                  <a:lnTo>
                    <a:pt x="0" y="344005"/>
                  </a:lnTo>
                  <a:lnTo>
                    <a:pt x="0" y="351524"/>
                  </a:lnTo>
                  <a:lnTo>
                    <a:pt x="3759" y="355284"/>
                  </a:lnTo>
                  <a:lnTo>
                    <a:pt x="11278" y="355284"/>
                  </a:lnTo>
                  <a:close/>
                </a:path>
              </a:pathLst>
            </a:custGeom>
            <a:ln w="563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92648" y="1109590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92648" y="1194181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292648" y="127877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292648" y="1363364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153853" y="2412897"/>
            <a:ext cx="61594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46264" y="2140038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2000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46264" y="1867180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4000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046264" y="1594322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6000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046264" y="1321463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8000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010400" y="1048605"/>
            <a:ext cx="205104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10000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412452" y="1051177"/>
            <a:ext cx="208279" cy="3632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 algn="just">
              <a:lnSpc>
                <a:spcPct val="123300"/>
              </a:lnSpc>
              <a:spcBef>
                <a:spcPts val="85"/>
              </a:spcBef>
            </a:pPr>
            <a:r>
              <a:rPr sz="675" i="1" spc="44" baseline="6172" dirty="0">
                <a:latin typeface="Arial"/>
                <a:cs typeface="Arial"/>
              </a:rPr>
              <a:t>t</a:t>
            </a:r>
            <a:r>
              <a:rPr sz="350" spc="30" dirty="0">
                <a:latin typeface="Arial"/>
                <a:cs typeface="Arial"/>
              </a:rPr>
              <a:t>0</a:t>
            </a:r>
            <a:r>
              <a:rPr sz="675" spc="44" baseline="6172" dirty="0">
                <a:latin typeface="Arial"/>
                <a:cs typeface="Arial"/>
              </a:rPr>
              <a:t>=2</a:t>
            </a:r>
            <a:r>
              <a:rPr sz="675" spc="750" baseline="6172" dirty="0">
                <a:latin typeface="Arial"/>
                <a:cs typeface="Arial"/>
              </a:rPr>
              <a:t> </a:t>
            </a:r>
            <a:r>
              <a:rPr sz="675" i="1" spc="44" baseline="6172" dirty="0">
                <a:latin typeface="Arial"/>
                <a:cs typeface="Arial"/>
              </a:rPr>
              <a:t>t</a:t>
            </a:r>
            <a:r>
              <a:rPr sz="350" spc="30" dirty="0">
                <a:latin typeface="Arial"/>
                <a:cs typeface="Arial"/>
              </a:rPr>
              <a:t>0</a:t>
            </a:r>
            <a:r>
              <a:rPr sz="675" spc="44" baseline="6172" dirty="0">
                <a:latin typeface="Arial"/>
                <a:cs typeface="Arial"/>
              </a:rPr>
              <a:t>=4</a:t>
            </a:r>
            <a:r>
              <a:rPr sz="675" spc="750" baseline="6172" dirty="0">
                <a:latin typeface="Arial"/>
                <a:cs typeface="Arial"/>
              </a:rPr>
              <a:t> </a:t>
            </a:r>
            <a:r>
              <a:rPr sz="675" i="1" spc="44" baseline="6172" dirty="0">
                <a:latin typeface="Arial"/>
                <a:cs typeface="Arial"/>
              </a:rPr>
              <a:t>t</a:t>
            </a:r>
            <a:r>
              <a:rPr sz="350" spc="30" dirty="0">
                <a:latin typeface="Arial"/>
                <a:cs typeface="Arial"/>
              </a:rPr>
              <a:t>0</a:t>
            </a:r>
            <a:r>
              <a:rPr sz="675" spc="44" baseline="6172" dirty="0">
                <a:latin typeface="Arial"/>
                <a:cs typeface="Arial"/>
              </a:rPr>
              <a:t>=6</a:t>
            </a:r>
            <a:r>
              <a:rPr sz="675" spc="750" baseline="6172" dirty="0">
                <a:latin typeface="Arial"/>
                <a:cs typeface="Arial"/>
              </a:rPr>
              <a:t> </a:t>
            </a:r>
            <a:r>
              <a:rPr sz="675" i="1" spc="44" baseline="6172" dirty="0">
                <a:latin typeface="Arial"/>
                <a:cs typeface="Arial"/>
              </a:rPr>
              <a:t>t</a:t>
            </a:r>
            <a:r>
              <a:rPr sz="350" spc="30" dirty="0">
                <a:latin typeface="Arial"/>
                <a:cs typeface="Arial"/>
              </a:rPr>
              <a:t>0</a:t>
            </a:r>
            <a:r>
              <a:rPr sz="675" spc="44" baseline="6172" dirty="0">
                <a:latin typeface="Arial"/>
                <a:cs typeface="Arial"/>
              </a:rPr>
              <a:t>=8</a:t>
            </a:r>
            <a:endParaRPr sz="675" baseline="6172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504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logistic</a:t>
            </a:r>
            <a:r>
              <a:rPr spc="-65" dirty="0"/>
              <a:t> </a:t>
            </a:r>
            <a:r>
              <a:rPr dirty="0"/>
              <a:t>S</a:t>
            </a:r>
            <a:r>
              <a:rPr spc="-60" dirty="0"/>
              <a:t> </a:t>
            </a:r>
            <a:r>
              <a:rPr spc="-50" dirty="0"/>
              <a:t>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843" y="724737"/>
            <a:ext cx="6102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335" algn="l"/>
                <a:tab pos="596900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43" y="838516"/>
            <a:ext cx="654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35" baseline="-17361" dirty="0">
                <a:latin typeface="Arial"/>
                <a:cs typeface="Arial"/>
              </a:rPr>
              <a:t>1</a:t>
            </a:r>
            <a:r>
              <a:rPr sz="1200" spc="135" baseline="-17361" dirty="0">
                <a:latin typeface="Times New Roman"/>
                <a:cs typeface="Times New Roman"/>
              </a:rPr>
              <a:t>+</a:t>
            </a:r>
            <a:r>
              <a:rPr sz="1200" spc="-120" baseline="-17361" dirty="0">
                <a:latin typeface="Times New Roman"/>
                <a:cs typeface="Times New Roman"/>
              </a:rPr>
              <a:t> 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−</a:t>
            </a:r>
            <a:r>
              <a:rPr sz="900" i="1" u="sng" spc="82" baseline="2314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sz="900" u="sng" spc="82" baseline="462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r>
              <a:rPr sz="900" spc="15" baseline="4629" dirty="0">
                <a:latin typeface="Arial"/>
                <a:cs typeface="Arial"/>
              </a:rPr>
              <a:t> </a:t>
            </a:r>
            <a:r>
              <a:rPr sz="1200" i="1" spc="44" baseline="-17361" dirty="0">
                <a:latin typeface="Arial"/>
                <a:cs typeface="Arial"/>
              </a:rPr>
              <a:t>e</a:t>
            </a:r>
            <a:r>
              <a:rPr sz="600" i="1" spc="30" dirty="0">
                <a:latin typeface="Hack"/>
                <a:cs typeface="Hack"/>
              </a:rPr>
              <a:t>−</a:t>
            </a:r>
            <a:r>
              <a:rPr sz="600" i="1" spc="30" dirty="0">
                <a:latin typeface="Arial"/>
                <a:cs typeface="Arial"/>
              </a:rPr>
              <a:t>rt</a:t>
            </a:r>
            <a:endParaRPr sz="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6" y="1060437"/>
            <a:ext cx="1833961" cy="506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267" y="904116"/>
            <a:ext cx="1348105" cy="36258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320"/>
              </a:spcBef>
            </a:pPr>
            <a:r>
              <a:rPr sz="600" i="1" spc="-25" dirty="0">
                <a:latin typeface="Arial"/>
                <a:cs typeface="Arial"/>
              </a:rPr>
              <a:t>N</a:t>
            </a:r>
            <a:r>
              <a:rPr sz="900" spc="-37" baseline="-18518" dirty="0">
                <a:latin typeface="Arial"/>
                <a:cs typeface="Arial"/>
              </a:rPr>
              <a:t>0</a:t>
            </a:r>
            <a:endParaRPr sz="900" baseline="-1851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also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written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75" y="1540560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75" y="1750593"/>
            <a:ext cx="65201" cy="652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75" y="1960626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9443" y="1229790"/>
            <a:ext cx="1604010" cy="8394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865"/>
              </a:lnSpc>
              <a:spcBef>
                <a:spcPts val="95"/>
              </a:spcBef>
              <a:tabLst>
                <a:tab pos="266700" algn="l"/>
                <a:tab pos="570865" algn="l"/>
              </a:tabLst>
            </a:pP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8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ts val="865"/>
              </a:lnSpc>
            </a:pPr>
            <a:r>
              <a:rPr sz="1200" spc="89" baseline="-10416" dirty="0">
                <a:latin typeface="Arial"/>
                <a:cs typeface="Arial"/>
              </a:rPr>
              <a:t>1</a:t>
            </a:r>
            <a:r>
              <a:rPr sz="1200" spc="89" baseline="-10416" dirty="0">
                <a:latin typeface="Times New Roman"/>
                <a:cs typeface="Times New Roman"/>
              </a:rPr>
              <a:t>+</a:t>
            </a:r>
            <a:r>
              <a:rPr sz="1200" i="1" spc="89" baseline="-10416" dirty="0">
                <a:latin typeface="Arial"/>
                <a:cs typeface="Arial"/>
              </a:rPr>
              <a:t>e</a:t>
            </a:r>
            <a:r>
              <a:rPr sz="900" i="1" spc="89" baseline="9259" dirty="0">
                <a:latin typeface="Hack"/>
                <a:cs typeface="Hack"/>
              </a:rPr>
              <a:t>−</a:t>
            </a:r>
            <a:r>
              <a:rPr sz="900" i="1" spc="89" baseline="9259" dirty="0">
                <a:latin typeface="Arial"/>
                <a:cs typeface="Arial"/>
              </a:rPr>
              <a:t>r</a:t>
            </a:r>
            <a:r>
              <a:rPr sz="900" spc="89" baseline="9259" dirty="0">
                <a:latin typeface="Times New Roman"/>
                <a:cs typeface="Times New Roman"/>
              </a:rPr>
              <a:t>(</a:t>
            </a:r>
            <a:r>
              <a:rPr sz="900" i="1" spc="89" baseline="9259" dirty="0">
                <a:latin typeface="Arial"/>
                <a:cs typeface="Arial"/>
              </a:rPr>
              <a:t>t</a:t>
            </a:r>
            <a:r>
              <a:rPr sz="900" i="1" spc="89" baseline="9259" dirty="0">
                <a:latin typeface="Hack"/>
                <a:cs typeface="Hack"/>
              </a:rPr>
              <a:t>−</a:t>
            </a:r>
            <a:r>
              <a:rPr sz="900" i="1" spc="89" baseline="9259" dirty="0">
                <a:latin typeface="Arial"/>
                <a:cs typeface="Arial"/>
              </a:rPr>
              <a:t>t</a:t>
            </a:r>
            <a:r>
              <a:rPr sz="600" i="1" spc="60" dirty="0">
                <a:latin typeface="Arial"/>
                <a:cs typeface="Arial"/>
              </a:rPr>
              <a:t>o</a:t>
            </a:r>
            <a:r>
              <a:rPr sz="900" spc="89" baseline="9259" dirty="0">
                <a:latin typeface="Times New Roman"/>
                <a:cs typeface="Times New Roman"/>
              </a:rPr>
              <a:t>)</a:t>
            </a:r>
            <a:endParaRPr sz="900" baseline="9259">
              <a:latin typeface="Times New Roman"/>
              <a:cs typeface="Times New Roman"/>
            </a:endParaRPr>
          </a:p>
          <a:p>
            <a:pPr marL="299720">
              <a:lnSpc>
                <a:spcPct val="100000"/>
              </a:lnSpc>
              <a:spcBef>
                <a:spcPts val="55"/>
              </a:spcBef>
            </a:pP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final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  <a:spcBef>
                <a:spcPts val="33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logistic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growth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rate</a:t>
            </a:r>
            <a:endParaRPr sz="110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2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midpoint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19615" y="2074067"/>
            <a:ext cx="1947545" cy="527685"/>
            <a:chOff x="2219615" y="2074067"/>
            <a:chExt cx="1947545" cy="527685"/>
          </a:xfrm>
        </p:grpSpPr>
        <p:sp>
          <p:nvSpPr>
            <p:cNvPr id="12" name="object 12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3343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70948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62295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99806" y="2596900"/>
              <a:ext cx="35560" cy="5080"/>
            </a:xfrm>
            <a:custGeom>
              <a:avLst/>
              <a:gdLst/>
              <a:ahLst/>
              <a:cxnLst/>
              <a:rect l="l" t="t" r="r" b="b"/>
              <a:pathLst>
                <a:path w="35560" h="5080">
                  <a:moveTo>
                    <a:pt x="35302" y="0"/>
                  </a:moveTo>
                  <a:lnTo>
                    <a:pt x="0" y="0"/>
                  </a:lnTo>
                  <a:lnTo>
                    <a:pt x="0" y="4680"/>
                  </a:lnTo>
                  <a:lnTo>
                    <a:pt x="35302" y="4680"/>
                  </a:lnTo>
                  <a:lnTo>
                    <a:pt x="35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91153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20012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48870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77729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06587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35446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64304" y="2534619"/>
              <a:ext cx="0" cy="20320"/>
            </a:xfrm>
            <a:custGeom>
              <a:avLst/>
              <a:gdLst/>
              <a:ahLst/>
              <a:cxnLst/>
              <a:rect l="l" t="t" r="r" b="b"/>
              <a:pathLst>
                <a:path h="20319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22155" y="246640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22155" y="227150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22155" y="2271506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22155" y="2076607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22155" y="2076607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046264" y="2023099"/>
            <a:ext cx="2193925" cy="690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2029460" algn="r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4000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450">
              <a:latin typeface="Arial"/>
              <a:cs typeface="Arial"/>
            </a:endParaRPr>
          </a:p>
          <a:p>
            <a:pPr marR="2029460" algn="r">
              <a:lnSpc>
                <a:spcPct val="100000"/>
              </a:lnSpc>
            </a:pPr>
            <a:r>
              <a:rPr sz="450" spc="-20" dirty="0">
                <a:latin typeface="Arial"/>
                <a:cs typeface="Arial"/>
              </a:rPr>
              <a:t>2000</a:t>
            </a:r>
            <a:endParaRPr sz="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450">
              <a:latin typeface="Arial"/>
              <a:cs typeface="Arial"/>
            </a:endParaRPr>
          </a:p>
          <a:p>
            <a:pPr marR="2029460" algn="r">
              <a:lnSpc>
                <a:spcPct val="100000"/>
              </a:lnSpc>
              <a:spcBef>
                <a:spcPts val="5"/>
              </a:spcBef>
            </a:pPr>
            <a:r>
              <a:rPr sz="450" spc="-50" dirty="0">
                <a:latin typeface="Arial"/>
                <a:cs typeface="Arial"/>
              </a:rPr>
              <a:t>0</a:t>
            </a:r>
            <a:endParaRPr sz="450">
              <a:latin typeface="Arial"/>
              <a:cs typeface="Arial"/>
            </a:endParaRPr>
          </a:p>
          <a:p>
            <a:pPr marL="265430">
              <a:lnSpc>
                <a:spcPct val="100000"/>
              </a:lnSpc>
              <a:spcBef>
                <a:spcPts val="475"/>
              </a:spcBef>
              <a:tabLst>
                <a:tab pos="494665" algn="l"/>
                <a:tab pos="928369" algn="l"/>
                <a:tab pos="1157605" algn="l"/>
                <a:tab pos="1386205" algn="l"/>
              </a:tabLst>
            </a:pP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2.5</a:t>
            </a:r>
            <a:r>
              <a:rPr sz="450" spc="365" dirty="0">
                <a:latin typeface="Arial"/>
                <a:cs typeface="Arial"/>
              </a:rPr>
              <a:t>  </a:t>
            </a:r>
            <a:r>
              <a:rPr sz="450" spc="-25" dirty="0">
                <a:latin typeface="Arial"/>
                <a:cs typeface="Arial"/>
              </a:rPr>
              <a:t>0.0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2.5</a:t>
            </a:r>
            <a:r>
              <a:rPr sz="450" dirty="0">
                <a:latin typeface="Arial"/>
                <a:cs typeface="Arial"/>
              </a:rPr>
              <a:t>	</a:t>
            </a:r>
            <a:r>
              <a:rPr sz="450" spc="-25" dirty="0">
                <a:latin typeface="Arial"/>
                <a:cs typeface="Arial"/>
              </a:rPr>
              <a:t>5.0</a:t>
            </a:r>
            <a:r>
              <a:rPr sz="450" dirty="0">
                <a:latin typeface="Arial"/>
                <a:cs typeface="Arial"/>
              </a:rPr>
              <a:t>	7.5</a:t>
            </a:r>
            <a:r>
              <a:rPr sz="450" spc="400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10.0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dirty="0">
                <a:latin typeface="Arial"/>
                <a:cs typeface="Arial"/>
              </a:rPr>
              <a:t>12.5</a:t>
            </a:r>
            <a:r>
              <a:rPr sz="450" spc="325" dirty="0">
                <a:latin typeface="Arial"/>
                <a:cs typeface="Arial"/>
              </a:rPr>
              <a:t>  </a:t>
            </a:r>
            <a:r>
              <a:rPr sz="450" spc="-20" dirty="0">
                <a:latin typeface="Arial"/>
                <a:cs typeface="Arial"/>
              </a:rPr>
              <a:t>15.0</a:t>
            </a:r>
            <a:endParaRPr sz="450">
              <a:latin typeface="Arial"/>
              <a:cs typeface="Arial"/>
            </a:endParaRPr>
          </a:p>
          <a:p>
            <a:pPr marL="1191260">
              <a:lnSpc>
                <a:spcPct val="100000"/>
              </a:lnSpc>
              <a:spcBef>
                <a:spcPts val="25"/>
              </a:spcBef>
            </a:pPr>
            <a:r>
              <a:rPr sz="450" i="1" spc="-50" dirty="0">
                <a:latin typeface="Arial"/>
                <a:cs typeface="Arial"/>
              </a:rPr>
              <a:t>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219615" y="1031358"/>
            <a:ext cx="2038985" cy="1506220"/>
            <a:chOff x="2219615" y="1031358"/>
            <a:chExt cx="2038985" cy="1506220"/>
          </a:xfrm>
        </p:grpSpPr>
        <p:sp>
          <p:nvSpPr>
            <p:cNvPr id="40" name="object 40"/>
            <p:cNvSpPr/>
            <p:nvPr/>
          </p:nvSpPr>
          <p:spPr>
            <a:xfrm>
              <a:off x="2222155" y="188170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22155" y="1881708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22155" y="168680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22155" y="1686809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22155" y="1491910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22155" y="1491910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2155" y="129701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22155" y="1297011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22155" y="1102112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19738" y="0"/>
                  </a:moveTo>
                  <a:lnTo>
                    <a:pt x="0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33436" y="1686809"/>
              <a:ext cx="1831339" cy="779780"/>
            </a:xfrm>
            <a:custGeom>
              <a:avLst/>
              <a:gdLst/>
              <a:ahLst/>
              <a:cxnLst/>
              <a:rect l="l" t="t" r="r" b="b"/>
              <a:pathLst>
                <a:path w="1831339" h="779780">
                  <a:moveTo>
                    <a:pt x="0" y="779595"/>
                  </a:moveTo>
                  <a:lnTo>
                    <a:pt x="588297" y="778982"/>
                  </a:lnTo>
                  <a:lnTo>
                    <a:pt x="641445" y="777640"/>
                  </a:lnTo>
                  <a:lnTo>
                    <a:pt x="698259" y="772873"/>
                  </a:lnTo>
                  <a:lnTo>
                    <a:pt x="745909" y="760854"/>
                  </a:lnTo>
                  <a:lnTo>
                    <a:pt x="780730" y="740560"/>
                  </a:lnTo>
                  <a:lnTo>
                    <a:pt x="808221" y="711243"/>
                  </a:lnTo>
                  <a:lnTo>
                    <a:pt x="835711" y="663364"/>
                  </a:lnTo>
                  <a:lnTo>
                    <a:pt x="854038" y="617993"/>
                  </a:lnTo>
                  <a:lnTo>
                    <a:pt x="876031" y="547931"/>
                  </a:lnTo>
                  <a:lnTo>
                    <a:pt x="888859" y="499877"/>
                  </a:lnTo>
                  <a:lnTo>
                    <a:pt x="905354" y="432545"/>
                  </a:lnTo>
                  <a:lnTo>
                    <a:pt x="943841" y="272578"/>
                  </a:lnTo>
                  <a:lnTo>
                    <a:pt x="956669" y="225198"/>
                  </a:lnTo>
                  <a:lnTo>
                    <a:pt x="978662" y="156532"/>
                  </a:lnTo>
                  <a:lnTo>
                    <a:pt x="998822" y="108531"/>
                  </a:lnTo>
                  <a:lnTo>
                    <a:pt x="1026312" y="63520"/>
                  </a:lnTo>
                  <a:lnTo>
                    <a:pt x="1055635" y="34814"/>
                  </a:lnTo>
                  <a:lnTo>
                    <a:pt x="1090457" y="16665"/>
                  </a:lnTo>
                  <a:lnTo>
                    <a:pt x="1141772" y="5510"/>
                  </a:lnTo>
                  <a:lnTo>
                    <a:pt x="1198586" y="1600"/>
                  </a:lnTo>
                  <a:lnTo>
                    <a:pt x="1246236" y="565"/>
                  </a:lnTo>
                  <a:lnTo>
                    <a:pt x="1337871" y="76"/>
                  </a:lnTo>
                  <a:lnTo>
                    <a:pt x="1766723" y="0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33436" y="1491910"/>
              <a:ext cx="1831339" cy="974725"/>
            </a:xfrm>
            <a:custGeom>
              <a:avLst/>
              <a:gdLst/>
              <a:ahLst/>
              <a:cxnLst/>
              <a:rect l="l" t="t" r="r" b="b"/>
              <a:pathLst>
                <a:path w="1831339" h="974725">
                  <a:moveTo>
                    <a:pt x="0" y="974494"/>
                  </a:moveTo>
                  <a:lnTo>
                    <a:pt x="577300" y="973891"/>
                  </a:lnTo>
                  <a:lnTo>
                    <a:pt x="630449" y="972571"/>
                  </a:lnTo>
                  <a:lnTo>
                    <a:pt x="687262" y="967874"/>
                  </a:lnTo>
                  <a:lnTo>
                    <a:pt x="734913" y="955975"/>
                  </a:lnTo>
                  <a:lnTo>
                    <a:pt x="769734" y="935706"/>
                  </a:lnTo>
                  <a:lnTo>
                    <a:pt x="797224" y="906018"/>
                  </a:lnTo>
                  <a:lnTo>
                    <a:pt x="824715" y="856475"/>
                  </a:lnTo>
                  <a:lnTo>
                    <a:pt x="843042" y="808273"/>
                  </a:lnTo>
                  <a:lnTo>
                    <a:pt x="863202" y="738558"/>
                  </a:lnTo>
                  <a:lnTo>
                    <a:pt x="874198" y="692996"/>
                  </a:lnTo>
                  <a:lnTo>
                    <a:pt x="887027" y="633771"/>
                  </a:lnTo>
                  <a:lnTo>
                    <a:pt x="901688" y="559862"/>
                  </a:lnTo>
                  <a:lnTo>
                    <a:pt x="947506" y="323197"/>
                  </a:lnTo>
                  <a:lnTo>
                    <a:pt x="960335" y="265741"/>
                  </a:lnTo>
                  <a:lnTo>
                    <a:pt x="971331" y="221913"/>
                  </a:lnTo>
                  <a:lnTo>
                    <a:pt x="982327" y="183442"/>
                  </a:lnTo>
                  <a:lnTo>
                    <a:pt x="1000654" y="131056"/>
                  </a:lnTo>
                  <a:lnTo>
                    <a:pt x="1018981" y="91891"/>
                  </a:lnTo>
                  <a:lnTo>
                    <a:pt x="1046472" y="52642"/>
                  </a:lnTo>
                  <a:lnTo>
                    <a:pt x="1086791" y="22528"/>
                  </a:lnTo>
                  <a:lnTo>
                    <a:pt x="1130776" y="8742"/>
                  </a:lnTo>
                  <a:lnTo>
                    <a:pt x="1172928" y="3499"/>
                  </a:lnTo>
                  <a:lnTo>
                    <a:pt x="1249902" y="653"/>
                  </a:lnTo>
                  <a:lnTo>
                    <a:pt x="1332373" y="107"/>
                  </a:lnTo>
                  <a:lnTo>
                    <a:pt x="1649430" y="0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333436" y="1297011"/>
              <a:ext cx="1831339" cy="1169670"/>
            </a:xfrm>
            <a:custGeom>
              <a:avLst/>
              <a:gdLst/>
              <a:ahLst/>
              <a:cxnLst/>
              <a:rect l="l" t="t" r="r" b="b"/>
              <a:pathLst>
                <a:path w="1831339" h="1169670">
                  <a:moveTo>
                    <a:pt x="0" y="1169393"/>
                  </a:moveTo>
                  <a:lnTo>
                    <a:pt x="569970" y="1168776"/>
                  </a:lnTo>
                  <a:lnTo>
                    <a:pt x="623118" y="1167426"/>
                  </a:lnTo>
                  <a:lnTo>
                    <a:pt x="679932" y="1162617"/>
                  </a:lnTo>
                  <a:lnTo>
                    <a:pt x="725749" y="1151139"/>
                  </a:lnTo>
                  <a:lnTo>
                    <a:pt x="760570" y="1131015"/>
                  </a:lnTo>
                  <a:lnTo>
                    <a:pt x="788061" y="1101262"/>
                  </a:lnTo>
                  <a:lnTo>
                    <a:pt x="815551" y="1050861"/>
                  </a:lnTo>
                  <a:lnTo>
                    <a:pt x="833878" y="1000903"/>
                  </a:lnTo>
                  <a:lnTo>
                    <a:pt x="852205" y="934594"/>
                  </a:lnTo>
                  <a:lnTo>
                    <a:pt x="861369" y="894773"/>
                  </a:lnTo>
                  <a:lnTo>
                    <a:pt x="872365" y="841132"/>
                  </a:lnTo>
                  <a:lnTo>
                    <a:pt x="885194" y="771108"/>
                  </a:lnTo>
                  <a:lnTo>
                    <a:pt x="899856" y="683245"/>
                  </a:lnTo>
                  <a:lnTo>
                    <a:pt x="951171" y="367366"/>
                  </a:lnTo>
                  <a:lnTo>
                    <a:pt x="964000" y="300658"/>
                  </a:lnTo>
                  <a:lnTo>
                    <a:pt x="974996" y="250187"/>
                  </a:lnTo>
                  <a:lnTo>
                    <a:pt x="985993" y="206177"/>
                  </a:lnTo>
                  <a:lnTo>
                    <a:pt x="1004320" y="146682"/>
                  </a:lnTo>
                  <a:lnTo>
                    <a:pt x="1022647" y="102528"/>
                  </a:lnTo>
                  <a:lnTo>
                    <a:pt x="1050137" y="58552"/>
                  </a:lnTo>
                  <a:lnTo>
                    <a:pt x="1079460" y="31603"/>
                  </a:lnTo>
                  <a:lnTo>
                    <a:pt x="1114282" y="14984"/>
                  </a:lnTo>
                  <a:lnTo>
                    <a:pt x="1165597" y="4926"/>
                  </a:lnTo>
                  <a:lnTo>
                    <a:pt x="1226076" y="1318"/>
                  </a:lnTo>
                  <a:lnTo>
                    <a:pt x="1279225" y="413"/>
                  </a:lnTo>
                  <a:lnTo>
                    <a:pt x="1392852" y="34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33436" y="1102112"/>
              <a:ext cx="1831339" cy="1364615"/>
            </a:xfrm>
            <a:custGeom>
              <a:avLst/>
              <a:gdLst/>
              <a:ahLst/>
              <a:cxnLst/>
              <a:rect l="l" t="t" r="r" b="b"/>
              <a:pathLst>
                <a:path w="1831339" h="1364614">
                  <a:moveTo>
                    <a:pt x="0" y="1364292"/>
                  </a:moveTo>
                  <a:lnTo>
                    <a:pt x="562639" y="1363679"/>
                  </a:lnTo>
                  <a:lnTo>
                    <a:pt x="615787" y="1362337"/>
                  </a:lnTo>
                  <a:lnTo>
                    <a:pt x="672601" y="1357551"/>
                  </a:lnTo>
                  <a:lnTo>
                    <a:pt x="718418" y="1346105"/>
                  </a:lnTo>
                  <a:lnTo>
                    <a:pt x="753240" y="1325957"/>
                  </a:lnTo>
                  <a:lnTo>
                    <a:pt x="780730" y="1295980"/>
                  </a:lnTo>
                  <a:lnTo>
                    <a:pt x="808221" y="1244675"/>
                  </a:lnTo>
                  <a:lnTo>
                    <a:pt x="826548" y="1193162"/>
                  </a:lnTo>
                  <a:lnTo>
                    <a:pt x="844875" y="1123752"/>
                  </a:lnTo>
                  <a:lnTo>
                    <a:pt x="854038" y="1081488"/>
                  </a:lnTo>
                  <a:lnTo>
                    <a:pt x="865034" y="1023855"/>
                  </a:lnTo>
                  <a:lnTo>
                    <a:pt x="876031" y="958879"/>
                  </a:lnTo>
                  <a:lnTo>
                    <a:pt x="888859" y="874785"/>
                  </a:lnTo>
                  <a:lnTo>
                    <a:pt x="905354" y="756955"/>
                  </a:lnTo>
                  <a:lnTo>
                    <a:pt x="943841" y="477011"/>
                  </a:lnTo>
                  <a:lnTo>
                    <a:pt x="956669" y="394096"/>
                  </a:lnTo>
                  <a:lnTo>
                    <a:pt x="967666" y="330310"/>
                  </a:lnTo>
                  <a:lnTo>
                    <a:pt x="978662" y="273932"/>
                  </a:lnTo>
                  <a:lnTo>
                    <a:pt x="987825" y="232709"/>
                  </a:lnTo>
                  <a:lnTo>
                    <a:pt x="1006152" y="165226"/>
                  </a:lnTo>
                  <a:lnTo>
                    <a:pt x="1024479" y="115318"/>
                  </a:lnTo>
                  <a:lnTo>
                    <a:pt x="1042806" y="79485"/>
                  </a:lnTo>
                  <a:lnTo>
                    <a:pt x="1070297" y="44774"/>
                  </a:lnTo>
                  <a:lnTo>
                    <a:pt x="1114282" y="17481"/>
                  </a:lnTo>
                  <a:lnTo>
                    <a:pt x="1160099" y="6477"/>
                  </a:lnTo>
                  <a:lnTo>
                    <a:pt x="1211415" y="2117"/>
                  </a:lnTo>
                  <a:lnTo>
                    <a:pt x="1251734" y="878"/>
                  </a:lnTo>
                  <a:lnTo>
                    <a:pt x="1321377" y="191"/>
                  </a:lnTo>
                  <a:lnTo>
                    <a:pt x="1519309" y="2"/>
                  </a:lnTo>
                  <a:lnTo>
                    <a:pt x="1830868" y="0"/>
                  </a:lnTo>
                </a:path>
              </a:pathLst>
            </a:custGeom>
            <a:ln w="8459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41893" y="1033898"/>
              <a:ext cx="2014220" cy="1501140"/>
            </a:xfrm>
            <a:custGeom>
              <a:avLst/>
              <a:gdLst/>
              <a:ahLst/>
              <a:cxnLst/>
              <a:rect l="l" t="t" r="r" b="b"/>
              <a:pathLst>
                <a:path w="2014220" h="1501139">
                  <a:moveTo>
                    <a:pt x="0" y="1500721"/>
                  </a:moveTo>
                  <a:lnTo>
                    <a:pt x="0" y="0"/>
                  </a:lnTo>
                </a:path>
                <a:path w="2014220" h="1501139">
                  <a:moveTo>
                    <a:pt x="2013955" y="1500721"/>
                  </a:moveTo>
                  <a:lnTo>
                    <a:pt x="2013955" y="0"/>
                  </a:lnTo>
                </a:path>
                <a:path w="2014220" h="1501139">
                  <a:moveTo>
                    <a:pt x="0" y="1500721"/>
                  </a:moveTo>
                  <a:lnTo>
                    <a:pt x="2013955" y="1500721"/>
                  </a:lnTo>
                </a:path>
                <a:path w="2014220" h="1501139">
                  <a:moveTo>
                    <a:pt x="0" y="0"/>
                  </a:moveTo>
                  <a:lnTo>
                    <a:pt x="2013955" y="0"/>
                  </a:lnTo>
                </a:path>
              </a:pathLst>
            </a:custGeom>
            <a:ln w="45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70090" y="1062095"/>
              <a:ext cx="468630" cy="347980"/>
            </a:xfrm>
            <a:custGeom>
              <a:avLst/>
              <a:gdLst/>
              <a:ahLst/>
              <a:cxnLst/>
              <a:rect l="l" t="t" r="r" b="b"/>
              <a:pathLst>
                <a:path w="468630" h="347980">
                  <a:moveTo>
                    <a:pt x="464313" y="0"/>
                  </a:moveTo>
                  <a:lnTo>
                    <a:pt x="3759" y="0"/>
                  </a:lnTo>
                  <a:lnTo>
                    <a:pt x="0" y="3759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lnTo>
                    <a:pt x="464313" y="347882"/>
                  </a:lnTo>
                  <a:lnTo>
                    <a:pt x="468073" y="344123"/>
                  </a:lnTo>
                  <a:lnTo>
                    <a:pt x="468073" y="3759"/>
                  </a:lnTo>
                  <a:lnTo>
                    <a:pt x="464313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70090" y="1062095"/>
              <a:ext cx="468630" cy="347980"/>
            </a:xfrm>
            <a:custGeom>
              <a:avLst/>
              <a:gdLst/>
              <a:ahLst/>
              <a:cxnLst/>
              <a:rect l="l" t="t" r="r" b="b"/>
              <a:pathLst>
                <a:path w="468630" h="347980">
                  <a:moveTo>
                    <a:pt x="11278" y="347882"/>
                  </a:moveTo>
                  <a:lnTo>
                    <a:pt x="456794" y="347882"/>
                  </a:lnTo>
                  <a:lnTo>
                    <a:pt x="464313" y="347882"/>
                  </a:lnTo>
                  <a:lnTo>
                    <a:pt x="468073" y="344123"/>
                  </a:lnTo>
                  <a:lnTo>
                    <a:pt x="468073" y="336603"/>
                  </a:lnTo>
                  <a:lnTo>
                    <a:pt x="468073" y="11278"/>
                  </a:lnTo>
                  <a:lnTo>
                    <a:pt x="468073" y="3759"/>
                  </a:lnTo>
                  <a:lnTo>
                    <a:pt x="464313" y="0"/>
                  </a:lnTo>
                  <a:lnTo>
                    <a:pt x="456794" y="0"/>
                  </a:lnTo>
                  <a:lnTo>
                    <a:pt x="11278" y="0"/>
                  </a:lnTo>
                  <a:lnTo>
                    <a:pt x="3759" y="0"/>
                  </a:lnTo>
                  <a:lnTo>
                    <a:pt x="0" y="3759"/>
                  </a:lnTo>
                  <a:lnTo>
                    <a:pt x="0" y="11278"/>
                  </a:lnTo>
                  <a:lnTo>
                    <a:pt x="0" y="336603"/>
                  </a:lnTo>
                  <a:lnTo>
                    <a:pt x="0" y="344123"/>
                  </a:lnTo>
                  <a:lnTo>
                    <a:pt x="3759" y="347882"/>
                  </a:lnTo>
                  <a:lnTo>
                    <a:pt x="11278" y="347882"/>
                  </a:lnTo>
                  <a:close/>
                </a:path>
              </a:pathLst>
            </a:custGeom>
            <a:ln w="563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92648" y="1107739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046264" y="1828200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6000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046264" y="1633302"/>
            <a:ext cx="16891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0" dirty="0">
                <a:latin typeface="Arial"/>
                <a:cs typeface="Arial"/>
              </a:rPr>
              <a:t>8000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10400" y="1438403"/>
            <a:ext cx="205104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10000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10400" y="1243504"/>
            <a:ext cx="205104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12000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10400" y="1048605"/>
            <a:ext cx="205104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10" dirty="0">
                <a:latin typeface="Arial"/>
                <a:cs typeface="Arial"/>
              </a:rPr>
              <a:t>14000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37852" y="1049297"/>
            <a:ext cx="2533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=8000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288203" y="1186035"/>
            <a:ext cx="121920" cy="92075"/>
            <a:chOff x="2288203" y="1186035"/>
            <a:chExt cx="121920" cy="92075"/>
          </a:xfrm>
        </p:grpSpPr>
        <p:sp>
          <p:nvSpPr>
            <p:cNvPr id="65" name="object 65"/>
            <p:cNvSpPr/>
            <p:nvPr/>
          </p:nvSpPr>
          <p:spPr>
            <a:xfrm>
              <a:off x="2292648" y="1190480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92648" y="1273221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56394" y="0"/>
                  </a:lnTo>
                  <a:lnTo>
                    <a:pt x="112788" y="0"/>
                  </a:lnTo>
                </a:path>
              </a:pathLst>
            </a:custGeom>
            <a:ln w="8459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437852" y="1123961"/>
            <a:ext cx="289560" cy="191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0600"/>
              </a:lnSpc>
              <a:spcBef>
                <a:spcPts val="90"/>
              </a:spcBef>
            </a:pP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=10000</a:t>
            </a:r>
            <a:r>
              <a:rPr sz="450" spc="500" dirty="0">
                <a:latin typeface="Arial"/>
                <a:cs typeface="Arial"/>
              </a:rPr>
              <a:t> </a:t>
            </a: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=12000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292648" y="1355962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56394" y="0"/>
                </a:lnTo>
                <a:lnTo>
                  <a:pt x="112788" y="0"/>
                </a:lnTo>
              </a:path>
            </a:pathLst>
          </a:custGeom>
          <a:ln w="8459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437852" y="1297520"/>
            <a:ext cx="2895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i="1" spc="-10" dirty="0">
                <a:latin typeface="Arial"/>
                <a:cs typeface="Arial"/>
              </a:rPr>
              <a:t>K</a:t>
            </a:r>
            <a:r>
              <a:rPr sz="450" spc="-10" dirty="0">
                <a:latin typeface="Arial"/>
                <a:cs typeface="Arial"/>
              </a:rPr>
              <a:t>=14000</a:t>
            </a:r>
            <a:endParaRPr sz="45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logistic</a:t>
            </a:r>
            <a:r>
              <a:rPr spc="-25" dirty="0"/>
              <a:t> </a:t>
            </a:r>
            <a:r>
              <a:rPr dirty="0"/>
              <a:t>function</a:t>
            </a:r>
            <a:r>
              <a:rPr spc="-3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spc="-90" dirty="0"/>
              <a:t>deep</a:t>
            </a:r>
            <a:r>
              <a:rPr spc="-5" dirty="0"/>
              <a:t> </a:t>
            </a:r>
            <a:r>
              <a:rPr spc="-4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4482" y="678115"/>
            <a:ext cx="4502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80" dirty="0">
                <a:latin typeface="Times New Roman"/>
                <a:cs typeface="Times New Roman"/>
              </a:rPr>
              <a:t>σ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150" dirty="0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5946" y="794715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686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77846" y="561884"/>
            <a:ext cx="50990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265"/>
              </a:spcBef>
            </a:pP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spc="-75" dirty="0">
                <a:latin typeface="Arial"/>
                <a:cs typeface="Arial"/>
              </a:rPr>
              <a:t>1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e</a:t>
            </a:r>
            <a:r>
              <a:rPr sz="1200" i="1" spc="-37" baseline="20833" dirty="0">
                <a:latin typeface="Hack"/>
                <a:cs typeface="Hack"/>
              </a:rPr>
              <a:t>−</a:t>
            </a:r>
            <a:r>
              <a:rPr sz="1200" i="1" spc="-37" baseline="20833" dirty="0">
                <a:latin typeface="Arial"/>
                <a:cs typeface="Arial"/>
              </a:rPr>
              <a:t>x</a:t>
            </a:r>
            <a:endParaRPr sz="1200" baseline="20833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2625" y="1086134"/>
            <a:ext cx="2016584" cy="15598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942729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2815435"/>
            <a:ext cx="4079240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40" dirty="0">
                <a:latin typeface="Arial"/>
                <a:cs typeface="Arial"/>
              </a:rPr>
              <a:t>transforms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input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variables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probability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value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between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 </a:t>
            </a:r>
            <a:r>
              <a:rPr sz="1100" spc="-70" dirty="0">
                <a:latin typeface="Arial"/>
                <a:cs typeface="Arial"/>
              </a:rPr>
              <a:t>represents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30" dirty="0">
                <a:latin typeface="Arial"/>
                <a:cs typeface="Arial"/>
              </a:rPr>
              <a:t>likelihood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 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dependent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variable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being</a:t>
            </a:r>
            <a:r>
              <a:rPr sz="1100" dirty="0">
                <a:latin typeface="Arial"/>
                <a:cs typeface="Arial"/>
              </a:rPr>
              <a:t> 1 or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3152762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34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Topic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671029"/>
            <a:ext cx="159931" cy="1599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31" y="1077379"/>
            <a:ext cx="159931" cy="159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1483741"/>
            <a:ext cx="159931" cy="1599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31" y="1890090"/>
            <a:ext cx="159931" cy="1599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2296439"/>
            <a:ext cx="159931" cy="1599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331" y="2702801"/>
            <a:ext cx="159931" cy="15993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935" indent="-165735">
              <a:lnSpc>
                <a:spcPct val="100000"/>
              </a:lnSpc>
              <a:spcBef>
                <a:spcPts val="90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8" action="ppaction://hlinksldjump"/>
              </a:rPr>
              <a:t>Introduction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2F2F2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5" dirty="0">
                <a:solidFill>
                  <a:srgbClr val="7F7F7F"/>
                </a:solidFill>
                <a:hlinkClick r:id="rId9" action="ppaction://hlinksldjump"/>
              </a:rPr>
              <a:t>Continuous-</a:t>
            </a:r>
            <a:r>
              <a:rPr sz="1100" spc="-10" dirty="0">
                <a:solidFill>
                  <a:srgbClr val="7F7F7F"/>
                </a:solidFill>
                <a:hlinkClick r:id="rId9" action="ppaction://hlinksldjump"/>
              </a:rPr>
              <a:t>time</a:t>
            </a:r>
            <a:r>
              <a:rPr sz="1100" spc="45" dirty="0">
                <a:solidFill>
                  <a:srgbClr val="7F7F7F"/>
                </a:solidFill>
                <a:hlinkClick r:id="rId9" action="ppaction://hlinksldjump"/>
              </a:rPr>
              <a:t> </a:t>
            </a:r>
            <a:r>
              <a:rPr sz="1100" spc="-60" dirty="0">
                <a:solidFill>
                  <a:srgbClr val="7F7F7F"/>
                </a:solidFill>
                <a:hlinkClick r:id="rId9" action="ppaction://hlinksldjump"/>
              </a:rPr>
              <a:t>state-</a:t>
            </a:r>
            <a:r>
              <a:rPr sz="1100" spc="-55" dirty="0">
                <a:solidFill>
                  <a:srgbClr val="7F7F7F"/>
                </a:solidFill>
                <a:hlinkClick r:id="rId9" action="ppaction://hlinksldjump"/>
              </a:rPr>
              <a:t>space</a:t>
            </a:r>
            <a:r>
              <a:rPr sz="1100" spc="45" dirty="0">
                <a:solidFill>
                  <a:srgbClr val="7F7F7F"/>
                </a:solidFill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hlinkClick r:id="rId9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0" dirty="0">
                <a:hlinkClick r:id="rId10" action="ppaction://hlinksldjump"/>
              </a:rPr>
              <a:t>Discrete-</a:t>
            </a:r>
            <a:r>
              <a:rPr sz="1100" spc="-10" dirty="0">
                <a:hlinkClick r:id="rId10" action="ppaction://hlinksldjump"/>
              </a:rPr>
              <a:t>time</a:t>
            </a:r>
            <a:r>
              <a:rPr sz="1100" spc="30" dirty="0">
                <a:hlinkClick r:id="rId10" action="ppaction://hlinksldjump"/>
              </a:rPr>
              <a:t> </a:t>
            </a:r>
            <a:r>
              <a:rPr sz="1100" spc="-60" dirty="0">
                <a:hlinkClick r:id="rId10" action="ppaction://hlinksldjump"/>
              </a:rPr>
              <a:t>state-</a:t>
            </a:r>
            <a:r>
              <a:rPr sz="1100" spc="-55" dirty="0">
                <a:hlinkClick r:id="rId10" action="ppaction://hlinksldjump"/>
              </a:rPr>
              <a:t>space</a:t>
            </a:r>
            <a:r>
              <a:rPr sz="1100" spc="35" dirty="0">
                <a:hlinkClick r:id="rId10" action="ppaction://hlinksldjump"/>
              </a:rPr>
              <a:t> </a:t>
            </a:r>
            <a:r>
              <a:rPr sz="1100" spc="-10" dirty="0">
                <a:hlinkClick r:id="rId10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11" action="ppaction://hlinksldjump"/>
              </a:rPr>
              <a:t>Explicit</a:t>
            </a:r>
            <a:r>
              <a:rPr sz="1100" spc="-20" dirty="0">
                <a:hlinkClick r:id="rId11" action="ppaction://hlinksldjump"/>
              </a:rPr>
              <a:t> </a:t>
            </a:r>
            <a:r>
              <a:rPr sz="1100" spc="-25" dirty="0">
                <a:hlinkClick r:id="rId11" action="ppaction://hlinksldjump"/>
              </a:rPr>
              <a:t>computation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of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the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spc="-10" dirty="0">
                <a:hlinkClick r:id="rId11" action="ppaction://hlinksldjump"/>
              </a:rPr>
              <a:t>state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spc="-10" dirty="0">
                <a:hlinkClick r:id="rId11" action="ppaction://hlinksldjump"/>
              </a:rPr>
              <a:t>transition</a:t>
            </a:r>
            <a:r>
              <a:rPr sz="1100" spc="-20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matrix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i="1" spc="-25" dirty="0">
                <a:latin typeface="Arial"/>
                <a:cs typeface="Arial"/>
                <a:hlinkClick r:id="rId11" action="ppaction://hlinksldjump"/>
              </a:rPr>
              <a:t>e</a:t>
            </a:r>
            <a:r>
              <a:rPr sz="1200" i="1" spc="-37" baseline="27777" dirty="0">
                <a:latin typeface="Arial"/>
                <a:cs typeface="Arial"/>
                <a:hlinkClick r:id="rId11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12" action="ppaction://hlinksldjump"/>
              </a:rPr>
              <a:t>Explicit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30" dirty="0">
                <a:hlinkClick r:id="rId12" action="ppaction://hlinksldjump"/>
              </a:rPr>
              <a:t>Computation</a:t>
            </a:r>
            <a:r>
              <a:rPr sz="1100" dirty="0">
                <a:hlinkClick r:id="rId12" action="ppaction://hlinksldjump"/>
              </a:rPr>
              <a:t> of the</a:t>
            </a:r>
            <a:r>
              <a:rPr sz="1100" spc="5" dirty="0">
                <a:hlinkClick r:id="rId12" action="ppaction://hlinksldjump"/>
              </a:rPr>
              <a:t> </a:t>
            </a:r>
            <a:r>
              <a:rPr sz="1100" spc="-20" dirty="0">
                <a:hlinkClick r:id="rId12" action="ppaction://hlinksldjump"/>
              </a:rPr>
              <a:t>State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25" dirty="0">
                <a:hlinkClick r:id="rId12" action="ppaction://hlinksldjump"/>
              </a:rPr>
              <a:t>Transition</a:t>
            </a:r>
            <a:r>
              <a:rPr sz="1100" dirty="0">
                <a:hlinkClick r:id="rId12" action="ppaction://hlinksldjump"/>
              </a:rPr>
              <a:t> Matrix </a:t>
            </a:r>
            <a:r>
              <a:rPr sz="1100" i="1" spc="-25" dirty="0">
                <a:latin typeface="Arial"/>
                <a:cs typeface="Arial"/>
                <a:hlinkClick r:id="rId12" action="ppaction://hlinksldjump"/>
              </a:rPr>
              <a:t>A</a:t>
            </a:r>
            <a:r>
              <a:rPr sz="1200" i="1" spc="-37" baseline="27777" dirty="0">
                <a:latin typeface="Arial"/>
                <a:cs typeface="Arial"/>
                <a:hlinkClick r:id="rId12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25" dirty="0">
                <a:hlinkClick r:id="rId13" action="ppaction://hlinksldjump"/>
              </a:rPr>
              <a:t>Transition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dirty="0">
                <a:hlinkClick r:id="rId13" action="ppaction://hlinksldjump"/>
              </a:rPr>
              <a:t>Matrix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spc="-10" dirty="0">
                <a:hlinkClick r:id="rId13" action="ppaction://hlinksldjump"/>
              </a:rPr>
              <a:t>via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spc="-70" dirty="0">
                <a:hlinkClick r:id="rId13" action="ppaction://hlinksldjump"/>
              </a:rPr>
              <a:t>Inverse</a:t>
            </a:r>
            <a:r>
              <a:rPr sz="1100" spc="15" dirty="0">
                <a:hlinkClick r:id="rId13" action="ppaction://hlinksldjump"/>
              </a:rPr>
              <a:t> </a:t>
            </a:r>
            <a:r>
              <a:rPr sz="1100" spc="-10" dirty="0">
                <a:hlinkClick r:id="rId13" action="ppaction://hlinksldjump"/>
              </a:rPr>
              <a:t>Transformation</a:t>
            </a:r>
            <a:endParaRPr sz="1100"/>
          </a:p>
        </p:txBody>
      </p:sp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General</a:t>
            </a:r>
            <a:r>
              <a:rPr spc="-5" dirty="0"/>
              <a:t> </a:t>
            </a:r>
            <a:r>
              <a:rPr dirty="0"/>
              <a:t>LTI</a:t>
            </a:r>
            <a:r>
              <a:rPr spc="-5" dirty="0"/>
              <a:t>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10" dirty="0"/>
              <a:t>state</a:t>
            </a:r>
            <a:r>
              <a:rPr spc="-5" dirty="0"/>
              <a:t> </a:t>
            </a:r>
            <a:r>
              <a:rPr spc="-30" dirty="0"/>
              <a:t>equation</a:t>
            </a:r>
          </a:p>
        </p:txBody>
      </p:sp>
      <p:sp>
        <p:nvSpPr>
          <p:cNvPr id="16" name="object 1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ACCDE8D8-C58E-91EB-4FB8-A225D62DCE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511175"/>
                <a:ext cx="4645395" cy="1308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𝑑𝑥</m:t>
                          </m:r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𝐵𝑢</m:t>
                      </m:r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𝛴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𝐷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 solve the vector equation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𝐵𝑢</m:t>
                    </m:r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 start with the scalar case when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ℝ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ACCDE8D8-C58E-91EB-4FB8-A225D62DC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511175"/>
                <a:ext cx="4645395" cy="1308715"/>
              </a:xfrm>
              <a:prstGeom prst="rect">
                <a:avLst/>
              </a:prstGeom>
              <a:blipFill>
                <a:blip r:embed="rId3"/>
                <a:stretch>
                  <a:fillRect l="-272" r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</p:txBody>
      </p:sp>
      <p:sp>
        <p:nvSpPr>
          <p:cNvPr id="36" name="object 3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D8369503-1066-AEBA-977E-3ECDE9E369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423884"/>
                <a:ext cx="4645395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fundamental property of exponential functions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num>
                      <m:den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, </m:t>
                    </m:r>
                    <m:f>
                      <m:f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num>
                      <m:den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𝑏𝑢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  <m:limUpp>
                      <m:limUp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Up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⇒</m:t>
                        </m:r>
                      </m:e>
                      <m:li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∵</m:t>
                        </m:r>
                        <m:sSup>
                          <m:sSup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𝑎𝑡</m:t>
                            </m:r>
                          </m:sup>
                        </m:s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≠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lim>
                    </m:limUpp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acc>
                      <m:accPr>
                        <m:chr m:val="̇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𝑎𝑡</m:t>
                        </m:r>
                      </m:sup>
                    </m:sSup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𝑏𝑢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namely,</a:t>
                </a: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{"/>
                                <m:endChr m:val="}"/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e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𝑎𝑡</m:t>
                                </m:r>
                              </m:sup>
                            </m:sSup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𝑏𝑢</m:t>
                            </m:r>
                            <m:d>
                              <m:d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⇔</m:t>
                            </m:r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𝑑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𝑎𝑡</m:t>
                                </m:r>
                              </m:sup>
                            </m:sSup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𝑏𝑢</m:t>
                            </m:r>
                            <m:d>
                              <m:d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𝑑𝑡</m:t>
                            </m:r>
                          </m:e>
                        </m:mr>
                        <m:mr>
                          <m:e>
                            <m:r>
                              <a:rPr kumimoji="0" lang="ar-AE" sz="2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</m:e>
                          <m:e>
                            <m:borderBox>
                              <m:borderBoxPr>
                                <m:ctrlPr>
                                  <a:rPr kumimoji="0" lang="ar-AE" sz="2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orderBoxPr>
                              <m:e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𝑎𝑡</m:t>
                                    </m:r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nary>
                                  <m:naryPr>
                                    <m:limLoc m:val="subSup"/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kumimoji="0" lang="ar-AE" sz="2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  <m:r>
                                          <a:rPr kumimoji="0" lang="ar-AE" sz="2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𝜏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𝑏𝑢</m:t>
                                </m:r>
                                <m:d>
                                  <m:dPr>
                                    <m:ctrlPr>
                                      <a:rPr kumimoji="0" lang="ar-AE" sz="2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  <m:r>
                                  <a:rPr kumimoji="0" lang="ar-AE" sz="2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𝜏</m:t>
                                </m:r>
                              </m:e>
                            </m:borderBox>
                          </m:e>
                        </m:mr>
                      </m:m>
                    </m:oMath>
                  </m:oMathPara>
                </a14:m>
                <a:endParaRPr kumimoji="0" lang="ar-AE" sz="2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D8369503-1066-AEBA-977E-3ECDE9E36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423884"/>
                <a:ext cx="4645395" cy="1916091"/>
              </a:xfrm>
              <a:prstGeom prst="rect">
                <a:avLst/>
              </a:prstGeom>
              <a:blipFill>
                <a:blip r:embed="rId3"/>
                <a:stretch>
                  <a:fillRect t="-1316" b="-36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</p:txBody>
      </p:sp>
      <p:sp>
        <p:nvSpPr>
          <p:cNvPr id="22" name="object 2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73B2060-D71D-D970-AB6D-59CE726ED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595588"/>
                <a:ext cx="4645395" cy="1439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ar-A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𝑎𝑡</m:t>
                          </m:r>
                        </m:sup>
                      </m:sSup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𝑏𝑢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𝜏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𝑑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𝜏</m:t>
                      </m:r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 have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limLow>
                            <m:limLow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𝑎𝑡</m:t>
                                      </m:r>
                                    </m:sup>
                                  </m:s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lim>
                                  <m: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free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response</m:t>
                              </m:r>
                            </m:lim>
                          </m:limLow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limLow>
                            <m:limLow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limLowPr>
                                <m:e>
                                  <m:nary>
                                    <m:naryPr>
                                      <m:limLoc m:val="subSup"/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𝜏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nary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𝑏𝑢</m:t>
                                  </m:r>
                                  <m:d>
                                    <m:d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𝑑</m:t>
                                  </m:r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𝜏</m:t>
                                  </m:r>
                                </m:e>
                                <m:lim>
                                  <m: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forced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libri"/>
                                  <a:ea typeface="+mn-ea"/>
                                  <a:cs typeface="+mn-cs"/>
                                </a:rPr>
                                <m:t>response</m:t>
                              </m:r>
                            </m:lim>
                          </m:limLow>
                        </m:e>
                      </m:borderBox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973B2060-D71D-D970-AB6D-59CE726ED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595588"/>
                <a:ext cx="4645395" cy="1439587"/>
              </a:xfrm>
              <a:prstGeom prst="rect">
                <a:avLst/>
              </a:prstGeom>
              <a:blipFill>
                <a:blip r:embed="rId3"/>
                <a:stretch>
                  <a:fillRect t="-46491" b="-42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About</a:t>
            </a:r>
            <a:r>
              <a:rPr spc="20" dirty="0"/>
              <a:t> </a:t>
            </a:r>
            <a:r>
              <a:rPr i="1" spc="-80" dirty="0">
                <a:latin typeface="Arial"/>
                <a:cs typeface="Arial"/>
              </a:rPr>
              <a:t>e</a:t>
            </a: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58683"/>
            <a:ext cx="65201" cy="65201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415632" y="1864055"/>
            <a:ext cx="4054475" cy="639445"/>
            <a:chOff x="415632" y="1864055"/>
            <a:chExt cx="4054475" cy="639445"/>
          </a:xfrm>
        </p:grpSpPr>
        <p:sp>
          <p:nvSpPr>
            <p:cNvPr id="28" name="object 28"/>
            <p:cNvSpPr/>
            <p:nvPr/>
          </p:nvSpPr>
          <p:spPr>
            <a:xfrm>
              <a:off x="415632" y="1864055"/>
              <a:ext cx="4054475" cy="639445"/>
            </a:xfrm>
            <a:custGeom>
              <a:avLst/>
              <a:gdLst/>
              <a:ahLst/>
              <a:cxnLst/>
              <a:rect l="l" t="t" r="r" b="b"/>
              <a:pathLst>
                <a:path w="4054475" h="639444">
                  <a:moveTo>
                    <a:pt x="4022239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607330"/>
                  </a:lnTo>
                  <a:lnTo>
                    <a:pt x="2485" y="619642"/>
                  </a:lnTo>
                  <a:lnTo>
                    <a:pt x="9264" y="629697"/>
                  </a:lnTo>
                  <a:lnTo>
                    <a:pt x="19319" y="636476"/>
                  </a:lnTo>
                  <a:lnTo>
                    <a:pt x="31631" y="638962"/>
                  </a:lnTo>
                  <a:lnTo>
                    <a:pt x="4022239" y="638962"/>
                  </a:lnTo>
                  <a:lnTo>
                    <a:pt x="4034552" y="636476"/>
                  </a:lnTo>
                  <a:lnTo>
                    <a:pt x="4044606" y="629697"/>
                  </a:lnTo>
                  <a:lnTo>
                    <a:pt x="4051385" y="619642"/>
                  </a:lnTo>
                  <a:lnTo>
                    <a:pt x="4053871" y="607330"/>
                  </a:lnTo>
                  <a:lnTo>
                    <a:pt x="4053871" y="31631"/>
                  </a:lnTo>
                  <a:lnTo>
                    <a:pt x="4051385" y="19319"/>
                  </a:lnTo>
                  <a:lnTo>
                    <a:pt x="4044606" y="9264"/>
                  </a:lnTo>
                  <a:lnTo>
                    <a:pt x="4034552" y="2485"/>
                  </a:lnTo>
                  <a:lnTo>
                    <a:pt x="4022239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1959" y="1870381"/>
              <a:ext cx="4041775" cy="626745"/>
            </a:xfrm>
            <a:custGeom>
              <a:avLst/>
              <a:gdLst/>
              <a:ahLst/>
              <a:cxnLst/>
              <a:rect l="l" t="t" r="r" b="b"/>
              <a:pathLst>
                <a:path w="4041775" h="626744">
                  <a:moveTo>
                    <a:pt x="4009586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594677"/>
                  </a:lnTo>
                  <a:lnTo>
                    <a:pt x="2485" y="606990"/>
                  </a:lnTo>
                  <a:lnTo>
                    <a:pt x="9264" y="617044"/>
                  </a:lnTo>
                  <a:lnTo>
                    <a:pt x="19319" y="623823"/>
                  </a:lnTo>
                  <a:lnTo>
                    <a:pt x="31631" y="626309"/>
                  </a:lnTo>
                  <a:lnTo>
                    <a:pt x="4009586" y="626309"/>
                  </a:lnTo>
                  <a:lnTo>
                    <a:pt x="4021899" y="623823"/>
                  </a:lnTo>
                  <a:lnTo>
                    <a:pt x="4031954" y="617044"/>
                  </a:lnTo>
                  <a:lnTo>
                    <a:pt x="4038733" y="606990"/>
                  </a:lnTo>
                  <a:lnTo>
                    <a:pt x="4041218" y="594677"/>
                  </a:lnTo>
                  <a:lnTo>
                    <a:pt x="4041218" y="31631"/>
                  </a:lnTo>
                  <a:lnTo>
                    <a:pt x="4038733" y="19319"/>
                  </a:lnTo>
                  <a:lnTo>
                    <a:pt x="4031954" y="9264"/>
                  </a:lnTo>
                  <a:lnTo>
                    <a:pt x="4021899" y="2485"/>
                  </a:lnTo>
                  <a:lnTo>
                    <a:pt x="4009586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02932" y="1575167"/>
            <a:ext cx="3430270" cy="8839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Python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demonstration:</a:t>
            </a:r>
            <a:endParaRPr sz="1100">
              <a:latin typeface="Arial"/>
              <a:cs typeface="Arial"/>
            </a:endParaRPr>
          </a:p>
          <a:p>
            <a:pPr marL="188595" marR="2575560">
              <a:lnSpc>
                <a:spcPct val="101499"/>
              </a:lnSpc>
              <a:spcBef>
                <a:spcPts val="106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math </a:t>
            </a:r>
            <a:r>
              <a:rPr sz="900" spc="-10" dirty="0">
                <a:latin typeface="Courier New"/>
                <a:cs typeface="Courier New"/>
              </a:rPr>
              <a:t>math.e</a:t>
            </a:r>
            <a:endParaRPr sz="900">
              <a:latin typeface="Courier New"/>
              <a:cs typeface="Courier New"/>
            </a:endParaRPr>
          </a:p>
          <a:p>
            <a:pPr marL="188595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26FDB"/>
                </a:solidFill>
                <a:latin typeface="Courier New"/>
                <a:cs typeface="Courier New"/>
              </a:rPr>
              <a:t>for</a:t>
            </a:r>
            <a:r>
              <a:rPr sz="900" spc="-6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ii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in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10</a:t>
            </a:r>
            <a:r>
              <a:rPr sz="900" spc="-10" dirty="0">
                <a:latin typeface="Courier New"/>
                <a:cs typeface="Courier New"/>
              </a:rPr>
              <a:t>):</a:t>
            </a:r>
            <a:endParaRPr sz="900">
              <a:latin typeface="Courier New"/>
              <a:cs typeface="Courier New"/>
            </a:endParaRPr>
          </a:p>
          <a:p>
            <a:pPr marL="42799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sum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/math.factorial(k)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926FDB"/>
                </a:solidFill>
                <a:latin typeface="Courier New"/>
                <a:cs typeface="Courier New"/>
              </a:rPr>
              <a:t>for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k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in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solidFill>
                  <a:srgbClr val="473C8A"/>
                </a:solidFill>
                <a:latin typeface="Courier New"/>
                <a:cs typeface="Courier New"/>
              </a:rPr>
              <a:t>range</a:t>
            </a:r>
            <a:r>
              <a:rPr sz="900" spc="-60" dirty="0">
                <a:latin typeface="Courier New"/>
                <a:cs typeface="Courier New"/>
              </a:rPr>
              <a:t>(ii)))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125002B-9631-1C03-9131-1982EA45A478}"/>
                  </a:ext>
                </a:extLst>
              </p:cNvPr>
              <p:cNvSpPr txBox="1"/>
              <p:nvPr/>
            </p:nvSpPr>
            <p:spPr>
              <a:xfrm>
                <a:off x="330572" y="512812"/>
                <a:ext cx="4082750" cy="1065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9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9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9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9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9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71828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ar-AE" sz="900" dirty="0"/>
              </a:p>
              <a:p>
                <a:pPr lvl="1"/>
                <a:r>
                  <a:rPr lang="en-US" sz="900" dirty="0"/>
                  <a:t>Taylor expansion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ar-AE" sz="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ar-AE" sz="9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9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sz="90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sz="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9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sz="90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ar-AE" sz="900" dirty="0"/>
              </a:p>
              <a:p>
                <a:pPr lvl="1"/>
                <a:r>
                  <a:rPr lang="en-US" sz="900" dirty="0"/>
                  <a:t>letting </a:t>
                </a:r>
                <a14:m>
                  <m:oMath xmlns:m="http://schemas.openxmlformats.org/officeDocument/2006/math">
                    <m:r>
                      <a:rPr lang="en-US" sz="9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9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900" dirty="0"/>
                  <a:t> gives </a:t>
                </a:r>
                <a14:m>
                  <m:oMath xmlns:m="http://schemas.openxmlformats.org/officeDocument/2006/math">
                    <m:r>
                      <a:rPr lang="en-US" sz="90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9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ar-AE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sz="9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sz="9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ar-AE" sz="9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ar-AE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ar-AE" sz="9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ar-AE" sz="9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ar-AE" sz="90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ar-AE" sz="9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125002B-9631-1C03-9131-1982EA45A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72" y="512812"/>
                <a:ext cx="4082750" cy="1065163"/>
              </a:xfrm>
              <a:prstGeom prst="rect">
                <a:avLst/>
              </a:prstGeom>
              <a:blipFill>
                <a:blip r:embed="rId5"/>
                <a:stretch>
                  <a:fillRect t="-37647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F137B1-398B-7F1C-F3DE-F823C933C0EA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71828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F137B1-398B-7F1C-F3DE-F823C933C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34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Topic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671029"/>
            <a:ext cx="159931" cy="1599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31" y="1077379"/>
            <a:ext cx="159931" cy="159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1483741"/>
            <a:ext cx="159931" cy="1599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31" y="1890090"/>
            <a:ext cx="159931" cy="1599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2296439"/>
            <a:ext cx="159931" cy="1599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331" y="2702801"/>
            <a:ext cx="159931" cy="15993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935" indent="-165735">
              <a:lnSpc>
                <a:spcPct val="100000"/>
              </a:lnSpc>
              <a:spcBef>
                <a:spcPts val="90"/>
              </a:spcBef>
              <a:buClr>
                <a:srgbClr val="F2F2F2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solidFill>
                  <a:srgbClr val="7F7F7F"/>
                </a:solidFill>
                <a:hlinkClick r:id="rId8" action="ppaction://hlinksldjump"/>
              </a:rPr>
              <a:t>Introduction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5" dirty="0">
                <a:hlinkClick r:id="rId9" action="ppaction://hlinksldjump"/>
              </a:rPr>
              <a:t>Continuous-</a:t>
            </a:r>
            <a:r>
              <a:rPr sz="1100" spc="-10" dirty="0">
                <a:hlinkClick r:id="rId9" action="ppaction://hlinksldjump"/>
              </a:rPr>
              <a:t>time</a:t>
            </a:r>
            <a:r>
              <a:rPr sz="1100" spc="45" dirty="0">
                <a:hlinkClick r:id="rId9" action="ppaction://hlinksldjump"/>
              </a:rPr>
              <a:t> </a:t>
            </a:r>
            <a:r>
              <a:rPr sz="1100" spc="-60" dirty="0">
                <a:hlinkClick r:id="rId9" action="ppaction://hlinksldjump"/>
              </a:rPr>
              <a:t>state-</a:t>
            </a:r>
            <a:r>
              <a:rPr sz="1100" spc="-55" dirty="0">
                <a:hlinkClick r:id="rId9" action="ppaction://hlinksldjump"/>
              </a:rPr>
              <a:t>space</a:t>
            </a:r>
            <a:r>
              <a:rPr sz="1100" spc="45" dirty="0">
                <a:hlinkClick r:id="rId9" action="ppaction://hlinksldjump"/>
              </a:rPr>
              <a:t> </a:t>
            </a:r>
            <a:r>
              <a:rPr sz="1100" spc="-10" dirty="0">
                <a:hlinkClick r:id="rId9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0" dirty="0">
                <a:hlinkClick r:id="rId10" action="ppaction://hlinksldjump"/>
              </a:rPr>
              <a:t>Discrete-</a:t>
            </a:r>
            <a:r>
              <a:rPr sz="1100" spc="-10" dirty="0">
                <a:hlinkClick r:id="rId10" action="ppaction://hlinksldjump"/>
              </a:rPr>
              <a:t>time</a:t>
            </a:r>
            <a:r>
              <a:rPr sz="1100" spc="30" dirty="0">
                <a:hlinkClick r:id="rId10" action="ppaction://hlinksldjump"/>
              </a:rPr>
              <a:t> </a:t>
            </a:r>
            <a:r>
              <a:rPr sz="1100" spc="-60" dirty="0">
                <a:hlinkClick r:id="rId10" action="ppaction://hlinksldjump"/>
              </a:rPr>
              <a:t>state-</a:t>
            </a:r>
            <a:r>
              <a:rPr sz="1100" spc="-55" dirty="0">
                <a:hlinkClick r:id="rId10" action="ppaction://hlinksldjump"/>
              </a:rPr>
              <a:t>space</a:t>
            </a:r>
            <a:r>
              <a:rPr sz="1100" spc="35" dirty="0">
                <a:hlinkClick r:id="rId10" action="ppaction://hlinksldjump"/>
              </a:rPr>
              <a:t> </a:t>
            </a:r>
            <a:r>
              <a:rPr sz="1100" spc="-10" dirty="0">
                <a:hlinkClick r:id="rId10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11" action="ppaction://hlinksldjump"/>
              </a:rPr>
              <a:t>Explicit</a:t>
            </a:r>
            <a:r>
              <a:rPr sz="1100" spc="-20" dirty="0">
                <a:hlinkClick r:id="rId11" action="ppaction://hlinksldjump"/>
              </a:rPr>
              <a:t> </a:t>
            </a:r>
            <a:r>
              <a:rPr sz="1100" spc="-25" dirty="0">
                <a:hlinkClick r:id="rId11" action="ppaction://hlinksldjump"/>
              </a:rPr>
              <a:t>computation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of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the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spc="-10" dirty="0">
                <a:hlinkClick r:id="rId11" action="ppaction://hlinksldjump"/>
              </a:rPr>
              <a:t>state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spc="-10" dirty="0">
                <a:hlinkClick r:id="rId11" action="ppaction://hlinksldjump"/>
              </a:rPr>
              <a:t>transition</a:t>
            </a:r>
            <a:r>
              <a:rPr sz="1100" spc="-20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matrix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i="1" spc="-25" dirty="0">
                <a:latin typeface="Arial"/>
                <a:cs typeface="Arial"/>
                <a:hlinkClick r:id="rId11" action="ppaction://hlinksldjump"/>
              </a:rPr>
              <a:t>e</a:t>
            </a:r>
            <a:r>
              <a:rPr sz="1200" i="1" spc="-37" baseline="27777" dirty="0">
                <a:latin typeface="Arial"/>
                <a:cs typeface="Arial"/>
                <a:hlinkClick r:id="rId11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12" action="ppaction://hlinksldjump"/>
              </a:rPr>
              <a:t>Explicit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30" dirty="0">
                <a:hlinkClick r:id="rId12" action="ppaction://hlinksldjump"/>
              </a:rPr>
              <a:t>Computation</a:t>
            </a:r>
            <a:r>
              <a:rPr sz="1100" dirty="0">
                <a:hlinkClick r:id="rId12" action="ppaction://hlinksldjump"/>
              </a:rPr>
              <a:t> of the</a:t>
            </a:r>
            <a:r>
              <a:rPr sz="1100" spc="5" dirty="0">
                <a:hlinkClick r:id="rId12" action="ppaction://hlinksldjump"/>
              </a:rPr>
              <a:t> </a:t>
            </a:r>
            <a:r>
              <a:rPr sz="1100" spc="-20" dirty="0">
                <a:hlinkClick r:id="rId12" action="ppaction://hlinksldjump"/>
              </a:rPr>
              <a:t>State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25" dirty="0">
                <a:hlinkClick r:id="rId12" action="ppaction://hlinksldjump"/>
              </a:rPr>
              <a:t>Transition</a:t>
            </a:r>
            <a:r>
              <a:rPr sz="1100" dirty="0">
                <a:hlinkClick r:id="rId12" action="ppaction://hlinksldjump"/>
              </a:rPr>
              <a:t> Matrix </a:t>
            </a:r>
            <a:r>
              <a:rPr sz="1100" i="1" spc="-25" dirty="0">
                <a:latin typeface="Arial"/>
                <a:cs typeface="Arial"/>
                <a:hlinkClick r:id="rId12" action="ppaction://hlinksldjump"/>
              </a:rPr>
              <a:t>A</a:t>
            </a:r>
            <a:r>
              <a:rPr sz="1200" i="1" spc="-37" baseline="27777" dirty="0">
                <a:latin typeface="Arial"/>
                <a:cs typeface="Arial"/>
                <a:hlinkClick r:id="rId12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25" dirty="0">
                <a:hlinkClick r:id="rId13" action="ppaction://hlinksldjump"/>
              </a:rPr>
              <a:t>Transition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dirty="0">
                <a:hlinkClick r:id="rId13" action="ppaction://hlinksldjump"/>
              </a:rPr>
              <a:t>Matrix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spc="-10" dirty="0">
                <a:hlinkClick r:id="rId13" action="ppaction://hlinksldjump"/>
              </a:rPr>
              <a:t>via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spc="-70" dirty="0">
                <a:hlinkClick r:id="rId13" action="ppaction://hlinksldjump"/>
              </a:rPr>
              <a:t>Inverse</a:t>
            </a:r>
            <a:r>
              <a:rPr sz="1100" spc="15" dirty="0">
                <a:hlinkClick r:id="rId13" action="ppaction://hlinksldjump"/>
              </a:rPr>
              <a:t> </a:t>
            </a:r>
            <a:r>
              <a:rPr sz="1100" spc="-10" dirty="0">
                <a:hlinkClick r:id="rId13" action="ppaction://hlinksldjump"/>
              </a:rPr>
              <a:t>Transformation</a:t>
            </a:r>
            <a:endParaRPr sz="1100"/>
          </a:p>
        </p:txBody>
      </p:sp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345809-DD01-FC20-ACFF-1226385975F1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71828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345809-DD01-FC20-ACFF-122638597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F6CE41-FF49-B37E-F476-A31AD7E2F1D9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71828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F6CE41-FF49-B37E-F476-A31AD7E2F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66A5C0-E3A3-329F-4DC6-6BEE466126C8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71828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66A5C0-E3A3-329F-4DC6-6BEE46612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397818-0E0A-8019-5AE7-B721DD06FC9C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71828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397818-0E0A-8019-5AE7-B721DD06F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F52085-E6F2-E809-BD3E-0A9348AB5357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71828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F52085-E6F2-E809-BD3E-0A9348AB5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5517EC-90EB-FEDF-CBA7-369C52DBA2A0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71828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5517EC-90EB-FEDF-CBA7-369C52DBA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623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About</a:t>
            </a:r>
            <a:r>
              <a:rPr sz="14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i="1" spc="-80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1119373"/>
            <a:ext cx="4608195" cy="2336800"/>
            <a:chOff x="0" y="1119373"/>
            <a:chExt cx="4608195" cy="23368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119373"/>
              <a:ext cx="3031631" cy="227372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5B5E9C-3072-486A-5EDE-916A90B3CD4E}"/>
                  </a:ext>
                </a:extLst>
              </p:cNvPr>
              <p:cNvSpPr txBox="1"/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71828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5B5E9C-3072-486A-5EDE-916A90B3C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434975"/>
                <a:ext cx="2304606" cy="596061"/>
              </a:xfrm>
              <a:prstGeom prst="rect">
                <a:avLst/>
              </a:prstGeom>
              <a:blipFill>
                <a:blip r:embed="rId4"/>
                <a:stretch>
                  <a:fillRect t="-93750" b="-14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Solution </a:t>
            </a:r>
            <a:r>
              <a:rPr sz="900" spc="-30" dirty="0"/>
              <a:t>concepts</a:t>
            </a:r>
            <a:r>
              <a:rPr sz="900" spc="15" dirty="0"/>
              <a:t> </a:t>
            </a:r>
            <a:r>
              <a:rPr sz="900" dirty="0"/>
              <a:t>of</a:t>
            </a:r>
            <a:r>
              <a:rPr sz="900" spc="20" dirty="0"/>
              <a:t> </a:t>
            </a:r>
            <a:r>
              <a:rPr sz="900" i="1" spc="-20" dirty="0">
                <a:latin typeface="Arial"/>
                <a:cs typeface="Arial"/>
              </a:rPr>
              <a:t>e</a:t>
            </a:r>
            <a:r>
              <a:rPr sz="900" i="1" spc="-30" baseline="37037" dirty="0">
                <a:latin typeface="Arial"/>
                <a:cs typeface="Arial"/>
              </a:rPr>
              <a:t>at</a:t>
            </a:r>
            <a:r>
              <a:rPr sz="900" i="1" spc="-20" dirty="0">
                <a:latin typeface="Arial"/>
                <a:cs typeface="Arial"/>
              </a:rPr>
              <a:t>x</a:t>
            </a:r>
            <a:r>
              <a:rPr sz="900" i="1" spc="-100" dirty="0">
                <a:latin typeface="Arial"/>
                <a:cs typeface="Arial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(</a:t>
            </a:r>
            <a:r>
              <a:rPr sz="900" spc="-25" dirty="0"/>
              <a:t>0</a:t>
            </a:r>
            <a:r>
              <a:rPr sz="900" spc="-25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747" y="994760"/>
            <a:ext cx="2482942" cy="15058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94393" y="894561"/>
            <a:ext cx="1037590" cy="880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1100" i="1" spc="-135" dirty="0">
                <a:latin typeface="Arial"/>
                <a:cs typeface="Arial"/>
              </a:rPr>
              <a:t>e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2</a:t>
            </a:r>
            <a:r>
              <a:rPr sz="1100" i="1" spc="-60" dirty="0">
                <a:latin typeface="Times New Roman"/>
                <a:cs typeface="Times New Roman"/>
              </a:rPr>
              <a:t>.</a:t>
            </a:r>
            <a:r>
              <a:rPr sz="1100" spc="-60" dirty="0">
                <a:latin typeface="Arial"/>
                <a:cs typeface="Arial"/>
              </a:rPr>
              <a:t>71828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.</a:t>
            </a:r>
            <a:r>
              <a:rPr sz="1100" i="1" spc="-8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.</a:t>
            </a:r>
            <a:r>
              <a:rPr sz="1100" i="1" spc="-75" dirty="0">
                <a:latin typeface="Times New Roman"/>
                <a:cs typeface="Times New Roman"/>
              </a:rPr>
              <a:t> </a:t>
            </a:r>
            <a:r>
              <a:rPr sz="1100" i="1" spc="-5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Hack"/>
                <a:cs typeface="Hack"/>
              </a:rPr>
              <a:t>−</a:t>
            </a:r>
            <a:r>
              <a:rPr sz="1200" baseline="27777" dirty="0">
                <a:latin typeface="Arial"/>
                <a:cs typeface="Arial"/>
              </a:rPr>
              <a:t>1</a:t>
            </a:r>
            <a:r>
              <a:rPr sz="1200" spc="209" baseline="27777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≈</a:t>
            </a:r>
            <a:r>
              <a:rPr sz="1100" i="1" spc="-355" dirty="0">
                <a:latin typeface="Hack"/>
                <a:cs typeface="Hack"/>
              </a:rPr>
              <a:t> </a:t>
            </a:r>
            <a:r>
              <a:rPr sz="1100" spc="-20" dirty="0">
                <a:latin typeface="Arial"/>
                <a:cs typeface="Arial"/>
              </a:rPr>
              <a:t>37%,</a:t>
            </a:r>
            <a:endParaRPr sz="110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Hack"/>
                <a:cs typeface="Hack"/>
              </a:rPr>
              <a:t>−</a:t>
            </a:r>
            <a:r>
              <a:rPr sz="1200" baseline="27777" dirty="0">
                <a:latin typeface="Arial"/>
                <a:cs typeface="Arial"/>
              </a:rPr>
              <a:t>2</a:t>
            </a:r>
            <a:r>
              <a:rPr sz="1200" spc="209" baseline="27777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≈</a:t>
            </a:r>
            <a:r>
              <a:rPr sz="1100" i="1" spc="-355" dirty="0">
                <a:latin typeface="Hack"/>
                <a:cs typeface="Hack"/>
              </a:rPr>
              <a:t> </a:t>
            </a:r>
            <a:r>
              <a:rPr sz="1100" spc="-20" dirty="0">
                <a:latin typeface="Arial"/>
                <a:cs typeface="Arial"/>
              </a:rPr>
              <a:t>14%,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Hack"/>
                <a:cs typeface="Hack"/>
              </a:rPr>
              <a:t>−</a:t>
            </a:r>
            <a:r>
              <a:rPr sz="1200" baseline="27777" dirty="0">
                <a:latin typeface="Arial"/>
                <a:cs typeface="Arial"/>
              </a:rPr>
              <a:t>3</a:t>
            </a:r>
            <a:r>
              <a:rPr sz="1200" spc="202" baseline="27777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≈</a:t>
            </a:r>
            <a:r>
              <a:rPr sz="1100" i="1" spc="-355" dirty="0">
                <a:latin typeface="Hack"/>
                <a:cs typeface="Hack"/>
              </a:rPr>
              <a:t> </a:t>
            </a:r>
            <a:r>
              <a:rPr sz="1100" spc="-25" dirty="0">
                <a:latin typeface="Arial"/>
                <a:cs typeface="Arial"/>
              </a:rPr>
              <a:t>5%,</a:t>
            </a:r>
            <a:endParaRPr sz="11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Hack"/>
                <a:cs typeface="Hack"/>
              </a:rPr>
              <a:t>−</a:t>
            </a:r>
            <a:r>
              <a:rPr sz="1200" baseline="27777" dirty="0">
                <a:latin typeface="Arial"/>
                <a:cs typeface="Arial"/>
              </a:rPr>
              <a:t>4</a:t>
            </a:r>
            <a:r>
              <a:rPr sz="1200" spc="202" baseline="27777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≈</a:t>
            </a:r>
            <a:r>
              <a:rPr sz="1100" i="1" spc="-355" dirty="0">
                <a:latin typeface="Hack"/>
                <a:cs typeface="Hack"/>
              </a:rPr>
              <a:t> </a:t>
            </a:r>
            <a:r>
              <a:rPr sz="1100" spc="-25" dirty="0">
                <a:latin typeface="Arial"/>
                <a:cs typeface="Arial"/>
              </a:rPr>
              <a:t>2%</a:t>
            </a:r>
            <a:endParaRPr sz="11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2745206" y="1690953"/>
                <a:ext cx="1665605" cy="268022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100" dirty="0">
                    <a:latin typeface="Arial"/>
                    <a:cs typeface="Arial"/>
                  </a:rPr>
                  <a:t>time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spc="-30" dirty="0">
                    <a:latin typeface="Arial"/>
                    <a:cs typeface="Arial"/>
                  </a:rPr>
                  <a:t>constant</a:t>
                </a:r>
                <a:r>
                  <a:rPr sz="1100" spc="35" dirty="0">
                    <a:latin typeface="Arial"/>
                    <a:cs typeface="Arial"/>
                  </a:rPr>
                  <a:t> </a:t>
                </a:r>
                <a:r>
                  <a:rPr lang="ar-AE" sz="1100" dirty="0"/>
                  <a:t> </a:t>
                </a:r>
                <a14:m>
                  <m:oMath xmlns:m="http://schemas.openxmlformats.org/officeDocument/2006/math">
                    <m:r>
                      <a:rPr lang="ar-AE" sz="1100">
                        <a:latin typeface="Cambria Math" panose="02040503050406030204" pitchFamily="18" charset="0"/>
                      </a:rPr>
                      <m:t>𝜏</m:t>
                    </m:r>
                    <m:r>
                      <a:rPr lang="ar-AE" sz="110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11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sz="1100" spc="-20" dirty="0">
                    <a:latin typeface="Arial"/>
                    <a:cs typeface="Arial"/>
                  </a:rPr>
                  <a:t>when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206" y="1690953"/>
                <a:ext cx="1665605" cy="268022"/>
              </a:xfrm>
              <a:prstGeom prst="rect">
                <a:avLst/>
              </a:prstGeom>
              <a:blipFill>
                <a:blip r:embed="rId3"/>
                <a:stretch>
                  <a:fillRect l="-3030" r="-227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/>
          <p:nvPr/>
        </p:nvSpPr>
        <p:spPr>
          <a:xfrm>
            <a:off x="2732493" y="1950553"/>
            <a:ext cx="175704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165" marR="43180">
              <a:lnSpc>
                <a:spcPct val="102600"/>
              </a:lnSpc>
              <a:spcBef>
                <a:spcPts val="55"/>
              </a:spcBef>
            </a:pPr>
            <a:r>
              <a:rPr sz="1100" i="1" spc="-100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0: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after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3</a:t>
            </a:r>
            <a:r>
              <a:rPr sz="1100" i="1" dirty="0">
                <a:latin typeface="Times New Roman"/>
                <a:cs typeface="Times New Roman"/>
              </a:rPr>
              <a:t>τ</a:t>
            </a:r>
            <a:r>
              <a:rPr sz="1100" i="1" spc="-1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e</a:t>
            </a:r>
            <a:r>
              <a:rPr sz="1200" i="1" spc="-52" baseline="27777" dirty="0">
                <a:latin typeface="Arial"/>
                <a:cs typeface="Arial"/>
              </a:rPr>
              <a:t>at</a:t>
            </a:r>
            <a:r>
              <a:rPr sz="1100" i="1" spc="-35" dirty="0">
                <a:latin typeface="Arial"/>
                <a:cs typeface="Arial"/>
              </a:rPr>
              <a:t>x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(0),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20" dirty="0">
                <a:latin typeface="Arial"/>
                <a:cs typeface="Arial"/>
              </a:rPr>
              <a:t>transient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has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approximately converged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spc="-25" dirty="0"/>
              <a:t>solution</a:t>
            </a:r>
            <a:r>
              <a:rPr spc="5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i="1" spc="-625" dirty="0">
                <a:latin typeface="Arial"/>
                <a:cs typeface="Arial"/>
              </a:rPr>
              <a:t>x</a:t>
            </a:r>
            <a:r>
              <a:rPr spc="-50" dirty="0">
                <a:latin typeface="Times New Roman"/>
                <a:cs typeface="Times New Roman"/>
              </a:rPr>
              <a:t>˙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=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spc="-90" dirty="0">
                <a:latin typeface="Arial"/>
                <a:cs typeface="Arial"/>
              </a:rPr>
              <a:t>ax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spc="295" dirty="0">
                <a:latin typeface="Times New Roman"/>
                <a:cs typeface="Times New Roman"/>
              </a:rPr>
              <a:t>+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Arial"/>
                <a:cs typeface="Arial"/>
              </a:rPr>
              <a:t>bu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Unit</a:t>
            </a:r>
            <a:r>
              <a:rPr sz="900" spc="30" dirty="0"/>
              <a:t> </a:t>
            </a:r>
            <a:r>
              <a:rPr sz="900" spc="-10" dirty="0"/>
              <a:t>step</a:t>
            </a:r>
            <a:r>
              <a:rPr sz="900" spc="30" dirty="0"/>
              <a:t> </a:t>
            </a:r>
            <a:r>
              <a:rPr sz="900" spc="-10" dirty="0"/>
              <a:t>response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125844" y="629626"/>
            <a:ext cx="36696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"/>
                <a:cs typeface="Arial"/>
              </a:rPr>
              <a:t>when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-100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(the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step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function),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solution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is</a:t>
            </a:r>
            <a:endParaRPr sz="11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1543050" y="828335"/>
                <a:ext cx="1304658" cy="521040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5607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1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0" y="828335"/>
                <a:ext cx="1304658" cy="5210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3203" y="1184136"/>
            <a:ext cx="3326159" cy="1981836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5" dirty="0"/>
              <a:t> </a:t>
            </a:r>
            <a:r>
              <a:rPr spc="-25" dirty="0"/>
              <a:t>solution</a:t>
            </a:r>
            <a:r>
              <a:rPr spc="5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i="1" dirty="0">
                <a:latin typeface="Arial"/>
                <a:cs typeface="Arial"/>
              </a:rPr>
              <a:t>n</a:t>
            </a:r>
            <a:r>
              <a:rPr sz="1500" baseline="27777" dirty="0"/>
              <a:t>th</a:t>
            </a:r>
            <a:r>
              <a:rPr sz="1400" dirty="0"/>
              <a:t>-</a:t>
            </a:r>
            <a:r>
              <a:rPr sz="1400" spc="-30" dirty="0"/>
              <a:t>order</a:t>
            </a:r>
            <a:r>
              <a:rPr sz="1400" spc="5" dirty="0"/>
              <a:t> </a:t>
            </a:r>
            <a:r>
              <a:rPr sz="1400" dirty="0"/>
              <a:t>LTI</a:t>
            </a:r>
            <a:r>
              <a:rPr sz="1400" spc="5" dirty="0"/>
              <a:t> </a:t>
            </a:r>
            <a:r>
              <a:rPr sz="1400" spc="-40" dirty="0"/>
              <a:t>systems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15758"/>
            <a:ext cx="16662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Arial"/>
                <a:cs typeface="Arial"/>
              </a:rPr>
              <a:t>general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state-</a:t>
            </a:r>
            <a:r>
              <a:rPr sz="1100" spc="-55" dirty="0">
                <a:latin typeface="Arial"/>
                <a:cs typeface="Arial"/>
              </a:rPr>
              <a:t>space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equation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371765"/>
            <a:ext cx="65201" cy="6520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932" y="1288261"/>
            <a:ext cx="47688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Arial"/>
                <a:cs typeface="Arial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4832" y="2581423"/>
            <a:ext cx="3766185" cy="444352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80"/>
              </a:spcBef>
            </a:pPr>
            <a:r>
              <a:rPr sz="1100" dirty="0">
                <a:latin typeface="Arial"/>
                <a:cs typeface="Arial"/>
              </a:rPr>
              <a:t>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both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free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forced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responses,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computing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Arial"/>
                <a:cs typeface="Arial"/>
              </a:rPr>
              <a:t>At</a:t>
            </a:r>
            <a:r>
              <a:rPr sz="1200" i="1" spc="172" baseline="27777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 </a:t>
            </a:r>
            <a:r>
              <a:rPr sz="1100" spc="-25" dirty="0">
                <a:latin typeface="Arial"/>
                <a:cs typeface="Arial"/>
              </a:rPr>
              <a:t>key</a:t>
            </a:r>
            <a:endParaRPr sz="11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4"/>
              </a:spcBef>
            </a:pPr>
            <a:r>
              <a:rPr sz="1100" i="1" spc="45" dirty="0">
                <a:latin typeface="Arial"/>
                <a:cs typeface="Arial"/>
              </a:rPr>
              <a:t>e</a:t>
            </a:r>
            <a:r>
              <a:rPr sz="1200" i="1" spc="67" baseline="27777" dirty="0">
                <a:latin typeface="Arial"/>
                <a:cs typeface="Arial"/>
              </a:rPr>
              <a:t>A</a:t>
            </a:r>
            <a:r>
              <a:rPr sz="1200" spc="67" baseline="27777" dirty="0">
                <a:latin typeface="Times New Roman"/>
                <a:cs typeface="Times New Roman"/>
              </a:rPr>
              <a:t>(</a:t>
            </a:r>
            <a:r>
              <a:rPr sz="1200" i="1" spc="67" baseline="27777" dirty="0">
                <a:latin typeface="Arial"/>
                <a:cs typeface="Arial"/>
              </a:rPr>
              <a:t>t</a:t>
            </a:r>
            <a:r>
              <a:rPr sz="1200" i="1" spc="67" baseline="27777" dirty="0">
                <a:latin typeface="Hack"/>
                <a:cs typeface="Hack"/>
              </a:rPr>
              <a:t>−</a:t>
            </a:r>
            <a:r>
              <a:rPr sz="1200" i="1" spc="67" baseline="27777" dirty="0">
                <a:latin typeface="Arial"/>
                <a:cs typeface="Arial"/>
              </a:rPr>
              <a:t>t</a:t>
            </a:r>
            <a:r>
              <a:rPr sz="900" spc="67" baseline="23148" dirty="0">
                <a:latin typeface="Arial"/>
                <a:cs typeface="Arial"/>
              </a:rPr>
              <a:t>0</a:t>
            </a:r>
            <a:r>
              <a:rPr sz="1200" spc="67" baseline="27777" dirty="0">
                <a:latin typeface="Times New Roman"/>
                <a:cs typeface="Times New Roman"/>
              </a:rPr>
              <a:t>)</a:t>
            </a:r>
            <a:r>
              <a:rPr sz="1100" spc="45" dirty="0">
                <a:latin typeface="Arial"/>
                <a:cs typeface="Arial"/>
              </a:rPr>
              <a:t>: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called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transition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matrix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702801"/>
            <a:ext cx="65201" cy="65201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912834"/>
            <a:ext cx="65201" cy="65201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F7469F-E453-6FDA-6E45-5F212E781848}"/>
                  </a:ext>
                </a:extLst>
              </p:cNvPr>
              <p:cNvSpPr txBox="1"/>
              <p:nvPr/>
            </p:nvSpPr>
            <p:spPr>
              <a:xfrm>
                <a:off x="263232" y="739775"/>
                <a:ext cx="4082750" cy="639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ar-AE" sz="1100" smtClean="0">
                          <a:latin typeface="Cambria Math" panose="02040503050406030204" pitchFamily="18" charset="0"/>
                        </a:rPr>
                        <m:t>: </m:t>
                      </m:r>
                      <m:d>
                        <m:dPr>
                          <m:begChr m:val="{"/>
                          <m:endChr m:val=""/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𝐵𝑢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𝐶𝑥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𝐷𝑢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ar-AE" sz="1100">
                          <a:latin typeface="Cambria Math" panose="02040503050406030204" pitchFamily="18" charset="0"/>
                        </a:rPr>
                        <m:t>     </m:t>
                      </m:r>
                      <m:r>
                        <a:rPr lang="ar-AE" sz="110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ar-AE" sz="11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110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sz="1100"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ar-AE" sz="11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z="110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ar-AE" sz="11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5F7469F-E453-6FDA-6E45-5F212E781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2" y="739775"/>
                <a:ext cx="4082750" cy="639214"/>
              </a:xfrm>
              <a:prstGeom prst="rect">
                <a:avLst/>
              </a:prstGeom>
              <a:blipFill>
                <a:blip r:embed="rId7"/>
                <a:stretch>
                  <a:fillRect l="-5573" t="-127451" b="-16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0B6F02-8489-91BA-E230-F9AFA9C285C3}"/>
                  </a:ext>
                </a:extLst>
              </p:cNvPr>
              <p:cNvSpPr txBox="1"/>
              <p:nvPr/>
            </p:nvSpPr>
            <p:spPr>
              <a:xfrm>
                <a:off x="1152304" y="1338022"/>
                <a:ext cx="2304606" cy="773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05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05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ar-AE" sz="105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05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lang="ar-AE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ar-AE" sz="10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sz="105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sz="105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ar-AE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lim>
                                  <m:r>
                                    <a:rPr lang="en-US" sz="1050"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050"/>
                                <m:t>free</m:t>
                              </m:r>
                              <m:r>
                                <m:rPr>
                                  <m:nor/>
                                </m:rPr>
                                <a:rPr lang="en-US" sz="105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050"/>
                                <m:t>response</m:t>
                              </m:r>
                            </m:lim>
                          </m:limLow>
                          <m:r>
                            <a:rPr lang="ar-AE" sz="1050"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05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nary>
                                    <m:naryPr>
                                      <m:limLoc m:val="subSup"/>
                                      <m:ctrlPr>
                                        <a:rPr lang="ar-AE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sz="105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sz="105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ar-AE" sz="105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sz="1050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nary>
                                  <m:r>
                                    <a:rPr lang="ar-AE" sz="1050">
                                      <a:latin typeface="Cambria Math" panose="02040503050406030204" pitchFamily="18" charset="0"/>
                                    </a:rPr>
                                    <m:t>𝐵𝑢</m:t>
                                  </m:r>
                                  <m:d>
                                    <m:dPr>
                                      <m:ctrlPr>
                                        <a:rPr lang="ar-AE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lang="ar-AE" sz="105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ar-AE" sz="105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lim>
                                  <m:r>
                                    <a:rPr lang="en-US" sz="1050"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050"/>
                                <m:t>forced</m:t>
                              </m:r>
                              <m:r>
                                <m:rPr>
                                  <m:nor/>
                                </m:rPr>
                                <a:rPr lang="en-US" sz="105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050"/>
                                <m:t>response</m:t>
                              </m:r>
                            </m:lim>
                          </m:limLow>
                        </m:e>
                      </m:borderBox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0B6F02-8489-91BA-E230-F9AFA9C28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1338022"/>
                <a:ext cx="2304606" cy="773353"/>
              </a:xfrm>
              <a:prstGeom prst="rect">
                <a:avLst/>
              </a:prstGeom>
              <a:blipFill>
                <a:blip r:embed="rId8"/>
                <a:stretch>
                  <a:fillRect t="-82258" r="-13661" b="-9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ACFB25E-DD58-78D4-D1BA-B2348F63D931}"/>
                  </a:ext>
                </a:extLst>
              </p:cNvPr>
              <p:cNvSpPr txBox="1"/>
              <p:nvPr/>
            </p:nvSpPr>
            <p:spPr>
              <a:xfrm>
                <a:off x="263232" y="2116617"/>
                <a:ext cx="4082750" cy="528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>
                        <m:sSub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1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limLoc m:val="subSup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𝐷𝑢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ACFB25E-DD58-78D4-D1BA-B2348F63D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32" y="2116617"/>
                <a:ext cx="4082750" cy="528158"/>
              </a:xfrm>
              <a:prstGeom prst="rect">
                <a:avLst/>
              </a:prstGeom>
              <a:blipFill>
                <a:blip r:embed="rId9"/>
                <a:stretch>
                  <a:fillRect t="-132558" b="-195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F2F2F2"/>
                </a:solidFill>
              </a:rPr>
              <a:t>1</a:t>
            </a:r>
            <a:r>
              <a:rPr sz="1200" spc="300" baseline="3472" dirty="0">
                <a:solidFill>
                  <a:srgbClr val="F2F2F2"/>
                </a:solidFill>
              </a:rPr>
              <a:t>  </a:t>
            </a:r>
            <a:r>
              <a:rPr sz="1100" spc="-10" dirty="0">
                <a:solidFill>
                  <a:srgbClr val="7F7F7F"/>
                </a:solidFill>
                <a:hlinkClick r:id="rId3" action="ppaction://hlinksldjump"/>
              </a:rPr>
              <a:t>Introduction</a:t>
            </a:r>
            <a:endParaRPr sz="1100"/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CFCFC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14931"/>
            <a:ext cx="2145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CFCFC"/>
                </a:solidFill>
                <a:latin typeface="Arial"/>
                <a:cs typeface="Arial"/>
              </a:rPr>
              <a:t>3</a:t>
            </a:r>
            <a:r>
              <a:rPr sz="1200" spc="292" baseline="6944" dirty="0">
                <a:solidFill>
                  <a:srgbClr val="FCFCFC"/>
                </a:solidFill>
                <a:latin typeface="Arial"/>
                <a:cs typeface="Arial"/>
              </a:rPr>
              <a:t>  </a:t>
            </a:r>
            <a:r>
              <a:rPr sz="1100" spc="-4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4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CFCFC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CFCFC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CFCFC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FCFCFC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state</a:t>
            </a:r>
            <a:r>
              <a:rPr spc="-25" dirty="0"/>
              <a:t> </a:t>
            </a:r>
            <a:r>
              <a:rPr spc="-10" dirty="0"/>
              <a:t>transition</a:t>
            </a:r>
            <a:r>
              <a:rPr spc="-25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i="1" spc="-25" dirty="0">
                <a:latin typeface="Arial"/>
                <a:cs typeface="Arial"/>
              </a:rPr>
              <a:t>e</a:t>
            </a:r>
            <a:r>
              <a:rPr sz="1500" i="1" spc="-37" baseline="27777" dirty="0">
                <a:latin typeface="Arial"/>
                <a:cs typeface="Arial"/>
              </a:rPr>
              <a:t>At</a:t>
            </a:r>
            <a:endParaRPr sz="1500" baseline="27777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477798"/>
            <a:ext cx="27076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Arial"/>
                <a:cs typeface="Arial"/>
              </a:rPr>
              <a:t>scalar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case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i="1" spc="-100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55" dirty="0">
                <a:latin typeface="Hack"/>
                <a:cs typeface="Hack"/>
              </a:rPr>
              <a:t>∈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Taylor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expansion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gives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0444" y="1218881"/>
            <a:ext cx="27844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transition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scalar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Φ(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75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0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Arial"/>
                <a:cs typeface="Arial"/>
              </a:rPr>
              <a:t>a</a:t>
            </a:r>
            <a:r>
              <a:rPr sz="1200" baseline="27777" dirty="0">
                <a:latin typeface="Times New Roman"/>
                <a:cs typeface="Times New Roman"/>
              </a:rPr>
              <a:t>(</a:t>
            </a:r>
            <a:r>
              <a:rPr sz="1200" i="1" baseline="27777" dirty="0">
                <a:latin typeface="Arial"/>
                <a:cs typeface="Arial"/>
              </a:rPr>
              <a:t>t</a:t>
            </a:r>
            <a:r>
              <a:rPr sz="1200" i="1" baseline="27777" dirty="0">
                <a:latin typeface="Hack"/>
                <a:cs typeface="Hack"/>
              </a:rPr>
              <a:t>−</a:t>
            </a:r>
            <a:r>
              <a:rPr sz="1200" i="1" baseline="27777" dirty="0">
                <a:latin typeface="Arial"/>
                <a:cs typeface="Arial"/>
              </a:rPr>
              <a:t>t</a:t>
            </a:r>
            <a:r>
              <a:rPr sz="900" baseline="23148" dirty="0">
                <a:latin typeface="Arial"/>
                <a:cs typeface="Arial"/>
              </a:rPr>
              <a:t>0</a:t>
            </a:r>
            <a:r>
              <a:rPr sz="1200" baseline="27777" dirty="0">
                <a:latin typeface="Times New Roman"/>
                <a:cs typeface="Times New Roman"/>
              </a:rPr>
              <a:t>)</a:t>
            </a:r>
            <a:r>
              <a:rPr sz="1200" spc="367" baseline="27777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satisfies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4840" y="1482024"/>
            <a:ext cx="1873250" cy="6737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477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Arial"/>
                <a:cs typeface="Arial"/>
              </a:rPr>
              <a:t>Φ(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80" dirty="0">
                <a:latin typeface="Times New Roman"/>
                <a:cs typeface="Times New Roman"/>
              </a:rPr>
              <a:t> </a:t>
            </a:r>
            <a:r>
              <a:rPr sz="1100" i="1" spc="75" dirty="0">
                <a:latin typeface="Arial"/>
                <a:cs typeface="Arial"/>
              </a:rPr>
              <a:t>t</a:t>
            </a:r>
            <a:r>
              <a:rPr sz="1100" spc="75" dirty="0">
                <a:latin typeface="Arial"/>
                <a:cs typeface="Arial"/>
              </a:rPr>
              <a:t>)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527050" marR="30480" indent="-489584">
              <a:lnSpc>
                <a:spcPts val="1789"/>
              </a:lnSpc>
            </a:pPr>
            <a:r>
              <a:rPr sz="1100" spc="10" dirty="0">
                <a:latin typeface="Arial"/>
                <a:cs typeface="Arial"/>
              </a:rPr>
              <a:t>Φ(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200" spc="15" baseline="-10416" dirty="0">
                <a:latin typeface="Arial"/>
                <a:cs typeface="Arial"/>
              </a:rPr>
              <a:t>3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200" spc="30" baseline="-10416" dirty="0">
                <a:latin typeface="Arial"/>
                <a:cs typeface="Arial"/>
              </a:rPr>
              <a:t>2</a:t>
            </a:r>
            <a:r>
              <a:rPr sz="1100" spc="20" dirty="0">
                <a:latin typeface="Arial"/>
                <a:cs typeface="Arial"/>
              </a:rPr>
              <a:t>)Φ(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200" spc="30" baseline="-10416" dirty="0">
                <a:latin typeface="Arial"/>
                <a:cs typeface="Arial"/>
              </a:rPr>
              <a:t>2</a:t>
            </a:r>
            <a:r>
              <a:rPr sz="1100" i="1" spc="20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1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Φ(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200" spc="15" baseline="-10416" dirty="0">
                <a:latin typeface="Arial"/>
                <a:cs typeface="Arial"/>
              </a:rPr>
              <a:t>3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30" dirty="0">
                <a:latin typeface="Arial"/>
                <a:cs typeface="Arial"/>
              </a:rPr>
              <a:t>t</a:t>
            </a:r>
            <a:r>
              <a:rPr sz="1200" spc="44" baseline="-10416" dirty="0">
                <a:latin typeface="Arial"/>
                <a:cs typeface="Arial"/>
              </a:rPr>
              <a:t>1</a:t>
            </a:r>
            <a:r>
              <a:rPr sz="1100" spc="30" dirty="0">
                <a:latin typeface="Arial"/>
                <a:cs typeface="Arial"/>
              </a:rPr>
              <a:t>) </a:t>
            </a:r>
            <a:r>
              <a:rPr sz="1100" spc="10" dirty="0">
                <a:latin typeface="Arial"/>
                <a:cs typeface="Arial"/>
              </a:rPr>
              <a:t>Φ(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200" spc="15" baseline="-10416" dirty="0">
                <a:latin typeface="Arial"/>
                <a:cs typeface="Arial"/>
              </a:rPr>
              <a:t>2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55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1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Φ</a:t>
            </a:r>
            <a:r>
              <a:rPr sz="1200" i="1" spc="30" baseline="31250" dirty="0">
                <a:latin typeface="Hack"/>
                <a:cs typeface="Hack"/>
              </a:rPr>
              <a:t>−</a:t>
            </a:r>
            <a:r>
              <a:rPr sz="1200" spc="30" baseline="31250" dirty="0">
                <a:latin typeface="Arial"/>
                <a:cs typeface="Arial"/>
              </a:rPr>
              <a:t>1</a:t>
            </a:r>
            <a:r>
              <a:rPr sz="1100" spc="20" dirty="0">
                <a:latin typeface="Arial"/>
                <a:cs typeface="Arial"/>
              </a:rPr>
              <a:t>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200" spc="30" baseline="-10416" dirty="0">
                <a:latin typeface="Arial"/>
                <a:cs typeface="Arial"/>
              </a:rPr>
              <a:t>1</a:t>
            </a:r>
            <a:r>
              <a:rPr sz="1100" i="1" spc="20" dirty="0">
                <a:latin typeface="Times New Roman"/>
                <a:cs typeface="Times New Roman"/>
              </a:rPr>
              <a:t>,</a:t>
            </a:r>
            <a:r>
              <a:rPr sz="1100" i="1" spc="-55" dirty="0">
                <a:latin typeface="Times New Roman"/>
                <a:cs typeface="Times New Roman"/>
              </a:rPr>
              <a:t> </a:t>
            </a:r>
            <a:r>
              <a:rPr sz="1100" i="1" spc="30" dirty="0">
                <a:latin typeface="Arial"/>
                <a:cs typeface="Arial"/>
              </a:rPr>
              <a:t>t</a:t>
            </a:r>
            <a:r>
              <a:rPr sz="1200" spc="44" baseline="-10416" dirty="0">
                <a:latin typeface="Arial"/>
                <a:cs typeface="Arial"/>
              </a:rPr>
              <a:t>2</a:t>
            </a:r>
            <a:r>
              <a:rPr sz="1100" spc="3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3921" y="1482024"/>
            <a:ext cx="1384300" cy="67373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indent="208279" algn="r">
              <a:lnSpc>
                <a:spcPct val="130600"/>
              </a:lnSpc>
              <a:spcBef>
                <a:spcPts val="30"/>
              </a:spcBef>
            </a:pPr>
            <a:r>
              <a:rPr sz="1100" spc="-10" dirty="0">
                <a:latin typeface="Arial"/>
                <a:cs typeface="Arial"/>
              </a:rPr>
              <a:t>(transition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itself) </a:t>
            </a:r>
            <a:r>
              <a:rPr sz="1100" spc="-50" dirty="0">
                <a:latin typeface="Arial"/>
                <a:cs typeface="Arial"/>
              </a:rPr>
              <a:t>(consecutive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transition) </a:t>
            </a:r>
            <a:r>
              <a:rPr sz="1100" spc="-60" dirty="0">
                <a:latin typeface="Arial"/>
                <a:cs typeface="Arial"/>
              </a:rPr>
              <a:t>(reverse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transition)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6B03008-D757-13EC-BDE0-F34AA47F17E0}"/>
                  </a:ext>
                </a:extLst>
              </p:cNvPr>
              <p:cNvSpPr txBox="1"/>
              <p:nvPr/>
            </p:nvSpPr>
            <p:spPr>
              <a:xfrm>
                <a:off x="857250" y="746492"/>
                <a:ext cx="2608855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d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d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6B03008-D757-13EC-BDE0-F34AA47F1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746492"/>
                <a:ext cx="2608855" cy="317972"/>
              </a:xfrm>
              <a:prstGeom prst="rect">
                <a:avLst/>
              </a:prstGeom>
              <a:blipFill>
                <a:blip r:embed="rId3"/>
                <a:stretch>
                  <a:fillRect l="-234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state</a:t>
            </a:r>
            <a:r>
              <a:rPr spc="-25" dirty="0"/>
              <a:t> </a:t>
            </a:r>
            <a:r>
              <a:rPr spc="-10" dirty="0"/>
              <a:t>transition</a:t>
            </a:r>
            <a:r>
              <a:rPr spc="-25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i="1" spc="-25" dirty="0">
                <a:latin typeface="Arial"/>
                <a:cs typeface="Arial"/>
              </a:rPr>
              <a:t>e</a:t>
            </a:r>
            <a:r>
              <a:rPr sz="1500" i="1" spc="-37" baseline="27777" dirty="0">
                <a:latin typeface="Arial"/>
                <a:cs typeface="Arial"/>
              </a:rPr>
              <a:t>At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44" y="477798"/>
            <a:ext cx="1679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matrix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case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55" dirty="0">
                <a:latin typeface="Hack"/>
                <a:cs typeface="Hack"/>
              </a:rPr>
              <a:t>∈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200" i="1" spc="-30" baseline="27777" dirty="0">
                <a:latin typeface="Arial"/>
                <a:cs typeface="Arial"/>
              </a:rPr>
              <a:t>n</a:t>
            </a:r>
            <a:r>
              <a:rPr sz="1200" i="1" spc="-30" baseline="27777" dirty="0">
                <a:latin typeface="Hack"/>
                <a:cs typeface="Hack"/>
              </a:rPr>
              <a:t>×</a:t>
            </a:r>
            <a:r>
              <a:rPr sz="1200" i="1" spc="-30" baseline="27777" dirty="0">
                <a:latin typeface="Arial"/>
                <a:cs typeface="Arial"/>
              </a:rPr>
              <a:t>n</a:t>
            </a:r>
            <a:r>
              <a:rPr sz="1100" spc="-20" dirty="0">
                <a:latin typeface="Arial"/>
                <a:cs typeface="Arial"/>
              </a:rPr>
              <a:t>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97597"/>
            <a:ext cx="65201" cy="6520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64832" y="1270315"/>
            <a:ext cx="3745229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spc="-95" dirty="0">
                <a:latin typeface="Arial"/>
                <a:cs typeface="Arial"/>
              </a:rPr>
              <a:t>as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i="1" baseline="-10416" dirty="0">
                <a:latin typeface="Arial"/>
                <a:cs typeface="Arial"/>
              </a:rPr>
              <a:t>n</a:t>
            </a:r>
            <a:r>
              <a:rPr sz="1200" i="1" spc="112" baseline="-10416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i</a:t>
            </a:r>
            <a:r>
              <a:rPr sz="1200" i="1" spc="225" baseline="27777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matrices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dimension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n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×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Arial"/>
                <a:cs typeface="Arial"/>
              </a:rPr>
              <a:t>At</a:t>
            </a:r>
            <a:r>
              <a:rPr sz="1200" i="1" spc="225" baseline="27777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must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55" dirty="0">
                <a:latin typeface="Hack"/>
                <a:cs typeface="Hack"/>
              </a:rPr>
              <a:t>∈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</a:t>
            </a:r>
            <a:r>
              <a:rPr sz="1200" i="1" spc="-30" baseline="27777" dirty="0">
                <a:latin typeface="Arial"/>
                <a:cs typeface="Arial"/>
              </a:rPr>
              <a:t>n</a:t>
            </a:r>
            <a:r>
              <a:rPr sz="1200" i="1" spc="-30" baseline="27777" dirty="0">
                <a:latin typeface="Hack"/>
                <a:cs typeface="Hack"/>
              </a:rPr>
              <a:t>×</a:t>
            </a:r>
            <a:r>
              <a:rPr sz="1200" i="1" spc="-30" baseline="27777" dirty="0">
                <a:latin typeface="Arial"/>
                <a:cs typeface="Arial"/>
              </a:rPr>
              <a:t>n</a:t>
            </a:r>
            <a:endParaRPr sz="1200" baseline="27777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transition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matrix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Φ(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0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45" dirty="0">
                <a:latin typeface="Arial"/>
                <a:cs typeface="Arial"/>
              </a:rPr>
              <a:t>e</a:t>
            </a:r>
            <a:r>
              <a:rPr sz="1200" i="1" spc="67" baseline="27777" dirty="0">
                <a:latin typeface="Arial"/>
                <a:cs typeface="Arial"/>
              </a:rPr>
              <a:t>A</a:t>
            </a:r>
            <a:r>
              <a:rPr sz="1200" spc="67" baseline="27777" dirty="0">
                <a:latin typeface="Times New Roman"/>
                <a:cs typeface="Times New Roman"/>
              </a:rPr>
              <a:t>(</a:t>
            </a:r>
            <a:r>
              <a:rPr sz="1200" i="1" spc="67" baseline="27777" dirty="0">
                <a:latin typeface="Arial"/>
                <a:cs typeface="Arial"/>
              </a:rPr>
              <a:t>t</a:t>
            </a:r>
            <a:r>
              <a:rPr sz="1200" i="1" spc="67" baseline="27777" dirty="0">
                <a:latin typeface="Hack"/>
                <a:cs typeface="Hack"/>
              </a:rPr>
              <a:t>−</a:t>
            </a:r>
            <a:r>
              <a:rPr sz="1200" i="1" spc="67" baseline="27777" dirty="0">
                <a:latin typeface="Arial"/>
                <a:cs typeface="Arial"/>
              </a:rPr>
              <a:t>t</a:t>
            </a:r>
            <a:r>
              <a:rPr sz="900" spc="67" baseline="23148" dirty="0">
                <a:latin typeface="Arial"/>
                <a:cs typeface="Arial"/>
              </a:rPr>
              <a:t>0</a:t>
            </a:r>
            <a:r>
              <a:rPr sz="1200" spc="67" baseline="27777" dirty="0">
                <a:latin typeface="Times New Roman"/>
                <a:cs typeface="Times New Roman"/>
              </a:rPr>
              <a:t>)</a:t>
            </a:r>
            <a:r>
              <a:rPr sz="1200" spc="277" baseline="27777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satisfies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07629"/>
            <a:ext cx="65201" cy="6520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125408" y="1768955"/>
            <a:ext cx="1873250" cy="78613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647700">
              <a:lnSpc>
                <a:spcPct val="100000"/>
              </a:lnSpc>
              <a:spcBef>
                <a:spcPts val="635"/>
              </a:spcBef>
            </a:pPr>
            <a:r>
              <a:rPr sz="1100" dirty="0">
                <a:latin typeface="Arial"/>
                <a:cs typeface="Arial"/>
              </a:rPr>
              <a:t>Φ(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80" dirty="0">
                <a:latin typeface="Times New Roman"/>
                <a:cs typeface="Times New Roman"/>
              </a:rPr>
              <a:t> </a:t>
            </a:r>
            <a:r>
              <a:rPr sz="1100" i="1" spc="75" dirty="0">
                <a:latin typeface="Arial"/>
                <a:cs typeface="Arial"/>
              </a:rPr>
              <a:t>t</a:t>
            </a:r>
            <a:r>
              <a:rPr sz="1100" spc="75" dirty="0">
                <a:latin typeface="Arial"/>
                <a:cs typeface="Arial"/>
              </a:rPr>
              <a:t>)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I</a:t>
            </a:r>
            <a:r>
              <a:rPr sz="1200" i="1" spc="-37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1100" spc="10" dirty="0">
                <a:latin typeface="Arial"/>
                <a:cs typeface="Arial"/>
              </a:rPr>
              <a:t>Φ(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200" spc="15" baseline="-10416" dirty="0">
                <a:latin typeface="Arial"/>
                <a:cs typeface="Arial"/>
              </a:rPr>
              <a:t>3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200" spc="30" baseline="-10416" dirty="0">
                <a:latin typeface="Arial"/>
                <a:cs typeface="Arial"/>
              </a:rPr>
              <a:t>2</a:t>
            </a:r>
            <a:r>
              <a:rPr sz="1100" spc="20" dirty="0">
                <a:latin typeface="Arial"/>
                <a:cs typeface="Arial"/>
              </a:rPr>
              <a:t>)Φ(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200" spc="30" baseline="-10416" dirty="0">
                <a:latin typeface="Arial"/>
                <a:cs typeface="Arial"/>
              </a:rPr>
              <a:t>2</a:t>
            </a:r>
            <a:r>
              <a:rPr sz="1100" i="1" spc="20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1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Φ(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200" spc="15" baseline="-10416" dirty="0">
                <a:latin typeface="Arial"/>
                <a:cs typeface="Arial"/>
              </a:rPr>
              <a:t>3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30" dirty="0">
                <a:latin typeface="Arial"/>
                <a:cs typeface="Arial"/>
              </a:rPr>
              <a:t>t</a:t>
            </a:r>
            <a:r>
              <a:rPr sz="1200" spc="44" baseline="-10416" dirty="0">
                <a:latin typeface="Arial"/>
                <a:cs typeface="Arial"/>
              </a:rPr>
              <a:t>1</a:t>
            </a:r>
            <a:r>
              <a:rPr sz="1100" spc="3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527050">
              <a:lnSpc>
                <a:spcPct val="100000"/>
              </a:lnSpc>
              <a:spcBef>
                <a:spcPts val="965"/>
              </a:spcBef>
            </a:pPr>
            <a:r>
              <a:rPr sz="1100" spc="10" dirty="0">
                <a:latin typeface="Arial"/>
                <a:cs typeface="Arial"/>
              </a:rPr>
              <a:t>Φ(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200" spc="15" baseline="-10416" dirty="0">
                <a:latin typeface="Arial"/>
                <a:cs typeface="Arial"/>
              </a:rPr>
              <a:t>2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55" dirty="0">
                <a:latin typeface="Times New Roman"/>
                <a:cs typeface="Times New Roman"/>
              </a:rPr>
              <a:t> 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1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20" dirty="0">
                <a:latin typeface="Arial"/>
                <a:cs typeface="Arial"/>
              </a:rPr>
              <a:t>Φ</a:t>
            </a:r>
            <a:r>
              <a:rPr sz="1200" i="1" spc="30" baseline="31250" dirty="0">
                <a:latin typeface="Hack"/>
                <a:cs typeface="Hack"/>
              </a:rPr>
              <a:t>−</a:t>
            </a:r>
            <a:r>
              <a:rPr sz="1200" spc="30" baseline="31250" dirty="0">
                <a:latin typeface="Arial"/>
                <a:cs typeface="Arial"/>
              </a:rPr>
              <a:t>1</a:t>
            </a:r>
            <a:r>
              <a:rPr sz="1100" spc="20" dirty="0">
                <a:latin typeface="Arial"/>
                <a:cs typeface="Arial"/>
              </a:rPr>
              <a:t>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200" spc="30" baseline="-10416" dirty="0">
                <a:latin typeface="Arial"/>
                <a:cs typeface="Arial"/>
              </a:rPr>
              <a:t>1</a:t>
            </a:r>
            <a:r>
              <a:rPr sz="1100" i="1" spc="20" dirty="0">
                <a:latin typeface="Times New Roman"/>
                <a:cs typeface="Times New Roman"/>
              </a:rPr>
              <a:t>,</a:t>
            </a:r>
            <a:r>
              <a:rPr sz="1100" i="1" spc="-55" dirty="0">
                <a:latin typeface="Times New Roman"/>
                <a:cs typeface="Times New Roman"/>
              </a:rPr>
              <a:t> </a:t>
            </a:r>
            <a:r>
              <a:rPr sz="1100" i="1" spc="30" dirty="0">
                <a:latin typeface="Arial"/>
                <a:cs typeface="Arial"/>
              </a:rPr>
              <a:t>t</a:t>
            </a:r>
            <a:r>
              <a:rPr sz="1200" spc="44" baseline="-10416" dirty="0">
                <a:latin typeface="Arial"/>
                <a:cs typeface="Arial"/>
              </a:rPr>
              <a:t>2</a:t>
            </a:r>
            <a:r>
              <a:rPr sz="1100" spc="3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815005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77532" y="2731489"/>
            <a:ext cx="401129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Arial"/>
                <a:cs typeface="Arial"/>
              </a:rPr>
              <a:t>note,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however,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Arial"/>
                <a:cs typeface="Arial"/>
              </a:rPr>
              <a:t>At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Arial"/>
                <a:cs typeface="Arial"/>
              </a:rPr>
              <a:t>Bt</a:t>
            </a:r>
            <a:r>
              <a:rPr sz="1200" i="1" spc="172" baseline="27777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45" dirty="0">
                <a:latin typeface="Arial"/>
                <a:cs typeface="Arial"/>
              </a:rPr>
              <a:t>e</a:t>
            </a:r>
            <a:r>
              <a:rPr sz="1200" spc="67" baseline="27777" dirty="0">
                <a:latin typeface="Times New Roman"/>
                <a:cs typeface="Times New Roman"/>
              </a:rPr>
              <a:t>(</a:t>
            </a:r>
            <a:r>
              <a:rPr sz="1200" i="1" spc="67" baseline="27777" dirty="0">
                <a:latin typeface="Arial"/>
                <a:cs typeface="Arial"/>
              </a:rPr>
              <a:t>A</a:t>
            </a:r>
            <a:r>
              <a:rPr sz="1200" spc="67" baseline="27777" dirty="0">
                <a:latin typeface="Times New Roman"/>
                <a:cs typeface="Times New Roman"/>
              </a:rPr>
              <a:t>+</a:t>
            </a:r>
            <a:r>
              <a:rPr sz="1200" i="1" spc="67" baseline="27777" dirty="0">
                <a:latin typeface="Arial"/>
                <a:cs typeface="Arial"/>
              </a:rPr>
              <a:t>B</a:t>
            </a:r>
            <a:r>
              <a:rPr sz="1200" spc="67" baseline="27777" dirty="0">
                <a:latin typeface="Times New Roman"/>
                <a:cs typeface="Times New Roman"/>
              </a:rPr>
              <a:t>)</a:t>
            </a:r>
            <a:r>
              <a:rPr sz="1200" i="1" spc="67" baseline="27777" dirty="0">
                <a:latin typeface="Arial"/>
                <a:cs typeface="Arial"/>
              </a:rPr>
              <a:t>t</a:t>
            </a:r>
            <a:r>
              <a:rPr sz="1200" i="1" spc="262" baseline="27777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only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AB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BA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(check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using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Taylor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expansion)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E28031-84BD-95B5-0075-114FEA99C34C}"/>
                  </a:ext>
                </a:extLst>
              </p:cNvPr>
              <p:cNvSpPr txBox="1"/>
              <p:nvPr/>
            </p:nvSpPr>
            <p:spPr>
              <a:xfrm>
                <a:off x="171450" y="1882775"/>
                <a:ext cx="2304606" cy="66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ar-AE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ar-AE" sz="120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eqArr>
                            <m:eqArrPr>
                              <m:ctrlPr>
                                <a:rPr lang="ar-AE" sz="1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ar-A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b>
                                    <m:sSubPr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ar-AE" sz="12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ar-A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𝐴𝑡</m:t>
                                  </m:r>
                                </m:sup>
                              </m:s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ar-A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𝐴𝑡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eqArr>
                        </m:den>
                      </m:f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  <m:mr>
                          <m:e/>
                          <m:e/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E28031-84BD-95B5-0075-114FEA99C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882775"/>
                <a:ext cx="2304606" cy="663771"/>
              </a:xfrm>
              <a:prstGeom prst="rect">
                <a:avLst/>
              </a:prstGeom>
              <a:blipFill>
                <a:blip r:embed="rId6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686BC6-1DE6-CA22-0A34-5F5DC4ECBC46}"/>
                  </a:ext>
                </a:extLst>
              </p:cNvPr>
              <p:cNvSpPr txBox="1"/>
              <p:nvPr/>
            </p:nvSpPr>
            <p:spPr>
              <a:xfrm>
                <a:off x="857250" y="746492"/>
                <a:ext cx="2622769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686BC6-1DE6-CA22-0A34-5F5DC4ECB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746492"/>
                <a:ext cx="2622769" cy="317972"/>
              </a:xfrm>
              <a:prstGeom prst="rect">
                <a:avLst/>
              </a:prstGeom>
              <a:blipFill>
                <a:blip r:embed="rId7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E9731DA5-7081-ABF0-0808-838A01EABD39}"/>
              </a:ext>
            </a:extLst>
          </p:cNvPr>
          <p:cNvSpPr/>
          <p:nvPr/>
        </p:nvSpPr>
        <p:spPr>
          <a:xfrm>
            <a:off x="789646" y="734901"/>
            <a:ext cx="2810804" cy="3649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600" y="60004"/>
            <a:ext cx="39598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202" baseline="27777" dirty="0">
                <a:latin typeface="Arial"/>
                <a:cs typeface="Arial"/>
              </a:rPr>
              <a:t> </a:t>
            </a:r>
            <a:r>
              <a:rPr sz="1400" spc="-60" dirty="0"/>
              <a:t>when</a:t>
            </a:r>
            <a:r>
              <a:rPr sz="1400" spc="-15" dirty="0"/>
              <a:t> </a:t>
            </a:r>
            <a:r>
              <a:rPr sz="1400" i="1" dirty="0">
                <a:latin typeface="Arial"/>
                <a:cs typeface="Arial"/>
              </a:rPr>
              <a:t>A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dirty="0"/>
              <a:t>is</a:t>
            </a:r>
            <a:r>
              <a:rPr sz="1400" spc="-10" dirty="0"/>
              <a:t> </a:t>
            </a:r>
            <a:r>
              <a:rPr sz="1400" spc="-45" dirty="0"/>
              <a:t>diagonal</a:t>
            </a:r>
            <a:r>
              <a:rPr sz="1400" spc="-15" dirty="0"/>
              <a:t> </a:t>
            </a:r>
            <a:r>
              <a:rPr sz="1400" dirty="0"/>
              <a:t>or</a:t>
            </a:r>
            <a:r>
              <a:rPr sz="1400" spc="-15" dirty="0"/>
              <a:t> </a:t>
            </a:r>
            <a:r>
              <a:rPr sz="1400" dirty="0"/>
              <a:t>in</a:t>
            </a:r>
            <a:r>
              <a:rPr sz="1400" spc="-15" dirty="0"/>
              <a:t> </a:t>
            </a:r>
            <a:r>
              <a:rPr sz="1400" spc="-45" dirty="0"/>
              <a:t>Jordan</a:t>
            </a:r>
            <a:r>
              <a:rPr sz="1400" spc="-15" dirty="0"/>
              <a:t> </a:t>
            </a:r>
            <a:r>
              <a:rPr sz="1400" spc="-20" dirty="0"/>
              <a:t>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306725"/>
            <a:ext cx="24612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191919"/>
                </a:solidFill>
                <a:latin typeface="Arial"/>
                <a:cs typeface="Arial"/>
              </a:rPr>
              <a:t>convenient</a:t>
            </a:r>
            <a:r>
              <a:rPr sz="900" spc="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191919"/>
                </a:solidFill>
                <a:latin typeface="Arial"/>
                <a:cs typeface="Arial"/>
              </a:rPr>
              <a:t>when</a:t>
            </a:r>
            <a:r>
              <a:rPr sz="900" spc="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r>
              <a:rPr sz="900" i="1" spc="1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191919"/>
                </a:solidFill>
                <a:latin typeface="Arial"/>
                <a:cs typeface="Arial"/>
              </a:rPr>
              <a:t>is</a:t>
            </a:r>
            <a:r>
              <a:rPr sz="900" spc="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r>
              <a:rPr sz="900" spc="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191919"/>
                </a:solidFill>
                <a:latin typeface="Arial"/>
                <a:cs typeface="Arial"/>
              </a:rPr>
              <a:t>diagonal</a:t>
            </a:r>
            <a:r>
              <a:rPr sz="900" spc="1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191919"/>
                </a:solidFill>
                <a:latin typeface="Arial"/>
                <a:cs typeface="Arial"/>
              </a:rPr>
              <a:t>or</a:t>
            </a:r>
            <a:r>
              <a:rPr sz="900" spc="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191919"/>
                </a:solidFill>
                <a:latin typeface="Arial"/>
                <a:cs typeface="Arial"/>
              </a:rPr>
              <a:t>Jordan</a:t>
            </a:r>
            <a:r>
              <a:rPr sz="900" spc="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191919"/>
                </a:solidFill>
                <a:latin typeface="Arial"/>
                <a:cs typeface="Arial"/>
              </a:rPr>
              <a:t>matrix</a:t>
            </a:r>
            <a:endParaRPr sz="9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9"/>
              <p:cNvSpPr txBox="1"/>
              <p:nvPr/>
            </p:nvSpPr>
            <p:spPr>
              <a:xfrm>
                <a:off x="100444" y="587375"/>
                <a:ext cx="3262629" cy="68704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spcBef>
                    <a:spcPts val="90"/>
                  </a:spcBef>
                  <a:tabLst>
                    <a:tab pos="2377440" algn="l"/>
                    <a:tab pos="2609215" algn="l"/>
                    <a:tab pos="2912110" algn="l"/>
                    <a:tab pos="3173095" algn="l"/>
                  </a:tabLst>
                </a:pPr>
                <a:r>
                  <a:rPr sz="1100" dirty="0">
                    <a:latin typeface="Arial"/>
                    <a:cs typeface="Arial"/>
                  </a:rPr>
                  <a:t>the</a:t>
                </a:r>
                <a:r>
                  <a:rPr sz="1100" spc="-25" dirty="0">
                    <a:latin typeface="Arial"/>
                    <a:cs typeface="Arial"/>
                  </a:rPr>
                  <a:t> </a:t>
                </a:r>
                <a:r>
                  <a:rPr sz="1100" spc="-105" dirty="0">
                    <a:latin typeface="Arial"/>
                    <a:cs typeface="Arial"/>
                  </a:rPr>
                  <a:t>case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with</a:t>
                </a:r>
                <a:r>
                  <a:rPr sz="1100" spc="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a</a:t>
                </a:r>
                <a:r>
                  <a:rPr sz="1100" spc="5" dirty="0">
                    <a:latin typeface="Arial"/>
                    <a:cs typeface="Arial"/>
                  </a:rPr>
                  <a:t> </a:t>
                </a:r>
                <a:r>
                  <a:rPr sz="1100" spc="-45" dirty="0">
                    <a:latin typeface="Arial"/>
                    <a:cs typeface="Arial"/>
                  </a:rPr>
                  <a:t>diagonal</a:t>
                </a:r>
                <a:r>
                  <a:rPr sz="1100" spc="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matrix</a:t>
                </a:r>
                <a:r>
                  <a:rPr lang="en-US" sz="110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ar-AE" sz="110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sz="110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sz="1100" dirty="0"/>
                  <a:t>:</a:t>
                </a:r>
              </a:p>
              <a:p>
                <a:pPr marL="38100">
                  <a:lnSpc>
                    <a:spcPct val="100000"/>
                  </a:lnSpc>
                  <a:spcBef>
                    <a:spcPts val="90"/>
                  </a:spcBef>
                  <a:tabLst>
                    <a:tab pos="2377440" algn="l"/>
                    <a:tab pos="2609215" algn="l"/>
                    <a:tab pos="2912110" algn="l"/>
                    <a:tab pos="3173095" algn="l"/>
                  </a:tabLst>
                </a:pPr>
                <a:endParaRPr sz="11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" y="587375"/>
                <a:ext cx="3262629" cy="687048"/>
              </a:xfrm>
              <a:prstGeom prst="rect">
                <a:avLst/>
              </a:prstGeom>
              <a:blipFill>
                <a:blip r:embed="rId2"/>
                <a:stretch>
                  <a:fillRect l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413306"/>
            <a:ext cx="65201" cy="6520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785061"/>
            <a:ext cx="65201" cy="6520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402932" y="1701544"/>
            <a:ext cx="18453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all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matrices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right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side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2932" y="2395548"/>
            <a:ext cx="1195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easy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compute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111A77-0511-5A36-C05B-DCDC55C4A897}"/>
                  </a:ext>
                </a:extLst>
              </p:cNvPr>
              <p:cNvSpPr txBox="1"/>
              <p:nvPr/>
            </p:nvSpPr>
            <p:spPr>
              <a:xfrm>
                <a:off x="304419" y="1120775"/>
                <a:ext cx="3067431" cy="10939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ar-AE" sz="1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ar-AE" sz="1000" dirty="0"/>
                  <a:t>, </a:t>
                </a:r>
                <a14:m>
                  <m:oMath xmlns:m="http://schemas.openxmlformats.org/officeDocument/2006/math">
                    <m:r>
                      <a:rPr lang="ar-AE" sz="100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ar-AE" sz="1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ar-AE" sz="1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ar-AE" sz="10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111A77-0511-5A36-C05B-DCDC55C4A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19" y="1120775"/>
                <a:ext cx="3067431" cy="10939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7359B7A-521C-6789-413D-1CFD554842F8}"/>
                  </a:ext>
                </a:extLst>
              </p:cNvPr>
              <p:cNvSpPr txBox="1"/>
              <p:nvPr/>
            </p:nvSpPr>
            <p:spPr>
              <a:xfrm>
                <a:off x="857250" y="1974110"/>
                <a:ext cx="2622769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7359B7A-521C-6789-413D-1CFD5548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1974110"/>
                <a:ext cx="2622769" cy="317972"/>
              </a:xfrm>
              <a:prstGeom prst="rect">
                <a:avLst/>
              </a:prstGeom>
              <a:blipFill>
                <a:blip r:embed="rId7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68490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70BEC521-6386-2EC6-7906-4B9708A520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convenient when </a:t>
                </a: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is a diagonal or Jordan matrix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case with a diagonal matrix </a:t>
                </a: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𝐴𝑡</m:t>
                                </m:r>
                              </m:sup>
                            </m:sSup>
                          </m:e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𝐼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𝐴𝑡</m:t>
                            </m:r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​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+…+</m:t>
                            </m:r>
                            <m:f>
                              <m:f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!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​</m:t>
                                </m:r>
                              </m:e>
                              <m:sup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+…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+…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0" lang="ar-AE" sz="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+…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bar>
                              <m:bar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ar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ar-AE" sz="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kumimoji="0" lang="ar-AE" sz="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kumimoji="0" lang="ar-AE" sz="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kumimoji="0" lang="ar-AE" sz="8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8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0" lang="ar-AE" sz="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bar>
                          </m:e>
                        </m:mr>
                      </m:m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70BEC521-6386-2EC6-7906-4B9708A52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  <a:blipFill>
                <a:blip r:embed="rId3"/>
                <a:stretch>
                  <a:fillRect b="-6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68490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D7ED7B9E-0218-AC81-6920-7E68B03CAC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buNone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the case with a </a:t>
                </a:r>
                <a:r>
                  <a:rPr lang="en-US" sz="1100" dirty="0">
                    <a:solidFill>
                      <a:sysClr val="windowText" lastClr="000000"/>
                    </a:solidFill>
                    <a:latin typeface="Calibri"/>
                  </a:rPr>
                  <a:t>J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ordan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</a:rPr>
                  <a:t> matrix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: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>
                  <a:defRPr/>
                </a:pPr>
                <a:r>
                  <a:rPr lang="en-US" sz="1100" dirty="0">
                    <a:solidFill>
                      <a:sysClr val="windowText" lastClr="000000"/>
                    </a:solidFill>
                    <a:latin typeface="Calibri"/>
                    <a:cs typeface="Arial" panose="020B0604020202020204" pitchFamily="34" charset="0"/>
                  </a:rPr>
                  <a:t>d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e</a:t>
                </a:r>
                <a:r>
                  <a:rPr lang="en-US" sz="1100" dirty="0">
                    <a:solidFill>
                      <a:sysClr val="windowText" lastClr="000000"/>
                    </a:solidFill>
                    <a:latin typeface="Calibri"/>
                    <a:cs typeface="Arial" panose="020B0604020202020204" pitchFamily="34" charset="0"/>
                  </a:rPr>
                  <a:t>compose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ar-AE" altLang="zh-CN" sz="1100" dirty="0"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11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11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1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lang="en-US" altLang="zh-CN" sz="1100" b="0" i="0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lang="en-US" altLang="zh-CN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en-US" altLang="zh-CN" sz="11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11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lim>
                    </m:limLow>
                    <m:r>
                      <a:rPr lang="en-US" altLang="zh-CN" sz="11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r>
                      <a:rPr lang="en-US" altLang="zh-CN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𝑁𝑡</m:t>
                            </m:r>
                          </m:e>
                        </m:d>
                      </m:sup>
                    </m:sSup>
                  </m:oMath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>
                  <a:defRPr/>
                </a:pPr>
                <a:r>
                  <a:rPr lang="en-US" sz="1100" dirty="0">
                    <a:solidFill>
                      <a:sysClr val="windowText" lastClr="000000"/>
                    </a:solidFill>
                    <a:latin typeface="Calibri"/>
                    <a:cs typeface="Arial" panose="020B0604020202020204" pitchFamily="34" charset="0"/>
                  </a:rPr>
                  <a:t>also,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𝑁𝑡</m:t>
                        </m:r>
                      </m:e>
                    </m:d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sSup>
                      <m:sSup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𝑁𝑡</m:t>
                        </m:r>
                      </m:e>
                    </m:d>
                    <m:d>
                      <m:d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 and 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1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zh-CN" sz="11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1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1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1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𝑁𝑡</m:t>
                            </m:r>
                          </m:e>
                        </m:d>
                      </m:sup>
                    </m:sSup>
                    <m:r>
                      <a:rPr lang="en-US" altLang="zh-CN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𝐼𝑡</m:t>
                        </m:r>
                      </m:sup>
                    </m:sSup>
                    <m:sSup>
                      <m:sSupPr>
                        <m:ctrlP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𝑁𝑡</m:t>
                        </m:r>
                      </m:sup>
                    </m:sSup>
                  </m:oMath>
                </a14:m>
                <a:endParaRPr lang="en-US" altLang="zh-CN" sz="1100" b="0" i="0" dirty="0">
                  <a:solidFill>
                    <a:sysClr val="windowText" lastClr="000000"/>
                  </a:solidFill>
                  <a:latin typeface="Calibri"/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r>
                  <a:rPr lang="en-US" sz="1100" dirty="0">
                    <a:solidFill>
                      <a:sysClr val="windowText" lastClr="000000"/>
                    </a:solidFill>
                    <a:latin typeface="Calibri"/>
                    <a:cs typeface="Arial" panose="020B0604020202020204" pitchFamily="34" charset="0"/>
                  </a:rPr>
                  <a:t>t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cs typeface="Arial" panose="020B0604020202020204" pitchFamily="34" charset="0"/>
                  </a:rPr>
                  <a:t>hus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altLang="zh-CN" sz="11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𝑁𝑡</m:t>
                              </m:r>
                            </m:e>
                          </m:d>
                        </m:sup>
                      </m:sSup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ar-AE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p>
                            <m:sSupPr>
                              <m:ctrlP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𝑁𝑡</m:t>
                              </m:r>
                            </m:sup>
                          </m:sSup>
                        </m:e>
                      </m:bar>
                    </m:oMath>
                  </m:oMathPara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zh-CN" sz="1100" dirty="0">
                    <a:solidFill>
                      <a:sysClr val="windowText" lastClr="000000"/>
                    </a:solidFill>
                    <a:ea typeface="Cambria Math" panose="02040503050406030204" pitchFamily="18" charset="0"/>
                  </a:rPr>
                  <a:t>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80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sSup>
                      <m:sSupPr>
                        <m:ctrlPr>
                          <a:rPr lang="en-US" altLang="zh-CN" sz="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𝐼𝑡</m:t>
                        </m:r>
                      </m:sup>
                    </m:sSup>
                    <m:r>
                      <a:rPr kumimoji="0" lang="en-US" sz="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D7ED7B9E-0218-AC81-6920-7E68B03CA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2424789-EEEC-A1B7-954F-3A7F8CDCCA31}"/>
              </a:ext>
            </a:extLst>
          </p:cNvPr>
          <p:cNvCxnSpPr>
            <a:cxnSpLocks/>
          </p:cNvCxnSpPr>
          <p:nvPr/>
        </p:nvCxnSpPr>
        <p:spPr>
          <a:xfrm flipV="1">
            <a:off x="2838450" y="241617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38544" y="3160699"/>
            <a:ext cx="1732914" cy="0"/>
          </a:xfrm>
          <a:custGeom>
            <a:avLst/>
            <a:gdLst/>
            <a:ahLst/>
            <a:cxnLst/>
            <a:rect l="l" t="t" r="r" b="b"/>
            <a:pathLst>
              <a:path w="1732914">
                <a:moveTo>
                  <a:pt x="0" y="0"/>
                </a:moveTo>
                <a:lnTo>
                  <a:pt x="1732343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58775" y="3169318"/>
            <a:ext cx="20980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75" baseline="37037" dirty="0">
                <a:latin typeface="Arial"/>
                <a:cs typeface="Arial"/>
              </a:rPr>
              <a:t>1</a:t>
            </a:r>
            <a:r>
              <a:rPr sz="900" spc="50" dirty="0">
                <a:latin typeface="Arial"/>
                <a:cs typeface="Arial"/>
              </a:rPr>
              <a:t>“nil”</a:t>
            </a:r>
            <a:r>
              <a:rPr sz="900" spc="85" dirty="0">
                <a:latin typeface="Arial"/>
                <a:cs typeface="Arial"/>
              </a:rPr>
              <a:t> </a:t>
            </a:r>
            <a:r>
              <a:rPr sz="900" i="1" spc="175" dirty="0">
                <a:latin typeface="Hack"/>
                <a:cs typeface="Hack"/>
              </a:rPr>
              <a:t>∼</a:t>
            </a:r>
            <a:r>
              <a:rPr sz="900" i="1" spc="-200" dirty="0">
                <a:latin typeface="Hack"/>
                <a:cs typeface="Hack"/>
              </a:rPr>
              <a:t> </a:t>
            </a:r>
            <a:r>
              <a:rPr sz="900" spc="-20" dirty="0">
                <a:latin typeface="Arial"/>
                <a:cs typeface="Arial"/>
              </a:rPr>
              <a:t>zero;</a:t>
            </a:r>
            <a:r>
              <a:rPr sz="900" spc="8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“potent”</a:t>
            </a:r>
            <a:r>
              <a:rPr sz="900" spc="90" dirty="0">
                <a:latin typeface="Arial"/>
                <a:cs typeface="Arial"/>
              </a:rPr>
              <a:t> </a:t>
            </a:r>
            <a:r>
              <a:rPr sz="900" i="1" spc="175" dirty="0">
                <a:latin typeface="Hack"/>
                <a:cs typeface="Hack"/>
              </a:rPr>
              <a:t>∼</a:t>
            </a:r>
            <a:r>
              <a:rPr sz="900" i="1" spc="-204" dirty="0">
                <a:latin typeface="Hack"/>
                <a:cs typeface="Hack"/>
              </a:rPr>
              <a:t> </a:t>
            </a:r>
            <a:r>
              <a:rPr sz="900" dirty="0">
                <a:latin typeface="Arial"/>
                <a:cs typeface="Arial"/>
              </a:rPr>
              <a:t>taking</a:t>
            </a:r>
            <a:r>
              <a:rPr sz="900" spc="9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powers.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F116396A-F969-F70C-3C36-5BBFDEF6B1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1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lim>
                      </m:limLow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lim>
                      </m:limLow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𝑁𝑡</m:t>
                          </m:r>
                        </m:sup>
                      </m:sSup>
                    </m:oMath>
                  </m:oMathPara>
                </a14:m>
                <a:endParaRPr lang="en-US" altLang="zh-CN" sz="1100" i="0" dirty="0">
                  <a:solidFill>
                    <a:sysClr val="windowText" lastClr="000000"/>
                  </a:solidFill>
                  <a:latin typeface="Calibri"/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pt-BR" sz="11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pt-BR" sz="1100" dirty="0">
                    <a:solidFill>
                      <a:sysClr val="windowText" lastClr="00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pt-BR" sz="1100" dirty="0" err="1">
                    <a:solidFill>
                      <a:sysClr val="windowText" lastClr="000000"/>
                    </a:solidFill>
                    <a:cs typeface="Arial" panose="020B0604020202020204" pitchFamily="34" charset="0"/>
                  </a:rPr>
                  <a:t>is</a:t>
                </a:r>
                <a:r>
                  <a:rPr lang="pt-BR" sz="1100" dirty="0">
                    <a:solidFill>
                      <a:sysClr val="windowText" lastClr="000000"/>
                    </a:solidFill>
                    <a:cs typeface="Arial" panose="020B0604020202020204" pitchFamily="34" charset="0"/>
                  </a:rPr>
                  <a:t> nilpotent</a:t>
                </a:r>
                <a:r>
                  <a:rPr lang="pt-BR" sz="1100" baseline="30000" dirty="0">
                    <a:solidFill>
                      <a:sysClr val="windowText" lastClr="000000"/>
                    </a:solidFill>
                    <a:cs typeface="Arial" panose="020B0604020202020204" pitchFamily="34" charset="0"/>
                  </a:rPr>
                  <a:t>1</a:t>
                </a:r>
                <a:r>
                  <a:rPr lang="pt-BR" sz="1100" dirty="0">
                    <a:solidFill>
                      <a:sysClr val="windowText" lastClr="000000"/>
                    </a:solidFill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p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=⋯=</m:t>
                    </m:r>
                    <m:r>
                      <a:rPr lang="en-US" sz="11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sSub>
                      <m:sSubPr>
                        <m:ctrlP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11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1100" dirty="0">
                    <a:solidFill>
                      <a:sysClr val="windowText" lastClr="000000"/>
                    </a:solidFill>
                    <a:cs typeface="Arial" panose="020B0604020202020204" pitchFamily="34" charset="0"/>
                  </a:rPr>
                  <a:t>, </a:t>
                </a:r>
                <a:r>
                  <a:rPr lang="pt-BR" sz="1100" dirty="0" err="1">
                    <a:solidFill>
                      <a:sysClr val="windowText" lastClr="000000"/>
                    </a:solidFill>
                    <a:cs typeface="Arial" panose="020B0604020202020204" pitchFamily="34" charset="0"/>
                  </a:rPr>
                  <a:t>yielding</a:t>
                </a:r>
                <a:endParaRPr lang="pt-BR" sz="1100" dirty="0">
                  <a:solidFill>
                    <a:sysClr val="windowText" lastClr="000000"/>
                  </a:solidFill>
                  <a:cs typeface="Arial" panose="020B0604020202020204" pitchFamily="34" charset="0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𝑁𝑡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𝑁𝑡</m:t>
                      </m:r>
                      <m:r>
                        <a:rPr lang="en-US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US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+⋯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b="0" dirty="0">
                  <a:solidFill>
                    <a:sysClr val="windowText" lastClr="000000"/>
                  </a:solidFill>
                  <a:cs typeface="Arial" panose="020B0604020202020204" pitchFamily="34" charset="0"/>
                </a:endParaRPr>
              </a:p>
              <a:p>
                <a:pPr>
                  <a:defRPr/>
                </a:pPr>
                <a:r>
                  <a:rPr lang="en-US" altLang="zh-CN" sz="1100" dirty="0">
                    <a:solidFill>
                      <a:sysClr val="windowText" lastClr="000000"/>
                    </a:solidFill>
                    <a:cs typeface="Arial" panose="020B0604020202020204" pitchFamily="34" charset="0"/>
                  </a:rPr>
                  <a:t>thus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100" b="0" dirty="0">
                  <a:solidFill>
                    <a:sysClr val="windowText" lastClr="000000"/>
                  </a:solidFill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pt-BR" sz="1100" dirty="0">
                  <a:solidFill>
                    <a:sysClr val="windowText" lastClr="000000"/>
                  </a:solidFill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F116396A-F969-F70C-3C36-5BBFDEF6B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4" y="434975"/>
                <a:ext cx="4223086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5213690-4F7F-4138-7A07-6F0180784BA8}"/>
              </a:ext>
            </a:extLst>
          </p:cNvPr>
          <p:cNvCxnSpPr>
            <a:cxnSpLocks/>
          </p:cNvCxnSpPr>
          <p:nvPr/>
        </p:nvCxnSpPr>
        <p:spPr>
          <a:xfrm flipV="1">
            <a:off x="2152650" y="1422791"/>
            <a:ext cx="462796" cy="32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A12E45C-DA54-9CFB-E57B-0B8AB6AAB89F}"/>
              </a:ext>
            </a:extLst>
          </p:cNvPr>
          <p:cNvCxnSpPr>
            <a:cxnSpLocks/>
          </p:cNvCxnSpPr>
          <p:nvPr/>
        </p:nvCxnSpPr>
        <p:spPr>
          <a:xfrm flipV="1">
            <a:off x="2756379" y="1498991"/>
            <a:ext cx="240067" cy="18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631B5AB-6CE7-E047-C56E-7E44FE242869}"/>
                  </a:ext>
                </a:extLst>
              </p:cNvPr>
              <p:cNvSpPr txBox="1"/>
              <p:nvPr/>
            </p:nvSpPr>
            <p:spPr>
              <a:xfrm>
                <a:off x="2608140" y="1338744"/>
                <a:ext cx="961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F631B5AB-6CE7-E047-C56E-7E44FE242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140" y="1338744"/>
                <a:ext cx="96180" cy="138499"/>
              </a:xfrm>
              <a:prstGeom prst="rect">
                <a:avLst/>
              </a:prstGeom>
              <a:blipFill>
                <a:blip r:embed="rId4"/>
                <a:stretch>
                  <a:fillRect l="-25000" r="-31250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9323CBB-24ED-D70D-CBA2-FCA12C75B1CC}"/>
                  </a:ext>
                </a:extLst>
              </p:cNvPr>
              <p:cNvSpPr txBox="1"/>
              <p:nvPr/>
            </p:nvSpPr>
            <p:spPr>
              <a:xfrm>
                <a:off x="2989140" y="1426911"/>
                <a:ext cx="9618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9323CBB-24ED-D70D-CBA2-FCA12C75B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140" y="1426911"/>
                <a:ext cx="96180" cy="138499"/>
              </a:xfrm>
              <a:prstGeom prst="rect">
                <a:avLst/>
              </a:prstGeom>
              <a:blipFill>
                <a:blip r:embed="rId4"/>
                <a:stretch>
                  <a:fillRect l="-25000" r="-3125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20" dirty="0"/>
              <a:t>structured</a:t>
            </a:r>
            <a:r>
              <a:rPr spc="-30" dirty="0"/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Taylor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44" y="538693"/>
            <a:ext cx="44075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100" dirty="0">
                <a:solidFill>
                  <a:srgbClr val="5AA800"/>
                </a:solidFill>
                <a:latin typeface="Arial"/>
                <a:cs typeface="Arial"/>
              </a:rPr>
              <a:t>Mass</a:t>
            </a:r>
            <a:r>
              <a:rPr sz="1200" spc="1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5AA800"/>
                </a:solidFill>
                <a:latin typeface="Arial"/>
                <a:cs typeface="Arial"/>
              </a:rPr>
              <a:t>moving</a:t>
            </a:r>
            <a:r>
              <a:rPr sz="1200" spc="-3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5AA800"/>
                </a:solidFill>
                <a:latin typeface="Arial"/>
                <a:cs typeface="Arial"/>
              </a:rPr>
              <a:t>on</a:t>
            </a:r>
            <a:r>
              <a:rPr sz="1200" spc="-4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AA800"/>
                </a:solidFill>
                <a:latin typeface="Arial"/>
                <a:cs typeface="Arial"/>
              </a:rPr>
              <a:t>a</a:t>
            </a:r>
            <a:r>
              <a:rPr sz="1200" spc="-3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5AA800"/>
                </a:solidFill>
                <a:latin typeface="Arial"/>
                <a:cs typeface="Arial"/>
              </a:rPr>
              <a:t>straight</a:t>
            </a:r>
            <a:r>
              <a:rPr sz="1200" spc="-1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5AA800"/>
                </a:solidFill>
                <a:latin typeface="Arial"/>
                <a:cs typeface="Arial"/>
              </a:rPr>
              <a:t>line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AA800"/>
                </a:solidFill>
                <a:latin typeface="Arial"/>
                <a:cs typeface="Arial"/>
              </a:rPr>
              <a:t>with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5AA800"/>
                </a:solidFill>
                <a:latin typeface="Arial"/>
                <a:cs typeface="Arial"/>
              </a:rPr>
              <a:t>zero</a:t>
            </a:r>
            <a:r>
              <a:rPr sz="1200" spc="-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AA800"/>
                </a:solidFill>
                <a:latin typeface="Arial"/>
                <a:cs typeface="Arial"/>
              </a:rPr>
              <a:t>friction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5AA800"/>
                </a:solidFill>
                <a:latin typeface="Arial"/>
                <a:cs typeface="Arial"/>
              </a:rPr>
              <a:t>and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5AA800"/>
                </a:solidFill>
                <a:latin typeface="Arial"/>
                <a:cs typeface="Arial"/>
              </a:rPr>
              <a:t>no</a:t>
            </a:r>
            <a:r>
              <a:rPr sz="1200" spc="-15" dirty="0">
                <a:solidFill>
                  <a:srgbClr val="5AA80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5AA800"/>
                </a:solidFill>
                <a:latin typeface="Arial"/>
                <a:cs typeface="Arial"/>
              </a:rPr>
              <a:t>external</a:t>
            </a:r>
            <a:r>
              <a:rPr sz="1200" spc="-20" dirty="0">
                <a:solidFill>
                  <a:srgbClr val="5AA800"/>
                </a:solidFill>
                <a:latin typeface="Arial"/>
                <a:cs typeface="Arial"/>
              </a:rPr>
              <a:t> force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0AB5B93E-B897-00D7-DBC5-2D81E0A1D9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564" y="815975"/>
                <a:ext cx="4223086" cy="17419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ar-AE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</m:num>
                        <m:den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𝐴𝑡</m:t>
                        </m:r>
                      </m:sup>
                    </m:sSup>
                    <m:r>
                      <a:rPr kumimoji="0" lang="ar-AE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</m:oMath>
                </a14:m>
                <a:r>
                  <a:rPr kumimoji="0" lang="ar-A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𝐴𝑡</m:t>
                          </m:r>
                        </m:sup>
                      </m:sSup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𝐼</m:t>
                      </m: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𝑡</m:t>
                      </m: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!</m:t>
                          </m:r>
                        </m:den>
                      </m:f>
                      <m:limLow>
                        <m:limLow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lim>
                      </m:limLow>
                      <m:sSup>
                        <m:sSup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  <m:sup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p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+…</m:t>
                      </m:r>
                      <m:bar>
                        <m:barPr>
                          <m:ctrlPr>
                            <a:rPr kumimoji="0" lang="ar-AE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arPr>
                        <m:e>
                          <m:r>
                            <a:rPr kumimoji="0" lang="ar-AE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bar>
                      <m:r>
                        <a:rPr kumimoji="0" lang="ar-AE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.</m:t>
                      </m:r>
                    </m:oMath>
                  </m:oMathPara>
                </a14:m>
                <a:endParaRPr kumimoji="0" lang="ar-AE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0AB5B93E-B897-00D7-DBC5-2D81E0A1D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4" y="815975"/>
                <a:ext cx="4223086" cy="17419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47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spc="-55" dirty="0"/>
              <a:t>low-</a:t>
            </a:r>
            <a:r>
              <a:rPr spc="-30" dirty="0"/>
              <a:t>order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column</a:t>
            </a:r>
            <a:r>
              <a:rPr sz="1400" spc="-30" dirty="0"/>
              <a:t> </a:t>
            </a:r>
            <a:r>
              <a:rPr sz="1400" spc="-10" dirty="0"/>
              <a:t>solutions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23C7F730-7FB4-6F5B-5711-FE90575B69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434975"/>
                <a:ext cx="4645395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 intuition of the matrix entries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consider: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acc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, 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𝐴𝑡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st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column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nd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libri"/>
                                          <a:ea typeface="+mn-ea"/>
                                          <a:cs typeface="+mn-cs"/>
                                        </a:rPr>
                                        <m:t>column</m:t>
                                      </m:r>
                                    </m:e>
                                  </m:mr>
                                  <m:mr>
                                    <m:e>
                                      <m:groupChr>
                                        <m:groupChrPr>
                                          <m:chr m:val="⏞"/>
                                          <m:pos m:val="top"/>
                                          <m:vertJc m:val="bot"/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groupChr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e>
                                      <m:groupChr>
                                        <m:groupChrPr>
                                          <m:chr m:val="⏞"/>
                                          <m:pos m:val="top"/>
                                          <m:vertJc m:val="bot"/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groupChr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groupCh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observation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23C7F730-7FB4-6F5B-5711-FE90575B6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434975"/>
                <a:ext cx="4645395" cy="1916091"/>
              </a:xfrm>
              <a:prstGeom prst="rect">
                <a:avLst/>
              </a:prstGeom>
              <a:blipFill>
                <a:blip r:embed="rId4"/>
                <a:stretch>
                  <a:fillRect t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47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</a:t>
            </a:r>
            <a:r>
              <a:rPr spc="-35" dirty="0"/>
              <a:t> </a:t>
            </a:r>
            <a:r>
              <a:rPr spc="-55" dirty="0"/>
              <a:t>low-</a:t>
            </a:r>
            <a:r>
              <a:rPr spc="-30" dirty="0"/>
              <a:t>order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72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30" dirty="0"/>
              <a:t> </a:t>
            </a:r>
            <a:r>
              <a:rPr sz="1400" spc="-35" dirty="0"/>
              <a:t>column</a:t>
            </a:r>
            <a:r>
              <a:rPr sz="1400" spc="-30" dirty="0"/>
              <a:t> </a:t>
            </a:r>
            <a:r>
              <a:rPr sz="1400" spc="-10" dirty="0"/>
              <a:t>solutions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FC8DF03-C6DC-0F74-6FBA-C5F1AF8D28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4345" y="5873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ar-AE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acc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, 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hence, we can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from: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write out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acc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</m:e>
                      </m:m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acc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</m:e>
                      </m:mr>
                    </m:m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nary>
                            <m:naryPr>
                              <m:limLoc m:val="subSup"/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naryPr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  <m:d>
                                    <m:d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𝜏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𝜏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𝜏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</m:e>
                        <m:e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then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≡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≡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namely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</m:t>
                    </m:r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or more compactly,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kumimoji="0" lang="ar-AE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write out directly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barPr>
                      <m:e>
                        <m:sSup>
                          <m:sSup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𝐴𝑡</m:t>
                            </m:r>
                          </m:sup>
                        </m:s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kumimoji="0" lang="ar-AE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kumimoji="0" lang="ar-AE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e>
                        </m:d>
                      </m:e>
                    </m:bar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FC8DF03-C6DC-0F74-6FBA-C5F1AF8D2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345" y="5873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900" y="60004"/>
            <a:ext cx="3476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191919"/>
                </a:solidFill>
                <a:latin typeface="Arial"/>
                <a:cs typeface="Arial"/>
              </a:rPr>
              <a:t>Computing</a:t>
            </a:r>
            <a:r>
              <a:rPr sz="1400" spc="-3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191919"/>
                </a:solidFill>
                <a:latin typeface="Arial"/>
                <a:cs typeface="Arial"/>
              </a:rPr>
              <a:t>low-</a:t>
            </a:r>
            <a:r>
              <a:rPr sz="1400" spc="-30" dirty="0">
                <a:solidFill>
                  <a:srgbClr val="191919"/>
                </a:solidFill>
                <a:latin typeface="Arial"/>
                <a:cs typeface="Arial"/>
              </a:rPr>
              <a:t>order </a:t>
            </a:r>
            <a:r>
              <a:rPr sz="1400" i="1" dirty="0">
                <a:solidFill>
                  <a:srgbClr val="191919"/>
                </a:solidFill>
                <a:latin typeface="Arial"/>
                <a:cs typeface="Arial"/>
              </a:rPr>
              <a:t>e</a:t>
            </a:r>
            <a:r>
              <a:rPr sz="1500" i="1" baseline="27777" dirty="0">
                <a:solidFill>
                  <a:srgbClr val="191919"/>
                </a:solidFill>
                <a:latin typeface="Arial"/>
                <a:cs typeface="Arial"/>
              </a:rPr>
              <a:t>At</a:t>
            </a:r>
            <a:r>
              <a:rPr sz="1500" i="1" spc="172" baseline="27777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via</a:t>
            </a:r>
            <a:r>
              <a:rPr sz="1400" spc="-3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191919"/>
                </a:solidFill>
                <a:latin typeface="Arial"/>
                <a:cs typeface="Arial"/>
              </a:rPr>
              <a:t>column</a:t>
            </a:r>
            <a:r>
              <a:rPr sz="1400" spc="-3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91919"/>
                </a:solidFill>
                <a:latin typeface="Arial"/>
                <a:cs typeface="Arial"/>
              </a:rPr>
              <a:t>solutions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44" y="477798"/>
            <a:ext cx="12065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Compute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Arial"/>
                <a:cs typeface="Arial"/>
              </a:rPr>
              <a:t>At</a:t>
            </a:r>
            <a:r>
              <a:rPr sz="1200" i="1" spc="209" baseline="27777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where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CE88F3-E756-98EB-D912-242F155FDFBE}"/>
                  </a:ext>
                </a:extLst>
              </p:cNvPr>
              <p:cNvSpPr txBox="1"/>
              <p:nvPr/>
            </p:nvSpPr>
            <p:spPr>
              <a:xfrm>
                <a:off x="1152304" y="612456"/>
                <a:ext cx="2304606" cy="584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CE88F3-E756-98EB-D912-242F155F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612456"/>
                <a:ext cx="2304606" cy="584519"/>
              </a:xfrm>
              <a:prstGeom prst="rect">
                <a:avLst/>
              </a:prstGeom>
              <a:blipFill>
                <a:blip r:embed="rId3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Population</a:t>
            </a:r>
            <a:r>
              <a:rPr spc="-5" dirty="0"/>
              <a:t> </a:t>
            </a:r>
            <a:r>
              <a:rPr spc="-65" dirty="0"/>
              <a:t>dynamics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452" y="583482"/>
            <a:ext cx="2832680" cy="14116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469527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0444" y="2132200"/>
            <a:ext cx="3636010" cy="4328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30" dirty="0">
                <a:latin typeface="Arial"/>
                <a:cs typeface="Arial"/>
              </a:rPr>
              <a:t>prokaryotic</a:t>
            </a:r>
            <a:r>
              <a:rPr sz="1100" spc="-10" dirty="0">
                <a:latin typeface="Arial"/>
                <a:cs typeface="Arial"/>
              </a:rPr>
              <a:t> fission</a:t>
            </a:r>
            <a:endParaRPr sz="1100" dirty="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Arial"/>
                <a:cs typeface="Arial"/>
              </a:rPr>
              <a:t>~1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hour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40" dirty="0">
                <a:latin typeface="Arial"/>
                <a:cs typeface="Arial"/>
              </a:rPr>
              <a:t>/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division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infinite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resource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E560D82-A721-F9AD-E2E3-CE528EBC4AA7}"/>
                  </a:ext>
                </a:extLst>
              </p:cNvPr>
              <p:cNvSpPr txBox="1"/>
              <p:nvPr/>
            </p:nvSpPr>
            <p:spPr>
              <a:xfrm>
                <a:off x="1316295" y="2708138"/>
                <a:ext cx="1975604" cy="235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E560D82-A721-F9AD-E2E3-CE528EBC4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95" y="2708138"/>
                <a:ext cx="1975604" cy="235385"/>
              </a:xfrm>
              <a:prstGeom prst="rect">
                <a:avLst/>
              </a:prstGeom>
              <a:blipFill>
                <a:blip r:embed="rId5"/>
                <a:stretch>
                  <a:fillRect l="-926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34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Topic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671029"/>
            <a:ext cx="159931" cy="1599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31" y="1077379"/>
            <a:ext cx="159931" cy="159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1483741"/>
            <a:ext cx="159931" cy="1599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31" y="1890090"/>
            <a:ext cx="159931" cy="1599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2296439"/>
            <a:ext cx="159931" cy="1599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331" y="2702801"/>
            <a:ext cx="159931" cy="15993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935" indent="-165735">
              <a:lnSpc>
                <a:spcPct val="100000"/>
              </a:lnSpc>
              <a:spcBef>
                <a:spcPts val="90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8" action="ppaction://hlinksldjump"/>
              </a:rPr>
              <a:t>Introduction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5" dirty="0">
                <a:hlinkClick r:id="rId9" action="ppaction://hlinksldjump"/>
              </a:rPr>
              <a:t>Continuous-</a:t>
            </a:r>
            <a:r>
              <a:rPr sz="1100" spc="-10" dirty="0">
                <a:hlinkClick r:id="rId9" action="ppaction://hlinksldjump"/>
              </a:rPr>
              <a:t>time</a:t>
            </a:r>
            <a:r>
              <a:rPr sz="1100" spc="45" dirty="0">
                <a:hlinkClick r:id="rId9" action="ppaction://hlinksldjump"/>
              </a:rPr>
              <a:t> </a:t>
            </a:r>
            <a:r>
              <a:rPr sz="1100" spc="-60" dirty="0">
                <a:hlinkClick r:id="rId9" action="ppaction://hlinksldjump"/>
              </a:rPr>
              <a:t>state-</a:t>
            </a:r>
            <a:r>
              <a:rPr sz="1100" spc="-55" dirty="0">
                <a:hlinkClick r:id="rId9" action="ppaction://hlinksldjump"/>
              </a:rPr>
              <a:t>space</a:t>
            </a:r>
            <a:r>
              <a:rPr sz="1100" spc="45" dirty="0">
                <a:hlinkClick r:id="rId9" action="ppaction://hlinksldjump"/>
              </a:rPr>
              <a:t> </a:t>
            </a:r>
            <a:r>
              <a:rPr sz="1100" spc="-10" dirty="0">
                <a:hlinkClick r:id="rId9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2F2F2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0" dirty="0">
                <a:solidFill>
                  <a:srgbClr val="7F7F7F"/>
                </a:solidFill>
                <a:hlinkClick r:id="rId10" action="ppaction://hlinksldjump"/>
              </a:rPr>
              <a:t>Discrete-</a:t>
            </a:r>
            <a:r>
              <a:rPr sz="1100" spc="-10" dirty="0">
                <a:solidFill>
                  <a:srgbClr val="7F7F7F"/>
                </a:solidFill>
                <a:hlinkClick r:id="rId10" action="ppaction://hlinksldjump"/>
              </a:rPr>
              <a:t>time</a:t>
            </a:r>
            <a:r>
              <a:rPr sz="1100" spc="30" dirty="0">
                <a:solidFill>
                  <a:srgbClr val="7F7F7F"/>
                </a:solidFill>
                <a:hlinkClick r:id="rId10" action="ppaction://hlinksldjump"/>
              </a:rPr>
              <a:t> </a:t>
            </a:r>
            <a:r>
              <a:rPr sz="1100" spc="-60" dirty="0">
                <a:solidFill>
                  <a:srgbClr val="7F7F7F"/>
                </a:solidFill>
                <a:hlinkClick r:id="rId10" action="ppaction://hlinksldjump"/>
              </a:rPr>
              <a:t>state-</a:t>
            </a:r>
            <a:r>
              <a:rPr sz="1100" spc="-55" dirty="0">
                <a:solidFill>
                  <a:srgbClr val="7F7F7F"/>
                </a:solidFill>
                <a:hlinkClick r:id="rId10" action="ppaction://hlinksldjump"/>
              </a:rPr>
              <a:t>space</a:t>
            </a:r>
            <a:r>
              <a:rPr sz="1100" spc="35" dirty="0">
                <a:solidFill>
                  <a:srgbClr val="7F7F7F"/>
                </a:solidFill>
                <a:hlinkClick r:id="rId10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hlinkClick r:id="rId10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11" action="ppaction://hlinksldjump"/>
              </a:rPr>
              <a:t>Explicit</a:t>
            </a:r>
            <a:r>
              <a:rPr sz="1100" spc="-20" dirty="0">
                <a:hlinkClick r:id="rId11" action="ppaction://hlinksldjump"/>
              </a:rPr>
              <a:t> </a:t>
            </a:r>
            <a:r>
              <a:rPr sz="1100" spc="-25" dirty="0">
                <a:hlinkClick r:id="rId11" action="ppaction://hlinksldjump"/>
              </a:rPr>
              <a:t>computation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of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the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spc="-10" dirty="0">
                <a:hlinkClick r:id="rId11" action="ppaction://hlinksldjump"/>
              </a:rPr>
              <a:t>state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spc="-10" dirty="0">
                <a:hlinkClick r:id="rId11" action="ppaction://hlinksldjump"/>
              </a:rPr>
              <a:t>transition</a:t>
            </a:r>
            <a:r>
              <a:rPr sz="1100" spc="-20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matrix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i="1" spc="-25" dirty="0">
                <a:latin typeface="Arial"/>
                <a:cs typeface="Arial"/>
                <a:hlinkClick r:id="rId11" action="ppaction://hlinksldjump"/>
              </a:rPr>
              <a:t>e</a:t>
            </a:r>
            <a:r>
              <a:rPr sz="1200" i="1" spc="-37" baseline="27777" dirty="0">
                <a:latin typeface="Arial"/>
                <a:cs typeface="Arial"/>
                <a:hlinkClick r:id="rId11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12" action="ppaction://hlinksldjump"/>
              </a:rPr>
              <a:t>Explicit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30" dirty="0">
                <a:hlinkClick r:id="rId12" action="ppaction://hlinksldjump"/>
              </a:rPr>
              <a:t>Computation</a:t>
            </a:r>
            <a:r>
              <a:rPr sz="1100" dirty="0">
                <a:hlinkClick r:id="rId12" action="ppaction://hlinksldjump"/>
              </a:rPr>
              <a:t> of the</a:t>
            </a:r>
            <a:r>
              <a:rPr sz="1100" spc="5" dirty="0">
                <a:hlinkClick r:id="rId12" action="ppaction://hlinksldjump"/>
              </a:rPr>
              <a:t> </a:t>
            </a:r>
            <a:r>
              <a:rPr sz="1100" spc="-20" dirty="0">
                <a:hlinkClick r:id="rId12" action="ppaction://hlinksldjump"/>
              </a:rPr>
              <a:t>State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25" dirty="0">
                <a:hlinkClick r:id="rId12" action="ppaction://hlinksldjump"/>
              </a:rPr>
              <a:t>Transition</a:t>
            </a:r>
            <a:r>
              <a:rPr sz="1100" dirty="0">
                <a:hlinkClick r:id="rId12" action="ppaction://hlinksldjump"/>
              </a:rPr>
              <a:t> Matrix </a:t>
            </a:r>
            <a:r>
              <a:rPr sz="1100" i="1" spc="-25" dirty="0">
                <a:latin typeface="Arial"/>
                <a:cs typeface="Arial"/>
                <a:hlinkClick r:id="rId12" action="ppaction://hlinksldjump"/>
              </a:rPr>
              <a:t>A</a:t>
            </a:r>
            <a:r>
              <a:rPr sz="1200" i="1" spc="-37" baseline="27777" dirty="0">
                <a:latin typeface="Arial"/>
                <a:cs typeface="Arial"/>
                <a:hlinkClick r:id="rId12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25" dirty="0">
                <a:hlinkClick r:id="rId13" action="ppaction://hlinksldjump"/>
              </a:rPr>
              <a:t>Transition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dirty="0">
                <a:hlinkClick r:id="rId13" action="ppaction://hlinksldjump"/>
              </a:rPr>
              <a:t>Matrix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spc="-10" dirty="0">
                <a:hlinkClick r:id="rId13" action="ppaction://hlinksldjump"/>
              </a:rPr>
              <a:t>via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spc="-70" dirty="0">
                <a:hlinkClick r:id="rId13" action="ppaction://hlinksldjump"/>
              </a:rPr>
              <a:t>Inverse</a:t>
            </a:r>
            <a:r>
              <a:rPr sz="1100" spc="15" dirty="0">
                <a:hlinkClick r:id="rId13" action="ppaction://hlinksldjump"/>
              </a:rPr>
              <a:t> </a:t>
            </a:r>
            <a:r>
              <a:rPr sz="1100" spc="-10" dirty="0">
                <a:hlinkClick r:id="rId13" action="ppaction://hlinksldjump"/>
              </a:rPr>
              <a:t>Transformation</a:t>
            </a:r>
            <a:endParaRPr sz="1100"/>
          </a:p>
        </p:txBody>
      </p:sp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Recall:</a:t>
            </a:r>
            <a:r>
              <a:rPr spc="75" dirty="0"/>
              <a:t> </a:t>
            </a:r>
            <a:r>
              <a:rPr spc="-20" dirty="0"/>
              <a:t>population</a:t>
            </a:r>
            <a:r>
              <a:rPr spc="-35" dirty="0"/>
              <a:t> </a:t>
            </a:r>
            <a:r>
              <a:rPr spc="-60" dirty="0"/>
              <a:t>dynamics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794" y="562777"/>
            <a:ext cx="2428046" cy="12099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209520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407132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1892894"/>
            <a:ext cx="2601595" cy="6229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100" spc="-30" dirty="0">
                <a:latin typeface="Arial"/>
                <a:cs typeface="Arial"/>
              </a:rPr>
              <a:t>prokaryotic</a:t>
            </a:r>
            <a:r>
              <a:rPr sz="1100" spc="-10" dirty="0">
                <a:latin typeface="Arial"/>
                <a:cs typeface="Arial"/>
              </a:rPr>
              <a:t> fission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17900"/>
              </a:lnSpc>
              <a:spcBef>
                <a:spcPts val="15"/>
              </a:spcBef>
            </a:pPr>
            <a:r>
              <a:rPr sz="1100" dirty="0">
                <a:latin typeface="Arial"/>
                <a:cs typeface="Arial"/>
              </a:rPr>
              <a:t>~1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hour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40" dirty="0">
                <a:latin typeface="Arial"/>
                <a:cs typeface="Arial"/>
              </a:rPr>
              <a:t>/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division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infinite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resource </a:t>
            </a:r>
            <a:r>
              <a:rPr sz="1100" dirty="0">
                <a:latin typeface="Arial"/>
                <a:cs typeface="Arial"/>
              </a:rPr>
              <a:t>after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</a:t>
            </a:r>
            <a:r>
              <a:rPr sz="1100" spc="-20" dirty="0">
                <a:latin typeface="Arial"/>
                <a:cs typeface="Arial"/>
              </a:rPr>
              <a:t> day: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3165919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77532" y="3082403"/>
            <a:ext cx="2498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or:</a:t>
            </a:r>
            <a:r>
              <a:rPr sz="1100" spc="19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N</a:t>
            </a:r>
            <a:r>
              <a:rPr sz="1100" i="1" spc="-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2</a:t>
            </a:r>
            <a:r>
              <a:rPr sz="1100" i="1" spc="-55" dirty="0">
                <a:latin typeface="Arial"/>
                <a:cs typeface="Arial"/>
              </a:rPr>
              <a:t>N</a:t>
            </a:r>
            <a:r>
              <a:rPr sz="1100" i="1" spc="-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420" dirty="0">
                <a:latin typeface="Hack"/>
                <a:cs typeface="Hack"/>
              </a:rPr>
              <a:t>⇒</a:t>
            </a:r>
            <a:r>
              <a:rPr sz="1100" i="1" spc="-345" dirty="0">
                <a:latin typeface="Hack"/>
                <a:cs typeface="Hack"/>
              </a:rPr>
              <a:t> </a:t>
            </a:r>
            <a:r>
              <a:rPr sz="1100" i="1" spc="-40" dirty="0">
                <a:latin typeface="Arial"/>
                <a:cs typeface="Arial"/>
              </a:rPr>
              <a:t>N</a:t>
            </a:r>
            <a:r>
              <a:rPr sz="1100" i="1" spc="-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2</a:t>
            </a:r>
            <a:r>
              <a:rPr sz="1200" i="1" spc="-37" baseline="27777" dirty="0">
                <a:latin typeface="Arial"/>
                <a:cs typeface="Arial"/>
              </a:rPr>
              <a:t>k</a:t>
            </a:r>
            <a:r>
              <a:rPr sz="1100" i="1" spc="-25" dirty="0">
                <a:latin typeface="Arial"/>
                <a:cs typeface="Arial"/>
              </a:rPr>
              <a:t>N</a:t>
            </a:r>
            <a:r>
              <a:rPr sz="1100" i="1" spc="-114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(0)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B8EBF05-E1A2-4912-719D-77F0FE911BF2}"/>
                  </a:ext>
                </a:extLst>
              </p:cNvPr>
              <p:cNvSpPr txBox="1"/>
              <p:nvPr/>
            </p:nvSpPr>
            <p:spPr>
              <a:xfrm>
                <a:off x="768286" y="2546385"/>
                <a:ext cx="2937471" cy="413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100</m:t>
                      </m:r>
                      <m:limUpp>
                        <m:limUp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groupChr>
                        </m:e>
                        <m:lim>
                          <m:r>
                            <a:rPr lang="en-US" altLang="zh-CN" sz="11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lim>
                      </m:limUp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⋯→100×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=1.7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B8EBF05-E1A2-4912-719D-77F0FE911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86" y="2546385"/>
                <a:ext cx="2937471" cy="413768"/>
              </a:xfrm>
              <a:prstGeom prst="rect">
                <a:avLst/>
              </a:prstGeom>
              <a:blipFill>
                <a:blip r:embed="rId7"/>
                <a:stretch>
                  <a:fillRect l="-622" t="-1471" r="-62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10" dirty="0"/>
              <a:t> </a:t>
            </a:r>
            <a:r>
              <a:rPr spc="-10" dirty="0"/>
              <a:t>state</a:t>
            </a:r>
            <a:r>
              <a:rPr spc="10" dirty="0"/>
              <a:t> </a:t>
            </a:r>
            <a:r>
              <a:rPr spc="-30" dirty="0"/>
              <a:t>equation</a:t>
            </a:r>
          </a:p>
        </p:txBody>
      </p:sp>
      <p:sp>
        <p:nvSpPr>
          <p:cNvPr id="42" name="object 4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018F625C-3715-65F3-1774-848283F943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50" y="434975"/>
                <a:ext cx="4645395" cy="2107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discrete-time system: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𝐵𝑢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, </m:t>
                      </m:r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iteration of the state-space equation gives: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,⋯,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+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⇔</m:t>
                            </m:r>
                          </m:e>
                          <m:e>
                            <m:borderBox>
                              <m:borderBox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orderBox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limLowPr>
                                      <m:e>
                                        <m:sSup>
                                          <m:sSup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𝑘</m:t>
                                            </m:r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sup>
                                        </m:sSup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𝑜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kumimoji="0" lang="en-US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free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response</m:t>
                                    </m:r>
                                  </m:lim>
                                </m:limLow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limLowPr>
                                      <m:e>
                                        <m:nary>
                                          <m:naryPr>
                                            <m:chr m:val="∑"/>
                                            <m:limLoc m:val="undOvr"/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𝑗</m:t>
                                            </m:r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=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𝑘</m:t>
                                            </m:r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1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𝐵𝑢</m:t>
                                        </m:r>
                                        <m:d>
                                          <m:d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kumimoji="0" lang="en-US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forced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libri"/>
                                        <a:ea typeface="+mn-ea"/>
                                        <a:cs typeface="+mn-cs"/>
                                      </a:rPr>
                                      <m:t>response</m:t>
                                    </m:r>
                                  </m:lim>
                                </m:limLow>
                              </m:e>
                            </m:borderBox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018F625C-3715-65F3-1774-848283F94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434975"/>
                <a:ext cx="4645395" cy="2107700"/>
              </a:xfrm>
              <a:prstGeom prst="rect">
                <a:avLst/>
              </a:prstGeom>
              <a:blipFill>
                <a:blip r:embed="rId3"/>
                <a:stretch>
                  <a:fillRect t="-1198" b="-20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10" dirty="0"/>
              <a:t> </a:t>
            </a:r>
            <a:r>
              <a:rPr spc="-10" dirty="0"/>
              <a:t>state</a:t>
            </a:r>
            <a:r>
              <a:rPr spc="10" dirty="0"/>
              <a:t> </a:t>
            </a:r>
            <a:r>
              <a:rPr spc="-30" dirty="0"/>
              <a:t>equation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0444" y="1473617"/>
            <a:ext cx="2230120" cy="708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Φ(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10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j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50" dirty="0">
                <a:latin typeface="Arial"/>
                <a:cs typeface="Arial"/>
              </a:rPr>
              <a:t>A</a:t>
            </a:r>
            <a:r>
              <a:rPr sz="1200" i="1" spc="75" baseline="27777" dirty="0">
                <a:latin typeface="Arial"/>
                <a:cs typeface="Arial"/>
              </a:rPr>
              <a:t>k</a:t>
            </a:r>
            <a:r>
              <a:rPr sz="1200" i="1" spc="75" baseline="27777" dirty="0">
                <a:latin typeface="Hack"/>
                <a:cs typeface="Hack"/>
              </a:rPr>
              <a:t>−</a:t>
            </a:r>
            <a:r>
              <a:rPr sz="1200" i="1" spc="75" baseline="27777" dirty="0">
                <a:latin typeface="Arial"/>
                <a:cs typeface="Arial"/>
              </a:rPr>
              <a:t>j</a:t>
            </a:r>
            <a:r>
              <a:rPr sz="1100" spc="50" dirty="0">
                <a:latin typeface="Arial"/>
                <a:cs typeface="Arial"/>
              </a:rPr>
              <a:t>:</a:t>
            </a:r>
            <a:r>
              <a:rPr sz="1100" spc="1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transition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matrix:</a:t>
            </a:r>
            <a:endParaRPr sz="1100">
              <a:latin typeface="Arial"/>
              <a:cs typeface="Arial"/>
            </a:endParaRPr>
          </a:p>
          <a:p>
            <a:pPr marL="979169">
              <a:lnSpc>
                <a:spcPct val="100000"/>
              </a:lnSpc>
              <a:spcBef>
                <a:spcPts val="1095"/>
              </a:spcBef>
            </a:pPr>
            <a:r>
              <a:rPr sz="1100" spc="-10" dirty="0">
                <a:latin typeface="Arial"/>
                <a:cs typeface="Arial"/>
              </a:rPr>
              <a:t>Φ(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10" dirty="0">
                <a:latin typeface="Times New Roman"/>
                <a:cs typeface="Times New Roman"/>
              </a:rPr>
              <a:t>,</a:t>
            </a:r>
            <a:r>
              <a:rPr sz="1100" i="1" spc="-8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33401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Arial"/>
                <a:cs typeface="Arial"/>
              </a:rPr>
              <a:t>Φ(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200" spc="-15" baseline="-10416" dirty="0">
                <a:latin typeface="Arial"/>
                <a:cs typeface="Arial"/>
              </a:rPr>
              <a:t>3</a:t>
            </a:r>
            <a:r>
              <a:rPr sz="1100" i="1" spc="-10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dirty="0">
                <a:latin typeface="Arial"/>
                <a:cs typeface="Arial"/>
              </a:rPr>
              <a:t>)Φ(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Φ(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200" spc="-15" baseline="-10416" dirty="0">
                <a:latin typeface="Arial"/>
                <a:cs typeface="Arial"/>
              </a:rPr>
              <a:t>3</a:t>
            </a:r>
            <a:r>
              <a:rPr sz="1100" i="1" spc="-10" dirty="0">
                <a:latin typeface="Times New Roman"/>
                <a:cs typeface="Times New Roman"/>
              </a:rPr>
              <a:t>,</a:t>
            </a:r>
            <a:r>
              <a:rPr sz="1100" i="1" spc="-70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82365" y="1990558"/>
            <a:ext cx="822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89" baseline="-10416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≥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157" baseline="-10416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≥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1550" y="2218523"/>
            <a:ext cx="32905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Φ(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200" spc="-15" baseline="-10416" dirty="0">
                <a:latin typeface="Arial"/>
                <a:cs typeface="Arial"/>
              </a:rPr>
              <a:t>2</a:t>
            </a:r>
            <a:r>
              <a:rPr sz="1100" i="1" spc="-10" dirty="0">
                <a:latin typeface="Times New Roman"/>
                <a:cs typeface="Times New Roman"/>
              </a:rPr>
              <a:t>,</a:t>
            </a:r>
            <a:r>
              <a:rPr sz="1100" i="1" spc="-9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Φ</a:t>
            </a:r>
            <a:r>
              <a:rPr sz="1200" i="1" baseline="31250" dirty="0">
                <a:latin typeface="Hack"/>
                <a:cs typeface="Hack"/>
              </a:rPr>
              <a:t>−</a:t>
            </a:r>
            <a:r>
              <a:rPr sz="1200" baseline="31250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9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204" dirty="0">
                <a:latin typeface="Arial"/>
                <a:cs typeface="Arial"/>
              </a:rPr>
              <a:t> 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only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nonsingular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4AF040-69EC-EFC8-0DC1-37AFF6EC4277}"/>
                  </a:ext>
                </a:extLst>
              </p:cNvPr>
              <p:cNvSpPr txBox="1"/>
              <p:nvPr/>
            </p:nvSpPr>
            <p:spPr>
              <a:xfrm>
                <a:off x="838644" y="434975"/>
                <a:ext cx="2304606" cy="981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20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lim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200"/>
                                <m:t>free</m:t>
                              </m:r>
                              <m:r>
                                <m:rPr>
                                  <m:nor/>
                                </m:rPr>
                                <a:rPr lang="en-US" sz="12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/>
                                <m:t>response</m:t>
                              </m:r>
                            </m:lim>
                          </m:limLow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limLow>
                                <m:limLow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p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𝐵𝑢</m:t>
                                  </m:r>
                                  <m:d>
                                    <m:dPr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e>
                                <m:lim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⏟</m:t>
                                  </m:r>
                                </m:lim>
                              </m:limLow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1200"/>
                                <m:t>forced</m:t>
                              </m:r>
                              <m:r>
                                <m:rPr>
                                  <m:nor/>
                                </m:rPr>
                                <a:rPr lang="en-US" sz="120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200"/>
                                <m:t>response</m:t>
                              </m:r>
                            </m:lim>
                          </m:limLow>
                        </m:e>
                      </m:borderBox>
                    </m:oMath>
                  </m:oMathPara>
                </a14:m>
                <a:endParaRPr lang="ar-AE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E4AF040-69EC-EFC8-0DC1-37AFF6EC4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44" y="434975"/>
                <a:ext cx="2304606" cy="981038"/>
              </a:xfrm>
              <a:prstGeom prst="rect">
                <a:avLst/>
              </a:prstGeom>
              <a:blipFill>
                <a:blip r:embed="rId3"/>
                <a:stretch>
                  <a:fillRect r="-267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state</a:t>
            </a:r>
            <a:r>
              <a:rPr spc="-25" dirty="0"/>
              <a:t> </a:t>
            </a:r>
            <a:r>
              <a:rPr spc="-10" dirty="0"/>
              <a:t>transition</a:t>
            </a:r>
            <a:r>
              <a:rPr spc="-25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i="1" spc="-25" dirty="0">
                <a:latin typeface="Arial"/>
                <a:cs typeface="Arial"/>
              </a:rPr>
              <a:t>A</a:t>
            </a:r>
            <a:r>
              <a:rPr sz="1500" i="1" spc="-37" baseline="27777" dirty="0">
                <a:latin typeface="Arial"/>
                <a:cs typeface="Arial"/>
              </a:rPr>
              <a:t>k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44" y="477798"/>
            <a:ext cx="399034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Arial"/>
                <a:cs typeface="Arial"/>
              </a:rPr>
              <a:t>similar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 the </a:t>
            </a:r>
            <a:r>
              <a:rPr sz="1100" spc="-45" dirty="0">
                <a:latin typeface="Arial"/>
                <a:cs typeface="Arial"/>
              </a:rPr>
              <a:t>continuous-</a:t>
            </a:r>
            <a:r>
              <a:rPr sz="1100" spc="-10" dirty="0">
                <a:latin typeface="Arial"/>
                <a:cs typeface="Arial"/>
              </a:rPr>
              <a:t>time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case,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when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dirty="0">
                <a:latin typeface="Arial"/>
                <a:cs typeface="Arial"/>
              </a:rPr>
              <a:t> a </a:t>
            </a:r>
            <a:r>
              <a:rPr sz="1100" spc="-45" dirty="0">
                <a:latin typeface="Arial"/>
                <a:cs typeface="Arial"/>
              </a:rPr>
              <a:t>diagonal</a:t>
            </a:r>
            <a:r>
              <a:rPr sz="1100" dirty="0">
                <a:latin typeface="Arial"/>
                <a:cs typeface="Arial"/>
              </a:rPr>
              <a:t> or </a:t>
            </a:r>
            <a:r>
              <a:rPr sz="1100" spc="-25" dirty="0">
                <a:latin typeface="Arial"/>
                <a:cs typeface="Arial"/>
              </a:rPr>
              <a:t>Jordan </a:t>
            </a:r>
            <a:r>
              <a:rPr sz="1100" dirty="0">
                <a:latin typeface="Arial"/>
                <a:cs typeface="Arial"/>
              </a:rPr>
              <a:t>matrix,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k</a:t>
            </a:r>
            <a:r>
              <a:rPr sz="1200" i="1" spc="187" baseline="27777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easy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05255"/>
            <a:ext cx="65201" cy="65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450759" y="815975"/>
                <a:ext cx="3911691" cy="125130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lvl="0"/>
                <a:r>
                  <a:rPr lang="en-US" sz="1100" dirty="0"/>
                  <a:t>diagonal matrix </a:t>
                </a:r>
                <a14:m>
                  <m:oMath xmlns:m="http://schemas.openxmlformats.org/officeDocument/2006/math">
                    <m:r>
                      <a:rPr lang="en-US" sz="11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sz="11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ar-AE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ar-AE" sz="1100" dirty="0"/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59" y="815975"/>
                <a:ext cx="3911691" cy="1251305"/>
              </a:xfrm>
              <a:prstGeom prst="rect">
                <a:avLst/>
              </a:prstGeom>
              <a:blipFill>
                <a:blip r:embed="rId3"/>
                <a:stretch>
                  <a:fillRect l="-2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ject 1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dirty="0"/>
              <a:t>a</a:t>
            </a:r>
            <a:r>
              <a:rPr spc="-25" dirty="0"/>
              <a:t> </a:t>
            </a:r>
            <a:r>
              <a:rPr spc="-20" dirty="0"/>
              <a:t>structured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sz="1500" i="1" baseline="27777" dirty="0">
                <a:latin typeface="Arial"/>
                <a:cs typeface="Arial"/>
              </a:rPr>
              <a:t>k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35" dirty="0"/>
              <a:t>Taylor</a:t>
            </a:r>
            <a:r>
              <a:rPr sz="1400" spc="-25" dirty="0"/>
              <a:t>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8" name="object 8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AA3AB121-6709-1BAD-B48D-92A1661541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3480" y="4349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32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Computing a structured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p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via Taylor expansion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Jordan canonical form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Low>
                      <m:limLow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lim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𝜆</m:t>
                        </m:r>
                        <m:sSub>
                          <m:sSub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limLow>
                      <m:limLow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lim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lim>
                    </m:limLow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m:rPr>
                                    <m:nor/>
                                  </m:rP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Arial" panose="020B0604020202020204" pitchFamily="34" charset="0"/>
                                  </a:rPr>
                                  <m:t>2 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combination</m:t>
                                </m:r>
                              </m:lim>
                            </m:limLow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𝜆</m:t>
                                    </m:r>
                                    <m:sSub>
                                      <m:sSub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kumimoji="0" lang="ar-AE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0" lang="ar-AE" sz="24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𝜆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0" lang="ar-AE" sz="24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ar-AE" sz="2400" b="0" i="0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𝑁</m:t>
                                        </m:r>
                                      </m:e>
                                      <m:sup>
                                        <m:r>
                                          <a:rPr kumimoji="0" lang="ar-AE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+…</m:t>
                                    </m:r>
                                  </m:e>
                                  <m:lim>
                                    <m:r>
                                      <a:rPr kumimoji="0" lang="en-US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=…=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  <m:sSub>
                                  <m:sSub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  <m:mr>
                          <m:e/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kumimoji="0" lang="ar-AE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bar>
                              <m:bar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bar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ar-AE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!</m:t>
                                              </m:r>
                                            </m:den>
                                          </m:f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d>
                                            <m:d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kumimoji="0" lang="ar-AE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0" lang="ar-AE" sz="24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bar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AA3AB121-6709-1BAD-B48D-92A166154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480" y="4349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 t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6556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dirty="0"/>
              <a:t>a</a:t>
            </a:r>
            <a:r>
              <a:rPr spc="-25" dirty="0"/>
              <a:t> </a:t>
            </a:r>
            <a:r>
              <a:rPr spc="-20" dirty="0"/>
              <a:t>structured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sz="1500" i="1" baseline="27777" dirty="0">
                <a:latin typeface="Arial"/>
                <a:cs typeface="Arial"/>
              </a:rPr>
              <a:t>k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35" dirty="0"/>
              <a:t>Taylor</a:t>
            </a:r>
            <a:r>
              <a:rPr sz="1400" spc="-25" dirty="0"/>
              <a:t> </a:t>
            </a:r>
            <a:r>
              <a:rPr sz="1400" spc="-45" dirty="0"/>
              <a:t>expansion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A724B4EA-05F0-9DF1-D151-E140C4D402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434975"/>
                <a:ext cx="4223086" cy="2805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Recall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!</m:t>
                        </m:r>
                      </m:den>
                    </m:f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e>
                    </m:d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.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Show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</m:t>
                            </m:r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𝜆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sSup>
                              <m:sSupPr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0" lang="ar-AE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  <m:e>
                            <m:r>
                              <a:rPr kumimoji="0" lang="ar-AE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d>
                                        <m:d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𝑘</m:t>
                                      </m:r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−</m:t>
                                          </m:r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kumimoji="0" lang="ar-AE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kumimoji="0" lang="ar-AE" sz="24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A724B4EA-05F0-9DF1-D151-E140C4D40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34975"/>
                <a:ext cx="4223086" cy="2805349"/>
              </a:xfrm>
              <a:prstGeom prst="rect">
                <a:avLst/>
              </a:prstGeom>
              <a:blipFill>
                <a:blip r:embed="rId3"/>
                <a:stretch>
                  <a:fillRect t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34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Topic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671029"/>
            <a:ext cx="159931" cy="1599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31" y="1077379"/>
            <a:ext cx="159931" cy="159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1483741"/>
            <a:ext cx="159931" cy="1599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31" y="1890090"/>
            <a:ext cx="159931" cy="1599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2296439"/>
            <a:ext cx="159931" cy="1599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331" y="2702801"/>
            <a:ext cx="159931" cy="15993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935" indent="-165735">
              <a:lnSpc>
                <a:spcPct val="100000"/>
              </a:lnSpc>
              <a:spcBef>
                <a:spcPts val="90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8" action="ppaction://hlinksldjump"/>
              </a:rPr>
              <a:t>Introduction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5" dirty="0">
                <a:hlinkClick r:id="rId9" action="ppaction://hlinksldjump"/>
              </a:rPr>
              <a:t>Continuous-</a:t>
            </a:r>
            <a:r>
              <a:rPr sz="1100" spc="-10" dirty="0">
                <a:hlinkClick r:id="rId9" action="ppaction://hlinksldjump"/>
              </a:rPr>
              <a:t>time</a:t>
            </a:r>
            <a:r>
              <a:rPr sz="1100" spc="45" dirty="0">
                <a:hlinkClick r:id="rId9" action="ppaction://hlinksldjump"/>
              </a:rPr>
              <a:t> </a:t>
            </a:r>
            <a:r>
              <a:rPr sz="1100" spc="-60" dirty="0">
                <a:hlinkClick r:id="rId9" action="ppaction://hlinksldjump"/>
              </a:rPr>
              <a:t>state-</a:t>
            </a:r>
            <a:r>
              <a:rPr sz="1100" spc="-55" dirty="0">
                <a:hlinkClick r:id="rId9" action="ppaction://hlinksldjump"/>
              </a:rPr>
              <a:t>space</a:t>
            </a:r>
            <a:r>
              <a:rPr sz="1100" spc="45" dirty="0">
                <a:hlinkClick r:id="rId9" action="ppaction://hlinksldjump"/>
              </a:rPr>
              <a:t> </a:t>
            </a:r>
            <a:r>
              <a:rPr sz="1100" spc="-10" dirty="0">
                <a:hlinkClick r:id="rId9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0" dirty="0">
                <a:hlinkClick r:id="rId10" action="ppaction://hlinksldjump"/>
              </a:rPr>
              <a:t>Discrete-</a:t>
            </a:r>
            <a:r>
              <a:rPr sz="1100" spc="-10" dirty="0">
                <a:hlinkClick r:id="rId10" action="ppaction://hlinksldjump"/>
              </a:rPr>
              <a:t>time</a:t>
            </a:r>
            <a:r>
              <a:rPr sz="1100" spc="30" dirty="0">
                <a:hlinkClick r:id="rId10" action="ppaction://hlinksldjump"/>
              </a:rPr>
              <a:t> </a:t>
            </a:r>
            <a:r>
              <a:rPr sz="1100" spc="-60" dirty="0">
                <a:hlinkClick r:id="rId10" action="ppaction://hlinksldjump"/>
              </a:rPr>
              <a:t>state-</a:t>
            </a:r>
            <a:r>
              <a:rPr sz="1100" spc="-55" dirty="0">
                <a:hlinkClick r:id="rId10" action="ppaction://hlinksldjump"/>
              </a:rPr>
              <a:t>space</a:t>
            </a:r>
            <a:r>
              <a:rPr sz="1100" spc="35" dirty="0">
                <a:hlinkClick r:id="rId10" action="ppaction://hlinksldjump"/>
              </a:rPr>
              <a:t> </a:t>
            </a:r>
            <a:r>
              <a:rPr sz="1100" spc="-10" dirty="0">
                <a:hlinkClick r:id="rId10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2F2F2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solidFill>
                  <a:srgbClr val="7F7F7F"/>
                </a:solidFill>
                <a:hlinkClick r:id="rId11" action="ppaction://hlinksldjump"/>
              </a:rPr>
              <a:t>Explicit</a:t>
            </a:r>
            <a:r>
              <a:rPr sz="1100" spc="-20" dirty="0">
                <a:solidFill>
                  <a:srgbClr val="7F7F7F"/>
                </a:solidFill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hlinkClick r:id="rId11" action="ppaction://hlinksldjump"/>
              </a:rPr>
              <a:t>computation</a:t>
            </a:r>
            <a:r>
              <a:rPr sz="1100" spc="-15" dirty="0">
                <a:solidFill>
                  <a:srgbClr val="7F7F7F"/>
                </a:solidFill>
                <a:hlinkClick r:id="rId11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hlinkClick r:id="rId11" action="ppaction://hlinksldjump"/>
              </a:rPr>
              <a:t>of</a:t>
            </a:r>
            <a:r>
              <a:rPr sz="1100" spc="-15" dirty="0">
                <a:solidFill>
                  <a:srgbClr val="7F7F7F"/>
                </a:solidFill>
                <a:hlinkClick r:id="rId11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hlinkClick r:id="rId11" action="ppaction://hlinksldjump"/>
              </a:rPr>
              <a:t>the</a:t>
            </a:r>
            <a:r>
              <a:rPr sz="1100" spc="-15" dirty="0">
                <a:solidFill>
                  <a:srgbClr val="7F7F7F"/>
                </a:solidFill>
                <a:hlinkClick r:id="rId11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hlinkClick r:id="rId11" action="ppaction://hlinksldjump"/>
              </a:rPr>
              <a:t>state</a:t>
            </a:r>
            <a:r>
              <a:rPr sz="1100" spc="-15" dirty="0">
                <a:solidFill>
                  <a:srgbClr val="7F7F7F"/>
                </a:solidFill>
                <a:hlinkClick r:id="rId11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hlinkClick r:id="rId11" action="ppaction://hlinksldjump"/>
              </a:rPr>
              <a:t>transition</a:t>
            </a:r>
            <a:r>
              <a:rPr sz="1100" spc="-20" dirty="0">
                <a:solidFill>
                  <a:srgbClr val="7F7F7F"/>
                </a:solidFill>
                <a:hlinkClick r:id="rId11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hlinkClick r:id="rId11" action="ppaction://hlinksldjump"/>
              </a:rPr>
              <a:t>matrix</a:t>
            </a:r>
            <a:r>
              <a:rPr sz="1100" spc="-15" dirty="0">
                <a:solidFill>
                  <a:srgbClr val="7F7F7F"/>
                </a:solidFill>
                <a:hlinkClick r:id="rId11" action="ppaction://hlinksldjump"/>
              </a:rPr>
              <a:t> </a:t>
            </a:r>
            <a:r>
              <a:rPr sz="1100" i="1" spc="-2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e</a:t>
            </a:r>
            <a:r>
              <a:rPr sz="1200" i="1" spc="-37" baseline="27777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12" action="ppaction://hlinksldjump"/>
              </a:rPr>
              <a:t>Explicit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30" dirty="0">
                <a:hlinkClick r:id="rId12" action="ppaction://hlinksldjump"/>
              </a:rPr>
              <a:t>Computation</a:t>
            </a:r>
            <a:r>
              <a:rPr sz="1100" dirty="0">
                <a:hlinkClick r:id="rId12" action="ppaction://hlinksldjump"/>
              </a:rPr>
              <a:t> of the</a:t>
            </a:r>
            <a:r>
              <a:rPr sz="1100" spc="5" dirty="0">
                <a:hlinkClick r:id="rId12" action="ppaction://hlinksldjump"/>
              </a:rPr>
              <a:t> </a:t>
            </a:r>
            <a:r>
              <a:rPr sz="1100" spc="-20" dirty="0">
                <a:hlinkClick r:id="rId12" action="ppaction://hlinksldjump"/>
              </a:rPr>
              <a:t>State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25" dirty="0">
                <a:hlinkClick r:id="rId12" action="ppaction://hlinksldjump"/>
              </a:rPr>
              <a:t>Transition</a:t>
            </a:r>
            <a:r>
              <a:rPr sz="1100" dirty="0">
                <a:hlinkClick r:id="rId12" action="ppaction://hlinksldjump"/>
              </a:rPr>
              <a:t> Matrix </a:t>
            </a:r>
            <a:r>
              <a:rPr sz="1100" i="1" spc="-25" dirty="0">
                <a:latin typeface="Arial"/>
                <a:cs typeface="Arial"/>
                <a:hlinkClick r:id="rId12" action="ppaction://hlinksldjump"/>
              </a:rPr>
              <a:t>A</a:t>
            </a:r>
            <a:r>
              <a:rPr sz="1200" i="1" spc="-37" baseline="27777" dirty="0">
                <a:latin typeface="Arial"/>
                <a:cs typeface="Arial"/>
                <a:hlinkClick r:id="rId12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25" dirty="0">
                <a:hlinkClick r:id="rId13" action="ppaction://hlinksldjump"/>
              </a:rPr>
              <a:t>Transition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dirty="0">
                <a:hlinkClick r:id="rId13" action="ppaction://hlinksldjump"/>
              </a:rPr>
              <a:t>Matrix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spc="-10" dirty="0">
                <a:hlinkClick r:id="rId13" action="ppaction://hlinksldjump"/>
              </a:rPr>
              <a:t>via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spc="-70" dirty="0">
                <a:hlinkClick r:id="rId13" action="ppaction://hlinksldjump"/>
              </a:rPr>
              <a:t>Inverse</a:t>
            </a:r>
            <a:r>
              <a:rPr sz="1100" spc="15" dirty="0">
                <a:hlinkClick r:id="rId13" action="ppaction://hlinksldjump"/>
              </a:rPr>
              <a:t> </a:t>
            </a:r>
            <a:r>
              <a:rPr sz="1100" spc="-10" dirty="0">
                <a:hlinkClick r:id="rId13" action="ppaction://hlinksldjump"/>
              </a:rPr>
              <a:t>Transformation</a:t>
            </a:r>
            <a:endParaRPr sz="1100"/>
          </a:p>
        </p:txBody>
      </p:sp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Explicit</a:t>
            </a:r>
            <a:r>
              <a:rPr spc="-10" dirty="0"/>
              <a:t> </a:t>
            </a:r>
            <a:r>
              <a:rPr spc="-20" dirty="0"/>
              <a:t>computation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65" dirty="0"/>
              <a:t>general</a:t>
            </a:r>
            <a:r>
              <a:rPr spc="-10" dirty="0"/>
              <a:t> </a:t>
            </a:r>
            <a:r>
              <a:rPr i="1" spc="-25" dirty="0">
                <a:latin typeface="Arial"/>
                <a:cs typeface="Arial"/>
              </a:rPr>
              <a:t>e</a:t>
            </a:r>
            <a:r>
              <a:rPr sz="1500" i="1" spc="-37" baseline="27777" dirty="0">
                <a:latin typeface="Arial"/>
                <a:cs typeface="Arial"/>
              </a:rPr>
              <a:t>At</a:t>
            </a:r>
            <a:endParaRPr sz="1500" baseline="27777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71980"/>
            <a:ext cx="4079240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20" dirty="0">
                <a:latin typeface="Arial"/>
                <a:cs typeface="Arial"/>
              </a:rPr>
              <a:t>why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another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method: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general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matrices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may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be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diagonal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Jordan</a:t>
            </a:r>
            <a:endParaRPr sz="1100">
              <a:latin typeface="Arial"/>
              <a:cs typeface="Arial"/>
            </a:endParaRPr>
          </a:p>
          <a:p>
            <a:pPr marL="12700" marR="146050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latin typeface="Arial"/>
                <a:cs typeface="Arial"/>
              </a:rPr>
              <a:t>approach: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transform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general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matrix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diagonal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Jordan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form, via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similarity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809294"/>
            <a:ext cx="65201" cy="6520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296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20" dirty="0"/>
              <a:t>similarity </a:t>
            </a:r>
            <a:r>
              <a:rPr sz="1400" spc="-10" dirty="0"/>
              <a:t>transformation</a:t>
            </a:r>
            <a:endParaRPr sz="14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261135" y="663575"/>
                <a:ext cx="4292550" cy="8592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/>
                  <a:t>principle concept: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given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ar-AE" altLang="zh-CN" sz="1100" dirty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find a nonsingular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11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such that a coordinate transformation defined by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yields</a:t>
                </a: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35" y="663575"/>
                <a:ext cx="4292550" cy="859210"/>
              </a:xfrm>
              <a:prstGeom prst="rect">
                <a:avLst/>
              </a:prstGeom>
              <a:blipFill>
                <a:blip r:embed="rId2"/>
                <a:stretch>
                  <a:fillRect l="-2131" t="-4965" r="-1278"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EF14B20-183B-D8C2-25BF-FFBCA340BBA0}"/>
                  </a:ext>
                </a:extLst>
              </p:cNvPr>
              <p:cNvSpPr txBox="1"/>
              <p:nvPr/>
            </p:nvSpPr>
            <p:spPr>
              <a:xfrm>
                <a:off x="704850" y="1561410"/>
                <a:ext cx="3580030" cy="1492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f>
                        <m:f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  <m:sSup>
                            <m:sSupPr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𝐴𝑇</m:t>
                      </m:r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𝐵𝑢</m:t>
                      </m:r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</m:num>
                        <m:den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en-US" altLang="zh-CN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kumimoji="0" lang="en-US" altLang="zh-CN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𝐴𝑇</m:t>
                              </m:r>
                            </m:e>
                          </m:groupChr>
                        </m:e>
                        <m:lim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≜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Λ</m:t>
                          </m:r>
                          <m: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: 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diagonal</m:t>
                          </m:r>
                          <m: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or</m:t>
                          </m:r>
                          <m: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altLang="zh-CN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Jordan</m:t>
                          </m:r>
                        </m:lim>
                      </m:limLow>
                      <m:sSup>
                        <m:sSupPr>
                          <m:ctrlPr>
                            <a:rPr lang="en-US" altLang="zh-CN" sz="1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1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sz="11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1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sz="11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altLang="zh-CN" sz="11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11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lim>
                      </m:limLow>
                      <m:r>
                        <a:rPr lang="en-US" altLang="zh-CN" sz="11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pPr/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en-US" altLang="zh-CN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𝑇</m:t>
                          </m:r>
                        </m:e>
                        <m:sup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zh-CN" sz="11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pPr/>
                <a:endParaRPr lang="en-US" altLang="zh-CN" sz="1100" i="1" kern="1200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pPr/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EF14B20-183B-D8C2-25BF-FFBCA340B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1561410"/>
                <a:ext cx="3580030" cy="1492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1560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191919"/>
                </a:solidFill>
                <a:latin typeface="Arial"/>
                <a:cs typeface="Arial"/>
              </a:rPr>
              <a:t>Population</a:t>
            </a:r>
            <a:r>
              <a:rPr sz="1400" spc="-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191919"/>
                </a:solidFill>
                <a:latin typeface="Arial"/>
                <a:cs typeface="Arial"/>
              </a:rPr>
              <a:t>dynamics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3084" y="520111"/>
            <a:ext cx="1011675" cy="50414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307694"/>
            <a:ext cx="4608195" cy="2148840"/>
            <a:chOff x="0" y="1307694"/>
            <a:chExt cx="4608195" cy="21488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138" y="1307694"/>
              <a:ext cx="2538991" cy="20084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3296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Computing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500" i="1" baseline="27777" dirty="0">
                <a:latin typeface="Arial"/>
                <a:cs typeface="Arial"/>
              </a:rPr>
              <a:t>At</a:t>
            </a:r>
            <a:r>
              <a:rPr sz="1500" i="1" spc="187" baseline="27777" dirty="0">
                <a:latin typeface="Arial"/>
                <a:cs typeface="Arial"/>
              </a:rPr>
              <a:t> </a:t>
            </a:r>
            <a:r>
              <a:rPr sz="1400" dirty="0"/>
              <a:t>via</a:t>
            </a:r>
            <a:r>
              <a:rPr sz="1400" spc="-25" dirty="0"/>
              <a:t> </a:t>
            </a:r>
            <a:r>
              <a:rPr sz="1400" spc="-20" dirty="0"/>
              <a:t>similarity </a:t>
            </a:r>
            <a:r>
              <a:rPr sz="1400" spc="-10" dirty="0"/>
              <a:t>transformation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121733FD-D041-7865-58AE-C07DFDFE89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697" y="493080"/>
                <a:ext cx="4114800" cy="26648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groupChr>
                      <m:f>
                        <m:fPr>
                          <m:ctrlP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p>
                        <m:sSupPr>
                          <m:ctrlP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𝐴𝑇</m:t>
                              </m:r>
                            </m:e>
                          </m:groupChr>
                        </m:e>
                        <m:lim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≜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diagonal</m:t>
                          </m:r>
                          <m:r>
                            <a:rPr lang="en-US" altLang="zh-CN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en-US" altLang="zh-CN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Jordan</m:t>
                          </m:r>
                        </m:lim>
                      </m:limLow>
                      <m:sSup>
                        <m:sSupPr>
                          <m:ctrlP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can be solved easily: e.g., if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𝛬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𝛬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then yields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171450" indent="-1714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on the other hand,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121733FD-D041-7865-58AE-C07DFDFE8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97" y="493080"/>
                <a:ext cx="4114800" cy="2664832"/>
              </a:xfrm>
              <a:prstGeom prst="rect">
                <a:avLst/>
              </a:prstGeom>
              <a:blipFill>
                <a:blip r:embed="rId3"/>
                <a:stretch>
                  <a:fillRect l="-1926" t="-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</p:txBody>
      </p:sp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552D6435-C34C-CA7F-67C5-836CF3D9B1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9" y="587375"/>
                <a:ext cx="4267201" cy="224401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existence of solutions: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comes from the theory of eigenvalues and eigenvectors in linear algebra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are similar: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𝑇𝐵</m:t>
                    </m:r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, 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</a:rPr>
                  <a:t>then</a:t>
                </a:r>
              </a:p>
              <a:p>
                <a:pPr marL="628650" lvl="1" indent="-171450">
                  <a:buFont typeface="Wingdings" panose="05000000000000000000" pitchFamily="2" charset="2"/>
                  <a:buChar char="Ø"/>
                </a:pPr>
                <a:r>
                  <a:rPr lang="en-US" sz="1000" dirty="0">
                    <a:solidFill>
                      <a:schemeClr val="tx1"/>
                    </a:solidFill>
                  </a:rPr>
                  <a:t>their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ar-AE" sz="1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sz="1000" dirty="0">
                    <a:solidFill>
                      <a:schemeClr val="tx1"/>
                    </a:solidFill>
                  </a:rPr>
                  <a:t> </a:t>
                </a:r>
                <a:r>
                  <a:rPr lang="en-US" sz="1000" dirty="0">
                    <a:solidFill>
                      <a:schemeClr val="tx1"/>
                    </a:solidFill>
                  </a:rPr>
                  <a:t>are also similar: e.g.,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𝑇𝐵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𝑇𝐵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ar-A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pPr marL="628650" lvl="1" indent="-171450">
                  <a:buFont typeface="Wingdings" panose="05000000000000000000" pitchFamily="2" charset="2"/>
                  <a:buChar char="Ø"/>
                </a:pPr>
                <a:r>
                  <a:rPr lang="en-US" sz="1000" dirty="0">
                    <a:solidFill>
                      <a:schemeClr val="tx1"/>
                    </a:solidFill>
                  </a:rPr>
                  <a:t>their exponential matrices are also similar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ar-AE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𝐵𝑡</m:t>
                          </m:r>
                        </m:sup>
                      </m:sSup>
                      <m:sSup>
                        <m:sSupPr>
                          <m:ctrlPr>
                            <a:rPr lang="ar-AE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000" dirty="0">
                    <a:solidFill>
                      <a:schemeClr val="tx1"/>
                    </a:solidFill>
                  </a:rPr>
                  <a:t>      as</a:t>
                </a:r>
              </a:p>
              <a:p>
                <a:pPr marL="685800" lvl="2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ar-AE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𝐵𝑡</m:t>
                                </m:r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ar-AE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ar-AE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ar-AE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ar-AE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ar-AE" sz="1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𝑇𝐵𝑡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+…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𝐴𝑡</m:t>
                            </m:r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ar-AE" sz="1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+…=</m:t>
                            </m:r>
                            <m:sSup>
                              <m:sSupPr>
                                <m:ctrlPr>
                                  <a:rPr lang="ar-AE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𝐴𝑡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ar-AE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552D6435-C34C-CA7F-67C5-836CF3D9B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9" y="587375"/>
                <a:ext cx="4267201" cy="2244012"/>
              </a:xfrm>
              <a:prstGeom prst="rect">
                <a:avLst/>
              </a:prstGeom>
              <a:blipFill>
                <a:blip r:embed="rId3"/>
                <a:stretch>
                  <a:fillRect l="-1857"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55292" y="1013458"/>
            <a:ext cx="974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det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0" dirty="0">
                <a:latin typeface="Hack"/>
                <a:cs typeface="Hack"/>
              </a:rPr>
              <a:t> </a:t>
            </a:r>
            <a:r>
              <a:rPr sz="1100" i="1" spc="70" dirty="0">
                <a:latin typeface="Times New Roman"/>
                <a:cs typeface="Times New Roman"/>
              </a:rPr>
              <a:t>λ</a:t>
            </a:r>
            <a:r>
              <a:rPr sz="1100" i="1" spc="70" dirty="0">
                <a:latin typeface="Arial"/>
                <a:cs typeface="Arial"/>
              </a:rPr>
              <a:t>I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24977" y="1020318"/>
            <a:ext cx="1035685" cy="219710"/>
          </a:xfrm>
          <a:custGeom>
            <a:avLst/>
            <a:gdLst/>
            <a:ahLst/>
            <a:cxnLst/>
            <a:rect l="l" t="t" r="r" b="b"/>
            <a:pathLst>
              <a:path w="1035685" h="219709">
                <a:moveTo>
                  <a:pt x="0" y="0"/>
                </a:moveTo>
                <a:lnTo>
                  <a:pt x="1035138" y="0"/>
                </a:lnTo>
              </a:path>
              <a:path w="1035685" h="219709">
                <a:moveTo>
                  <a:pt x="2527" y="219519"/>
                </a:moveTo>
                <a:lnTo>
                  <a:pt x="2527" y="0"/>
                </a:lnTo>
              </a:path>
              <a:path w="1035685" h="219709">
                <a:moveTo>
                  <a:pt x="1032611" y="219519"/>
                </a:moveTo>
                <a:lnTo>
                  <a:pt x="1032611" y="0"/>
                </a:lnTo>
              </a:path>
              <a:path w="1035685" h="219709">
                <a:moveTo>
                  <a:pt x="0" y="219519"/>
                </a:moveTo>
                <a:lnTo>
                  <a:pt x="1035138" y="21951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79696" y="1013458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"/>
                <a:cs typeface="Arial"/>
              </a:rPr>
              <a:t>(2)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422615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932" y="1339099"/>
            <a:ext cx="3458845" cy="50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corresponding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eigenvectors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60" dirty="0">
                <a:latin typeface="Arial"/>
                <a:cs typeface="Arial"/>
              </a:rPr>
              <a:t>nonzero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solutions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to</a:t>
            </a:r>
            <a:endParaRPr sz="1100">
              <a:latin typeface="Arial"/>
              <a:cs typeface="Arial"/>
            </a:endParaRPr>
          </a:p>
          <a:p>
            <a:pPr marL="1294765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latin typeface="Arial"/>
                <a:cs typeface="Arial"/>
              </a:rPr>
              <a:t>At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120" dirty="0">
                <a:latin typeface="Times New Roman"/>
                <a:cs typeface="Times New Roman"/>
              </a:rPr>
              <a:t>λ</a:t>
            </a:r>
            <a:r>
              <a:rPr sz="1100" i="1" spc="120" dirty="0">
                <a:latin typeface="Arial"/>
                <a:cs typeface="Arial"/>
              </a:rPr>
              <a:t>t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spc="420" dirty="0">
                <a:latin typeface="Hack"/>
                <a:cs typeface="Hack"/>
              </a:rPr>
              <a:t>⇔</a:t>
            </a:r>
            <a:r>
              <a:rPr sz="1100" i="1" spc="-340" dirty="0">
                <a:latin typeface="Hack"/>
                <a:cs typeface="Hack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5" dirty="0">
                <a:latin typeface="Hack"/>
                <a:cs typeface="Hack"/>
              </a:rPr>
              <a:t> </a:t>
            </a:r>
            <a:r>
              <a:rPr sz="1100" i="1" spc="70" dirty="0">
                <a:latin typeface="Times New Roman"/>
                <a:cs typeface="Times New Roman"/>
              </a:rPr>
              <a:t>λ</a:t>
            </a:r>
            <a:r>
              <a:rPr sz="1100" i="1" spc="70" dirty="0">
                <a:latin typeface="Arial"/>
                <a:cs typeface="Arial"/>
              </a:rPr>
              <a:t>I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9696" y="1650351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"/>
                <a:cs typeface="Arial"/>
              </a:rPr>
              <a:t>(3)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572965DE-4E23-60ED-D952-D2934BDFEFF0}"/>
                  </a:ext>
                </a:extLst>
              </p:cNvPr>
              <p:cNvSpPr txBox="1"/>
              <p:nvPr/>
            </p:nvSpPr>
            <p:spPr>
              <a:xfrm>
                <a:off x="364832" y="515758"/>
                <a:ext cx="3656329" cy="344325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50800" marR="43180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for </a:t>
                </a:r>
                <a14:m>
                  <m:oMath xmlns:m="http://schemas.openxmlformats.org/officeDocument/2006/math">
                    <m:r>
                      <a:rPr lang="zh-CN" altLang="en-US" sz="1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1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,</a:t>
                </a:r>
                <a:r>
                  <a:rPr lang="ar-AE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0" dirty="0">
                    <a:solidFill>
                      <a:schemeClr val="tx1"/>
                    </a:solidFill>
                    <a:latin typeface="Arial"/>
                    <a:cs typeface="Arial"/>
                  </a:rPr>
                  <a:t>an</a:t>
                </a:r>
                <a:r>
                  <a:rPr lang="en-US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65" dirty="0">
                    <a:solidFill>
                      <a:schemeClr val="tx1"/>
                    </a:solidFill>
                    <a:latin typeface="Arial"/>
                    <a:cs typeface="Arial"/>
                  </a:rPr>
                  <a:t>eigenvalue </a:t>
                </a:r>
                <a:r>
                  <a:rPr lang="zh-CN" altLang="en-US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𝜆</a:t>
                </a:r>
                <a:r>
                  <a:rPr lang="en-US" altLang="zh-CN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∈</a:t>
                </a:r>
                <a:r>
                  <a:rPr lang="zh-CN" altLang="en-US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𝒞 </a:t>
                </a:r>
                <a:r>
                  <a:rPr lang="en-US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i="1" spc="4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solidFill>
                      <a:schemeClr val="tx1"/>
                    </a:solidFill>
                    <a:latin typeface="Arial"/>
                    <a:cs typeface="Arial"/>
                  </a:rPr>
                  <a:t>is</a:t>
                </a:r>
                <a:r>
                  <a:rPr lang="en-US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solidFill>
                      <a:schemeClr val="tx1"/>
                    </a:solidFill>
                    <a:latin typeface="Arial"/>
                    <a:cs typeface="Arial"/>
                  </a:rPr>
                  <a:t>solution</a:t>
                </a:r>
                <a:r>
                  <a:rPr lang="en-US" sz="1100" spc="3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to</a:t>
                </a:r>
                <a:r>
                  <a:rPr lang="en-US" sz="1100" spc="4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solidFill>
                      <a:schemeClr val="tx1"/>
                    </a:solidFill>
                    <a:latin typeface="Arial"/>
                    <a:cs typeface="Arial"/>
                  </a:rPr>
                  <a:t>the </a:t>
                </a:r>
                <a:r>
                  <a:rPr lang="en-US" sz="1100" spc="-35" dirty="0">
                    <a:solidFill>
                      <a:schemeClr val="tx1"/>
                    </a:solidFill>
                    <a:latin typeface="Arial"/>
                    <a:cs typeface="Arial"/>
                  </a:rPr>
                  <a:t>characteristic</a:t>
                </a:r>
                <a:r>
                  <a:rPr lang="en-US" sz="1100" spc="2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solidFill>
                      <a:schemeClr val="tx1"/>
                    </a:solidFill>
                    <a:latin typeface="Arial"/>
                    <a:cs typeface="Arial"/>
                  </a:rPr>
                  <a:t>equation</a:t>
                </a:r>
                <a:endParaRPr lang="en-US" sz="11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5" name="object 5">
                <a:extLst>
                  <a:ext uri="{FF2B5EF4-FFF2-40B4-BE49-F238E27FC236}">
                    <a16:creationId xmlns:a16="http://schemas.microsoft.com/office/drawing/2014/main" id="{572965DE-4E23-60ED-D952-D2934BDFE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32" y="515758"/>
                <a:ext cx="3656329" cy="344325"/>
              </a:xfrm>
              <a:prstGeom prst="rect">
                <a:avLst/>
              </a:prstGeom>
              <a:blipFill>
                <a:blip r:embed="rId5"/>
                <a:stretch>
                  <a:fillRect l="-1167" t="-1607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35" dirty="0"/>
              <a:t> </a:t>
            </a:r>
            <a:r>
              <a:rPr sz="900" spc="-60" dirty="0"/>
              <a:t>case</a:t>
            </a:r>
            <a:r>
              <a:rPr sz="900" spc="40" dirty="0"/>
              <a:t> </a:t>
            </a:r>
            <a:r>
              <a:rPr sz="900" dirty="0"/>
              <a:t>with</a:t>
            </a:r>
            <a:r>
              <a:rPr sz="900" spc="40" dirty="0"/>
              <a:t> </a:t>
            </a:r>
            <a:r>
              <a:rPr sz="900" dirty="0"/>
              <a:t>distinct</a:t>
            </a:r>
            <a:r>
              <a:rPr sz="900" spc="40" dirty="0"/>
              <a:t> </a:t>
            </a:r>
            <a:r>
              <a:rPr sz="900" spc="-45" dirty="0"/>
              <a:t>eigenvalues</a:t>
            </a:r>
            <a:r>
              <a:rPr sz="900" spc="40" dirty="0"/>
              <a:t> </a:t>
            </a:r>
            <a:r>
              <a:rPr sz="900" spc="-10" dirty="0"/>
              <a:t>(diagonalization)</a:t>
            </a:r>
            <a:endParaRPr sz="900"/>
          </a:p>
        </p:txBody>
      </p:sp>
      <p:sp>
        <p:nvSpPr>
          <p:cNvPr id="32" name="object 3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92462DB-37D1-8A0B-EEE3-6A9371A596C6}"/>
                  </a:ext>
                </a:extLst>
              </p:cNvPr>
              <p:cNvSpPr txBox="1"/>
              <p:nvPr/>
            </p:nvSpPr>
            <p:spPr>
              <a:xfrm>
                <a:off x="247650" y="663575"/>
                <a:ext cx="3895725" cy="2125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/>
                  <a:t>recall: when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11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has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100" dirty="0"/>
                  <a:t> distinct eigenvalues such that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ar-AE" altLang="zh-CN" sz="1100" dirty="0"/>
              </a:p>
              <a:p>
                <a:pPr marL="0" lvl="0" indent="0">
                  <a:buNone/>
                </a:pPr>
                <a:r>
                  <a:rPr lang="en-US" altLang="zh-CN" sz="1100" dirty="0"/>
                  <a:t>or equivalently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>
                          <a:latin typeface="Cambria Math" panose="02040503050406030204" pitchFamily="18" charset="0"/>
                        </a:rPr>
                        <m:t>𝐴</m:t>
                      </m:r>
                      <m:limLow>
                        <m:limLow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lim>
                              <m:r>
                                <a:rPr lang="en-US" altLang="zh-CN" sz="1100"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≜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𝑇</m:t>
                          </m:r>
                        </m:lim>
                      </m:limLow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limLow>
                        <m:limLow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4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10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ar-AE" altLang="zh-CN" sz="110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10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ar-AE" altLang="zh-CN" sz="11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sz="110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ar-AE" sz="110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lang="en-US" altLang="zh-CN" sz="1100"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𝛬</m:t>
                          </m:r>
                        </m:lim>
                      </m:limLow>
                    </m:oMath>
                  </m:oMathPara>
                </a14:m>
                <a:endParaRPr lang="ar-AE" altLang="zh-CN" sz="11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is square and invertible. Hence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10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1100"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𝐴𝑇</m:t>
                      </m:r>
                    </m:oMath>
                  </m:oMathPara>
                </a14:m>
                <a:endParaRPr lang="ar-AE" altLang="zh-CN" sz="1100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92462DB-37D1-8A0B-EEE3-6A9371A59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663575"/>
                <a:ext cx="3895725" cy="2125582"/>
              </a:xfrm>
              <a:prstGeom prst="rect">
                <a:avLst/>
              </a:prstGeom>
              <a:blipFill>
                <a:blip r:embed="rId3"/>
                <a:stretch>
                  <a:fillRect t="-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55" dirty="0"/>
              <a:t> </a:t>
            </a:r>
            <a:r>
              <a:rPr spc="-20" dirty="0"/>
              <a:t>transform:</a:t>
            </a:r>
            <a:r>
              <a:rPr spc="60" dirty="0"/>
              <a:t> </a:t>
            </a:r>
            <a:r>
              <a:rPr spc="-40" dirty="0"/>
              <a:t>diagonalization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interpretations</a:t>
            </a:r>
            <a:endParaRPr sz="900"/>
          </a:p>
        </p:txBody>
      </p:sp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3449DB2-94B3-D2A6-5E1B-E00D4B5B2D7F}"/>
                  </a:ext>
                </a:extLst>
              </p:cNvPr>
              <p:cNvSpPr txBox="1"/>
              <p:nvPr/>
            </p:nvSpPr>
            <p:spPr>
              <a:xfrm>
                <a:off x="69900" y="697741"/>
                <a:ext cx="4448760" cy="81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diagonalized system: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ar-AE" altLang="zh-CN" sz="1100" dirty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ar-AE" sz="110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11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Sup>
                      <m:sSub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then decomposes the state trajectory into two modes parallel to the two eigenvectors.</a:t>
                </a: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3449DB2-94B3-D2A6-5E1B-E00D4B5B2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" y="697741"/>
                <a:ext cx="4448760" cy="817788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55" dirty="0"/>
              <a:t> </a:t>
            </a:r>
            <a:r>
              <a:rPr spc="-20" dirty="0"/>
              <a:t>transform:</a:t>
            </a:r>
            <a:r>
              <a:rPr spc="60" dirty="0"/>
              <a:t> </a:t>
            </a:r>
            <a:r>
              <a:rPr spc="-40" dirty="0"/>
              <a:t>diagonalization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interpretations</a:t>
            </a:r>
            <a:endParaRPr sz="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751103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7532" y="667587"/>
            <a:ext cx="4108450" cy="1682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233679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aligned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one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eigenvector,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say,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i="1" spc="-757" baseline="27777" dirty="0">
                <a:latin typeface="Hack"/>
                <a:cs typeface="Hack"/>
              </a:rPr>
              <a:t>∗</a:t>
            </a:r>
            <a:r>
              <a:rPr sz="1200" spc="60" baseline="-20833" dirty="0">
                <a:latin typeface="Arial"/>
                <a:cs typeface="Arial"/>
              </a:rPr>
              <a:t>2</a:t>
            </a:r>
            <a:r>
              <a:rPr sz="1100" spc="-10" dirty="0">
                <a:latin typeface="Arial"/>
                <a:cs typeface="Arial"/>
              </a:rPr>
              <a:t>(0)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and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spc="15" baseline="27777" dirty="0">
                <a:latin typeface="Times New Roman"/>
                <a:cs typeface="Times New Roman"/>
              </a:rPr>
              <a:t>λ</a:t>
            </a:r>
            <a:r>
              <a:rPr sz="900" spc="82" baseline="23148" dirty="0">
                <a:latin typeface="Arial"/>
                <a:cs typeface="Arial"/>
              </a:rPr>
              <a:t>1</a:t>
            </a:r>
            <a:r>
              <a:rPr sz="1200" i="1" spc="82" baseline="27777" dirty="0">
                <a:latin typeface="Arial"/>
                <a:cs typeface="Arial"/>
              </a:rPr>
              <a:t>t</a:t>
            </a:r>
            <a:r>
              <a:rPr sz="1100" i="1" spc="10" dirty="0">
                <a:latin typeface="Arial"/>
                <a:cs typeface="Arial"/>
              </a:rPr>
              <a:t>x</a:t>
            </a:r>
            <a:r>
              <a:rPr sz="1200" i="1" spc="-727" baseline="27777" dirty="0">
                <a:latin typeface="Hack"/>
                <a:cs typeface="Hack"/>
              </a:rPr>
              <a:t>∗</a:t>
            </a:r>
            <a:r>
              <a:rPr sz="1200" spc="89" baseline="-20833" dirty="0">
                <a:latin typeface="Arial"/>
                <a:cs typeface="Arial"/>
              </a:rPr>
              <a:t>1</a:t>
            </a:r>
            <a:r>
              <a:rPr sz="1100" spc="10" dirty="0">
                <a:latin typeface="Arial"/>
                <a:cs typeface="Arial"/>
              </a:rPr>
              <a:t>(0)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200" spc="15" baseline="-10416" dirty="0">
                <a:latin typeface="Arial"/>
                <a:cs typeface="Arial"/>
              </a:rPr>
              <a:t>1</a:t>
            </a:r>
            <a:r>
              <a:rPr sz="1200" spc="104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e</a:t>
            </a:r>
            <a:r>
              <a:rPr sz="1200" i="1" spc="30" baseline="27777" dirty="0">
                <a:latin typeface="Times New Roman"/>
                <a:cs typeface="Times New Roman"/>
              </a:rPr>
              <a:t>λ</a:t>
            </a:r>
            <a:r>
              <a:rPr sz="900" spc="97" baseline="23148" dirty="0">
                <a:latin typeface="Arial"/>
                <a:cs typeface="Arial"/>
              </a:rPr>
              <a:t>2</a:t>
            </a:r>
            <a:r>
              <a:rPr sz="1200" i="1" spc="97" baseline="27777" dirty="0">
                <a:latin typeface="Arial"/>
                <a:cs typeface="Arial"/>
              </a:rPr>
              <a:t>t</a:t>
            </a:r>
            <a:r>
              <a:rPr sz="1100" i="1" spc="20" dirty="0">
                <a:latin typeface="Arial"/>
                <a:cs typeface="Arial"/>
              </a:rPr>
              <a:t>x</a:t>
            </a:r>
            <a:r>
              <a:rPr sz="1200" i="1" spc="-712" baseline="27777" dirty="0">
                <a:latin typeface="Hack"/>
                <a:cs typeface="Hack"/>
              </a:rPr>
              <a:t>∗</a:t>
            </a:r>
            <a:r>
              <a:rPr sz="1200" spc="104" baseline="-20833" dirty="0">
                <a:latin typeface="Arial"/>
                <a:cs typeface="Arial"/>
              </a:rPr>
              <a:t>2</a:t>
            </a:r>
            <a:r>
              <a:rPr sz="1100" spc="20" dirty="0">
                <a:latin typeface="Arial"/>
                <a:cs typeface="Arial"/>
              </a:rPr>
              <a:t>(0)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200" spc="30" baseline="-10416" dirty="0">
                <a:latin typeface="Arial"/>
                <a:cs typeface="Arial"/>
              </a:rPr>
              <a:t>2</a:t>
            </a:r>
            <a:r>
              <a:rPr sz="1200" spc="284" baseline="-10416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dictates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stay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20" dirty="0">
                <a:latin typeface="Arial"/>
                <a:cs typeface="Arial"/>
              </a:rPr>
              <a:t>direction</a:t>
            </a:r>
            <a:r>
              <a:rPr sz="1100" dirty="0">
                <a:latin typeface="Arial"/>
                <a:cs typeface="Arial"/>
              </a:rPr>
              <a:t> of </a:t>
            </a:r>
            <a:r>
              <a:rPr sz="1100" i="1" spc="-25" dirty="0">
                <a:latin typeface="Arial"/>
                <a:cs typeface="Arial"/>
              </a:rPr>
              <a:t>t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  <a:p>
            <a:pPr marL="38100" marR="106045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Arial"/>
                <a:cs typeface="Arial"/>
              </a:rPr>
              <a:t>i.e.,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initiates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along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direction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one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eigenvector,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then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free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response</a:t>
            </a:r>
            <a:r>
              <a:rPr sz="1100" dirty="0">
                <a:latin typeface="Arial"/>
                <a:cs typeface="Arial"/>
              </a:rPr>
              <a:t> will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stay</a:t>
            </a:r>
            <a:r>
              <a:rPr sz="1100" dirty="0">
                <a:latin typeface="Arial"/>
                <a:cs typeface="Arial"/>
              </a:rPr>
              <a:t> 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direction</a:t>
            </a:r>
            <a:r>
              <a:rPr sz="1100" dirty="0">
                <a:latin typeface="Arial"/>
                <a:cs typeface="Arial"/>
              </a:rPr>
              <a:t> without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“making </a:t>
            </a:r>
            <a:r>
              <a:rPr sz="1100" spc="-10" dirty="0">
                <a:latin typeface="Arial"/>
                <a:cs typeface="Arial"/>
              </a:rPr>
              <a:t>turns”</a:t>
            </a:r>
            <a:endParaRPr sz="1100">
              <a:latin typeface="Arial"/>
              <a:cs typeface="Arial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latin typeface="Arial"/>
                <a:cs typeface="Arial"/>
              </a:rPr>
              <a:t>1</a:t>
            </a:r>
            <a:r>
              <a:rPr sz="1200" spc="142" baseline="-10416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0,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move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towards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origin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space;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if </a:t>
            </a:r>
            <a:r>
              <a:rPr sz="1100" i="1" spc="60" dirty="0"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latin typeface="Arial"/>
                <a:cs typeface="Arial"/>
              </a:rPr>
              <a:t>1</a:t>
            </a:r>
            <a:r>
              <a:rPr sz="1200" spc="179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0,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stay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initial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point;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positive,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will </a:t>
            </a:r>
            <a:r>
              <a:rPr sz="1100" spc="-60" dirty="0">
                <a:latin typeface="Arial"/>
                <a:cs typeface="Arial"/>
              </a:rPr>
              <a:t>move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away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origin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along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t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spc="-30" dirty="0">
                <a:latin typeface="Arial"/>
                <a:cs typeface="Arial"/>
              </a:rPr>
              <a:t>furthermore,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magnitude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latin typeface="Arial"/>
                <a:cs typeface="Arial"/>
              </a:rPr>
              <a:t>1</a:t>
            </a:r>
            <a:r>
              <a:rPr sz="1200" spc="209" baseline="-10416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determines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speed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response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305280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687385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241575"/>
            <a:ext cx="65201" cy="6520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55" dirty="0"/>
              <a:t> </a:t>
            </a:r>
            <a:r>
              <a:rPr spc="-20" dirty="0"/>
              <a:t>transform:</a:t>
            </a:r>
            <a:r>
              <a:rPr spc="60" dirty="0"/>
              <a:t> </a:t>
            </a:r>
            <a:r>
              <a:rPr spc="-40" dirty="0"/>
              <a:t>diagonalization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interpretations</a:t>
            </a:r>
            <a:endParaRPr sz="900"/>
          </a:p>
        </p:txBody>
      </p:sp>
      <p:sp>
        <p:nvSpPr>
          <p:cNvPr id="4" name="object 4"/>
          <p:cNvSpPr/>
          <p:nvPr/>
        </p:nvSpPr>
        <p:spPr>
          <a:xfrm>
            <a:off x="1104722" y="1084135"/>
            <a:ext cx="1033780" cy="859155"/>
          </a:xfrm>
          <a:custGeom>
            <a:avLst/>
            <a:gdLst/>
            <a:ahLst/>
            <a:cxnLst/>
            <a:rect l="l" t="t" r="r" b="b"/>
            <a:pathLst>
              <a:path w="1033780" h="859155">
                <a:moveTo>
                  <a:pt x="1033221" y="843064"/>
                </a:moveTo>
                <a:lnTo>
                  <a:pt x="994613" y="827316"/>
                </a:lnTo>
                <a:lnTo>
                  <a:pt x="994613" y="838530"/>
                </a:lnTo>
                <a:lnTo>
                  <a:pt x="20447" y="838530"/>
                </a:lnTo>
                <a:lnTo>
                  <a:pt x="20447" y="38100"/>
                </a:lnTo>
                <a:lnTo>
                  <a:pt x="31826" y="38100"/>
                </a:lnTo>
                <a:lnTo>
                  <a:pt x="15951" y="0"/>
                </a:lnTo>
                <a:lnTo>
                  <a:pt x="0" y="38100"/>
                </a:lnTo>
                <a:lnTo>
                  <a:pt x="11379" y="38100"/>
                </a:lnTo>
                <a:lnTo>
                  <a:pt x="11379" y="843064"/>
                </a:lnTo>
                <a:lnTo>
                  <a:pt x="15951" y="843064"/>
                </a:lnTo>
                <a:lnTo>
                  <a:pt x="15951" y="847496"/>
                </a:lnTo>
                <a:lnTo>
                  <a:pt x="994613" y="847496"/>
                </a:lnTo>
                <a:lnTo>
                  <a:pt x="994613" y="858748"/>
                </a:lnTo>
                <a:lnTo>
                  <a:pt x="1033221" y="843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1684" y="1017612"/>
            <a:ext cx="8001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i="1" dirty="0">
                <a:latin typeface="Times New Roman"/>
                <a:cs typeface="Times New Roman"/>
              </a:rPr>
              <a:t>x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9859" y="1102809"/>
            <a:ext cx="5270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-50" dirty="0"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8795" y="1052706"/>
            <a:ext cx="2051050" cy="1522730"/>
            <a:chOff x="148795" y="1052706"/>
            <a:chExt cx="2051050" cy="1522730"/>
          </a:xfrm>
        </p:grpSpPr>
        <p:sp>
          <p:nvSpPr>
            <p:cNvPr id="8" name="object 8"/>
            <p:cNvSpPr/>
            <p:nvPr/>
          </p:nvSpPr>
          <p:spPr>
            <a:xfrm>
              <a:off x="148793" y="1052715"/>
              <a:ext cx="2051050" cy="1522730"/>
            </a:xfrm>
            <a:custGeom>
              <a:avLst/>
              <a:gdLst/>
              <a:ahLst/>
              <a:cxnLst/>
              <a:rect l="l" t="t" r="r" b="b"/>
              <a:pathLst>
                <a:path w="2051050" h="1522730">
                  <a:moveTo>
                    <a:pt x="2050465" y="1394650"/>
                  </a:moveTo>
                  <a:lnTo>
                    <a:pt x="976630" y="878636"/>
                  </a:lnTo>
                  <a:lnTo>
                    <a:pt x="638022" y="0"/>
                  </a:lnTo>
                  <a:lnTo>
                    <a:pt x="624446" y="2247"/>
                  </a:lnTo>
                  <a:lnTo>
                    <a:pt x="958888" y="870115"/>
                  </a:lnTo>
                  <a:lnTo>
                    <a:pt x="6781" y="412572"/>
                  </a:lnTo>
                  <a:lnTo>
                    <a:pt x="0" y="423811"/>
                  </a:lnTo>
                  <a:lnTo>
                    <a:pt x="965746" y="887882"/>
                  </a:lnTo>
                  <a:lnTo>
                    <a:pt x="1210284" y="1522425"/>
                  </a:lnTo>
                  <a:lnTo>
                    <a:pt x="1223886" y="1520177"/>
                  </a:lnTo>
                  <a:lnTo>
                    <a:pt x="983488" y="896416"/>
                  </a:lnTo>
                  <a:lnTo>
                    <a:pt x="2043582" y="1405813"/>
                  </a:lnTo>
                  <a:lnTo>
                    <a:pt x="2050465" y="1394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0920" y="1160367"/>
              <a:ext cx="1076325" cy="1143635"/>
            </a:xfrm>
            <a:custGeom>
              <a:avLst/>
              <a:gdLst/>
              <a:ahLst/>
              <a:cxnLst/>
              <a:rect l="l" t="t" r="r" b="b"/>
              <a:pathLst>
                <a:path w="1076325" h="1143635">
                  <a:moveTo>
                    <a:pt x="776551" y="376704"/>
                  </a:moveTo>
                  <a:lnTo>
                    <a:pt x="1076311" y="1143444"/>
                  </a:lnTo>
                </a:path>
                <a:path w="1076325" h="1143635">
                  <a:moveTo>
                    <a:pt x="0" y="0"/>
                  </a:moveTo>
                  <a:lnTo>
                    <a:pt x="776551" y="363213"/>
                  </a:lnTo>
                </a:path>
              </a:pathLst>
            </a:custGeom>
            <a:ln w="45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70224" y="1510135"/>
              <a:ext cx="54610" cy="53975"/>
            </a:xfrm>
            <a:custGeom>
              <a:avLst/>
              <a:gdLst/>
              <a:ahLst/>
              <a:cxnLst/>
              <a:rect l="l" t="t" r="r" b="b"/>
              <a:pathLst>
                <a:path w="54609" h="53975">
                  <a:moveTo>
                    <a:pt x="54531" y="0"/>
                  </a:moveTo>
                  <a:lnTo>
                    <a:pt x="0" y="0"/>
                  </a:lnTo>
                  <a:lnTo>
                    <a:pt x="0" y="53757"/>
                  </a:lnTo>
                  <a:lnTo>
                    <a:pt x="54531" y="53757"/>
                  </a:lnTo>
                  <a:lnTo>
                    <a:pt x="545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7949" y="1507876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5">
                  <a:moveTo>
                    <a:pt x="0" y="56017"/>
                  </a:moveTo>
                  <a:lnTo>
                    <a:pt x="56818" y="56017"/>
                  </a:lnTo>
                  <a:lnTo>
                    <a:pt x="56818" y="0"/>
                  </a:lnTo>
                  <a:lnTo>
                    <a:pt x="0" y="0"/>
                  </a:lnTo>
                  <a:lnTo>
                    <a:pt x="0" y="56017"/>
                  </a:lnTo>
                  <a:close/>
                </a:path>
              </a:pathLst>
            </a:custGeom>
            <a:ln w="90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9983" y="1169339"/>
              <a:ext cx="1074420" cy="1137285"/>
            </a:xfrm>
            <a:custGeom>
              <a:avLst/>
              <a:gdLst/>
              <a:ahLst/>
              <a:cxnLst/>
              <a:rect l="l" t="t" r="r" b="b"/>
              <a:pathLst>
                <a:path w="1074420" h="1137285">
                  <a:moveTo>
                    <a:pt x="774331" y="363220"/>
                  </a:moveTo>
                  <a:lnTo>
                    <a:pt x="733463" y="318350"/>
                  </a:lnTo>
                  <a:lnTo>
                    <a:pt x="724509" y="334251"/>
                  </a:lnTo>
                  <a:lnTo>
                    <a:pt x="6807" y="0"/>
                  </a:lnTo>
                  <a:lnTo>
                    <a:pt x="0" y="11214"/>
                  </a:lnTo>
                  <a:lnTo>
                    <a:pt x="718743" y="345973"/>
                  </a:lnTo>
                  <a:lnTo>
                    <a:pt x="713016" y="358749"/>
                  </a:lnTo>
                  <a:lnTo>
                    <a:pt x="774331" y="363220"/>
                  </a:lnTo>
                  <a:close/>
                </a:path>
                <a:path w="1074420" h="1137285">
                  <a:moveTo>
                    <a:pt x="1074089" y="1134478"/>
                  </a:moveTo>
                  <a:lnTo>
                    <a:pt x="788771" y="423659"/>
                  </a:lnTo>
                  <a:lnTo>
                    <a:pt x="803859" y="417017"/>
                  </a:lnTo>
                  <a:lnTo>
                    <a:pt x="760679" y="372186"/>
                  </a:lnTo>
                  <a:lnTo>
                    <a:pt x="760679" y="432701"/>
                  </a:lnTo>
                  <a:lnTo>
                    <a:pt x="776097" y="428167"/>
                  </a:lnTo>
                  <a:lnTo>
                    <a:pt x="1060450" y="1136751"/>
                  </a:lnTo>
                  <a:lnTo>
                    <a:pt x="1074089" y="1134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46043" y="1181279"/>
            <a:ext cx="389255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50" spc="-44" baseline="5050" dirty="0">
                <a:latin typeface="Arial"/>
                <a:cs typeface="Arial"/>
              </a:rPr>
              <a:t>a</a:t>
            </a:r>
            <a:r>
              <a:rPr sz="550" spc="-30" dirty="0">
                <a:latin typeface="Arial"/>
                <a:cs typeface="Arial"/>
              </a:rPr>
              <a:t>2</a:t>
            </a:r>
            <a:r>
              <a:rPr sz="1650" i="1" spc="-44" baseline="5050" dirty="0">
                <a:latin typeface="Times New Roman"/>
                <a:cs typeface="Times New Roman"/>
              </a:rPr>
              <a:t>e</a:t>
            </a:r>
            <a:r>
              <a:rPr sz="1200" i="1" spc="-44" baseline="41666" dirty="0">
                <a:latin typeface="Times New Roman"/>
                <a:cs typeface="Times New Roman"/>
              </a:rPr>
              <a:t>-</a:t>
            </a:r>
            <a:r>
              <a:rPr sz="1200" i="1" spc="-37" baseline="41666" dirty="0">
                <a:latin typeface="Times New Roman"/>
                <a:cs typeface="Times New Roman"/>
              </a:rPr>
              <a:t>t</a:t>
            </a:r>
            <a:r>
              <a:rPr sz="1650" i="1" spc="-37" baseline="5050" dirty="0">
                <a:latin typeface="Times New Roman"/>
                <a:cs typeface="Times New Roman"/>
              </a:rPr>
              <a:t>t</a:t>
            </a:r>
            <a:r>
              <a:rPr sz="550" spc="-25" dirty="0"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3024" y="1330225"/>
            <a:ext cx="635000" cy="7435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90"/>
              </a:spcBef>
            </a:pPr>
            <a:r>
              <a:rPr sz="850" i="1" spc="-20" dirty="0">
                <a:latin typeface="Times New Roman"/>
                <a:cs typeface="Times New Roman"/>
              </a:rPr>
              <a:t>x(0)</a:t>
            </a:r>
            <a:endParaRPr sz="850">
              <a:latin typeface="Times New Roman"/>
              <a:cs typeface="Times New Roman"/>
            </a:endParaRPr>
          </a:p>
          <a:p>
            <a:pPr marL="160655">
              <a:lnSpc>
                <a:spcPct val="100000"/>
              </a:lnSpc>
              <a:spcBef>
                <a:spcPts val="390"/>
              </a:spcBef>
            </a:pPr>
            <a:r>
              <a:rPr sz="1725" spc="-60" baseline="-24154" dirty="0">
                <a:latin typeface="Arial"/>
                <a:cs typeface="Arial"/>
              </a:rPr>
              <a:t>a</a:t>
            </a:r>
            <a:r>
              <a:rPr sz="825" spc="-60" baseline="-60606" dirty="0">
                <a:latin typeface="Arial"/>
                <a:cs typeface="Arial"/>
              </a:rPr>
              <a:t>1</a:t>
            </a:r>
            <a:r>
              <a:rPr sz="1725" i="1" spc="-60" baseline="-24154" dirty="0">
                <a:latin typeface="Times New Roman"/>
                <a:cs typeface="Times New Roman"/>
              </a:rPr>
              <a:t>e</a:t>
            </a:r>
            <a:r>
              <a:rPr sz="850" i="1" spc="-40" dirty="0">
                <a:latin typeface="Times New Roman"/>
                <a:cs typeface="Times New Roman"/>
              </a:rPr>
              <a:t>-</a:t>
            </a:r>
            <a:r>
              <a:rPr sz="850" i="1" spc="-20" dirty="0">
                <a:latin typeface="Times New Roman"/>
                <a:cs typeface="Times New Roman"/>
              </a:rPr>
              <a:t>2t</a:t>
            </a:r>
            <a:r>
              <a:rPr sz="1725" i="1" spc="-30" baseline="-24154" dirty="0">
                <a:latin typeface="Times New Roman"/>
                <a:cs typeface="Times New Roman"/>
              </a:rPr>
              <a:t>t</a:t>
            </a:r>
            <a:r>
              <a:rPr sz="825" spc="-30" baseline="-60606" dirty="0">
                <a:latin typeface="Arial"/>
                <a:cs typeface="Arial"/>
              </a:rPr>
              <a:t>1</a:t>
            </a:r>
            <a:endParaRPr sz="825" baseline="-60606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85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</a:pPr>
            <a:r>
              <a:rPr sz="850" i="1" spc="-25" dirty="0">
                <a:latin typeface="Times New Roman"/>
                <a:cs typeface="Times New Roman"/>
              </a:rPr>
              <a:t>x</a:t>
            </a:r>
            <a:r>
              <a:rPr sz="600" spc="-37" baseline="-34722" dirty="0">
                <a:latin typeface="Arial"/>
                <a:cs typeface="Arial"/>
              </a:rPr>
              <a:t>1</a:t>
            </a:r>
            <a:endParaRPr sz="600" baseline="-34722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5706" y="941390"/>
            <a:ext cx="186055" cy="211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200" i="1" spc="50" dirty="0">
                <a:latin typeface="Times New Roman"/>
                <a:cs typeface="Times New Roman"/>
              </a:rPr>
              <a:t>t</a:t>
            </a:r>
            <a:r>
              <a:rPr sz="1200" i="1" spc="-125" dirty="0">
                <a:latin typeface="Times New Roman"/>
                <a:cs typeface="Times New Roman"/>
              </a:rPr>
              <a:t> </a:t>
            </a:r>
            <a:r>
              <a:rPr sz="900" spc="-75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083" y="1293372"/>
            <a:ext cx="18415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100" i="1" spc="95" dirty="0">
                <a:latin typeface="Times New Roman"/>
                <a:cs typeface="Times New Roman"/>
              </a:rPr>
              <a:t>t</a:t>
            </a:r>
            <a:r>
              <a:rPr sz="1100" i="1" spc="-100" dirty="0">
                <a:latin typeface="Times New Roman"/>
                <a:cs typeface="Times New Roman"/>
              </a:rPr>
              <a:t> </a:t>
            </a:r>
            <a:r>
              <a:rPr sz="825" spc="-75" baseline="-25252" dirty="0">
                <a:latin typeface="Arial"/>
                <a:cs typeface="Arial"/>
              </a:rPr>
              <a:t>2</a:t>
            </a:r>
            <a:endParaRPr sz="825" baseline="-25252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49836" y="1527685"/>
            <a:ext cx="879475" cy="580390"/>
            <a:chOff x="1249836" y="1527685"/>
            <a:chExt cx="879475" cy="580390"/>
          </a:xfrm>
        </p:grpSpPr>
        <p:sp>
          <p:nvSpPr>
            <p:cNvPr id="18" name="object 18"/>
            <p:cNvSpPr/>
            <p:nvPr/>
          </p:nvSpPr>
          <p:spPr>
            <a:xfrm>
              <a:off x="1256430" y="1666150"/>
              <a:ext cx="450215" cy="435609"/>
            </a:xfrm>
            <a:custGeom>
              <a:avLst/>
              <a:gdLst/>
              <a:ahLst/>
              <a:cxnLst/>
              <a:rect l="l" t="t" r="r" b="b"/>
              <a:pathLst>
                <a:path w="450214" h="435610">
                  <a:moveTo>
                    <a:pt x="369240" y="0"/>
                  </a:moveTo>
                  <a:lnTo>
                    <a:pt x="374289" y="20192"/>
                  </a:lnTo>
                  <a:lnTo>
                    <a:pt x="379955" y="42858"/>
                  </a:lnTo>
                  <a:lnTo>
                    <a:pt x="386858" y="70468"/>
                  </a:lnTo>
                  <a:lnTo>
                    <a:pt x="395615" y="105497"/>
                  </a:lnTo>
                  <a:lnTo>
                    <a:pt x="408802" y="153300"/>
                  </a:lnTo>
                  <a:lnTo>
                    <a:pt x="425286" y="210994"/>
                  </a:lnTo>
                  <a:lnTo>
                    <a:pt x="440121" y="268688"/>
                  </a:lnTo>
                  <a:lnTo>
                    <a:pt x="448363" y="316492"/>
                  </a:lnTo>
                  <a:lnTo>
                    <a:pt x="449806" y="352756"/>
                  </a:lnTo>
                  <a:lnTo>
                    <a:pt x="446715" y="382427"/>
                  </a:lnTo>
                  <a:lnTo>
                    <a:pt x="437855" y="405505"/>
                  </a:lnTo>
                  <a:lnTo>
                    <a:pt x="421989" y="421989"/>
                  </a:lnTo>
                  <a:lnTo>
                    <a:pt x="400148" y="431879"/>
                  </a:lnTo>
                  <a:lnTo>
                    <a:pt x="372537" y="435176"/>
                  </a:lnTo>
                  <a:lnTo>
                    <a:pt x="336684" y="431879"/>
                  </a:lnTo>
                  <a:lnTo>
                    <a:pt x="290117" y="421989"/>
                  </a:lnTo>
                  <a:lnTo>
                    <a:pt x="251838" y="411122"/>
                  </a:lnTo>
                  <a:lnTo>
                    <a:pt x="208064" y="396591"/>
                  </a:lnTo>
                  <a:lnTo>
                    <a:pt x="159894" y="379131"/>
                  </a:lnTo>
                  <a:lnTo>
                    <a:pt x="108427" y="359472"/>
                  </a:lnTo>
                  <a:lnTo>
                    <a:pt x="54763" y="338348"/>
                  </a:lnTo>
                  <a:lnTo>
                    <a:pt x="0" y="316492"/>
                  </a:lnTo>
                </a:path>
              </a:pathLst>
            </a:custGeom>
            <a:ln w="13187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4676" y="2029136"/>
              <a:ext cx="160330" cy="6525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5705" y="1769836"/>
              <a:ext cx="67240" cy="18643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702596" y="1532080"/>
              <a:ext cx="422275" cy="369570"/>
            </a:xfrm>
            <a:custGeom>
              <a:avLst/>
              <a:gdLst/>
              <a:ahLst/>
              <a:cxnLst/>
              <a:rect l="l" t="t" r="r" b="b"/>
              <a:pathLst>
                <a:path w="422275" h="369569">
                  <a:moveTo>
                    <a:pt x="0" y="184620"/>
                  </a:moveTo>
                  <a:lnTo>
                    <a:pt x="5572" y="142288"/>
                  </a:lnTo>
                  <a:lnTo>
                    <a:pt x="21445" y="103429"/>
                  </a:lnTo>
                  <a:lnTo>
                    <a:pt x="46353" y="69149"/>
                  </a:lnTo>
                  <a:lnTo>
                    <a:pt x="79028" y="40559"/>
                  </a:lnTo>
                  <a:lnTo>
                    <a:pt x="118204" y="18765"/>
                  </a:lnTo>
                  <a:lnTo>
                    <a:pt x="162615" y="4875"/>
                  </a:lnTo>
                  <a:lnTo>
                    <a:pt x="210994" y="0"/>
                  </a:lnTo>
                  <a:lnTo>
                    <a:pt x="259373" y="4875"/>
                  </a:lnTo>
                  <a:lnTo>
                    <a:pt x="303784" y="18765"/>
                  </a:lnTo>
                  <a:lnTo>
                    <a:pt x="342961" y="40559"/>
                  </a:lnTo>
                  <a:lnTo>
                    <a:pt x="375636" y="69149"/>
                  </a:lnTo>
                  <a:lnTo>
                    <a:pt x="400543" y="103429"/>
                  </a:lnTo>
                  <a:lnTo>
                    <a:pt x="416416" y="142288"/>
                  </a:lnTo>
                  <a:lnTo>
                    <a:pt x="421989" y="184620"/>
                  </a:lnTo>
                  <a:lnTo>
                    <a:pt x="416416" y="226952"/>
                  </a:lnTo>
                  <a:lnTo>
                    <a:pt x="400543" y="265811"/>
                  </a:lnTo>
                  <a:lnTo>
                    <a:pt x="375636" y="300091"/>
                  </a:lnTo>
                  <a:lnTo>
                    <a:pt x="342961" y="328681"/>
                  </a:lnTo>
                  <a:lnTo>
                    <a:pt x="303784" y="350475"/>
                  </a:lnTo>
                  <a:lnTo>
                    <a:pt x="259373" y="364364"/>
                  </a:lnTo>
                  <a:lnTo>
                    <a:pt x="210994" y="369240"/>
                  </a:lnTo>
                  <a:lnTo>
                    <a:pt x="162615" y="364364"/>
                  </a:lnTo>
                  <a:lnTo>
                    <a:pt x="118204" y="350475"/>
                  </a:lnTo>
                  <a:lnTo>
                    <a:pt x="79028" y="328681"/>
                  </a:lnTo>
                  <a:lnTo>
                    <a:pt x="46353" y="300091"/>
                  </a:lnTo>
                  <a:lnTo>
                    <a:pt x="21445" y="265811"/>
                  </a:lnTo>
                  <a:lnTo>
                    <a:pt x="5572" y="226952"/>
                  </a:lnTo>
                  <a:lnTo>
                    <a:pt x="0" y="184620"/>
                  </a:lnTo>
                  <a:close/>
                </a:path>
              </a:pathLst>
            </a:custGeom>
            <a:ln w="8791">
              <a:solidFill>
                <a:srgbClr val="66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72017" y="956804"/>
            <a:ext cx="1885748" cy="1587146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5" dirty="0"/>
              <a:t> </a:t>
            </a:r>
            <a:r>
              <a:rPr sz="900" spc="-60" dirty="0"/>
              <a:t>case</a:t>
            </a:r>
            <a:r>
              <a:rPr sz="900" spc="30" dirty="0"/>
              <a:t> </a:t>
            </a:r>
            <a:r>
              <a:rPr sz="900" dirty="0"/>
              <a:t>with</a:t>
            </a:r>
            <a:r>
              <a:rPr sz="900" spc="30" dirty="0"/>
              <a:t> </a:t>
            </a:r>
            <a:r>
              <a:rPr sz="900" spc="-25" dirty="0"/>
              <a:t>complex</a:t>
            </a:r>
            <a:r>
              <a:rPr sz="900" spc="30" dirty="0"/>
              <a:t> </a:t>
            </a:r>
            <a:r>
              <a:rPr sz="900" spc="-10" dirty="0"/>
              <a:t>eigenvalues</a:t>
            </a:r>
            <a:endParaRPr sz="900"/>
          </a:p>
        </p:txBody>
      </p:sp>
      <p:sp>
        <p:nvSpPr>
          <p:cNvPr id="34" name="object 3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B10D035-FDD2-3904-418E-D2F43986EC9B}"/>
                  </a:ext>
                </a:extLst>
              </p:cNvPr>
              <p:cNvSpPr txBox="1"/>
              <p:nvPr/>
            </p:nvSpPr>
            <p:spPr>
              <a:xfrm>
                <a:off x="69900" y="587375"/>
                <a:ext cx="4608194" cy="2101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/>
                  <a:t>consider the undamped spring-mass system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lang="en-US" altLang="zh-CN" sz="1100"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, </m:t>
                      </m:r>
                      <m:r>
                        <m:rPr>
                          <m:sty m:val="p"/>
                        </m:rPr>
                        <a:rPr lang="en-US" altLang="zh-CN" sz="11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altLang="zh-CN" sz="1100" dirty="0"/>
              </a:p>
              <a:p>
                <a:pPr marL="0" lvl="0" indent="0">
                  <a:buNone/>
                </a:pPr>
                <a:r>
                  <a:rPr lang="en-US" altLang="zh-CN" sz="1100" dirty="0"/>
                  <a:t>the eigenvectors are</a:t>
                </a:r>
              </a:p>
              <a:p>
                <a:pPr marL="0" lvl="0" indent="0">
                  <a:buNone/>
                </a:pPr>
                <a:r>
                  <a:rPr lang="en-US" altLang="zh-CN" sz="1100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𝑗𝐼</m:t>
                        </m:r>
                      </m:e>
                    </m:d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1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𝑗𝐼</m:t>
                        </m:r>
                      </m:e>
                    </m:d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100" dirty="0"/>
                  <a:t> (complex conjugate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100" dirty="0"/>
                  <a:t>)</a:t>
                </a:r>
              </a:p>
              <a:p>
                <a:pPr marL="0" lvl="0" indent="0">
                  <a:buNone/>
                </a:pPr>
                <a:r>
                  <a:rPr lang="en-US" altLang="zh-CN" sz="1100" dirty="0"/>
                  <a:t>hence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, </m:t>
                            </m:r>
                            <m:sSup>
                              <m:sSup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B10D035-FDD2-3904-418E-D2F43986E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0" y="587375"/>
                <a:ext cx="4608194" cy="2101601"/>
              </a:xfrm>
              <a:prstGeom prst="rect">
                <a:avLst/>
              </a:prstGeom>
              <a:blipFill>
                <a:blip r:embed="rId3"/>
                <a:stretch>
                  <a:fillRect t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5" dirty="0"/>
              <a:t> </a:t>
            </a:r>
            <a:r>
              <a:rPr sz="900" spc="-60" dirty="0"/>
              <a:t>case</a:t>
            </a:r>
            <a:r>
              <a:rPr sz="900" spc="30" dirty="0"/>
              <a:t> </a:t>
            </a:r>
            <a:r>
              <a:rPr sz="900" dirty="0"/>
              <a:t>with</a:t>
            </a:r>
            <a:r>
              <a:rPr sz="900" spc="30" dirty="0"/>
              <a:t> </a:t>
            </a:r>
            <a:r>
              <a:rPr sz="900" spc="-25" dirty="0"/>
              <a:t>complex</a:t>
            </a:r>
            <a:r>
              <a:rPr sz="900" spc="30" dirty="0"/>
              <a:t> </a:t>
            </a:r>
            <a:r>
              <a:rPr sz="900" spc="-10" dirty="0"/>
              <a:t>eigenvalues</a:t>
            </a:r>
            <a:endParaRPr sz="900"/>
          </a:p>
        </p:txBody>
      </p:sp>
      <p:sp>
        <p:nvSpPr>
          <p:cNvPr id="40" name="object 4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74800368-EA7E-4527-BAD8-B9562329FB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850" y="815975"/>
                <a:ext cx="3714750" cy="15370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lim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=±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𝛬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74800368-EA7E-4527-BAD8-B9562329F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815975"/>
                <a:ext cx="3714750" cy="1537087"/>
              </a:xfrm>
              <a:prstGeom prst="rect">
                <a:avLst/>
              </a:prstGeom>
              <a:blipFill>
                <a:blip r:embed="rId3"/>
                <a:stretch>
                  <a:fillRect l="-2131" t="-397" b="-1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5" dirty="0"/>
              <a:t> </a:t>
            </a:r>
            <a:r>
              <a:rPr sz="900" spc="-60" dirty="0"/>
              <a:t>case</a:t>
            </a:r>
            <a:r>
              <a:rPr sz="900" spc="30" dirty="0"/>
              <a:t> </a:t>
            </a:r>
            <a:r>
              <a:rPr sz="900" dirty="0"/>
              <a:t>with</a:t>
            </a:r>
            <a:r>
              <a:rPr sz="900" spc="30" dirty="0"/>
              <a:t> </a:t>
            </a:r>
            <a:r>
              <a:rPr sz="900" spc="-25" dirty="0"/>
              <a:t>complex</a:t>
            </a:r>
            <a:r>
              <a:rPr sz="900" spc="30" dirty="0"/>
              <a:t> </a:t>
            </a:r>
            <a:r>
              <a:rPr sz="900" spc="-10" dirty="0"/>
              <a:t>eigenvalues</a:t>
            </a:r>
            <a:endParaRPr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87744" y="629626"/>
                <a:ext cx="4375785" cy="143725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100" dirty="0">
                    <a:latin typeface="Arial"/>
                    <a:cs typeface="Arial"/>
                  </a:rPr>
                  <a:t>for</a:t>
                </a:r>
                <a:r>
                  <a:rPr sz="1100" spc="-10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a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spc="-55" dirty="0">
                    <a:latin typeface="Arial"/>
                    <a:cs typeface="Arial"/>
                  </a:rPr>
                  <a:t>general</a:t>
                </a:r>
                <a:r>
                  <a:rPr lang="en-US" sz="1100" spc="-5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ar-AE" sz="110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ar-AE" sz="110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100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with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spc="-50" dirty="0">
                    <a:latin typeface="Arial"/>
                    <a:cs typeface="Arial"/>
                  </a:rPr>
                  <a:t>complex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spc="-70" dirty="0">
                    <a:latin typeface="Arial"/>
                    <a:cs typeface="Arial"/>
                  </a:rPr>
                  <a:t>eigenvalues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i="1" spc="80" dirty="0">
                    <a:latin typeface="Times New Roman"/>
                    <a:cs typeface="Times New Roman"/>
                  </a:rPr>
                  <a:t>σ</a:t>
                </a:r>
                <a:r>
                  <a:rPr sz="1100" i="1" spc="-10" dirty="0">
                    <a:latin typeface="Times New Roman"/>
                    <a:cs typeface="Times New Roman"/>
                  </a:rPr>
                  <a:t> </a:t>
                </a:r>
                <a:r>
                  <a:rPr sz="1100" i="1" spc="175" dirty="0">
                    <a:latin typeface="Hack"/>
                    <a:cs typeface="Hack"/>
                  </a:rPr>
                  <a:t>±</a:t>
                </a:r>
                <a:r>
                  <a:rPr sz="1100" i="1" spc="-420" dirty="0">
                    <a:latin typeface="Hack"/>
                    <a:cs typeface="Hack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j</a:t>
                </a:r>
                <a:r>
                  <a:rPr sz="1100" i="1" dirty="0">
                    <a:latin typeface="Times New Roman"/>
                    <a:cs typeface="Times New Roman"/>
                  </a:rPr>
                  <a:t>ω</a:t>
                </a:r>
                <a:r>
                  <a:rPr sz="1100" dirty="0">
                    <a:latin typeface="Arial"/>
                    <a:cs typeface="Arial"/>
                  </a:rPr>
                  <a:t>,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spc="-10" dirty="0">
                    <a:latin typeface="Arial"/>
                    <a:cs typeface="Arial"/>
                  </a:rPr>
                  <a:t>by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spc="-10" dirty="0">
                    <a:latin typeface="Arial"/>
                    <a:cs typeface="Arial"/>
                  </a:rPr>
                  <a:t>using</a:t>
                </a:r>
                <a:endParaRPr sz="1100" dirty="0">
                  <a:latin typeface="Arial"/>
                  <a:cs typeface="Arial"/>
                </a:endParaRPr>
              </a:p>
              <a:p>
                <a:pPr marL="50800" marR="43180">
                  <a:lnSpc>
                    <a:spcPct val="102600"/>
                  </a:lnSpc>
                </a:pPr>
                <a:r>
                  <a:rPr sz="1100" i="1" spc="65" dirty="0">
                    <a:latin typeface="Arial"/>
                    <a:cs typeface="Arial"/>
                  </a:rPr>
                  <a:t>T</a:t>
                </a:r>
                <a:r>
                  <a:rPr sz="1100" i="1" spc="-25" dirty="0">
                    <a:latin typeface="Arial"/>
                    <a:cs typeface="Arial"/>
                  </a:rPr>
                  <a:t> </a:t>
                </a:r>
                <a:r>
                  <a:rPr sz="1100" spc="200" dirty="0">
                    <a:latin typeface="Arial"/>
                    <a:cs typeface="Arial"/>
                  </a:rPr>
                  <a:t>=</a:t>
                </a:r>
                <a:r>
                  <a:rPr sz="1100" spc="-1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[</a:t>
                </a:r>
                <a:r>
                  <a:rPr sz="1100" i="1" dirty="0">
                    <a:latin typeface="Arial"/>
                    <a:cs typeface="Arial"/>
                  </a:rPr>
                  <a:t>t</a:t>
                </a:r>
                <a:r>
                  <a:rPr sz="1200" i="1" baseline="-13888" dirty="0">
                    <a:latin typeface="Arial"/>
                    <a:cs typeface="Arial"/>
                  </a:rPr>
                  <a:t>R</a:t>
                </a:r>
                <a:r>
                  <a:rPr sz="1100" i="1" dirty="0">
                    <a:latin typeface="Times New Roman"/>
                    <a:cs typeface="Times New Roman"/>
                  </a:rPr>
                  <a:t>,</a:t>
                </a:r>
                <a:r>
                  <a:rPr sz="1100" i="1" spc="-95" dirty="0">
                    <a:latin typeface="Times New Roman"/>
                    <a:cs typeface="Times New Roman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t</a:t>
                </a:r>
                <a:r>
                  <a:rPr sz="1200" i="1" baseline="-13888" dirty="0">
                    <a:latin typeface="Arial"/>
                    <a:cs typeface="Arial"/>
                  </a:rPr>
                  <a:t>I</a:t>
                </a:r>
                <a:r>
                  <a:rPr sz="1100" dirty="0">
                    <a:latin typeface="Arial"/>
                    <a:cs typeface="Arial"/>
                  </a:rPr>
                  <a:t>],</a:t>
                </a:r>
                <a:r>
                  <a:rPr sz="1100" spc="45" dirty="0">
                    <a:latin typeface="Arial"/>
                    <a:cs typeface="Arial"/>
                  </a:rPr>
                  <a:t> </a:t>
                </a:r>
                <a:r>
                  <a:rPr sz="1100" spc="-65" dirty="0">
                    <a:latin typeface="Arial"/>
                    <a:cs typeface="Arial"/>
                  </a:rPr>
                  <a:t>where</a:t>
                </a:r>
                <a:r>
                  <a:rPr sz="1100" spc="40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t</a:t>
                </a:r>
                <a:r>
                  <a:rPr sz="1200" i="1" baseline="-13888" dirty="0">
                    <a:latin typeface="Arial"/>
                    <a:cs typeface="Arial"/>
                  </a:rPr>
                  <a:t>R</a:t>
                </a:r>
                <a:r>
                  <a:rPr sz="1200" i="1" spc="262" baseline="-13888" dirty="0">
                    <a:latin typeface="Arial"/>
                    <a:cs typeface="Arial"/>
                  </a:rPr>
                  <a:t> </a:t>
                </a:r>
                <a:r>
                  <a:rPr sz="1100" spc="-45" dirty="0">
                    <a:latin typeface="Arial"/>
                    <a:cs typeface="Arial"/>
                  </a:rPr>
                  <a:t>and</a:t>
                </a:r>
                <a:r>
                  <a:rPr sz="1100" spc="45" dirty="0">
                    <a:latin typeface="Arial"/>
                    <a:cs typeface="Arial"/>
                  </a:rPr>
                  <a:t> </a:t>
                </a:r>
                <a:r>
                  <a:rPr sz="1100" i="1" spc="50" dirty="0">
                    <a:latin typeface="Arial"/>
                    <a:cs typeface="Arial"/>
                  </a:rPr>
                  <a:t>t</a:t>
                </a:r>
                <a:r>
                  <a:rPr sz="1200" i="1" spc="75" baseline="-13888" dirty="0">
                    <a:latin typeface="Arial"/>
                    <a:cs typeface="Arial"/>
                  </a:rPr>
                  <a:t>I</a:t>
                </a:r>
                <a:r>
                  <a:rPr sz="1200" i="1" spc="262" baseline="-13888" dirty="0">
                    <a:latin typeface="Arial"/>
                    <a:cs typeface="Arial"/>
                  </a:rPr>
                  <a:t> </a:t>
                </a:r>
                <a:r>
                  <a:rPr sz="1100" spc="-60" dirty="0">
                    <a:latin typeface="Arial"/>
                    <a:cs typeface="Arial"/>
                  </a:rPr>
                  <a:t>are</a:t>
                </a:r>
                <a:r>
                  <a:rPr sz="1100" spc="40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the</a:t>
                </a:r>
                <a:r>
                  <a:rPr sz="1100" spc="45" dirty="0">
                    <a:latin typeface="Arial"/>
                    <a:cs typeface="Arial"/>
                  </a:rPr>
                  <a:t> </a:t>
                </a:r>
                <a:r>
                  <a:rPr sz="1100" spc="-25" dirty="0">
                    <a:latin typeface="Arial"/>
                    <a:cs typeface="Arial"/>
                  </a:rPr>
                  <a:t>real</a:t>
                </a:r>
                <a:r>
                  <a:rPr sz="1100" spc="40" dirty="0">
                    <a:latin typeface="Arial"/>
                    <a:cs typeface="Arial"/>
                  </a:rPr>
                  <a:t> </a:t>
                </a:r>
                <a:r>
                  <a:rPr sz="1100" spc="-45" dirty="0">
                    <a:latin typeface="Arial"/>
                    <a:cs typeface="Arial"/>
                  </a:rPr>
                  <a:t>and</a:t>
                </a:r>
                <a:r>
                  <a:rPr sz="1100" spc="4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the</a:t>
                </a:r>
                <a:r>
                  <a:rPr sz="1100" spc="40" dirty="0">
                    <a:latin typeface="Arial"/>
                    <a:cs typeface="Arial"/>
                  </a:rPr>
                  <a:t> </a:t>
                </a:r>
                <a:r>
                  <a:rPr sz="1100" spc="-40" dirty="0">
                    <a:latin typeface="Arial"/>
                    <a:cs typeface="Arial"/>
                  </a:rPr>
                  <a:t>imaginary</a:t>
                </a:r>
                <a:r>
                  <a:rPr sz="1100" spc="45" dirty="0">
                    <a:latin typeface="Arial"/>
                    <a:cs typeface="Arial"/>
                  </a:rPr>
                  <a:t> </a:t>
                </a:r>
                <a:r>
                  <a:rPr sz="1100" spc="-25" dirty="0">
                    <a:latin typeface="Arial"/>
                    <a:cs typeface="Arial"/>
                  </a:rPr>
                  <a:t>parts</a:t>
                </a:r>
                <a:r>
                  <a:rPr sz="1100" spc="40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of</a:t>
                </a:r>
                <a:r>
                  <a:rPr sz="1100" spc="45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t</a:t>
                </a:r>
                <a:r>
                  <a:rPr sz="1200" baseline="-10416" dirty="0">
                    <a:latin typeface="Arial"/>
                    <a:cs typeface="Arial"/>
                  </a:rPr>
                  <a:t>1</a:t>
                </a:r>
                <a:r>
                  <a:rPr sz="1100" dirty="0">
                    <a:latin typeface="Arial"/>
                    <a:cs typeface="Arial"/>
                  </a:rPr>
                  <a:t>,</a:t>
                </a:r>
                <a:r>
                  <a:rPr sz="1100" spc="40" dirty="0">
                    <a:latin typeface="Arial"/>
                    <a:cs typeface="Arial"/>
                  </a:rPr>
                  <a:t> </a:t>
                </a:r>
                <a:r>
                  <a:rPr sz="1100" spc="-25" dirty="0">
                    <a:latin typeface="Arial"/>
                    <a:cs typeface="Arial"/>
                  </a:rPr>
                  <a:t>an</a:t>
                </a:r>
                <a:r>
                  <a:rPr lang="zh-CN" altLang="en-US" sz="1100" spc="-25" dirty="0">
                    <a:latin typeface="Arial"/>
                    <a:cs typeface="Arial"/>
                  </a:rPr>
                  <a:t> </a:t>
                </a:r>
                <a:r>
                  <a:rPr sz="1100" spc="-50" dirty="0">
                    <a:latin typeface="Arial"/>
                    <a:cs typeface="Arial"/>
                  </a:rPr>
                  <a:t>eigenvector</a:t>
                </a:r>
                <a:r>
                  <a:rPr sz="1100" dirty="0">
                    <a:latin typeface="Arial"/>
                    <a:cs typeface="Arial"/>
                  </a:rPr>
                  <a:t> </a:t>
                </a:r>
                <a:r>
                  <a:rPr sz="1100" spc="-60" dirty="0">
                    <a:latin typeface="Arial"/>
                    <a:cs typeface="Arial"/>
                  </a:rPr>
                  <a:t>associated</a:t>
                </a:r>
                <a:r>
                  <a:rPr sz="1100" spc="3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with</a:t>
                </a:r>
                <a:r>
                  <a:rPr sz="1100" spc="30" dirty="0">
                    <a:latin typeface="Arial"/>
                    <a:cs typeface="Arial"/>
                  </a:rPr>
                  <a:t> </a:t>
                </a:r>
                <a:r>
                  <a:rPr sz="1100" i="1" spc="60" dirty="0">
                    <a:latin typeface="Times New Roman"/>
                    <a:cs typeface="Times New Roman"/>
                  </a:rPr>
                  <a:t>λ</a:t>
                </a:r>
                <a:r>
                  <a:rPr sz="1200" spc="89" baseline="-10416" dirty="0">
                    <a:latin typeface="Arial"/>
                    <a:cs typeface="Arial"/>
                  </a:rPr>
                  <a:t>1</a:t>
                </a:r>
                <a:r>
                  <a:rPr sz="1200" spc="165" baseline="-10416" dirty="0">
                    <a:latin typeface="Arial"/>
                    <a:cs typeface="Arial"/>
                  </a:rPr>
                  <a:t> </a:t>
                </a:r>
                <a:r>
                  <a:rPr sz="1100" spc="200" dirty="0">
                    <a:latin typeface="Arial"/>
                    <a:cs typeface="Arial"/>
                  </a:rPr>
                  <a:t>=</a:t>
                </a:r>
                <a:r>
                  <a:rPr sz="1100" spc="-25" dirty="0">
                    <a:latin typeface="Arial"/>
                    <a:cs typeface="Arial"/>
                  </a:rPr>
                  <a:t> </a:t>
                </a:r>
                <a:r>
                  <a:rPr sz="1100" i="1" spc="80" dirty="0">
                    <a:latin typeface="Times New Roman"/>
                    <a:cs typeface="Times New Roman"/>
                  </a:rPr>
                  <a:t>σ</a:t>
                </a:r>
                <a:r>
                  <a:rPr sz="1100" i="1" spc="-15" dirty="0">
                    <a:latin typeface="Times New Roman"/>
                    <a:cs typeface="Times New Roman"/>
                  </a:rPr>
                  <a:t> </a:t>
                </a:r>
                <a:r>
                  <a:rPr sz="1100" spc="200" dirty="0">
                    <a:latin typeface="Arial"/>
                    <a:cs typeface="Arial"/>
                  </a:rPr>
                  <a:t>+</a:t>
                </a:r>
                <a:r>
                  <a:rPr sz="1100" spc="-75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j</a:t>
                </a:r>
                <a:r>
                  <a:rPr sz="1100" i="1" dirty="0">
                    <a:latin typeface="Times New Roman"/>
                    <a:cs typeface="Times New Roman"/>
                  </a:rPr>
                  <a:t>ω</a:t>
                </a:r>
                <a:r>
                  <a:rPr sz="1100" i="1" spc="100" dirty="0">
                    <a:latin typeface="Times New Roman"/>
                    <a:cs typeface="Times New Roman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,</a:t>
                </a:r>
                <a:r>
                  <a:rPr sz="1100" spc="35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x</a:t>
                </a:r>
                <a:r>
                  <a:rPr sz="1100" i="1" spc="-25" dirty="0">
                    <a:latin typeface="Arial"/>
                    <a:cs typeface="Arial"/>
                  </a:rPr>
                  <a:t> </a:t>
                </a:r>
                <a:r>
                  <a:rPr sz="1100" spc="200" dirty="0">
                    <a:latin typeface="Arial"/>
                    <a:cs typeface="Arial"/>
                  </a:rPr>
                  <a:t>=</a:t>
                </a:r>
                <a:r>
                  <a:rPr sz="1100" spc="-25" dirty="0">
                    <a:latin typeface="Arial"/>
                    <a:cs typeface="Arial"/>
                  </a:rPr>
                  <a:t> </a:t>
                </a:r>
                <a:r>
                  <a:rPr sz="1100" i="1" spc="-10" dirty="0">
                    <a:latin typeface="Arial"/>
                    <a:cs typeface="Arial"/>
                  </a:rPr>
                  <a:t>Tx</a:t>
                </a:r>
                <a:r>
                  <a:rPr sz="1200" i="1" spc="-15" baseline="27777" dirty="0">
                    <a:latin typeface="Hack"/>
                    <a:cs typeface="Hack"/>
                  </a:rPr>
                  <a:t>∗</a:t>
                </a:r>
                <a:r>
                  <a:rPr sz="1200" i="1" spc="-142" baseline="27777" dirty="0">
                    <a:latin typeface="Hack"/>
                    <a:cs typeface="Hack"/>
                  </a:rPr>
                  <a:t> </a:t>
                </a:r>
                <a:r>
                  <a:rPr lang="en-US" sz="1100" spc="-35" dirty="0">
                    <a:latin typeface="Arial"/>
                    <a:cs typeface="Arial"/>
                  </a:rPr>
                  <a:t> t</a:t>
                </a:r>
                <a:r>
                  <a:rPr sz="1100" spc="-35" dirty="0">
                    <a:latin typeface="Arial"/>
                    <a:cs typeface="Arial"/>
                  </a:rPr>
                  <a:t>ransforms</a:t>
                </a:r>
                <a:r>
                  <a:rPr sz="1100" spc="35" dirty="0">
                    <a:latin typeface="Arial"/>
                    <a:cs typeface="Arial"/>
                  </a:rPr>
                  <a:t> </a:t>
                </a:r>
                <a:r>
                  <a:rPr sz="1100" i="1" spc="-260" dirty="0">
                    <a:latin typeface="Arial"/>
                    <a:cs typeface="Arial"/>
                  </a:rPr>
                  <a:t>x</a:t>
                </a:r>
                <a:r>
                  <a:rPr sz="1100" spc="-260" dirty="0">
                    <a:latin typeface="Arial"/>
                    <a:cs typeface="Arial"/>
                  </a:rPr>
                  <a:t>˙</a:t>
                </a:r>
                <a:r>
                  <a:rPr sz="1100" spc="95" dirty="0">
                    <a:latin typeface="Arial"/>
                    <a:cs typeface="Arial"/>
                  </a:rPr>
                  <a:t> </a:t>
                </a:r>
                <a:r>
                  <a:rPr sz="1100" spc="200" dirty="0">
                    <a:latin typeface="Arial"/>
                    <a:cs typeface="Arial"/>
                  </a:rPr>
                  <a:t>=</a:t>
                </a:r>
                <a:r>
                  <a:rPr sz="1100" spc="-25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Ax</a:t>
                </a:r>
                <a:r>
                  <a:rPr sz="1100" i="1" spc="30" dirty="0">
                    <a:latin typeface="Arial"/>
                    <a:cs typeface="Arial"/>
                  </a:rPr>
                  <a:t> </a:t>
                </a:r>
                <a:r>
                  <a:rPr sz="1100" spc="-25" dirty="0">
                    <a:latin typeface="Arial"/>
                    <a:cs typeface="Arial"/>
                  </a:rPr>
                  <a:t>to</a:t>
                </a:r>
                <a:endParaRPr lang="en-US" sz="1100" spc="-25" dirty="0">
                  <a:latin typeface="Arial"/>
                  <a:cs typeface="Arial"/>
                </a:endParaRPr>
              </a:p>
              <a:p>
                <a:pPr marL="50800" marR="43180">
                  <a:lnSpc>
                    <a:spcPct val="102600"/>
                  </a:lnSpc>
                </a:pPr>
                <a:endParaRPr lang="en-US" sz="1100" spc="-25" dirty="0">
                  <a:latin typeface="Arial"/>
                  <a:cs typeface="Arial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altLang="zh-CN" sz="1100" dirty="0"/>
              </a:p>
              <a:p>
                <a:pPr marL="0" lvl="0" indent="0">
                  <a:buNone/>
                </a:pPr>
                <a:r>
                  <a:rPr lang="en-US" altLang="zh-CN" sz="1100" dirty="0"/>
                  <a:t> and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1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zh-CN" altLang="en-US" sz="1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zh-CN" altLang="en-US" sz="1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zh-CN" sz="11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zh-CN" altLang="en-US" sz="110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sz="1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11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4" y="629626"/>
                <a:ext cx="4375785" cy="1437253"/>
              </a:xfrm>
              <a:prstGeom prst="rect">
                <a:avLst/>
              </a:prstGeom>
              <a:blipFill>
                <a:blip r:embed="rId2"/>
                <a:stretch>
                  <a:fillRect l="-1114" t="-2542" b="-2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bject 2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00444" y="1958975"/>
            <a:ext cx="3636010" cy="90931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sz="1100" spc="-30" dirty="0">
                <a:latin typeface="Arial"/>
                <a:cs typeface="Arial"/>
              </a:rPr>
              <a:t>prokaryotic</a:t>
            </a:r>
            <a:r>
              <a:rPr sz="1100" spc="-10" dirty="0">
                <a:latin typeface="Arial"/>
                <a:cs typeface="Arial"/>
              </a:rPr>
              <a:t> fission</a:t>
            </a:r>
            <a:endParaRPr sz="1100" dirty="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85"/>
              </a:spcBef>
            </a:pPr>
            <a:r>
              <a:rPr sz="1100" dirty="0">
                <a:latin typeface="Arial"/>
                <a:cs typeface="Arial"/>
              </a:rPr>
              <a:t>~1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hour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40" dirty="0">
                <a:latin typeface="Arial"/>
                <a:cs typeface="Arial"/>
              </a:rPr>
              <a:t>/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division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infinite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resource</a:t>
            </a:r>
            <a:endParaRPr sz="1100" dirty="0">
              <a:latin typeface="Arial"/>
              <a:cs typeface="Arial"/>
            </a:endParaRPr>
          </a:p>
          <a:p>
            <a:pPr marL="1086485">
              <a:lnSpc>
                <a:spcPct val="100000"/>
              </a:lnSpc>
              <a:spcBef>
                <a:spcPts val="400"/>
              </a:spcBef>
            </a:pPr>
            <a:endParaRPr lang="de-DE" sz="1650" baseline="-27777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31496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after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</a:t>
            </a:r>
            <a:r>
              <a:rPr sz="1100" spc="-20" dirty="0">
                <a:latin typeface="Arial"/>
                <a:cs typeface="Arial"/>
              </a:rPr>
              <a:t> day: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Population</a:t>
            </a:r>
            <a:r>
              <a:rPr spc="-5" dirty="0"/>
              <a:t> </a:t>
            </a:r>
            <a:r>
              <a:rPr spc="-65" dirty="0"/>
              <a:t>dynamics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452" y="434975"/>
            <a:ext cx="2832680" cy="14116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233044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759738"/>
            <a:ext cx="65201" cy="65201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9F507FD-90EA-DBF7-6AD7-DD4646A44684}"/>
                  </a:ext>
                </a:extLst>
              </p:cNvPr>
              <p:cNvSpPr txBox="1"/>
              <p:nvPr/>
            </p:nvSpPr>
            <p:spPr>
              <a:xfrm>
                <a:off x="1316295" y="2389808"/>
                <a:ext cx="1975604" cy="235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9F507FD-90EA-DBF7-6AD7-DD4646A44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95" y="2389808"/>
                <a:ext cx="1975604" cy="235385"/>
              </a:xfrm>
              <a:prstGeom prst="rect">
                <a:avLst/>
              </a:prstGeom>
              <a:blipFill>
                <a:blip r:embed="rId6"/>
                <a:stretch>
                  <a:fillRect l="-926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1AD700-4408-FCC2-07D4-9A6ABE32A927}"/>
                  </a:ext>
                </a:extLst>
              </p:cNvPr>
              <p:cNvSpPr txBox="1"/>
              <p:nvPr/>
            </p:nvSpPr>
            <p:spPr>
              <a:xfrm>
                <a:off x="768661" y="2896033"/>
                <a:ext cx="2937471" cy="413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100</m:t>
                      </m:r>
                      <m:limUpp>
                        <m:limUp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→"/>
                              <m:pos m:val="top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groupChr>
                        </m:e>
                        <m:lim>
                          <m:r>
                            <a:rPr lang="en-US" altLang="zh-CN" sz="11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lim>
                      </m:limUp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400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hr</m:t>
                          </m:r>
                        </m:e>
                      </m:groupCh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⋯→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1AD700-4408-FCC2-07D4-9A6ABE32A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1" y="2896033"/>
                <a:ext cx="2937471" cy="413768"/>
              </a:xfrm>
              <a:prstGeom prst="rect">
                <a:avLst/>
              </a:prstGeom>
              <a:blipFill>
                <a:blip r:embed="rId7"/>
                <a:stretch>
                  <a:fillRect l="-622" r="-62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8592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30" dirty="0"/>
              <a:t>transformation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300" y="306725"/>
            <a:ext cx="31407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191919"/>
                </a:solidFill>
                <a:latin typeface="Arial"/>
                <a:cs typeface="Arial"/>
              </a:rPr>
              <a:t>The</a:t>
            </a:r>
            <a:r>
              <a:rPr sz="9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60" dirty="0">
                <a:solidFill>
                  <a:srgbClr val="191919"/>
                </a:solidFill>
                <a:latin typeface="Arial"/>
                <a:cs typeface="Arial"/>
              </a:rPr>
              <a:t>case</a:t>
            </a:r>
            <a:r>
              <a:rPr sz="9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191919"/>
                </a:solidFill>
                <a:latin typeface="Arial"/>
                <a:cs typeface="Arial"/>
              </a:rPr>
              <a:t>with</a:t>
            </a:r>
            <a:r>
              <a:rPr sz="9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191919"/>
                </a:solidFill>
                <a:latin typeface="Arial"/>
                <a:cs typeface="Arial"/>
              </a:rPr>
              <a:t>repeated</a:t>
            </a:r>
            <a:r>
              <a:rPr sz="9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191919"/>
                </a:solidFill>
                <a:latin typeface="Arial"/>
                <a:cs typeface="Arial"/>
              </a:rPr>
              <a:t>eigenvalues</a:t>
            </a:r>
            <a:r>
              <a:rPr sz="900" spc="2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191919"/>
                </a:solidFill>
                <a:latin typeface="Arial"/>
                <a:cs typeface="Arial"/>
              </a:rPr>
              <a:t>via</a:t>
            </a:r>
            <a:r>
              <a:rPr sz="9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191919"/>
                </a:solidFill>
                <a:latin typeface="Arial"/>
                <a:cs typeface="Arial"/>
              </a:rPr>
              <a:t>generalized</a:t>
            </a:r>
            <a:r>
              <a:rPr sz="9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191919"/>
                </a:solidFill>
                <a:latin typeface="Arial"/>
                <a:cs typeface="Arial"/>
              </a:rPr>
              <a:t>eigenvectors</a:t>
            </a:r>
            <a:endParaRPr sz="9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BA2218D-A94E-E063-C8AA-CDF2F61EF8BC}"/>
                  </a:ext>
                </a:extLst>
              </p:cNvPr>
              <p:cNvSpPr txBox="1"/>
              <p:nvPr/>
            </p:nvSpPr>
            <p:spPr>
              <a:xfrm>
                <a:off x="241934" y="663575"/>
                <a:ext cx="4124325" cy="2143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/>
                  <a:t>consider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/>
                  <a:t>: </a:t>
                </a:r>
                <a:r>
                  <a:rPr lang="en-US" altLang="zh-CN" sz="1100" dirty="0"/>
                  <a:t> two repeated eigenvalues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altLang="zh-CN" sz="11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altLang="zh-CN" sz="1100" dirty="0"/>
                  <a:t>, </a:t>
                </a:r>
                <a:r>
                  <a:rPr lang="en-US" altLang="zh-CN" sz="1100" dirty="0"/>
                  <a:t>and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zh-CN" sz="1100" dirty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No other linearly independent eigenvectors exist. What next?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1100" dirty="0"/>
                  <a:t> is already very similar to the Jordan form. Try instead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10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zh-CN" sz="1100" dirty="0"/>
              </a:p>
              <a:p>
                <a:pPr marL="0" lvl="0" indent="0">
                  <a:buNone/>
                </a:pPr>
                <a:r>
                  <a:rPr lang="en-US" altLang="zh-CN" sz="1100" dirty="0"/>
                  <a:t>which requires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sz="11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/>
                  <a:t>, </a:t>
                </a:r>
                <a:r>
                  <a:rPr lang="en-US" altLang="zh-CN" sz="1100" dirty="0"/>
                  <a:t>i.e.,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zh-CN" sz="1100" dirty="0"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is linearly independent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/>
                  <a:t> </a:t>
                </a:r>
                <a14:m>
                  <m:oMath xmlns:m="http://schemas.openxmlformats.org/officeDocument/2006/math">
                    <m:r>
                      <a:rPr lang="ar-AE" altLang="zh-CN" sz="11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ar-AE" altLang="zh-CN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100" dirty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100" dirty="0"/>
                  <a:t> is called a generalized eigenvector.)</a:t>
                </a: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BA2218D-A94E-E063-C8AA-CDF2F61EF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4" y="663575"/>
                <a:ext cx="4124325" cy="2143664"/>
              </a:xfrm>
              <a:prstGeom prst="rect">
                <a:avLst/>
              </a:prstGeom>
              <a:blipFill>
                <a:blip r:embed="rId3"/>
                <a:stretch>
                  <a:fillRect b="-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87744" y="629626"/>
            <a:ext cx="3681729" cy="986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for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general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3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×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dirty="0">
                <a:latin typeface="Arial"/>
                <a:cs typeface="Arial"/>
              </a:rPr>
              <a:t>3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matrices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det(</a:t>
            </a:r>
            <a:r>
              <a:rPr sz="1100" i="1" dirty="0">
                <a:latin typeface="Times New Roman"/>
                <a:cs typeface="Times New Roman"/>
              </a:rPr>
              <a:t>λ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05" dirty="0">
                <a:latin typeface="Arial"/>
                <a:cs typeface="Arial"/>
              </a:rPr>
              <a:t>(</a:t>
            </a:r>
            <a:r>
              <a:rPr sz="1100" i="1" spc="105" dirty="0">
                <a:latin typeface="Times New Roman"/>
                <a:cs typeface="Times New Roman"/>
              </a:rPr>
              <a:t>λ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55" dirty="0"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latin typeface="Arial"/>
                <a:cs typeface="Arial"/>
              </a:rPr>
              <a:t>m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200" spc="82" baseline="27777" dirty="0">
                <a:latin typeface="Arial"/>
                <a:cs typeface="Arial"/>
              </a:rPr>
              <a:t>3</a:t>
            </a:r>
            <a:r>
              <a:rPr sz="1100" spc="55" dirty="0">
                <a:latin typeface="Arial"/>
                <a:cs typeface="Arial"/>
              </a:rPr>
              <a:t>,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i.e.,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i="1" spc="60" dirty="0"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latin typeface="Arial"/>
                <a:cs typeface="Arial"/>
              </a:rPr>
              <a:t>1</a:t>
            </a:r>
            <a:r>
              <a:rPr sz="1200" spc="157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latin typeface="Arial"/>
                <a:cs typeface="Arial"/>
              </a:rPr>
              <a:t>2</a:t>
            </a:r>
            <a:r>
              <a:rPr sz="1200" spc="165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60" dirty="0">
                <a:latin typeface="Times New Roman"/>
                <a:cs typeface="Times New Roman"/>
              </a:rPr>
              <a:t>λ</a:t>
            </a:r>
            <a:r>
              <a:rPr sz="1200" spc="89" baseline="-10416" dirty="0">
                <a:latin typeface="Arial"/>
                <a:cs typeface="Arial"/>
              </a:rPr>
              <a:t>3</a:t>
            </a:r>
            <a:r>
              <a:rPr sz="1200" spc="157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70" dirty="0">
                <a:latin typeface="Times New Roman"/>
                <a:cs typeface="Times New Roman"/>
              </a:rPr>
              <a:t>λ</a:t>
            </a:r>
            <a:r>
              <a:rPr sz="1200" i="1" spc="104" baseline="-10416" dirty="0">
                <a:latin typeface="Arial"/>
                <a:cs typeface="Arial"/>
              </a:rPr>
              <a:t>m</a:t>
            </a:r>
            <a:r>
              <a:rPr sz="1100" spc="70" dirty="0">
                <a:latin typeface="Arial"/>
                <a:cs typeface="Arial"/>
              </a:rPr>
              <a:t>,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look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such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that</a:t>
            </a:r>
            <a:endParaRPr sz="1100">
              <a:latin typeface="Arial"/>
              <a:cs typeface="Arial"/>
            </a:endParaRPr>
          </a:p>
          <a:p>
            <a:pPr marL="1878330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TJT</a:t>
            </a:r>
            <a:r>
              <a:rPr sz="1200" i="1" spc="-15" baseline="31250" dirty="0">
                <a:latin typeface="Hack"/>
                <a:cs typeface="Hack"/>
              </a:rPr>
              <a:t>−</a:t>
            </a:r>
            <a:r>
              <a:rPr sz="1200" spc="-15" baseline="31250" dirty="0">
                <a:latin typeface="Arial"/>
                <a:cs typeface="Arial"/>
              </a:rPr>
              <a:t>1</a:t>
            </a:r>
            <a:endParaRPr sz="1200" baseline="312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130"/>
              </a:spcBef>
            </a:pPr>
            <a:r>
              <a:rPr sz="1100" spc="-65" dirty="0">
                <a:latin typeface="Arial"/>
                <a:cs typeface="Arial"/>
              </a:rPr>
              <a:t>where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J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has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three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canonical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1F043-B34B-353F-0CBE-89AC7B7480AC}"/>
                  </a:ext>
                </a:extLst>
              </p:cNvPr>
              <p:cNvSpPr txBox="1"/>
              <p:nvPr/>
            </p:nvSpPr>
            <p:spPr>
              <a:xfrm>
                <a:off x="933450" y="1640878"/>
                <a:ext cx="2305050" cy="1192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), 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, 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𝑖𝑖𝑖</m:t>
                            </m:r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), 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), 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 </m:t>
                            </m:r>
                            <m:r>
                              <m:rPr>
                                <m:nor/>
                              </m:rPr>
                              <a:rPr lang="en-US" altLang="zh-CN" sz="1100"/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altLang="zh-CN" sz="1100"/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1F043-B34B-353F-0CBE-89AC7B748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1640878"/>
                <a:ext cx="2305050" cy="1192571"/>
              </a:xfrm>
              <a:prstGeom prst="rect">
                <a:avLst/>
              </a:prstGeom>
              <a:blipFill>
                <a:blip r:embed="rId3"/>
                <a:stretch>
                  <a:fillRect r="-8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1862480" y="915148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latin typeface="Hack"/>
                <a:cs typeface="Hack"/>
              </a:rPr>
              <a:t>−</a:t>
            </a:r>
            <a:r>
              <a:rPr sz="800" spc="4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43100"/>
            <a:ext cx="65201" cy="652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63153"/>
            <a:ext cx="65201" cy="6520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7744" y="1305773"/>
            <a:ext cx="3658870" cy="10382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Arial"/>
                <a:cs typeface="Arial"/>
              </a:rPr>
              <a:t>this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happens</a:t>
            </a:r>
            <a:endParaRPr sz="110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334"/>
              </a:spcBef>
            </a:pPr>
            <a:r>
              <a:rPr sz="1100" spc="-60" dirty="0">
                <a:latin typeface="Arial"/>
                <a:cs typeface="Arial"/>
              </a:rPr>
              <a:t>when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has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three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linearly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independent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eigenvectors,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i.e.,</a:t>
            </a:r>
            <a:endParaRPr sz="1100">
              <a:latin typeface="Arial"/>
              <a:cs typeface="Arial"/>
            </a:endParaRPr>
          </a:p>
          <a:p>
            <a:pPr marL="32766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9" dirty="0">
                <a:latin typeface="Hack"/>
                <a:cs typeface="Hack"/>
              </a:rPr>
              <a:t> </a:t>
            </a:r>
            <a:r>
              <a:rPr sz="1100" i="1" spc="70" dirty="0">
                <a:latin typeface="Times New Roman"/>
                <a:cs typeface="Times New Roman"/>
              </a:rPr>
              <a:t>λ</a:t>
            </a:r>
            <a:r>
              <a:rPr sz="1200" i="1" spc="104" baseline="-10416" dirty="0">
                <a:latin typeface="Arial"/>
                <a:cs typeface="Arial"/>
              </a:rPr>
              <a:t>m</a:t>
            </a:r>
            <a:r>
              <a:rPr sz="1100" i="1" spc="70" dirty="0">
                <a:latin typeface="Arial"/>
                <a:cs typeface="Arial"/>
              </a:rPr>
              <a:t>I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i="1" spc="70" dirty="0">
                <a:latin typeface="Arial"/>
                <a:cs typeface="Arial"/>
              </a:rPr>
              <a:t>t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yields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30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span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R</a:t>
            </a:r>
            <a:r>
              <a:rPr sz="1200" spc="-37" baseline="27777" dirty="0">
                <a:latin typeface="Arial"/>
                <a:cs typeface="Arial"/>
              </a:rPr>
              <a:t>3</a:t>
            </a:r>
            <a:endParaRPr sz="1200" baseline="27777">
              <a:latin typeface="Arial"/>
              <a:cs typeface="Arial"/>
            </a:endParaRPr>
          </a:p>
          <a:p>
            <a:pPr marL="327660" marR="270510">
              <a:lnSpc>
                <a:spcPct val="102600"/>
              </a:lnSpc>
              <a:spcBef>
                <a:spcPts val="595"/>
              </a:spcBef>
            </a:pPr>
            <a:r>
              <a:rPr sz="1100" spc="-25" dirty="0">
                <a:latin typeface="Arial"/>
                <a:cs typeface="Arial"/>
              </a:rPr>
              <a:t>mathematically: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when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nullity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)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3,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namely, </a:t>
            </a:r>
            <a:r>
              <a:rPr sz="1100" spc="-25" dirty="0">
                <a:latin typeface="Arial"/>
                <a:cs typeface="Arial"/>
              </a:rPr>
              <a:t>rank(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9" dirty="0">
                <a:latin typeface="Hack"/>
                <a:cs typeface="Hack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)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3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9" dirty="0">
                <a:latin typeface="Hack"/>
                <a:cs typeface="Hack"/>
              </a:rPr>
              <a:t> </a:t>
            </a:r>
            <a:r>
              <a:rPr sz="1100" spc="-10" dirty="0">
                <a:latin typeface="Arial"/>
                <a:cs typeface="Arial"/>
              </a:rPr>
              <a:t>nullity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5" dirty="0">
                <a:latin typeface="Hack"/>
                <a:cs typeface="Hack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)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2A43609F-6863-1B2B-060E-208B7E7DD094}"/>
                  </a:ext>
                </a:extLst>
              </p:cNvPr>
              <p:cNvSpPr txBox="1"/>
              <p:nvPr/>
            </p:nvSpPr>
            <p:spPr>
              <a:xfrm>
                <a:off x="1162050" y="740620"/>
                <a:ext cx="2803487" cy="54950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882015" algn="l"/>
                    <a:tab pos="1447165" algn="l"/>
                  </a:tabLst>
                </a:pP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i</a:t>
                </a:r>
                <a:r>
                  <a:rPr lang="en-US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)</a:t>
                </a:r>
                <a:r>
                  <a:rPr lang="en-US" sz="11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305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i="1" spc="2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tx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1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-25" dirty="0">
                    <a:solidFill>
                      <a:schemeClr val="tx1"/>
                    </a:solidFill>
                    <a:latin typeface="Arial"/>
                    <a:cs typeface="Arial"/>
                  </a:rPr>
                  <a:t>TJT</a:t>
                </a: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	</a:t>
                </a:r>
                <a:r>
                  <a:rPr lang="en-US" sz="11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26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J</a:t>
                </a:r>
                <a:r>
                  <a:rPr lang="en-US" sz="1100" i="1" spc="-1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150" dirty="0">
                    <a:solidFill>
                      <a:schemeClr val="tx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ar-AE" altLang="zh-CN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	</a:t>
                </a:r>
              </a:p>
            </p:txBody>
          </p:sp>
        </mc:Choice>
        <mc:Fallback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2A43609F-6863-1B2B-060E-208B7E7DD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740620"/>
                <a:ext cx="2803487" cy="549509"/>
              </a:xfrm>
              <a:prstGeom prst="rect">
                <a:avLst/>
              </a:prstGeom>
              <a:blipFill>
                <a:blip r:embed="rId5"/>
                <a:stretch>
                  <a:fillRect l="-2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502156"/>
            <a:ext cx="65201" cy="6520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881505"/>
            <a:ext cx="65201" cy="6520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39432" y="1106879"/>
            <a:ext cx="3969385" cy="883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94485">
              <a:lnSpc>
                <a:spcPct val="100000"/>
              </a:lnSpc>
              <a:spcBef>
                <a:spcPts val="90"/>
              </a:spcBef>
              <a:tabLst>
                <a:tab pos="1892935" algn="l"/>
                <a:tab pos="2140585" algn="l"/>
                <a:tab pos="2927350" algn="l"/>
                <a:tab pos="3226435" algn="l"/>
                <a:tab pos="3474085" algn="l"/>
              </a:tabLst>
            </a:pPr>
            <a:r>
              <a:rPr sz="1100" dirty="0">
                <a:latin typeface="Arial"/>
                <a:cs typeface="Arial"/>
              </a:rPr>
              <a:t>	</a:t>
            </a:r>
            <a:endParaRPr lang="en-US" sz="1200" baseline="-10416" dirty="0">
              <a:latin typeface="Arial"/>
              <a:cs typeface="Arial"/>
            </a:endParaRPr>
          </a:p>
          <a:p>
            <a:pPr marL="76200" marR="68580">
              <a:lnSpc>
                <a:spcPct val="102699"/>
              </a:lnSpc>
              <a:spcBef>
                <a:spcPts val="1100"/>
              </a:spcBef>
            </a:pPr>
            <a:r>
              <a:rPr lang="en-US" sz="1100" dirty="0">
                <a:latin typeface="Arial"/>
                <a:cs typeface="Arial"/>
              </a:rPr>
              <a:t>this</a:t>
            </a:r>
            <a:r>
              <a:rPr lang="en-US" sz="1100" spc="-30" dirty="0">
                <a:latin typeface="Arial"/>
                <a:cs typeface="Arial"/>
              </a:rPr>
              <a:t> </a:t>
            </a:r>
            <a:r>
              <a:rPr lang="en-US" sz="1100" spc="-75" dirty="0">
                <a:latin typeface="Arial"/>
                <a:cs typeface="Arial"/>
              </a:rPr>
              <a:t>happens</a:t>
            </a:r>
            <a:r>
              <a:rPr lang="en-US" sz="1100" spc="15" dirty="0">
                <a:latin typeface="Arial"/>
                <a:cs typeface="Arial"/>
              </a:rPr>
              <a:t> </a:t>
            </a:r>
            <a:r>
              <a:rPr lang="en-US" sz="1100" spc="-60" dirty="0">
                <a:latin typeface="Arial"/>
                <a:cs typeface="Arial"/>
              </a:rPr>
              <a:t>when</a:t>
            </a:r>
            <a:r>
              <a:rPr lang="en-US" sz="1100" spc="1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i="1" spc="-75" dirty="0">
                <a:latin typeface="Arial"/>
                <a:cs typeface="Arial"/>
              </a:rPr>
              <a:t> </a:t>
            </a:r>
            <a:r>
              <a:rPr lang="en-US" sz="1100" i="1" spc="175" dirty="0">
                <a:latin typeface="Hack"/>
                <a:cs typeface="Hack"/>
              </a:rPr>
              <a:t>−</a:t>
            </a:r>
            <a:r>
              <a:rPr lang="en-US" sz="1100" i="1" spc="-420" dirty="0">
                <a:latin typeface="Hack"/>
                <a:cs typeface="Hack"/>
              </a:rPr>
              <a:t> </a:t>
            </a:r>
            <a:r>
              <a:rPr lang="en-US" sz="1100" i="1" spc="70" dirty="0" err="1">
                <a:latin typeface="Times New Roman"/>
                <a:cs typeface="Times New Roman"/>
              </a:rPr>
              <a:t>λ</a:t>
            </a:r>
            <a:r>
              <a:rPr lang="en-US" sz="1200" i="1" spc="104" baseline="-10416" dirty="0" err="1">
                <a:latin typeface="Arial"/>
                <a:cs typeface="Arial"/>
              </a:rPr>
              <a:t>m</a:t>
            </a:r>
            <a:r>
              <a:rPr lang="en-US" sz="1100" i="1" spc="70" dirty="0" err="1">
                <a:latin typeface="Arial"/>
                <a:cs typeface="Arial"/>
              </a:rPr>
              <a:t>I</a:t>
            </a:r>
            <a:r>
              <a:rPr lang="en-US" sz="1100" spc="70" dirty="0">
                <a:latin typeface="Arial"/>
                <a:cs typeface="Arial"/>
              </a:rPr>
              <a:t>)</a:t>
            </a:r>
            <a:r>
              <a:rPr lang="en-US" sz="1100" i="1" spc="70" dirty="0">
                <a:latin typeface="Arial"/>
                <a:cs typeface="Arial"/>
              </a:rPr>
              <a:t>t</a:t>
            </a:r>
            <a:r>
              <a:rPr lang="en-US" sz="1100" i="1" spc="-35" dirty="0">
                <a:latin typeface="Arial"/>
                <a:cs typeface="Arial"/>
              </a:rPr>
              <a:t> </a:t>
            </a:r>
            <a:r>
              <a:rPr lang="en-US" sz="1100" spc="200" dirty="0">
                <a:latin typeface="Arial"/>
                <a:cs typeface="Arial"/>
              </a:rPr>
              <a:t>=</a:t>
            </a:r>
            <a:r>
              <a:rPr lang="en-US" sz="1100" spc="-4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0</a:t>
            </a:r>
            <a:r>
              <a:rPr lang="en-US" sz="1100" spc="15" dirty="0">
                <a:latin typeface="Arial"/>
                <a:cs typeface="Arial"/>
              </a:rPr>
              <a:t> </a:t>
            </a:r>
            <a:r>
              <a:rPr lang="en-US" sz="1100" spc="-45" dirty="0">
                <a:latin typeface="Arial"/>
                <a:cs typeface="Arial"/>
              </a:rPr>
              <a:t>yields</a:t>
            </a:r>
            <a:r>
              <a:rPr lang="en-US" sz="1100" spc="1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two</a:t>
            </a:r>
            <a:r>
              <a:rPr lang="en-US" sz="1100" spc="15" dirty="0">
                <a:latin typeface="Arial"/>
                <a:cs typeface="Arial"/>
              </a:rPr>
              <a:t> </a:t>
            </a:r>
            <a:r>
              <a:rPr lang="en-US" sz="1100" spc="-30" dirty="0">
                <a:latin typeface="Arial"/>
                <a:cs typeface="Arial"/>
              </a:rPr>
              <a:t>linearly</a:t>
            </a:r>
            <a:r>
              <a:rPr lang="en-US" sz="1100" spc="15" dirty="0">
                <a:latin typeface="Arial"/>
                <a:cs typeface="Arial"/>
              </a:rPr>
              <a:t> </a:t>
            </a:r>
            <a:r>
              <a:rPr lang="en-US" sz="1100" spc="-40" dirty="0">
                <a:latin typeface="Arial"/>
                <a:cs typeface="Arial"/>
              </a:rPr>
              <a:t>independent </a:t>
            </a:r>
            <a:r>
              <a:rPr lang="en-US" sz="1100" spc="-35" dirty="0">
                <a:latin typeface="Arial"/>
                <a:cs typeface="Arial"/>
              </a:rPr>
              <a:t>solutions,</a:t>
            </a:r>
            <a:r>
              <a:rPr lang="en-US" sz="1100" spc="-1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i.e.,</a:t>
            </a:r>
            <a:r>
              <a:rPr lang="en-US" sz="1100" spc="30" dirty="0">
                <a:latin typeface="Arial"/>
                <a:cs typeface="Arial"/>
              </a:rPr>
              <a:t> </a:t>
            </a:r>
            <a:r>
              <a:rPr lang="en-US" sz="1100" spc="-60" dirty="0">
                <a:latin typeface="Arial"/>
                <a:cs typeface="Arial"/>
              </a:rPr>
              <a:t>when</a:t>
            </a:r>
            <a:r>
              <a:rPr lang="en-US" sz="1100" spc="30" dirty="0">
                <a:latin typeface="Arial"/>
                <a:cs typeface="Arial"/>
              </a:rPr>
              <a:t> </a:t>
            </a:r>
            <a:r>
              <a:rPr lang="en-US" sz="1100" spc="-10" dirty="0">
                <a:latin typeface="Arial"/>
                <a:cs typeface="Arial"/>
              </a:rPr>
              <a:t>nullity</a:t>
            </a:r>
            <a:r>
              <a:rPr lang="en-US" sz="1100" spc="-12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(</a:t>
            </a:r>
            <a:r>
              <a:rPr lang="en-US" sz="1100" i="1" dirty="0">
                <a:latin typeface="Arial"/>
                <a:cs typeface="Arial"/>
              </a:rPr>
              <a:t>A</a:t>
            </a:r>
            <a:r>
              <a:rPr lang="en-US" sz="1100" i="1" spc="-75" dirty="0">
                <a:latin typeface="Arial"/>
                <a:cs typeface="Arial"/>
              </a:rPr>
              <a:t> </a:t>
            </a:r>
            <a:r>
              <a:rPr lang="en-US" sz="1100" i="1" spc="175" dirty="0">
                <a:latin typeface="Hack"/>
                <a:cs typeface="Hack"/>
              </a:rPr>
              <a:t>−</a:t>
            </a:r>
            <a:r>
              <a:rPr lang="en-US" sz="1100" i="1" spc="-420" dirty="0">
                <a:latin typeface="Hack"/>
                <a:cs typeface="Hack"/>
              </a:rPr>
              <a:t> </a:t>
            </a:r>
            <a:r>
              <a:rPr lang="en-US" sz="1100" i="1" spc="65" dirty="0" err="1">
                <a:latin typeface="Times New Roman"/>
                <a:cs typeface="Times New Roman"/>
              </a:rPr>
              <a:t>λ</a:t>
            </a:r>
            <a:r>
              <a:rPr lang="en-US" sz="1200" i="1" spc="97" baseline="-10416" dirty="0" err="1">
                <a:latin typeface="Arial"/>
                <a:cs typeface="Arial"/>
              </a:rPr>
              <a:t>m</a:t>
            </a:r>
            <a:r>
              <a:rPr lang="en-US" sz="1100" i="1" spc="65" dirty="0" err="1">
                <a:latin typeface="Arial"/>
                <a:cs typeface="Arial"/>
              </a:rPr>
              <a:t>I</a:t>
            </a:r>
            <a:r>
              <a:rPr lang="en-US" sz="1100" spc="65" dirty="0">
                <a:latin typeface="Arial"/>
                <a:cs typeface="Arial"/>
              </a:rPr>
              <a:t>)</a:t>
            </a:r>
            <a:r>
              <a:rPr lang="en-US" sz="1100" spc="-30" dirty="0">
                <a:latin typeface="Arial"/>
                <a:cs typeface="Arial"/>
              </a:rPr>
              <a:t> </a:t>
            </a:r>
            <a:r>
              <a:rPr lang="en-US" sz="1100" spc="200" dirty="0">
                <a:latin typeface="Arial"/>
                <a:cs typeface="Arial"/>
              </a:rPr>
              <a:t>=</a:t>
            </a:r>
            <a:r>
              <a:rPr lang="en-US" sz="1100" spc="-20" dirty="0">
                <a:latin typeface="Arial"/>
                <a:cs typeface="Arial"/>
              </a:rPr>
              <a:t> </a:t>
            </a:r>
            <a:r>
              <a:rPr lang="en-US" sz="1100" spc="-50" dirty="0">
                <a:latin typeface="Arial"/>
                <a:cs typeface="Arial"/>
              </a:rPr>
              <a:t>2</a:t>
            </a:r>
            <a:endParaRPr lang="en-US" sz="11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have,</a:t>
            </a:r>
            <a:r>
              <a:rPr sz="1100" spc="-10" dirty="0">
                <a:latin typeface="Arial"/>
                <a:cs typeface="Arial"/>
              </a:rPr>
              <a:t> e.g.,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8035" y="2222257"/>
            <a:ext cx="173291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624965" algn="l"/>
              </a:tabLst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i="1" dirty="0">
                <a:latin typeface="Times New Roman"/>
                <a:cs typeface="Times New Roman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100" dirty="0">
                <a:latin typeface="Arial"/>
                <a:cs typeface="Arial"/>
              </a:rPr>
              <a:t>]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Arial"/>
                <a:cs typeface="Arial"/>
              </a:rPr>
              <a:t>t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100" spc="-25" dirty="0">
                <a:latin typeface="Arial"/>
                <a:cs typeface="Arial"/>
              </a:rPr>
              <a:t>]</a:t>
            </a:r>
            <a:r>
              <a:rPr sz="1100" dirty="0">
                <a:latin typeface="Arial"/>
                <a:cs typeface="Arial"/>
              </a:rPr>
              <a:t>	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26274" y="2337686"/>
            <a:ext cx="3283585" cy="4711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55880" algn="r">
              <a:lnSpc>
                <a:spcPct val="100000"/>
              </a:lnSpc>
              <a:spcBef>
                <a:spcPts val="535"/>
              </a:spcBef>
              <a:tabLst>
                <a:tab pos="298450" algn="l"/>
                <a:tab pos="546100" algn="l"/>
              </a:tabLst>
            </a:pPr>
            <a:r>
              <a:rPr sz="1100" dirty="0">
                <a:latin typeface="Arial"/>
                <a:cs typeface="Arial"/>
              </a:rPr>
              <a:t>	</a:t>
            </a:r>
            <a:endParaRPr sz="1200" baseline="-10416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30"/>
              </a:spcBef>
            </a:pPr>
            <a:r>
              <a:rPr sz="1100" i="1" spc="420" dirty="0">
                <a:latin typeface="Hack"/>
                <a:cs typeface="Hack"/>
              </a:rPr>
              <a:t>⇔</a:t>
            </a:r>
            <a:r>
              <a:rPr sz="1100" i="1" spc="-310" dirty="0">
                <a:latin typeface="Hack"/>
                <a:cs typeface="Hack"/>
              </a:rPr>
              <a:t> </a:t>
            </a:r>
            <a:r>
              <a:rPr sz="1100" spc="55" dirty="0">
                <a:latin typeface="Arial"/>
                <a:cs typeface="Arial"/>
              </a:rPr>
              <a:t>[</a:t>
            </a:r>
            <a:r>
              <a:rPr sz="1100" i="1" spc="55" dirty="0"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latin typeface="Arial"/>
                <a:cs typeface="Arial"/>
              </a:rPr>
              <a:t>m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1</a:t>
            </a:r>
            <a:r>
              <a:rPr sz="1100" i="1" spc="55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179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200" spc="97" baseline="-10416" dirty="0">
                <a:latin typeface="Arial"/>
                <a:cs typeface="Arial"/>
              </a:rPr>
              <a:t>2</a:t>
            </a:r>
            <a:r>
              <a:rPr sz="1100" i="1" spc="65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200" spc="97" baseline="-10416" dirty="0">
                <a:latin typeface="Arial"/>
                <a:cs typeface="Arial"/>
              </a:rPr>
              <a:t>3</a:t>
            </a:r>
            <a:r>
              <a:rPr sz="1100" spc="65" dirty="0">
                <a:latin typeface="Arial"/>
                <a:cs typeface="Arial"/>
              </a:rPr>
              <a:t>]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Arial"/>
                <a:cs typeface="Arial"/>
              </a:rPr>
              <a:t>At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At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spc="-20" dirty="0">
                <a:latin typeface="Arial"/>
                <a:cs typeface="Arial"/>
              </a:rPr>
              <a:t>At</a:t>
            </a:r>
            <a:r>
              <a:rPr sz="1200" spc="-30" baseline="-10416" dirty="0">
                <a:latin typeface="Arial"/>
                <a:cs typeface="Arial"/>
              </a:rPr>
              <a:t>3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968650"/>
            <a:ext cx="65201" cy="6520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64832" y="2844112"/>
            <a:ext cx="3724275" cy="4400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9"/>
              </a:spcBef>
            </a:pP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225" baseline="-10416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200" spc="232" baseline="-10416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are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directly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computed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eigenvectors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15"/>
              </a:spcBef>
            </a:pPr>
            <a:r>
              <a:rPr sz="1100" dirty="0">
                <a:latin typeface="Arial"/>
                <a:cs typeface="Arial"/>
              </a:rPr>
              <a:t>for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second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column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above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gives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172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t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endParaRPr sz="1200" baseline="-10416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3175927"/>
            <a:ext cx="65201" cy="65201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bject 6">
                <a:extLst>
                  <a:ext uri="{FF2B5EF4-FFF2-40B4-BE49-F238E27FC236}">
                    <a16:creationId xmlns:a16="http://schemas.microsoft.com/office/drawing/2014/main" id="{CDBFE469-66B4-CDC6-81C9-73C58C9AD37C}"/>
                  </a:ext>
                </a:extLst>
              </p:cNvPr>
              <p:cNvSpPr txBox="1"/>
              <p:nvPr/>
            </p:nvSpPr>
            <p:spPr>
              <a:xfrm>
                <a:off x="476250" y="739775"/>
                <a:ext cx="4608195" cy="54950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  <a:tabLst>
                    <a:tab pos="915035" algn="l"/>
                    <a:tab pos="1480185" algn="l"/>
                  </a:tabLst>
                </a:pP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ii</a:t>
                </a:r>
                <a:r>
                  <a:rPr lang="en-US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)</a:t>
                </a:r>
                <a:r>
                  <a:rPr lang="en-US" sz="11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31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i="1" spc="1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tx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2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-25" dirty="0">
                    <a:solidFill>
                      <a:schemeClr val="tx1"/>
                    </a:solidFill>
                    <a:latin typeface="Arial"/>
                    <a:cs typeface="Arial"/>
                  </a:rPr>
                  <a:t>TJT</a:t>
                </a: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	</a:t>
                </a:r>
                <a:r>
                  <a:rPr lang="en-US" sz="11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100" i="1" spc="26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1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J</a:t>
                </a:r>
                <a:r>
                  <a:rPr lang="en-US" sz="1100" i="1" spc="-1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150" dirty="0">
                    <a:solidFill>
                      <a:schemeClr val="tx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ar-AE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 </m:t>
                    </m:r>
                    <m:r>
                      <m:rPr>
                        <m:nor/>
                      </m:rPr>
                      <a:rPr lang="en-US" altLang="zh-CN" sz="1100">
                        <a:solidFill>
                          <a:schemeClr val="tx1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zh-CN" sz="1100">
                        <a:solidFill>
                          <a:schemeClr val="tx1"/>
                        </a:solidFill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ar-AE" altLang="zh-CN" sz="11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ar-AE" sz="1100" dirty="0">
                    <a:solidFill>
                      <a:schemeClr val="tx1"/>
                    </a:solidFill>
                    <a:latin typeface="Arial"/>
                    <a:cs typeface="Arial"/>
                  </a:rPr>
                  <a:t>	</a:t>
                </a:r>
              </a:p>
            </p:txBody>
          </p:sp>
        </mc:Choice>
        <mc:Fallback>
          <p:sp>
            <p:nvSpPr>
              <p:cNvPr id="31" name="object 6">
                <a:extLst>
                  <a:ext uri="{FF2B5EF4-FFF2-40B4-BE49-F238E27FC236}">
                    <a16:creationId xmlns:a16="http://schemas.microsoft.com/office/drawing/2014/main" id="{CDBFE469-66B4-CDC6-81C9-73C58C9AD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739775"/>
                <a:ext cx="4608195" cy="549509"/>
              </a:xfrm>
              <a:prstGeom prst="rect">
                <a:avLst/>
              </a:prstGeom>
              <a:blipFill>
                <a:blip r:embed="rId7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B0C5C83-CDD1-A1B4-2E73-BA245D228BCE}"/>
                  </a:ext>
                </a:extLst>
              </p:cNvPr>
              <p:cNvSpPr txBox="1"/>
              <p:nvPr/>
            </p:nvSpPr>
            <p:spPr>
              <a:xfrm>
                <a:off x="2195219" y="2013562"/>
                <a:ext cx="2542540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B0C5C83-CDD1-A1B4-2E73-BA245D228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219" y="2013562"/>
                <a:ext cx="2542540" cy="6303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Similarity</a:t>
            </a:r>
            <a:r>
              <a:rPr spc="-85" dirty="0"/>
              <a:t> </a:t>
            </a:r>
            <a:r>
              <a:rPr spc="-10" dirty="0"/>
              <a:t>transformation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dirty="0"/>
              <a:t>The</a:t>
            </a:r>
            <a:r>
              <a:rPr sz="900" spc="20" dirty="0"/>
              <a:t> </a:t>
            </a:r>
            <a:r>
              <a:rPr sz="900" spc="-60" dirty="0"/>
              <a:t>case</a:t>
            </a:r>
            <a:r>
              <a:rPr sz="900" spc="20" dirty="0"/>
              <a:t> </a:t>
            </a:r>
            <a:r>
              <a:rPr sz="900" dirty="0"/>
              <a:t>with</a:t>
            </a:r>
            <a:r>
              <a:rPr sz="900" spc="20" dirty="0"/>
              <a:t> </a:t>
            </a:r>
            <a:r>
              <a:rPr sz="900" spc="-25" dirty="0"/>
              <a:t>repeated</a:t>
            </a:r>
            <a:r>
              <a:rPr sz="900" spc="20" dirty="0"/>
              <a:t> </a:t>
            </a:r>
            <a:r>
              <a:rPr sz="900" spc="-45" dirty="0"/>
              <a:t>eigenvalues</a:t>
            </a:r>
            <a:r>
              <a:rPr sz="900" spc="25" dirty="0"/>
              <a:t> </a:t>
            </a:r>
            <a:r>
              <a:rPr sz="900" dirty="0"/>
              <a:t>via</a:t>
            </a:r>
            <a:r>
              <a:rPr sz="900" spc="20" dirty="0"/>
              <a:t> </a:t>
            </a:r>
            <a:r>
              <a:rPr sz="900" spc="-35" dirty="0"/>
              <a:t>generalized</a:t>
            </a:r>
            <a:r>
              <a:rPr sz="900" spc="20" dirty="0"/>
              <a:t> </a:t>
            </a:r>
            <a:r>
              <a:rPr sz="900" spc="-30" dirty="0"/>
              <a:t>eigenvectors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1895589" y="915148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latin typeface="Hack"/>
                <a:cs typeface="Hack"/>
              </a:rPr>
              <a:t>−</a:t>
            </a:r>
            <a:r>
              <a:rPr sz="800" spc="45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6"/>
              <p:cNvSpPr txBox="1"/>
              <p:nvPr/>
            </p:nvSpPr>
            <p:spPr>
              <a:xfrm>
                <a:off x="1085850" y="743938"/>
                <a:ext cx="2979624" cy="54950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  <a:tabLst>
                    <a:tab pos="973455" algn="l"/>
                    <a:tab pos="1538605" algn="l"/>
                    <a:tab pos="1786255" algn="l"/>
                    <a:tab pos="2136775" algn="l"/>
                  </a:tabLst>
                </a:pPr>
                <a:r>
                  <a:rPr sz="1100" i="1" dirty="0">
                    <a:latin typeface="Arial"/>
                    <a:cs typeface="Arial"/>
                  </a:rPr>
                  <a:t>iii</a:t>
                </a:r>
                <a:r>
                  <a:rPr sz="1100" dirty="0">
                    <a:latin typeface="Arial"/>
                    <a:cs typeface="Arial"/>
                  </a:rPr>
                  <a:t>)</a:t>
                </a:r>
                <a:r>
                  <a:rPr sz="1100" i="1" dirty="0">
                    <a:latin typeface="Times New Roman"/>
                    <a:cs typeface="Times New Roman"/>
                  </a:rPr>
                  <a:t>,</a:t>
                </a:r>
                <a:r>
                  <a:rPr sz="1100" i="1" spc="315" dirty="0">
                    <a:latin typeface="Times New Roman"/>
                    <a:cs typeface="Times New Roman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A</a:t>
                </a:r>
                <a:r>
                  <a:rPr sz="1100" i="1" spc="25" dirty="0">
                    <a:latin typeface="Arial"/>
                    <a:cs typeface="Arial"/>
                  </a:rPr>
                  <a:t> </a:t>
                </a:r>
                <a:r>
                  <a:rPr sz="1100" spc="200" dirty="0">
                    <a:latin typeface="Arial"/>
                    <a:cs typeface="Arial"/>
                  </a:rPr>
                  <a:t>=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i="1" spc="-25" dirty="0">
                    <a:latin typeface="Arial"/>
                    <a:cs typeface="Arial"/>
                  </a:rPr>
                  <a:t>TJT</a:t>
                </a:r>
                <a:r>
                  <a:rPr sz="1100" i="1" dirty="0">
                    <a:latin typeface="Arial"/>
                    <a:cs typeface="Arial"/>
                  </a:rPr>
                  <a:t>	</a:t>
                </a:r>
                <a:r>
                  <a:rPr sz="1100" i="1" dirty="0">
                    <a:latin typeface="Times New Roman"/>
                    <a:cs typeface="Times New Roman"/>
                  </a:rPr>
                  <a:t>,</a:t>
                </a:r>
                <a:r>
                  <a:rPr sz="1100" i="1" spc="260" dirty="0">
                    <a:latin typeface="Times New Roman"/>
                    <a:cs typeface="Times New Roman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J</a:t>
                </a:r>
                <a:r>
                  <a:rPr sz="1100" i="1" spc="-10" dirty="0">
                    <a:latin typeface="Arial"/>
                    <a:cs typeface="Arial"/>
                  </a:rPr>
                  <a:t> </a:t>
                </a:r>
                <a:r>
                  <a:rPr sz="1100" spc="150" dirty="0">
                    <a:latin typeface="Arial"/>
                    <a:cs typeface="Arial"/>
                  </a:rPr>
                  <a:t>=</a:t>
                </a:r>
                <a:r>
                  <a:rPr lang="ar-AE" altLang="zh-CN" sz="11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ar-AE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sz="1100" dirty="0">
                    <a:latin typeface="Arial"/>
                    <a:cs typeface="Arial"/>
                  </a:rPr>
                  <a:t>	</a:t>
                </a:r>
              </a:p>
            </p:txBody>
          </p:sp>
        </mc:Choice>
        <mc:Fallback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743938"/>
                <a:ext cx="2979624" cy="549509"/>
              </a:xfrm>
              <a:prstGeom prst="rect">
                <a:avLst/>
              </a:prstGeom>
              <a:blipFill>
                <a:blip r:embed="rId2"/>
                <a:stretch>
                  <a:fillRect l="-1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/>
          <p:nvPr/>
        </p:nvSpPr>
        <p:spPr>
          <a:xfrm>
            <a:off x="352132" y="1106879"/>
            <a:ext cx="3810635" cy="650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64410">
              <a:lnSpc>
                <a:spcPct val="100000"/>
              </a:lnSpc>
              <a:spcBef>
                <a:spcPts val="90"/>
              </a:spcBef>
              <a:tabLst>
                <a:tab pos="2563495" algn="l"/>
                <a:tab pos="2811145" algn="l"/>
              </a:tabLst>
            </a:pPr>
            <a:r>
              <a:rPr sz="1100" dirty="0">
                <a:latin typeface="Arial"/>
                <a:cs typeface="Arial"/>
              </a:rPr>
              <a:t>	</a:t>
            </a:r>
            <a:endParaRPr sz="1200" baseline="-10416" dirty="0">
              <a:latin typeface="Arial"/>
              <a:cs typeface="Arial"/>
            </a:endParaRPr>
          </a:p>
          <a:p>
            <a:pPr marL="63500" marR="55880">
              <a:lnSpc>
                <a:spcPct val="102699"/>
              </a:lnSpc>
              <a:spcBef>
                <a:spcPts val="905"/>
              </a:spcBef>
            </a:pPr>
            <a:r>
              <a:rPr sz="1100" dirty="0">
                <a:latin typeface="Arial"/>
                <a:cs typeface="Arial"/>
              </a:rPr>
              <a:t>this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5" dirty="0">
                <a:latin typeface="Arial"/>
                <a:cs typeface="Arial"/>
              </a:rPr>
              <a:t>case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when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70" dirty="0">
                <a:latin typeface="Times New Roman"/>
                <a:cs typeface="Times New Roman"/>
              </a:rPr>
              <a:t>λ</a:t>
            </a:r>
            <a:r>
              <a:rPr sz="1200" i="1" spc="104" baseline="-10416" dirty="0">
                <a:latin typeface="Arial"/>
                <a:cs typeface="Arial"/>
              </a:rPr>
              <a:t>m</a:t>
            </a:r>
            <a:r>
              <a:rPr sz="1100" i="1" spc="70" dirty="0">
                <a:latin typeface="Arial"/>
                <a:cs typeface="Arial"/>
              </a:rPr>
              <a:t>I</a:t>
            </a:r>
            <a:r>
              <a:rPr sz="1100" spc="70" dirty="0">
                <a:latin typeface="Arial"/>
                <a:cs typeface="Arial"/>
              </a:rPr>
              <a:t>)</a:t>
            </a:r>
            <a:r>
              <a:rPr sz="1100" i="1" spc="70" dirty="0">
                <a:latin typeface="Arial"/>
                <a:cs typeface="Arial"/>
              </a:rPr>
              <a:t>t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yields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only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one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linearly </a:t>
            </a:r>
            <a:r>
              <a:rPr sz="1100" spc="-50" dirty="0">
                <a:latin typeface="Arial"/>
                <a:cs typeface="Arial"/>
              </a:rPr>
              <a:t>independent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solution,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i.e.,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when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nullity(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)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477353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834159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2932" y="1750642"/>
            <a:ext cx="824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We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then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have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7532" y="2457943"/>
            <a:ext cx="3529329" cy="9080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540"/>
              </a:spcBef>
            </a:pPr>
            <a:r>
              <a:rPr sz="1100" i="1" spc="420" dirty="0">
                <a:latin typeface="Hack"/>
                <a:cs typeface="Hack"/>
              </a:rPr>
              <a:t>⇔</a:t>
            </a:r>
            <a:r>
              <a:rPr sz="1100" i="1" spc="-310" dirty="0">
                <a:latin typeface="Hack"/>
                <a:cs typeface="Hack"/>
              </a:rPr>
              <a:t> </a:t>
            </a:r>
            <a:r>
              <a:rPr sz="1100" spc="55" dirty="0">
                <a:latin typeface="Arial"/>
                <a:cs typeface="Arial"/>
              </a:rPr>
              <a:t>[</a:t>
            </a:r>
            <a:r>
              <a:rPr sz="1100" i="1" spc="55" dirty="0"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latin typeface="Arial"/>
                <a:cs typeface="Arial"/>
              </a:rPr>
              <a:t>m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1</a:t>
            </a:r>
            <a:r>
              <a:rPr sz="1100" i="1" spc="55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179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200" spc="97" baseline="-10416" dirty="0">
                <a:latin typeface="Arial"/>
                <a:cs typeface="Arial"/>
              </a:rPr>
              <a:t>2</a:t>
            </a:r>
            <a:r>
              <a:rPr sz="1100" i="1" spc="65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179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200" spc="97" baseline="-10416" dirty="0">
                <a:latin typeface="Arial"/>
                <a:cs typeface="Arial"/>
              </a:rPr>
              <a:t>3</a:t>
            </a:r>
            <a:r>
              <a:rPr sz="1100" spc="65" dirty="0">
                <a:latin typeface="Arial"/>
                <a:cs typeface="Arial"/>
              </a:rPr>
              <a:t>]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Arial"/>
                <a:cs typeface="Arial"/>
              </a:rPr>
              <a:t>At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At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spc="-20" dirty="0">
                <a:latin typeface="Arial"/>
                <a:cs typeface="Arial"/>
              </a:rPr>
              <a:t>At</a:t>
            </a:r>
            <a:r>
              <a:rPr sz="1200" spc="-30" baseline="-10416" dirty="0">
                <a:latin typeface="Arial"/>
                <a:cs typeface="Arial"/>
              </a:rPr>
              <a:t>3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latin typeface="Arial"/>
                <a:cs typeface="Arial"/>
              </a:rPr>
              <a:t>yielding</a:t>
            </a:r>
            <a:endParaRPr sz="110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  <a:spcBef>
                <a:spcPts val="450"/>
              </a:spcBef>
            </a:pP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395" dirty="0">
                <a:latin typeface="Hack"/>
                <a:cs typeface="Hack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)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247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0</a:t>
            </a:r>
            <a:endParaRPr sz="110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395" dirty="0">
                <a:latin typeface="Hack"/>
                <a:cs typeface="Hack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m</a:t>
            </a:r>
            <a:r>
              <a:rPr sz="1100" i="1" spc="65" dirty="0">
                <a:latin typeface="Arial"/>
                <a:cs typeface="Arial"/>
              </a:rPr>
              <a:t>I</a:t>
            </a:r>
            <a:r>
              <a:rPr sz="1100" spc="65" dirty="0">
                <a:latin typeface="Arial"/>
                <a:cs typeface="Arial"/>
              </a:rPr>
              <a:t>)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254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3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200" spc="254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43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generalized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eigenvector)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2355DB81-BE13-572B-4E36-0090ACE66DD5}"/>
              </a:ext>
            </a:extLst>
          </p:cNvPr>
          <p:cNvSpPr txBox="1"/>
          <p:nvPr/>
        </p:nvSpPr>
        <p:spPr>
          <a:xfrm>
            <a:off x="1565466" y="2118289"/>
            <a:ext cx="173291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1624965" algn="l"/>
              </a:tabLst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i="1" dirty="0">
                <a:latin typeface="Times New Roman"/>
                <a:cs typeface="Times New Roman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3</a:t>
            </a:r>
            <a:r>
              <a:rPr sz="1100" dirty="0">
                <a:latin typeface="Arial"/>
                <a:cs typeface="Arial"/>
              </a:rPr>
              <a:t>]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5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Arial"/>
                <a:cs typeface="Arial"/>
              </a:rPr>
              <a:t>t</a:t>
            </a:r>
            <a:r>
              <a:rPr sz="1200" spc="-37" baseline="-10416" dirty="0">
                <a:latin typeface="Arial"/>
                <a:cs typeface="Arial"/>
              </a:rPr>
              <a:t>3</a:t>
            </a:r>
            <a:r>
              <a:rPr sz="1100" spc="-25" dirty="0">
                <a:latin typeface="Arial"/>
                <a:cs typeface="Arial"/>
              </a:rPr>
              <a:t>]</a:t>
            </a:r>
            <a:r>
              <a:rPr sz="1100" dirty="0">
                <a:latin typeface="Arial"/>
                <a:cs typeface="Arial"/>
              </a:rPr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4CED31-8B27-AA68-7E5A-8A2DBDA2382B}"/>
                  </a:ext>
                </a:extLst>
              </p:cNvPr>
              <p:cNvSpPr txBox="1"/>
              <p:nvPr/>
            </p:nvSpPr>
            <p:spPr>
              <a:xfrm>
                <a:off x="2152650" y="1909594"/>
                <a:ext cx="2542540" cy="630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1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zh-CN" altLang="ar-AE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4CED31-8B27-AA68-7E5A-8A2DBDA23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1909594"/>
                <a:ext cx="2542540" cy="6303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50" name="object 5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88C0FCD9-D478-9186-6208-40DC4CF473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587375"/>
                <a:ext cx="4191000" cy="184749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two repeated eigenvalues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</a:rPr>
                      <m:t>rank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only one linearly independent eigenvector: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generalized eigenvector: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coordinate transform matrix: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𝐴𝑡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𝐽𝑡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88C0FCD9-D478-9186-6208-40DC4CF47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587375"/>
                <a:ext cx="4191000" cy="1847493"/>
              </a:xfrm>
              <a:prstGeom prst="rect">
                <a:avLst/>
              </a:prstGeom>
              <a:blipFill>
                <a:blip r:embed="rId3"/>
                <a:stretch>
                  <a:fillRect l="-2038" b="-1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C0E468FC-1814-3D31-4601-A10B58ED5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587375"/>
                <a:ext cx="4400550" cy="127958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observation: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implies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then the response is characterized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>
                    <a:solidFill>
                      <a:schemeClr val="tx1"/>
                    </a:solidFill>
                  </a:rPr>
                  <a:t>This makes sense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from the state equation</a:t>
                </a:r>
              </a:p>
            </p:txBody>
          </p:sp>
        </mc:Choice>
        <mc:Fallback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C0E468FC-1814-3D31-4601-A10B58ED5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587375"/>
                <a:ext cx="4400550" cy="1279581"/>
              </a:xfrm>
              <a:prstGeom prst="rect">
                <a:avLst/>
              </a:prstGeom>
              <a:blipFill>
                <a:blip r:embed="rId3"/>
                <a:stretch>
                  <a:fillRect l="-2078" b="-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1584325" cy="609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191919"/>
                </a:solidFill>
                <a:latin typeface="Arial"/>
                <a:cs typeface="Arial"/>
              </a:rPr>
              <a:t>Exercise</a:t>
            </a:r>
            <a:endParaRPr sz="1400" dirty="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1565"/>
              </a:spcBef>
            </a:pPr>
            <a:r>
              <a:rPr sz="1100" spc="-10" dirty="0">
                <a:latin typeface="Arial"/>
                <a:cs typeface="Arial"/>
              </a:rPr>
              <a:t>Obtain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eigenvectors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A02B106-D997-DB28-EFDB-EF1CD913AFC4}"/>
                  </a:ext>
                </a:extLst>
              </p:cNvPr>
              <p:cNvSpPr txBox="1"/>
              <p:nvPr/>
            </p:nvSpPr>
            <p:spPr>
              <a:xfrm>
                <a:off x="729881" y="739775"/>
                <a:ext cx="3148431" cy="539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ar-AE" sz="110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 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, </m:t>
                          </m:r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altLang="zh-CN" sz="11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A02B106-D997-DB28-EFDB-EF1CD913A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81" y="739775"/>
                <a:ext cx="3148431" cy="5399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75" dirty="0"/>
              <a:t>Generalized</a:t>
            </a:r>
            <a:r>
              <a:rPr spc="-5" dirty="0"/>
              <a:t> </a:t>
            </a:r>
            <a:r>
              <a:rPr spc="-70" dirty="0"/>
              <a:t>eigenvectors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</a:t>
            </a:r>
            <a:endParaRPr sz="900"/>
          </a:p>
        </p:txBody>
      </p:sp>
      <p:sp>
        <p:nvSpPr>
          <p:cNvPr id="37" name="object 3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010EF53-DABE-6BE5-1B48-7AC1A0CEC7BC}"/>
                  </a:ext>
                </a:extLst>
              </p:cNvPr>
              <p:cNvSpPr txBox="1"/>
              <p:nvPr/>
            </p:nvSpPr>
            <p:spPr>
              <a:xfrm>
                <a:off x="36831" y="517353"/>
                <a:ext cx="4401820" cy="2391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/>
                  <a:t>when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ar-AE" altLang="zh-CN" sz="1100" dirty="0"/>
                  <a:t>, </a:t>
                </a:r>
                <a14:m>
                  <m:oMath xmlns:m="http://schemas.openxmlformats.org/officeDocument/2006/math">
                    <m:r>
                      <a:rPr lang="zh-CN" altLang="ar-AE" sz="11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𝑇𝐽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with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/>
                  <a:t>, </a:t>
                </a:r>
                <a:r>
                  <a:rPr lang="en-US" altLang="zh-CN" sz="1100" dirty="0"/>
                  <a:t>we have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sz="1100" dirty="0"/>
              </a:p>
              <a:p>
                <a:pPr lvl="0"/>
                <a:endParaRPr lang="en-US" altLang="zh-CN" sz="1100" dirty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if the initial condition is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/>
                  <a:t>, </a:t>
                </a:r>
                <a:r>
                  <a:rPr lang="en-US" altLang="zh-CN" sz="1100" dirty="0"/>
                  <a:t>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sz="11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≠</m:t>
                    </m:r>
                    <m:r>
                      <a:rPr lang="ar-AE" altLang="zh-CN" sz="11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altLang="zh-CN" sz="1100" dirty="0"/>
                  <a:t>, </a:t>
                </a:r>
                <a:r>
                  <a:rPr lang="en-US" altLang="zh-CN" sz="1100" dirty="0"/>
                  <a:t> the above equation yields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ar-AE" altLang="zh-CN" sz="1100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010EF53-DABE-6BE5-1B48-7AC1A0CEC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1" y="517353"/>
                <a:ext cx="4401820" cy="2391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84A9344-ADD5-4543-F8A8-FA9293F603EB}"/>
              </a:ext>
            </a:extLst>
          </p:cNvPr>
          <p:cNvCxnSpPr>
            <a:cxnSpLocks/>
          </p:cNvCxnSpPr>
          <p:nvPr/>
        </p:nvCxnSpPr>
        <p:spPr>
          <a:xfrm flipV="1">
            <a:off x="2305050" y="1806141"/>
            <a:ext cx="364185" cy="15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AE5EB520-6F05-578C-B0BA-49CBA1DCF95B}"/>
                  </a:ext>
                </a:extLst>
              </p:cNvPr>
              <p:cNvSpPr txBox="1"/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AE5EB520-6F05-578C-B0BA-49CBA1DCF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02284"/>
          </a:xfrm>
          <a:custGeom>
            <a:avLst/>
            <a:gdLst/>
            <a:ahLst/>
            <a:cxnLst/>
            <a:rect l="l" t="t" r="r" b="b"/>
            <a:pathLst>
              <a:path w="4608195" h="502284">
                <a:moveTo>
                  <a:pt x="4608004" y="0"/>
                </a:moveTo>
                <a:lnTo>
                  <a:pt x="0" y="0"/>
                </a:lnTo>
                <a:lnTo>
                  <a:pt x="0" y="502107"/>
                </a:lnTo>
                <a:lnTo>
                  <a:pt x="4608004" y="50210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pc="-75" dirty="0"/>
              <a:t>Generalized</a:t>
            </a:r>
            <a:r>
              <a:rPr spc="-5" dirty="0"/>
              <a:t> </a:t>
            </a:r>
            <a:r>
              <a:rPr spc="-70" dirty="0"/>
              <a:t>eigenvectors</a:t>
            </a: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900" spc="-25" dirty="0"/>
              <a:t>Physical</a:t>
            </a:r>
            <a:r>
              <a:rPr sz="900" spc="20" dirty="0"/>
              <a:t> </a:t>
            </a:r>
            <a:r>
              <a:rPr sz="900" spc="-10" dirty="0"/>
              <a:t>interpretation</a:t>
            </a:r>
            <a:endParaRPr sz="900"/>
          </a:p>
        </p:txBody>
      </p:sp>
      <p:sp>
        <p:nvSpPr>
          <p:cNvPr id="37" name="object 3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3501A25-4D71-F165-2098-FECBF416206B}"/>
                  </a:ext>
                </a:extLst>
              </p:cNvPr>
              <p:cNvSpPr txBox="1"/>
              <p:nvPr/>
            </p:nvSpPr>
            <p:spPr>
              <a:xfrm>
                <a:off x="36831" y="517353"/>
                <a:ext cx="4401820" cy="2574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ar-AE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𝑇𝐽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we have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1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1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lvl="0"/>
                <a:endParaRPr lang="en-US" altLang="zh-CN" sz="1100" dirty="0">
                  <a:solidFill>
                    <a:schemeClr val="tx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starts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ar-AE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ar-AE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zh-CN" altLang="ar-AE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zh-CN" altLang="ar-AE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zh-CN" altLang="ar-AE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.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 In this case, the response does not remain in the direction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but is confined in the subspace spanned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altLang="zh-CN" sz="1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ar-AE" altLang="zh-CN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3501A25-4D71-F165-2098-FECBF4162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1" y="517353"/>
                <a:ext cx="4401820" cy="2574423"/>
              </a:xfrm>
              <a:prstGeom prst="rect">
                <a:avLst/>
              </a:prstGeom>
              <a:blipFill>
                <a:blip r:embed="rId3"/>
                <a:stretch>
                  <a:fillRect b="-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2478AF6-88E4-9AA0-B9F4-DD98AC83365E}"/>
                  </a:ext>
                </a:extLst>
              </p:cNvPr>
              <p:cNvSpPr txBox="1"/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2478AF6-88E4-9AA0-B9F4-DD98AC833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325" y="1642466"/>
                <a:ext cx="23812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907962A-A4CD-A79C-F4E3-03A10F971859}"/>
              </a:ext>
            </a:extLst>
          </p:cNvPr>
          <p:cNvCxnSpPr>
            <a:cxnSpLocks/>
          </p:cNvCxnSpPr>
          <p:nvPr/>
        </p:nvCxnSpPr>
        <p:spPr>
          <a:xfrm flipV="1">
            <a:off x="2305050" y="1806141"/>
            <a:ext cx="364185" cy="15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Population</a:t>
            </a:r>
            <a:r>
              <a:rPr spc="-5" dirty="0"/>
              <a:t> </a:t>
            </a:r>
            <a:r>
              <a:rPr spc="-65" dirty="0"/>
              <a:t>dynamics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104" y="634551"/>
            <a:ext cx="3897802" cy="18946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2708578"/>
            <a:ext cx="389255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Arial"/>
                <a:cs typeface="Arial"/>
              </a:rPr>
              <a:t>Environmental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limits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25" dirty="0">
                <a:latin typeface="Arial"/>
                <a:cs typeface="Arial"/>
              </a:rPr>
              <a:t>population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growth: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Figure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1,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OpenStax </a:t>
            </a:r>
            <a:r>
              <a:rPr sz="1100" spc="-55" dirty="0">
                <a:latin typeface="Arial"/>
                <a:cs typeface="Arial"/>
              </a:rPr>
              <a:t>College,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Biology,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CC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4.0.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15" name="object 1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D5ED9810-DE1A-CE3C-BD0B-84C10618B2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1710" y="587375"/>
                <a:ext cx="4267200" cy="94763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Obtain eigenvalues of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𝐽𝑡</m:t>
                        </m:r>
                      </m:sup>
                    </m:sSup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by inspection: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D5ED9810-DE1A-CE3C-BD0B-84C10618B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10" y="587375"/>
                <a:ext cx="4267200" cy="947632"/>
              </a:xfrm>
              <a:prstGeom prst="rect">
                <a:avLst/>
              </a:prstGeom>
              <a:blipFill>
                <a:blip r:embed="rId3"/>
                <a:stretch>
                  <a:fillRect l="-2143" t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34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Topic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671029"/>
            <a:ext cx="159931" cy="1599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31" y="1077379"/>
            <a:ext cx="159931" cy="159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1483741"/>
            <a:ext cx="159931" cy="1599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31" y="1890090"/>
            <a:ext cx="159931" cy="1599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2296439"/>
            <a:ext cx="159931" cy="1599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331" y="2702801"/>
            <a:ext cx="159931" cy="15993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935" indent="-165735">
              <a:lnSpc>
                <a:spcPct val="100000"/>
              </a:lnSpc>
              <a:spcBef>
                <a:spcPts val="90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8" action="ppaction://hlinksldjump"/>
              </a:rPr>
              <a:t>Introduction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5" dirty="0">
                <a:hlinkClick r:id="rId9" action="ppaction://hlinksldjump"/>
              </a:rPr>
              <a:t>Continuous-</a:t>
            </a:r>
            <a:r>
              <a:rPr sz="1100" spc="-10" dirty="0">
                <a:hlinkClick r:id="rId9" action="ppaction://hlinksldjump"/>
              </a:rPr>
              <a:t>time</a:t>
            </a:r>
            <a:r>
              <a:rPr sz="1100" spc="45" dirty="0">
                <a:hlinkClick r:id="rId9" action="ppaction://hlinksldjump"/>
              </a:rPr>
              <a:t> </a:t>
            </a:r>
            <a:r>
              <a:rPr sz="1100" spc="-60" dirty="0">
                <a:hlinkClick r:id="rId9" action="ppaction://hlinksldjump"/>
              </a:rPr>
              <a:t>state-</a:t>
            </a:r>
            <a:r>
              <a:rPr sz="1100" spc="-55" dirty="0">
                <a:hlinkClick r:id="rId9" action="ppaction://hlinksldjump"/>
              </a:rPr>
              <a:t>space</a:t>
            </a:r>
            <a:r>
              <a:rPr sz="1100" spc="45" dirty="0">
                <a:hlinkClick r:id="rId9" action="ppaction://hlinksldjump"/>
              </a:rPr>
              <a:t> </a:t>
            </a:r>
            <a:r>
              <a:rPr sz="1100" spc="-10" dirty="0">
                <a:hlinkClick r:id="rId9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0" dirty="0">
                <a:hlinkClick r:id="rId10" action="ppaction://hlinksldjump"/>
              </a:rPr>
              <a:t>Discrete-</a:t>
            </a:r>
            <a:r>
              <a:rPr sz="1100" spc="-10" dirty="0">
                <a:hlinkClick r:id="rId10" action="ppaction://hlinksldjump"/>
              </a:rPr>
              <a:t>time</a:t>
            </a:r>
            <a:r>
              <a:rPr sz="1100" spc="30" dirty="0">
                <a:hlinkClick r:id="rId10" action="ppaction://hlinksldjump"/>
              </a:rPr>
              <a:t> </a:t>
            </a:r>
            <a:r>
              <a:rPr sz="1100" spc="-60" dirty="0">
                <a:hlinkClick r:id="rId10" action="ppaction://hlinksldjump"/>
              </a:rPr>
              <a:t>state-</a:t>
            </a:r>
            <a:r>
              <a:rPr sz="1100" spc="-55" dirty="0">
                <a:hlinkClick r:id="rId10" action="ppaction://hlinksldjump"/>
              </a:rPr>
              <a:t>space</a:t>
            </a:r>
            <a:r>
              <a:rPr sz="1100" spc="35" dirty="0">
                <a:hlinkClick r:id="rId10" action="ppaction://hlinksldjump"/>
              </a:rPr>
              <a:t> </a:t>
            </a:r>
            <a:r>
              <a:rPr sz="1100" spc="-10" dirty="0">
                <a:hlinkClick r:id="rId10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11" action="ppaction://hlinksldjump"/>
              </a:rPr>
              <a:t>Explicit</a:t>
            </a:r>
            <a:r>
              <a:rPr sz="1100" spc="-20" dirty="0">
                <a:hlinkClick r:id="rId11" action="ppaction://hlinksldjump"/>
              </a:rPr>
              <a:t> </a:t>
            </a:r>
            <a:r>
              <a:rPr sz="1100" spc="-25" dirty="0">
                <a:hlinkClick r:id="rId11" action="ppaction://hlinksldjump"/>
              </a:rPr>
              <a:t>computation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of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the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spc="-10" dirty="0">
                <a:hlinkClick r:id="rId11" action="ppaction://hlinksldjump"/>
              </a:rPr>
              <a:t>state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spc="-10" dirty="0">
                <a:hlinkClick r:id="rId11" action="ppaction://hlinksldjump"/>
              </a:rPr>
              <a:t>transition</a:t>
            </a:r>
            <a:r>
              <a:rPr sz="1100" spc="-20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matrix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i="1" spc="-25" dirty="0">
                <a:latin typeface="Arial"/>
                <a:cs typeface="Arial"/>
                <a:hlinkClick r:id="rId11" action="ppaction://hlinksldjump"/>
              </a:rPr>
              <a:t>e</a:t>
            </a:r>
            <a:r>
              <a:rPr sz="1200" i="1" spc="-37" baseline="27777" dirty="0">
                <a:latin typeface="Arial"/>
                <a:cs typeface="Arial"/>
                <a:hlinkClick r:id="rId11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2F2F2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solidFill>
                  <a:srgbClr val="7F7F7F"/>
                </a:solidFill>
                <a:hlinkClick r:id="rId12" action="ppaction://hlinksldjump"/>
              </a:rPr>
              <a:t>Explicit</a:t>
            </a:r>
            <a:r>
              <a:rPr sz="1100" dirty="0">
                <a:solidFill>
                  <a:srgbClr val="7F7F7F"/>
                </a:solidFill>
                <a:hlinkClick r:id="rId12" action="ppaction://hlinksldjump"/>
              </a:rPr>
              <a:t> </a:t>
            </a:r>
            <a:r>
              <a:rPr sz="1100" spc="-30" dirty="0">
                <a:solidFill>
                  <a:srgbClr val="7F7F7F"/>
                </a:solidFill>
                <a:hlinkClick r:id="rId12" action="ppaction://hlinksldjump"/>
              </a:rPr>
              <a:t>Computation</a:t>
            </a:r>
            <a:r>
              <a:rPr sz="1100" dirty="0">
                <a:solidFill>
                  <a:srgbClr val="7F7F7F"/>
                </a:solidFill>
                <a:hlinkClick r:id="rId12" action="ppaction://hlinksldjump"/>
              </a:rPr>
              <a:t> of the</a:t>
            </a:r>
            <a:r>
              <a:rPr sz="1100" spc="5" dirty="0">
                <a:solidFill>
                  <a:srgbClr val="7F7F7F"/>
                </a:solidFill>
                <a:hlinkClick r:id="rId12" action="ppaction://hlinksldjump"/>
              </a:rPr>
              <a:t> </a:t>
            </a:r>
            <a:r>
              <a:rPr sz="1100" spc="-20" dirty="0">
                <a:solidFill>
                  <a:srgbClr val="7F7F7F"/>
                </a:solidFill>
                <a:hlinkClick r:id="rId12" action="ppaction://hlinksldjump"/>
              </a:rPr>
              <a:t>State</a:t>
            </a:r>
            <a:r>
              <a:rPr sz="1100" dirty="0">
                <a:solidFill>
                  <a:srgbClr val="7F7F7F"/>
                </a:solidFill>
                <a:hlinkClick r:id="rId12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hlinkClick r:id="rId12" action="ppaction://hlinksldjump"/>
              </a:rPr>
              <a:t>Transition</a:t>
            </a:r>
            <a:r>
              <a:rPr sz="1100" dirty="0">
                <a:solidFill>
                  <a:srgbClr val="7F7F7F"/>
                </a:solidFill>
                <a:hlinkClick r:id="rId12" action="ppaction://hlinksldjump"/>
              </a:rPr>
              <a:t> Matrix </a:t>
            </a:r>
            <a:r>
              <a:rPr sz="1100" i="1" spc="-25" dirty="0">
                <a:solidFill>
                  <a:srgbClr val="7F7F7F"/>
                </a:solidFill>
                <a:latin typeface="Arial"/>
                <a:cs typeface="Arial"/>
                <a:hlinkClick r:id="rId12" action="ppaction://hlinksldjump"/>
              </a:rPr>
              <a:t>A</a:t>
            </a:r>
            <a:r>
              <a:rPr sz="1200" i="1" spc="-37" baseline="27777" dirty="0">
                <a:solidFill>
                  <a:srgbClr val="7F7F7F"/>
                </a:solidFill>
                <a:latin typeface="Arial"/>
                <a:cs typeface="Arial"/>
                <a:hlinkClick r:id="rId12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25" dirty="0">
                <a:hlinkClick r:id="rId13" action="ppaction://hlinksldjump"/>
              </a:rPr>
              <a:t>Transition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dirty="0">
                <a:hlinkClick r:id="rId13" action="ppaction://hlinksldjump"/>
              </a:rPr>
              <a:t>Matrix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spc="-10" dirty="0">
                <a:hlinkClick r:id="rId13" action="ppaction://hlinksldjump"/>
              </a:rPr>
              <a:t>via</a:t>
            </a:r>
            <a:r>
              <a:rPr sz="1100" spc="10" dirty="0">
                <a:hlinkClick r:id="rId13" action="ppaction://hlinksldjump"/>
              </a:rPr>
              <a:t> </a:t>
            </a:r>
            <a:r>
              <a:rPr sz="1100" spc="-70" dirty="0">
                <a:hlinkClick r:id="rId13" action="ppaction://hlinksldjump"/>
              </a:rPr>
              <a:t>Inverse</a:t>
            </a:r>
            <a:r>
              <a:rPr sz="1100" spc="15" dirty="0">
                <a:hlinkClick r:id="rId13" action="ppaction://hlinksldjump"/>
              </a:rPr>
              <a:t> </a:t>
            </a:r>
            <a:r>
              <a:rPr sz="1100" spc="-10" dirty="0">
                <a:hlinkClick r:id="rId13" action="ppaction://hlinksldjump"/>
              </a:rPr>
              <a:t>Transformation</a:t>
            </a:r>
            <a:endParaRPr sz="1100"/>
          </a:p>
        </p:txBody>
      </p:sp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FCFCFC"/>
                </a:solidFill>
                <a:latin typeface="Arial"/>
                <a:cs typeface="Arial"/>
              </a:rPr>
              <a:t>1</a:t>
            </a:r>
            <a:r>
              <a:rPr sz="1200" spc="300" baseline="3472" dirty="0">
                <a:solidFill>
                  <a:srgbClr val="FCFCFC"/>
                </a:solidFill>
                <a:latin typeface="Arial"/>
                <a:cs typeface="Arial"/>
              </a:rPr>
              <a:t> 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CFCFC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14931"/>
            <a:ext cx="2145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CFCFC"/>
                </a:solidFill>
                <a:latin typeface="Arial"/>
                <a:cs typeface="Arial"/>
              </a:rPr>
              <a:t>3</a:t>
            </a:r>
            <a:r>
              <a:rPr sz="1200" spc="292" baseline="6944" dirty="0">
                <a:solidFill>
                  <a:srgbClr val="FCFCFC"/>
                </a:solidFill>
                <a:latin typeface="Arial"/>
                <a:cs typeface="Arial"/>
              </a:rPr>
              <a:t>  </a:t>
            </a:r>
            <a:r>
              <a:rPr sz="1100" spc="-4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4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CFCFC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2F2F2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7F7F7F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CFCFC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FCFCFC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00" y="60004"/>
            <a:ext cx="20567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Explicit</a:t>
            </a:r>
            <a:r>
              <a:rPr spc="-10" dirty="0"/>
              <a:t> </a:t>
            </a:r>
            <a:r>
              <a:rPr spc="-20" dirty="0"/>
              <a:t>computation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i="1" spc="-25" dirty="0">
                <a:latin typeface="Arial"/>
                <a:cs typeface="Arial"/>
              </a:rPr>
              <a:t>A</a:t>
            </a:r>
            <a:r>
              <a:rPr sz="1500" i="1" spc="-37" baseline="27777" dirty="0">
                <a:latin typeface="Arial"/>
                <a:cs typeface="Arial"/>
              </a:rPr>
              <a:t>k</a:t>
            </a:r>
            <a:endParaRPr sz="1500" baseline="27777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426" y="345483"/>
            <a:ext cx="4062729" cy="49657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5"/>
              </a:spcBef>
            </a:pPr>
            <a:r>
              <a:rPr sz="1100" spc="-35" dirty="0">
                <a:latin typeface="Arial"/>
                <a:cs typeface="Arial"/>
              </a:rPr>
              <a:t>everything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getting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similarity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transform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applies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case:</a:t>
            </a:r>
            <a:endParaRPr sz="1100" dirty="0">
              <a:latin typeface="Arial"/>
              <a:cs typeface="Arial"/>
            </a:endParaRPr>
          </a:p>
          <a:p>
            <a:pPr marL="337820" algn="ctr">
              <a:lnSpc>
                <a:spcPct val="100000"/>
              </a:lnSpc>
              <a:spcBef>
                <a:spcPts val="530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k</a:t>
            </a:r>
            <a:r>
              <a:rPr sz="1200" i="1" spc="232" baseline="312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Λ</a:t>
            </a:r>
            <a:r>
              <a:rPr sz="1200" i="1" baseline="31250" dirty="0">
                <a:latin typeface="Arial"/>
                <a:cs typeface="Arial"/>
              </a:rPr>
              <a:t>k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31250" dirty="0">
                <a:latin typeface="Hack"/>
                <a:cs typeface="Hack"/>
              </a:rPr>
              <a:t>−</a:t>
            </a:r>
            <a:r>
              <a:rPr sz="1200" baseline="31250" dirty="0">
                <a:latin typeface="Arial"/>
                <a:cs typeface="Arial"/>
              </a:rPr>
              <a:t>1</a:t>
            </a:r>
            <a:r>
              <a:rPr sz="1200" spc="337" baseline="312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k</a:t>
            </a:r>
            <a:r>
              <a:rPr sz="1200" i="1" spc="240" baseline="312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TJ</a:t>
            </a:r>
            <a:r>
              <a:rPr sz="1200" i="1" spc="-15" baseline="31250" dirty="0">
                <a:latin typeface="Arial"/>
                <a:cs typeface="Arial"/>
              </a:rPr>
              <a:t>k</a:t>
            </a:r>
            <a:r>
              <a:rPr sz="1100" i="1" spc="-10" dirty="0">
                <a:latin typeface="Arial"/>
                <a:cs typeface="Arial"/>
              </a:rPr>
              <a:t>T</a:t>
            </a:r>
            <a:r>
              <a:rPr sz="1200" i="1" spc="-15" baseline="31250" dirty="0">
                <a:latin typeface="Hack"/>
                <a:cs typeface="Hack"/>
              </a:rPr>
              <a:t>−</a:t>
            </a:r>
            <a:r>
              <a:rPr sz="1200" spc="-15" baseline="31250" dirty="0">
                <a:latin typeface="Arial"/>
                <a:cs typeface="Arial"/>
              </a:rPr>
              <a:t>1</a:t>
            </a:r>
            <a:endParaRPr sz="1200" baseline="31250" dirty="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2" name="表格 61">
                <a:extLst>
                  <a:ext uri="{FF2B5EF4-FFF2-40B4-BE49-F238E27FC236}">
                    <a16:creationId xmlns:a16="http://schemas.microsoft.com/office/drawing/2014/main" id="{1A7F4E1B-F5AB-082E-C2F5-7849DEBCA4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6493545"/>
                  </p:ext>
                </p:extLst>
              </p:nvPr>
            </p:nvGraphicFramePr>
            <p:xfrm>
              <a:off x="628650" y="863340"/>
              <a:ext cx="3456000" cy="246187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389200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2!</m:t>
                                              </m:r>
                                            </m:den>
                                          </m:f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0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altLang="zh-CN" sz="1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zh-CN" sz="1000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altLang="zh-CN" sz="1000" b="0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000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num>
                                      <m:den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99687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2" name="表格 61">
                <a:extLst>
                  <a:ext uri="{FF2B5EF4-FFF2-40B4-BE49-F238E27FC236}">
                    <a16:creationId xmlns:a16="http://schemas.microsoft.com/office/drawing/2014/main" id="{1A7F4E1B-F5AB-082E-C2F5-7849DEBCA4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6493545"/>
                  </p:ext>
                </p:extLst>
              </p:nvPr>
            </p:nvGraphicFramePr>
            <p:xfrm>
              <a:off x="628650" y="863340"/>
              <a:ext cx="3456000" cy="246187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389200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188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3226" r="-225143" b="-12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4529" t="-3226" r="-254" b="-12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37515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t="-51613" r="-225143" b="-5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29" t="-51613" r="-254" b="-5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6209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t="-92157" r="-225143" b="-2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29" t="-92157" r="-254" b="-20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5203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t="-230588" r="-225143" b="-14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29" t="-230588" r="-254" b="-14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  <a:tr h="7569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24800" r="-225143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529" t="-224800" r="-254" b="-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968772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27" name="object 2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C01FF0-638C-608F-211B-67DFFBBB9DE2}"/>
                  </a:ext>
                </a:extLst>
              </p:cNvPr>
              <p:cNvSpPr txBox="1"/>
              <p:nvPr/>
            </p:nvSpPr>
            <p:spPr>
              <a:xfrm>
                <a:off x="171450" y="412065"/>
                <a:ext cx="3514725" cy="1318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altLang="zh-CN" sz="1100" dirty="0"/>
                  <a:t>Write down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for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and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/>
                  <a:t>.</a:t>
                </a: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EC01FF0-638C-608F-211B-67DFFBBB9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12065"/>
                <a:ext cx="3514725" cy="13183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34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Topic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671029"/>
            <a:ext cx="159931" cy="1599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31" y="1077379"/>
            <a:ext cx="159931" cy="159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1483741"/>
            <a:ext cx="159931" cy="1599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31" y="1890090"/>
            <a:ext cx="159931" cy="1599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2296439"/>
            <a:ext cx="159931" cy="1599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331" y="2702801"/>
            <a:ext cx="159931" cy="15993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935" indent="-165735">
              <a:lnSpc>
                <a:spcPct val="100000"/>
              </a:lnSpc>
              <a:spcBef>
                <a:spcPts val="90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8" action="ppaction://hlinksldjump"/>
              </a:rPr>
              <a:t>Introduction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5" dirty="0">
                <a:hlinkClick r:id="rId9" action="ppaction://hlinksldjump"/>
              </a:rPr>
              <a:t>Continuous-</a:t>
            </a:r>
            <a:r>
              <a:rPr sz="1100" spc="-10" dirty="0">
                <a:hlinkClick r:id="rId9" action="ppaction://hlinksldjump"/>
              </a:rPr>
              <a:t>time</a:t>
            </a:r>
            <a:r>
              <a:rPr sz="1100" spc="45" dirty="0">
                <a:hlinkClick r:id="rId9" action="ppaction://hlinksldjump"/>
              </a:rPr>
              <a:t> </a:t>
            </a:r>
            <a:r>
              <a:rPr sz="1100" spc="-60" dirty="0">
                <a:hlinkClick r:id="rId9" action="ppaction://hlinksldjump"/>
              </a:rPr>
              <a:t>state-</a:t>
            </a:r>
            <a:r>
              <a:rPr sz="1100" spc="-55" dirty="0">
                <a:hlinkClick r:id="rId9" action="ppaction://hlinksldjump"/>
              </a:rPr>
              <a:t>space</a:t>
            </a:r>
            <a:r>
              <a:rPr sz="1100" spc="45" dirty="0">
                <a:hlinkClick r:id="rId9" action="ppaction://hlinksldjump"/>
              </a:rPr>
              <a:t> </a:t>
            </a:r>
            <a:r>
              <a:rPr sz="1100" spc="-10" dirty="0">
                <a:hlinkClick r:id="rId9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40" dirty="0">
                <a:hlinkClick r:id="rId10" action="ppaction://hlinksldjump"/>
              </a:rPr>
              <a:t>Discrete-</a:t>
            </a:r>
            <a:r>
              <a:rPr sz="1100" spc="-10" dirty="0">
                <a:hlinkClick r:id="rId10" action="ppaction://hlinksldjump"/>
              </a:rPr>
              <a:t>time</a:t>
            </a:r>
            <a:r>
              <a:rPr sz="1100" spc="30" dirty="0">
                <a:hlinkClick r:id="rId10" action="ppaction://hlinksldjump"/>
              </a:rPr>
              <a:t> </a:t>
            </a:r>
            <a:r>
              <a:rPr sz="1100" spc="-60" dirty="0">
                <a:hlinkClick r:id="rId10" action="ppaction://hlinksldjump"/>
              </a:rPr>
              <a:t>state-</a:t>
            </a:r>
            <a:r>
              <a:rPr sz="1100" spc="-55" dirty="0">
                <a:hlinkClick r:id="rId10" action="ppaction://hlinksldjump"/>
              </a:rPr>
              <a:t>space</a:t>
            </a:r>
            <a:r>
              <a:rPr sz="1100" spc="35" dirty="0">
                <a:hlinkClick r:id="rId10" action="ppaction://hlinksldjump"/>
              </a:rPr>
              <a:t> </a:t>
            </a:r>
            <a:r>
              <a:rPr sz="1100" spc="-10" dirty="0">
                <a:hlinkClick r:id="rId10" action="ppaction://hlinksldjump"/>
              </a:rPr>
              <a:t>solution</a:t>
            </a:r>
            <a:endParaRPr sz="1100"/>
          </a:p>
          <a:p>
            <a:pPr>
              <a:lnSpc>
                <a:spcPct val="100000"/>
              </a:lnSpc>
              <a:spcBef>
                <a:spcPts val="615"/>
              </a:spcBef>
              <a:buAutoNum type="arabicPlain"/>
            </a:pPr>
            <a:endParaRPr sz="1100"/>
          </a:p>
          <a:p>
            <a:pPr marL="241935" indent="-165735">
              <a:lnSpc>
                <a:spcPct val="100000"/>
              </a:lnSpc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11" action="ppaction://hlinksldjump"/>
              </a:rPr>
              <a:t>Explicit</a:t>
            </a:r>
            <a:r>
              <a:rPr sz="1100" spc="-20" dirty="0">
                <a:hlinkClick r:id="rId11" action="ppaction://hlinksldjump"/>
              </a:rPr>
              <a:t> </a:t>
            </a:r>
            <a:r>
              <a:rPr sz="1100" spc="-25" dirty="0">
                <a:hlinkClick r:id="rId11" action="ppaction://hlinksldjump"/>
              </a:rPr>
              <a:t>computation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of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the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spc="-10" dirty="0">
                <a:hlinkClick r:id="rId11" action="ppaction://hlinksldjump"/>
              </a:rPr>
              <a:t>state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spc="-10" dirty="0">
                <a:hlinkClick r:id="rId11" action="ppaction://hlinksldjump"/>
              </a:rPr>
              <a:t>transition</a:t>
            </a:r>
            <a:r>
              <a:rPr sz="1100" spc="-20" dirty="0">
                <a:hlinkClick r:id="rId11" action="ppaction://hlinksldjump"/>
              </a:rPr>
              <a:t> </a:t>
            </a:r>
            <a:r>
              <a:rPr sz="1100" dirty="0">
                <a:hlinkClick r:id="rId11" action="ppaction://hlinksldjump"/>
              </a:rPr>
              <a:t>matrix</a:t>
            </a:r>
            <a:r>
              <a:rPr sz="1100" spc="-15" dirty="0">
                <a:hlinkClick r:id="rId11" action="ppaction://hlinksldjump"/>
              </a:rPr>
              <a:t> </a:t>
            </a:r>
            <a:r>
              <a:rPr sz="1100" i="1" spc="-25" dirty="0">
                <a:latin typeface="Arial"/>
                <a:cs typeface="Arial"/>
                <a:hlinkClick r:id="rId11" action="ppaction://hlinksldjump"/>
              </a:rPr>
              <a:t>e</a:t>
            </a:r>
            <a:r>
              <a:rPr sz="1200" i="1" spc="-37" baseline="27777" dirty="0">
                <a:latin typeface="Arial"/>
                <a:cs typeface="Arial"/>
                <a:hlinkClick r:id="rId11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CFCFC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10" dirty="0">
                <a:hlinkClick r:id="rId12" action="ppaction://hlinksldjump"/>
              </a:rPr>
              <a:t>Explicit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30" dirty="0">
                <a:hlinkClick r:id="rId12" action="ppaction://hlinksldjump"/>
              </a:rPr>
              <a:t>Computation</a:t>
            </a:r>
            <a:r>
              <a:rPr sz="1100" dirty="0">
                <a:hlinkClick r:id="rId12" action="ppaction://hlinksldjump"/>
              </a:rPr>
              <a:t> of the</a:t>
            </a:r>
            <a:r>
              <a:rPr sz="1100" spc="5" dirty="0">
                <a:hlinkClick r:id="rId12" action="ppaction://hlinksldjump"/>
              </a:rPr>
              <a:t> </a:t>
            </a:r>
            <a:r>
              <a:rPr sz="1100" spc="-20" dirty="0">
                <a:hlinkClick r:id="rId12" action="ppaction://hlinksldjump"/>
              </a:rPr>
              <a:t>State</a:t>
            </a:r>
            <a:r>
              <a:rPr sz="1100" dirty="0">
                <a:hlinkClick r:id="rId12" action="ppaction://hlinksldjump"/>
              </a:rPr>
              <a:t> </a:t>
            </a:r>
            <a:r>
              <a:rPr sz="1100" spc="-25" dirty="0">
                <a:hlinkClick r:id="rId12" action="ppaction://hlinksldjump"/>
              </a:rPr>
              <a:t>Transition</a:t>
            </a:r>
            <a:r>
              <a:rPr sz="1100" dirty="0">
                <a:hlinkClick r:id="rId12" action="ppaction://hlinksldjump"/>
              </a:rPr>
              <a:t> Matrix </a:t>
            </a:r>
            <a:r>
              <a:rPr sz="1100" i="1" spc="-25" dirty="0">
                <a:latin typeface="Arial"/>
                <a:cs typeface="Arial"/>
                <a:hlinkClick r:id="rId12" action="ppaction://hlinksldjump"/>
              </a:rPr>
              <a:t>A</a:t>
            </a:r>
            <a:r>
              <a:rPr sz="1200" i="1" spc="-37" baseline="27777" dirty="0">
                <a:latin typeface="Arial"/>
                <a:cs typeface="Arial"/>
                <a:hlinkClick r:id="rId12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AutoNum type="arabicPlain"/>
            </a:pPr>
            <a:endParaRPr sz="1200" baseline="27777">
              <a:latin typeface="Arial"/>
              <a:cs typeface="Arial"/>
            </a:endParaRPr>
          </a:p>
          <a:p>
            <a:pPr marL="241935" indent="-165735">
              <a:lnSpc>
                <a:spcPct val="100000"/>
              </a:lnSpc>
              <a:spcBef>
                <a:spcPts val="5"/>
              </a:spcBef>
              <a:buClr>
                <a:srgbClr val="F2F2F2"/>
              </a:buClr>
              <a:buSzPct val="72727"/>
              <a:buAutoNum type="arabicPlain"/>
              <a:tabLst>
                <a:tab pos="241935" algn="l"/>
              </a:tabLst>
            </a:pPr>
            <a:r>
              <a:rPr sz="1100" spc="-25" dirty="0">
                <a:solidFill>
                  <a:srgbClr val="7F7F7F"/>
                </a:solidFill>
                <a:hlinkClick r:id="rId13" action="ppaction://hlinksldjump"/>
              </a:rPr>
              <a:t>Transition</a:t>
            </a:r>
            <a:r>
              <a:rPr sz="1100" spc="10" dirty="0">
                <a:solidFill>
                  <a:srgbClr val="7F7F7F"/>
                </a:solidFill>
                <a:hlinkClick r:id="rId13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hlinkClick r:id="rId13" action="ppaction://hlinksldjump"/>
              </a:rPr>
              <a:t>Matrix</a:t>
            </a:r>
            <a:r>
              <a:rPr sz="1100" spc="10" dirty="0">
                <a:solidFill>
                  <a:srgbClr val="7F7F7F"/>
                </a:solidFill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hlinkClick r:id="rId13" action="ppaction://hlinksldjump"/>
              </a:rPr>
              <a:t>via</a:t>
            </a:r>
            <a:r>
              <a:rPr sz="1100" spc="10" dirty="0">
                <a:solidFill>
                  <a:srgbClr val="7F7F7F"/>
                </a:solidFill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7F7F7F"/>
                </a:solidFill>
                <a:hlinkClick r:id="rId13" action="ppaction://hlinksldjump"/>
              </a:rPr>
              <a:t>Inverse</a:t>
            </a:r>
            <a:r>
              <a:rPr sz="1100" spc="15" dirty="0">
                <a:solidFill>
                  <a:srgbClr val="7F7F7F"/>
                </a:solidFill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hlinkClick r:id="rId13" action="ppaction://hlinksldjump"/>
              </a:rPr>
              <a:t>Transformation</a:t>
            </a:r>
            <a:endParaRPr sz="1100"/>
          </a:p>
        </p:txBody>
      </p:sp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334225"/>
            <a:ext cx="159931" cy="1599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730" y="306005"/>
            <a:ext cx="900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FCFCFC"/>
                </a:solidFill>
                <a:latin typeface="Arial"/>
                <a:cs typeface="Arial"/>
              </a:rPr>
              <a:t>1</a:t>
            </a:r>
            <a:r>
              <a:rPr sz="1200" spc="300" baseline="3472" dirty="0">
                <a:solidFill>
                  <a:srgbClr val="FCFCFC"/>
                </a:solidFill>
                <a:latin typeface="Arial"/>
                <a:cs typeface="Arial"/>
              </a:rPr>
              <a:t> 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788695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7889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CFCFC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5008" y="760462"/>
            <a:ext cx="2161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Continuous-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60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1100" spc="-5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5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243164"/>
            <a:ext cx="159931" cy="15993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9730" y="1214931"/>
            <a:ext cx="21450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CFCFC"/>
                </a:solidFill>
                <a:latin typeface="Arial"/>
                <a:cs typeface="Arial"/>
              </a:rPr>
              <a:t>3</a:t>
            </a:r>
            <a:r>
              <a:rPr sz="1200" spc="292" baseline="6944" dirty="0">
                <a:solidFill>
                  <a:srgbClr val="FCFCFC"/>
                </a:solidFill>
                <a:latin typeface="Arial"/>
                <a:cs typeface="Arial"/>
              </a:rPr>
              <a:t>  </a:t>
            </a:r>
            <a:r>
              <a:rPr sz="1100" spc="-4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Discrete-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time</a:t>
            </a:r>
            <a:r>
              <a:rPr sz="1100" spc="4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6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state-</a:t>
            </a:r>
            <a:r>
              <a:rPr sz="1100" spc="-5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space</a:t>
            </a:r>
            <a:r>
              <a:rPr sz="1100" spc="40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7" action="ppaction://hlinksldjump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1697634"/>
            <a:ext cx="159931" cy="1599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9730" y="169687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CFCFC"/>
                </a:solidFill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608" y="1669401"/>
            <a:ext cx="321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Explicit</a:t>
            </a:r>
            <a:r>
              <a:rPr sz="1100" spc="-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computation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of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the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state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transition</a:t>
            </a:r>
            <a:r>
              <a:rPr sz="1100" spc="-2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matrix</a:t>
            </a:r>
            <a:r>
              <a:rPr sz="1100" spc="-1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100" i="1" spc="-25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e</a:t>
            </a:r>
            <a:r>
              <a:rPr sz="1200" i="1" spc="-37" baseline="27777" dirty="0">
                <a:solidFill>
                  <a:srgbClr val="E5E5E5"/>
                </a:solidFill>
                <a:latin typeface="Arial"/>
                <a:cs typeface="Arial"/>
                <a:hlinkClick r:id="rId9" action="ppaction://hlinksldjump"/>
              </a:rPr>
              <a:t>At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331" y="2152103"/>
            <a:ext cx="159931" cy="15993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29730" y="215028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CFCFC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9608" y="2123870"/>
            <a:ext cx="3286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Explicit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3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Computation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of the</a:t>
            </a:r>
            <a:r>
              <a:rPr sz="1100" spc="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State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100" spc="-2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Transition</a:t>
            </a:r>
            <a:r>
              <a:rPr sz="1100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 Matrix </a:t>
            </a:r>
            <a:r>
              <a:rPr sz="1100" i="1" spc="-25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A</a:t>
            </a:r>
            <a:r>
              <a:rPr sz="1200" i="1" spc="-37" baseline="27777" dirty="0">
                <a:solidFill>
                  <a:srgbClr val="E5E5E5"/>
                </a:solidFill>
                <a:latin typeface="Arial"/>
                <a:cs typeface="Arial"/>
                <a:hlinkClick r:id="rId11" action="ppaction://hlinksldjump"/>
              </a:rPr>
              <a:t>k</a:t>
            </a:r>
            <a:endParaRPr sz="1200" baseline="27777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331" y="2606573"/>
            <a:ext cx="159931" cy="15993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9730" y="2578340"/>
            <a:ext cx="2774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F2F2F2"/>
                </a:solidFill>
                <a:latin typeface="Arial"/>
                <a:cs typeface="Arial"/>
              </a:rPr>
              <a:t>6</a:t>
            </a:r>
            <a:r>
              <a:rPr sz="1200" spc="262" baseline="6944" dirty="0">
                <a:solidFill>
                  <a:srgbClr val="F2F2F2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Transition</a:t>
            </a:r>
            <a:r>
              <a:rPr sz="1100" spc="3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Matrix</a:t>
            </a:r>
            <a:r>
              <a:rPr sz="1100" spc="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via</a:t>
            </a:r>
            <a:r>
              <a:rPr sz="1100" spc="2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7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Inverse</a:t>
            </a:r>
            <a:r>
              <a:rPr sz="1100" spc="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100" spc="-3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Transformation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Transition</a:t>
            </a:r>
            <a:r>
              <a:rPr spc="-30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dirty="0"/>
              <a:t>via</a:t>
            </a:r>
            <a:r>
              <a:rPr spc="-25" dirty="0"/>
              <a:t> </a:t>
            </a:r>
            <a:r>
              <a:rPr spc="-70" dirty="0"/>
              <a:t>inverse</a:t>
            </a:r>
            <a:r>
              <a:rPr spc="-25" dirty="0"/>
              <a:t> </a:t>
            </a:r>
            <a:r>
              <a:rPr spc="-20" dirty="0"/>
              <a:t>transformation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表格 26">
                <a:extLst>
                  <a:ext uri="{FF2B5EF4-FFF2-40B4-BE49-F238E27FC236}">
                    <a16:creationId xmlns:a16="http://schemas.microsoft.com/office/drawing/2014/main" id="{78E73EB7-1E55-D2DC-6D82-1F2DA822E7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2914446"/>
                  </p:ext>
                </p:extLst>
              </p:nvPr>
            </p:nvGraphicFramePr>
            <p:xfrm>
              <a:off x="476250" y="539272"/>
              <a:ext cx="3733800" cy="11823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latin typeface="Arial"/>
                              <a:cs typeface="Arial"/>
                            </a:rPr>
                            <a:t>Continuous-</a:t>
                          </a: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time</a:t>
                          </a:r>
                          <a:r>
                            <a:rPr lang="en-US" altLang="zh-CN" sz="1000" spc="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60" dirty="0">
                              <a:latin typeface="Arial"/>
                              <a:cs typeface="Arial"/>
                            </a:rPr>
                            <a:t>system</a:t>
                          </a:r>
                          <a:endParaRPr lang="en-US" altLang="zh-CN" sz="1000" dirty="0"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i="1" spc="-415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spc="135" dirty="0">
                              <a:latin typeface="Arial"/>
                              <a:cs typeface="Arial"/>
                            </a:rPr>
                            <a:t>˙</a:t>
                          </a:r>
                          <a:r>
                            <a:rPr lang="en-US" altLang="zh-CN" sz="1000" spc="35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spc="35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spc="35" dirty="0">
                              <a:latin typeface="Arial"/>
                              <a:cs typeface="Arial"/>
                            </a:rPr>
                            <a:t>) </a:t>
                          </a:r>
                          <a:r>
                            <a:rPr lang="en-US" altLang="zh-CN" sz="10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spc="-3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altLang="zh-CN" sz="1000" spc="-3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i="1" dirty="0"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en-US" altLang="zh-CN" sz="1000" i="1" spc="135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en-US" altLang="zh-CN" sz="1000" spc="3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spc="-25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50" spc="-37" baseline="-10416" dirty="0">
                              <a:latin typeface="Arial"/>
                              <a:cs typeface="Arial"/>
                            </a:rPr>
                            <a:t>0</a:t>
                          </a:r>
                          <a:endParaRPr lang="en-US" altLang="zh-CN" sz="1050" baseline="-10416" dirty="0"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altLang="zh-CN" sz="10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ar-AE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 sz="10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ar-AE" altLang="zh-CN" sz="1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sSup>
                                          <m:sSupPr>
                                            <m:ctrlPr>
                                              <a:rPr lang="ar-AE" altLang="zh-CN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ar-AE" altLang="zh-CN" sz="100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ar-AE" altLang="zh-CN" sz="100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lang="en-US" altLang="zh-CN" sz="1000"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free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response</m:t>
                                    </m:r>
                                  </m:lim>
                                </m:limLow>
                                <m:r>
                                  <a:rPr lang="ar-AE" altLang="zh-CN" sz="1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nary>
                                          <m:naryPr>
                                            <m:limLoc m:val="subSup"/>
                                            <m:ctrlPr>
                                              <a:rPr lang="ar-AE" altLang="zh-CN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ar-AE" altLang="zh-CN" sz="100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ar-AE" altLang="zh-CN" sz="1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ar-AE" altLang="zh-CN" sz="100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ar-AE" altLang="zh-CN" sz="100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ar-AE" altLang="zh-CN" sz="1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ar-AE" altLang="zh-CN" sz="100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ar-AE" altLang="zh-CN" sz="100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ar-AE" altLang="zh-CN" sz="1000"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nary>
                                        <m:r>
                                          <a:rPr lang="ar-AE" altLang="zh-CN" sz="1000">
                                            <a:latin typeface="Cambria Math" panose="02040503050406030204" pitchFamily="18" charset="0"/>
                                          </a:rPr>
                                          <m:t>𝐵𝑢</m:t>
                                        </m:r>
                                        <m:d>
                                          <m:dPr>
                                            <m:ctrlPr>
                                              <a:rPr lang="ar-AE" altLang="zh-CN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 altLang="zh-CN" sz="1000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</m:d>
                                        <m:r>
                                          <a:rPr lang="ar-AE" altLang="zh-CN" sz="100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ar-AE" altLang="zh-CN" sz="100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lim>
                                        <m:r>
                                          <a:rPr lang="en-US" altLang="zh-CN" sz="1000"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forced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response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𝐴𝑡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7" name="表格 26">
                <a:extLst>
                  <a:ext uri="{FF2B5EF4-FFF2-40B4-BE49-F238E27FC236}">
                    <a16:creationId xmlns:a16="http://schemas.microsoft.com/office/drawing/2014/main" id="{78E73EB7-1E55-D2DC-6D82-1F2DA822E7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2914446"/>
                  </p:ext>
                </p:extLst>
              </p:nvPr>
            </p:nvGraphicFramePr>
            <p:xfrm>
              <a:off x="476250" y="539272"/>
              <a:ext cx="3733800" cy="11823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1884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latin typeface="Arial"/>
                              <a:cs typeface="Arial"/>
                            </a:rPr>
                            <a:t>Continuous-</a:t>
                          </a: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time</a:t>
                          </a:r>
                          <a:r>
                            <a:rPr lang="en-US" altLang="zh-CN" sz="1000" spc="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60" dirty="0">
                              <a:latin typeface="Arial"/>
                              <a:cs typeface="Arial"/>
                            </a:rPr>
                            <a:t>system</a:t>
                          </a:r>
                          <a:endParaRPr lang="en-US" altLang="zh-CN" sz="1000" dirty="0"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188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i="1" spc="-415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spc="135" dirty="0">
                              <a:latin typeface="Arial"/>
                              <a:cs typeface="Arial"/>
                            </a:rPr>
                            <a:t>˙</a:t>
                          </a:r>
                          <a:r>
                            <a:rPr lang="en-US" altLang="zh-CN" sz="1000" spc="35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spc="35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spc="35" dirty="0">
                              <a:latin typeface="Arial"/>
                              <a:cs typeface="Arial"/>
                            </a:rPr>
                            <a:t>) </a:t>
                          </a:r>
                          <a:r>
                            <a:rPr lang="en-US" altLang="zh-CN" sz="10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spc="-3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altLang="zh-CN" sz="1000" spc="-3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t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000" i="1" dirty="0"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en-US" altLang="zh-CN" sz="1000" i="1" spc="135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altLang="zh-CN" sz="1000" i="1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00" dirty="0"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en-US" altLang="zh-CN" sz="1000" spc="3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000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i="1" spc="-25" dirty="0"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en-US" altLang="zh-CN" sz="1050" spc="-37" baseline="-10416" dirty="0">
                              <a:latin typeface="Arial"/>
                              <a:cs typeface="Arial"/>
                            </a:rPr>
                            <a:t>0</a:t>
                          </a:r>
                          <a:endParaRPr lang="en-US" altLang="zh-CN" sz="1050" baseline="-10416" dirty="0"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6167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75" t="-102941" r="-236" b="-113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188781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575" t="-667742" r="-236" b="-27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863C17D6-DDC3-1762-60B6-7E5C8695D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550" y="1875338"/>
                <a:ext cx="4267200" cy="104169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On the other hand, from Laplace transform: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𝐵𝑢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𝑠𝐼</m:t>
                                      </m:r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lim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free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response</m:t>
                          </m:r>
                        </m:lim>
                      </m:limLow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𝑠𝐼</m:t>
                                      </m:r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𝐵𝑈</m:t>
                              </m:r>
                              <m:d>
                                <m:d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lim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forced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response</m:t>
                          </m:r>
                        </m:lim>
                      </m:limLow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Comparing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gives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𝑠𝐼</m:t>
                                      </m:r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borderBox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863C17D6-DDC3-1762-60B6-7E5C8695D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1875338"/>
                <a:ext cx="4267200" cy="1041695"/>
              </a:xfrm>
              <a:prstGeom prst="rect">
                <a:avLst/>
              </a:prstGeom>
              <a:blipFill>
                <a:blip r:embed="rId4"/>
                <a:stretch>
                  <a:fillRect l="-2000" t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22" name="object 2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4E9FCA45-EFB3-8123-E7C7-CE54123A7B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506" y="663575"/>
                <a:ext cx="3962400" cy="134427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𝐴𝑡</m:t>
                                </m:r>
                              </m:sup>
                            </m:sSup>
                          </m:e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4E9FCA45-EFB3-8123-E7C7-CE54123A7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06" y="663575"/>
                <a:ext cx="3962400" cy="1344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0951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Transition</a:t>
            </a:r>
            <a:r>
              <a:rPr spc="-10" dirty="0"/>
              <a:t> </a:t>
            </a:r>
            <a:r>
              <a:rPr dirty="0"/>
              <a:t>matrix</a:t>
            </a:r>
            <a:r>
              <a:rPr spc="-5" dirty="0"/>
              <a:t> </a:t>
            </a:r>
            <a:r>
              <a:rPr dirty="0"/>
              <a:t>via</a:t>
            </a:r>
            <a:r>
              <a:rPr spc="-5" dirty="0"/>
              <a:t> </a:t>
            </a:r>
            <a:r>
              <a:rPr spc="-70" dirty="0"/>
              <a:t>inverse</a:t>
            </a:r>
            <a:r>
              <a:rPr spc="-5" dirty="0"/>
              <a:t> </a:t>
            </a:r>
            <a:r>
              <a:rPr spc="-25" dirty="0"/>
              <a:t>transformation</a:t>
            </a:r>
            <a:r>
              <a:rPr spc="-5" dirty="0"/>
              <a:t> </a:t>
            </a:r>
            <a:r>
              <a:rPr spc="60" dirty="0"/>
              <a:t>(DT</a:t>
            </a:r>
            <a:r>
              <a:rPr spc="-5" dirty="0"/>
              <a:t> </a:t>
            </a:r>
            <a:r>
              <a:rPr spc="-35" dirty="0"/>
              <a:t>case)</a:t>
            </a:r>
          </a:p>
        </p:txBody>
      </p:sp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00C57652-20FA-D24F-0B00-A9BF11AE6E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950809"/>
                  </p:ext>
                </p:extLst>
              </p:nvPr>
            </p:nvGraphicFramePr>
            <p:xfrm>
              <a:off x="476250" y="539272"/>
              <a:ext cx="3733800" cy="13078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latin typeface="Arial"/>
                              <a:cs typeface="Arial"/>
                            </a:rPr>
                            <a:t>Discrete-time system</a:t>
                          </a: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altLang="zh-CN" sz="1050" i="1" spc="-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spc="-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spc="-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i="1" spc="-6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5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1)</a:t>
                          </a:r>
                          <a:r>
                            <a:rPr lang="pl-PL" altLang="zh-CN" sz="1050" spc="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spc="-5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6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pl-PL" altLang="zh-CN" sz="1050" i="1" spc="100" dirty="0">
                              <a:solidFill>
                                <a:schemeClr val="tx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pl-PL" altLang="zh-CN" sz="1050" spc="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spc="-2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100" spc="-37" baseline="-10416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pl-PL" altLang="zh-CN" sz="1100" baseline="-10416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altLang="zh-CN" sz="10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ar-AE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ar-AE" altLang="zh-CN" sz="1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00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lang="en-US" altLang="zh-CN" sz="1000"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free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response</m:t>
                                    </m:r>
                                  </m:lim>
                                </m:limLow>
                                <m:r>
                                  <a:rPr lang="ar-AE" altLang="zh-CN" sz="1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limLow>
                                  <m:limLowPr>
                                    <m:ctrlPr>
                                      <a:rPr lang="ar-AE" altLang="zh-CN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altLang="zh-CN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CN" sz="1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altLang="zh-CN" sz="1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zh-CN" sz="1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1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1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1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1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  <m:r>
                                                      <a:rPr lang="en-US" altLang="zh-CN" sz="1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altLang="zh-CN" sz="1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en-US" altLang="zh-CN" sz="1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altLang="zh-CN" sz="1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  <m:r>
                                              <a:rPr lang="en-US" altLang="zh-CN" sz="1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𝐵𝑢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sz="1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  <m:lim>
                                        <m:r>
                                          <a:rPr lang="en-US" altLang="zh-CN" sz="1000"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forced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000"/>
                                      <m:t>response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00C57652-20FA-D24F-0B00-A9BF11AE6E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950809"/>
                  </p:ext>
                </p:extLst>
              </p:nvPr>
            </p:nvGraphicFramePr>
            <p:xfrm>
              <a:off x="476250" y="539272"/>
              <a:ext cx="3733800" cy="13078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52551">
                      <a:extLst>
                        <a:ext uri="{9D8B030D-6E8A-4147-A177-3AD203B41FA5}">
                          <a16:colId xmlns:a16="http://schemas.microsoft.com/office/drawing/2014/main" val="4091998481"/>
                        </a:ext>
                      </a:extLst>
                    </a:gridCol>
                    <a:gridCol w="2581249">
                      <a:extLst>
                        <a:ext uri="{9D8B030D-6E8A-4147-A177-3AD203B41FA5}">
                          <a16:colId xmlns:a16="http://schemas.microsoft.com/office/drawing/2014/main" val="3185842109"/>
                        </a:ext>
                      </a:extLst>
                    </a:gridCol>
                  </a:tblGrid>
                  <a:tr h="1884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000" dirty="0"/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45" dirty="0">
                              <a:latin typeface="Arial"/>
                              <a:cs typeface="Arial"/>
                            </a:rPr>
                            <a:t>Discrete-time system</a:t>
                          </a:r>
                        </a:p>
                      </a:txBody>
                      <a:tcPr marL="45720" marR="45720" marT="18000" marB="1800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4834493"/>
                      </a:ext>
                    </a:extLst>
                  </a:tr>
                  <a:tr h="1960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state</a:t>
                          </a:r>
                          <a:r>
                            <a:rPr lang="en-US" altLang="zh-CN" sz="1000" spc="-6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75" dirty="0">
                              <a:latin typeface="Arial"/>
                              <a:cs typeface="Arial"/>
                            </a:rPr>
                            <a:t>eq. </a:t>
                          </a:r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l-PL" altLang="zh-CN" sz="1050" i="1" spc="-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spc="-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spc="-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i="1" spc="-6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5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1)</a:t>
                          </a:r>
                          <a:r>
                            <a:rPr lang="pl-PL" altLang="zh-CN" sz="1050" spc="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Ax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spc="-5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pl-PL" altLang="zh-CN" sz="1050" spc="-6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Bu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pl-PL" altLang="zh-CN" sz="1050" i="1" spc="100" dirty="0">
                              <a:solidFill>
                                <a:schemeClr val="tx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pl-PL" altLang="zh-CN" sz="1050" i="1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05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(0)</a:t>
                          </a:r>
                          <a:r>
                            <a:rPr lang="pl-PL" altLang="zh-CN" sz="1050" spc="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spc="20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pl-PL" altLang="zh-CN" sz="1050" spc="10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pl-PL" altLang="zh-CN" sz="1050" i="1" spc="-25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x</a:t>
                          </a:r>
                          <a:r>
                            <a:rPr lang="pl-PL" altLang="zh-CN" sz="1100" spc="-37" baseline="-10416" dirty="0">
                              <a:solidFill>
                                <a:schemeClr val="tx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pl-PL" altLang="zh-CN" sz="1100" baseline="-10416" dirty="0">
                            <a:solidFill>
                              <a:schemeClr val="tx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/>
                    </a:tc>
                    <a:extLst>
                      <a:ext uri="{0D108BD9-81ED-4DB2-BD59-A6C34878D82A}">
                        <a16:rowId xmlns:a16="http://schemas.microsoft.com/office/drawing/2014/main" val="1803743502"/>
                      </a:ext>
                    </a:extLst>
                  </a:tr>
                  <a:tr h="7323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solution</a:t>
                          </a:r>
                          <a:endParaRPr lang="zh-CN" altLang="en-US" sz="1000" dirty="0"/>
                        </a:p>
                      </a:txBody>
                      <a:tcPr marL="45720" marR="45720" marT="18000" marB="1800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blipFill>
                          <a:blip r:embed="rId3"/>
                          <a:stretch>
                            <a:fillRect l="-44575" t="-64463" r="-236" b="-67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07430"/>
                      </a:ext>
                    </a:extLst>
                  </a:tr>
                  <a:tr h="191067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transition</a:t>
                          </a:r>
                          <a:r>
                            <a:rPr lang="en-US" altLang="zh-CN" sz="1000" spc="-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000" spc="-10" dirty="0">
                              <a:latin typeface="Arial"/>
                              <a:cs typeface="Arial"/>
                            </a:rPr>
                            <a:t>matrix</a:t>
                          </a:r>
                          <a:endParaRPr lang="en-US" altLang="zh-CN" sz="1000" dirty="0">
                            <a:latin typeface="Arial"/>
                            <a:cs typeface="Arial"/>
                          </a:endParaRPr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5720" marR="45720" marT="18000" marB="1800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4575" t="-621875" r="-236" b="-15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8518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28FB09A7-549A-C77C-D6C1-2032142CAA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550" y="1958975"/>
                <a:ext cx="4267200" cy="77316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dirty="0">
                    <a:solidFill>
                      <a:schemeClr val="tx1"/>
                    </a:solidFill>
                  </a:rPr>
                  <a:t>On the other hand, from Z transform: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𝑧𝐼</m:t>
                              </m:r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𝑧𝑥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ar-AE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𝑧𝐼</m:t>
                              </m:r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𝐵𝑈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ar-AE" altLang="zh-CN" dirty="0">
                  <a:solidFill>
                    <a:schemeClr val="tx1"/>
                  </a:solidFill>
                </a:endParaRPr>
              </a:p>
              <a:p>
                <a:pPr lvl="0"/>
                <a:r>
                  <a:rPr lang="en-US" altLang="zh-CN" dirty="0">
                    <a:solidFill>
                      <a:schemeClr val="tx1"/>
                    </a:solidFill>
                  </a:rPr>
                  <a:t>Hence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ar-AE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𝒵</m:t>
                              </m:r>
                            </m:e>
                            <m:sup>
                              <m:r>
                                <a:rPr lang="ar-AE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𝑧𝐼</m:t>
                                      </m:r>
                                      <m:r>
                                        <a:rPr lang="zh-CN" alt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ar-AE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zh-CN" alt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lang="ar-AE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28FB09A7-549A-C77C-D6C1-2032142CA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1958975"/>
                <a:ext cx="4267200" cy="773160"/>
              </a:xfrm>
              <a:prstGeom prst="rect">
                <a:avLst/>
              </a:prstGeom>
              <a:blipFill>
                <a:blip r:embed="rId4"/>
                <a:stretch>
                  <a:fillRect l="-2000" t="-6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spc="-40" dirty="0"/>
              <a:t>exponential </a:t>
            </a:r>
            <a:r>
              <a:rPr dirty="0"/>
              <a:t>function</a:t>
            </a:r>
            <a:r>
              <a:rPr spc="-40" dirty="0"/>
              <a:t> and </a:t>
            </a:r>
            <a:r>
              <a:rPr spc="-20" dirty="0"/>
              <a:t>population</a:t>
            </a:r>
            <a:r>
              <a:rPr spc="-40" dirty="0"/>
              <a:t> </a:t>
            </a:r>
            <a:r>
              <a:rPr spc="-50" dirty="0"/>
              <a:t>dynamics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187" y="520232"/>
            <a:ext cx="3031631" cy="1352865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6ED5318A-04B6-34BA-4707-FCBB075F18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050" y="1945660"/>
                <a:ext cx="3839169" cy="1308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more general population dynamics (w/ infinite resources)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𝑑𝑁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Upp>
                      <m:limUp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birth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rate</m:t>
                                </m:r>
                                <m: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death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libri"/>
                                    <a:ea typeface="+mn-ea"/>
                                    <a:cs typeface="+mn-cs"/>
                                  </a:rPr>
                                  <m:t>rate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𝑟</m:t>
                        </m:r>
                      </m:lim>
                    </m:limUp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𝑒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𝑟𝑡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logistic growth (w/ limited resources in reality)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𝑑𝑁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𝑟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𝑟𝑡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𝐾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𝑟𝑡</m:t>
                            </m:r>
                          </m:sup>
                        </m:sSup>
                      </m:den>
                    </m:f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f>
                          <m:f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𝐾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𝑒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𝑟𝑡</m:t>
                            </m:r>
                          </m:sup>
                        </m:sSup>
                      </m:den>
                    </m:f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6ED5318A-04B6-34BA-4707-FCBB075F1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1945660"/>
                <a:ext cx="3839169" cy="13087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42" name="object 4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1E573384-8671-B21C-7FCA-ECC415A39B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485" y="511175"/>
                <a:ext cx="4552950" cy="216873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rgbClr val="E5E5E5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𝒵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begChr m:val="{"/>
                                <m:endChr m:val="}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  <m:r>
                                            <a:rPr 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  , </m:t>
                            </m:r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, </m:t>
                            </m:r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1E573384-8671-B21C-7FCA-ECC415A39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" y="511175"/>
                <a:ext cx="4552950" cy="2168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37" name="object 3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27DA130-CDF6-14AC-90BE-B9ACA9AAD2CB}"/>
                  </a:ext>
                </a:extLst>
              </p:cNvPr>
              <p:cNvSpPr txBox="1"/>
              <p:nvPr/>
            </p:nvSpPr>
            <p:spPr>
              <a:xfrm>
                <a:off x="400050" y="511175"/>
                <a:ext cx="2752725" cy="2401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altLang="zh-CN" sz="1100" dirty="0">
                    <a:solidFill>
                      <a:schemeClr val="tx1"/>
                    </a:solidFill>
                  </a:rPr>
                  <a:t>. 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p>
                              <m:sSupPr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𝑧𝐼</m:t>
                                    </m:r>
                                    <m:r>
                                      <a:rPr lang="ar-AE" altLang="zh-CN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altLang="zh-CN" sz="1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  <m:mr>
                          <m:e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75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p>
                              <m:sSupPr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ar-AE" altLang="zh-CN" sz="1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ar-AE" altLang="zh-CN" sz="1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ar-AE" altLang="zh-CN" sz="1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75</m:t>
                                      </m:r>
                                      <m:sSup>
                                        <m:sSupPr>
                                          <m:ctrlPr>
                                            <a:rPr lang="ar-AE" altLang="zh-CN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ar-AE" altLang="zh-CN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ar-AE" altLang="zh-CN" sz="11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27DA130-CDF6-14AC-90BE-B9ACA9AAD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511175"/>
                <a:ext cx="2752725" cy="2401876"/>
              </a:xfrm>
              <a:prstGeom prst="rect">
                <a:avLst/>
              </a:prstGeom>
              <a:blipFill>
                <a:blip r:embed="rId3"/>
                <a:stretch>
                  <a:fillRect r="-37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7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spc="-40" dirty="0"/>
              <a:t>exponential</a:t>
            </a:r>
            <a:r>
              <a:rPr spc="-45" dirty="0"/>
              <a:t> </a:t>
            </a:r>
            <a:r>
              <a:rPr dirty="0"/>
              <a:t>function</a:t>
            </a:r>
            <a:r>
              <a:rPr spc="-50" dirty="0"/>
              <a:t> </a:t>
            </a:r>
            <a:r>
              <a:rPr spc="-40" dirty="0"/>
              <a:t>and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logistic</a:t>
            </a:r>
            <a:r>
              <a:rPr spc="-45" dirty="0"/>
              <a:t> </a:t>
            </a:r>
            <a:r>
              <a:rPr dirty="0"/>
              <a:t>S</a:t>
            </a:r>
            <a:r>
              <a:rPr spc="-50" dirty="0"/>
              <a:t> </a:t>
            </a:r>
            <a:r>
              <a:rPr spc="-30" dirty="0"/>
              <a:t>curve:</a:t>
            </a:r>
            <a:r>
              <a:rPr spc="65" dirty="0"/>
              <a:t> </a:t>
            </a:r>
            <a:r>
              <a:rPr spc="-6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1079" y="2604240"/>
            <a:ext cx="5715" cy="29209"/>
            <a:chOff x="1271079" y="2604240"/>
            <a:chExt cx="5715" cy="29209"/>
          </a:xfrm>
        </p:grpSpPr>
        <p:sp>
          <p:nvSpPr>
            <p:cNvPr id="4" name="object 4"/>
            <p:cNvSpPr/>
            <p:nvPr/>
          </p:nvSpPr>
          <p:spPr>
            <a:xfrm>
              <a:off x="1273937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3937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40317" y="2617824"/>
            <a:ext cx="6731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27069" y="2604240"/>
            <a:ext cx="5715" cy="29209"/>
            <a:chOff x="1627069" y="2604240"/>
            <a:chExt cx="5715" cy="29209"/>
          </a:xfrm>
        </p:grpSpPr>
        <p:sp>
          <p:nvSpPr>
            <p:cNvPr id="8" name="object 8"/>
            <p:cNvSpPr/>
            <p:nvPr/>
          </p:nvSpPr>
          <p:spPr>
            <a:xfrm>
              <a:off x="162992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992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96307" y="2617824"/>
            <a:ext cx="6731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83058" y="2604240"/>
            <a:ext cx="5715" cy="29209"/>
            <a:chOff x="1983058" y="2604240"/>
            <a:chExt cx="5715" cy="29209"/>
          </a:xfrm>
        </p:grpSpPr>
        <p:sp>
          <p:nvSpPr>
            <p:cNvPr id="12" name="object 12"/>
            <p:cNvSpPr/>
            <p:nvPr/>
          </p:nvSpPr>
          <p:spPr>
            <a:xfrm>
              <a:off x="198591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85916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31377" y="2617824"/>
            <a:ext cx="10922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latin typeface="Arial"/>
                <a:cs typeface="Arial"/>
              </a:rPr>
              <a:t>10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44113" y="853687"/>
            <a:ext cx="2375535" cy="1776730"/>
            <a:chOff x="1144113" y="853687"/>
            <a:chExt cx="2375535" cy="1776730"/>
          </a:xfrm>
        </p:grpSpPr>
        <p:sp>
          <p:nvSpPr>
            <p:cNvPr id="16" name="object 16"/>
            <p:cNvSpPr/>
            <p:nvPr/>
          </p:nvSpPr>
          <p:spPr>
            <a:xfrm>
              <a:off x="234190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4190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9789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9789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5388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53885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09874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09874" y="2607098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0"/>
                  </a:moveTo>
                  <a:lnTo>
                    <a:pt x="0" y="23026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44113" y="253551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4113" y="253551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44113" y="233555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44113" y="233555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44113" y="213558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44113" y="213558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4113" y="193562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4113" y="193562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44113" y="173565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44113" y="173565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44113" y="153569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4113" y="153569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44113" y="133573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4113" y="133573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4113" y="113576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44113" y="113576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44113" y="93580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44113" y="93580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23026" y="0"/>
                  </a:moveTo>
                  <a:lnTo>
                    <a:pt x="0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73937" y="935899"/>
              <a:ext cx="2136140" cy="1591945"/>
            </a:xfrm>
            <a:custGeom>
              <a:avLst/>
              <a:gdLst/>
              <a:ahLst/>
              <a:cxnLst/>
              <a:rect l="l" t="t" r="r" b="b"/>
              <a:pathLst>
                <a:path w="2136140" h="1591945">
                  <a:moveTo>
                    <a:pt x="0" y="1591617"/>
                  </a:moveTo>
                  <a:lnTo>
                    <a:pt x="55645" y="1587821"/>
                  </a:lnTo>
                  <a:lnTo>
                    <a:pt x="102730" y="1583246"/>
                  </a:lnTo>
                  <a:lnTo>
                    <a:pt x="145534" y="1577585"/>
                  </a:lnTo>
                  <a:lnTo>
                    <a:pt x="214021" y="1564278"/>
                  </a:lnTo>
                  <a:lnTo>
                    <a:pt x="269667" y="1547928"/>
                  </a:lnTo>
                  <a:lnTo>
                    <a:pt x="321032" y="1526503"/>
                  </a:lnTo>
                  <a:lnTo>
                    <a:pt x="363837" y="1502422"/>
                  </a:lnTo>
                  <a:lnTo>
                    <a:pt x="406641" y="1471078"/>
                  </a:lnTo>
                  <a:lnTo>
                    <a:pt x="445165" y="1435248"/>
                  </a:lnTo>
                  <a:lnTo>
                    <a:pt x="479408" y="1396243"/>
                  </a:lnTo>
                  <a:lnTo>
                    <a:pt x="513652" y="1349596"/>
                  </a:lnTo>
                  <a:lnTo>
                    <a:pt x="552176" y="1287095"/>
                  </a:lnTo>
                  <a:lnTo>
                    <a:pt x="573578" y="1247564"/>
                  </a:lnTo>
                  <a:lnTo>
                    <a:pt x="594980" y="1204567"/>
                  </a:lnTo>
                  <a:lnTo>
                    <a:pt x="616382" y="1158177"/>
                  </a:lnTo>
                  <a:lnTo>
                    <a:pt x="637784" y="1108560"/>
                  </a:lnTo>
                  <a:lnTo>
                    <a:pt x="663467" y="1045144"/>
                  </a:lnTo>
                  <a:lnTo>
                    <a:pt x="693430" y="966667"/>
                  </a:lnTo>
                  <a:lnTo>
                    <a:pt x="731954" y="860839"/>
                  </a:lnTo>
                  <a:lnTo>
                    <a:pt x="817563" y="623461"/>
                  </a:lnTo>
                  <a:lnTo>
                    <a:pt x="847526" y="545492"/>
                  </a:lnTo>
                  <a:lnTo>
                    <a:pt x="873208" y="482622"/>
                  </a:lnTo>
                  <a:lnTo>
                    <a:pt x="894611" y="433518"/>
                  </a:lnTo>
                  <a:lnTo>
                    <a:pt x="916013" y="387674"/>
                  </a:lnTo>
                  <a:lnTo>
                    <a:pt x="937415" y="345242"/>
                  </a:lnTo>
                  <a:lnTo>
                    <a:pt x="958817" y="306280"/>
                  </a:lnTo>
                  <a:lnTo>
                    <a:pt x="980219" y="270764"/>
                  </a:lnTo>
                  <a:lnTo>
                    <a:pt x="1001621" y="238605"/>
                  </a:lnTo>
                  <a:lnTo>
                    <a:pt x="1040145" y="188702"/>
                  </a:lnTo>
                  <a:lnTo>
                    <a:pt x="1082950" y="144103"/>
                  </a:lnTo>
                  <a:lnTo>
                    <a:pt x="1125754" y="109223"/>
                  </a:lnTo>
                  <a:lnTo>
                    <a:pt x="1168558" y="82302"/>
                  </a:lnTo>
                  <a:lnTo>
                    <a:pt x="1215643" y="59974"/>
                  </a:lnTo>
                  <a:lnTo>
                    <a:pt x="1267008" y="42264"/>
                  </a:lnTo>
                  <a:lnTo>
                    <a:pt x="1326935" y="27968"/>
                  </a:lnTo>
                  <a:lnTo>
                    <a:pt x="1399702" y="16857"/>
                  </a:lnTo>
                  <a:lnTo>
                    <a:pt x="1446787" y="12120"/>
                  </a:lnTo>
                  <a:lnTo>
                    <a:pt x="1498152" y="8440"/>
                  </a:lnTo>
                  <a:lnTo>
                    <a:pt x="1562358" y="5352"/>
                  </a:lnTo>
                  <a:lnTo>
                    <a:pt x="1643687" y="2985"/>
                  </a:lnTo>
                  <a:lnTo>
                    <a:pt x="1754978" y="1315"/>
                  </a:lnTo>
                  <a:lnTo>
                    <a:pt x="1930476" y="314"/>
                  </a:lnTo>
                  <a:lnTo>
                    <a:pt x="2135937" y="0"/>
                  </a:lnTo>
                </a:path>
              </a:pathLst>
            </a:custGeom>
            <a:ln w="986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73937" y="1348423"/>
              <a:ext cx="712470" cy="1179195"/>
            </a:xfrm>
            <a:custGeom>
              <a:avLst/>
              <a:gdLst/>
              <a:ahLst/>
              <a:cxnLst/>
              <a:rect l="l" t="t" r="r" b="b"/>
              <a:pathLst>
                <a:path w="712469" h="1179195">
                  <a:moveTo>
                    <a:pt x="0" y="1179094"/>
                  </a:moveTo>
                  <a:lnTo>
                    <a:pt x="39191" y="1176560"/>
                  </a:lnTo>
                  <a:lnTo>
                    <a:pt x="78383" y="1173222"/>
                  </a:lnTo>
                  <a:lnTo>
                    <a:pt x="117574" y="1168828"/>
                  </a:lnTo>
                  <a:lnTo>
                    <a:pt x="156766" y="1163041"/>
                  </a:lnTo>
                  <a:lnTo>
                    <a:pt x="195957" y="1155421"/>
                  </a:lnTo>
                  <a:lnTo>
                    <a:pt x="235149" y="1145387"/>
                  </a:lnTo>
                  <a:lnTo>
                    <a:pt x="274340" y="1132173"/>
                  </a:lnTo>
                  <a:lnTo>
                    <a:pt x="313532" y="1114773"/>
                  </a:lnTo>
                  <a:lnTo>
                    <a:pt x="352723" y="1091859"/>
                  </a:lnTo>
                  <a:lnTo>
                    <a:pt x="385383" y="1067309"/>
                  </a:lnTo>
                  <a:lnTo>
                    <a:pt x="418042" y="1036430"/>
                  </a:lnTo>
                  <a:lnTo>
                    <a:pt x="444170" y="1006087"/>
                  </a:lnTo>
                  <a:lnTo>
                    <a:pt x="470298" y="969632"/>
                  </a:lnTo>
                  <a:lnTo>
                    <a:pt x="496425" y="925836"/>
                  </a:lnTo>
                  <a:lnTo>
                    <a:pt x="516021" y="887292"/>
                  </a:lnTo>
                  <a:lnTo>
                    <a:pt x="535617" y="843062"/>
                  </a:lnTo>
                  <a:lnTo>
                    <a:pt x="555213" y="792306"/>
                  </a:lnTo>
                  <a:lnTo>
                    <a:pt x="568276" y="754373"/>
                  </a:lnTo>
                  <a:lnTo>
                    <a:pt x="581340" y="712796"/>
                  </a:lnTo>
                  <a:lnTo>
                    <a:pt x="594404" y="667225"/>
                  </a:lnTo>
                  <a:lnTo>
                    <a:pt x="607468" y="617274"/>
                  </a:lnTo>
                  <a:lnTo>
                    <a:pt x="620532" y="562524"/>
                  </a:lnTo>
                  <a:lnTo>
                    <a:pt x="633596" y="502513"/>
                  </a:lnTo>
                  <a:lnTo>
                    <a:pt x="646659" y="436737"/>
                  </a:lnTo>
                  <a:lnTo>
                    <a:pt x="659723" y="364640"/>
                  </a:lnTo>
                  <a:lnTo>
                    <a:pt x="666255" y="326035"/>
                  </a:lnTo>
                  <a:lnTo>
                    <a:pt x="672787" y="285617"/>
                  </a:lnTo>
                  <a:lnTo>
                    <a:pt x="679319" y="243301"/>
                  </a:lnTo>
                  <a:lnTo>
                    <a:pt x="685851" y="199000"/>
                  </a:lnTo>
                  <a:lnTo>
                    <a:pt x="692383" y="152619"/>
                  </a:lnTo>
                  <a:lnTo>
                    <a:pt x="698915" y="104061"/>
                  </a:lnTo>
                  <a:lnTo>
                    <a:pt x="705447" y="53223"/>
                  </a:lnTo>
                  <a:lnTo>
                    <a:pt x="711979" y="0"/>
                  </a:lnTo>
                </a:path>
              </a:pathLst>
            </a:custGeom>
            <a:ln w="9868">
              <a:solidFill>
                <a:srgbClr val="FF7F0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67140" y="856318"/>
              <a:ext cx="2350135" cy="1751330"/>
            </a:xfrm>
            <a:custGeom>
              <a:avLst/>
              <a:gdLst/>
              <a:ahLst/>
              <a:cxnLst/>
              <a:rect l="l" t="t" r="r" b="b"/>
              <a:pathLst>
                <a:path w="2350135" h="1751330">
                  <a:moveTo>
                    <a:pt x="0" y="1750779"/>
                  </a:moveTo>
                  <a:lnTo>
                    <a:pt x="0" y="0"/>
                  </a:lnTo>
                </a:path>
                <a:path w="2350135" h="1751330">
                  <a:moveTo>
                    <a:pt x="2349531" y="1750779"/>
                  </a:moveTo>
                  <a:lnTo>
                    <a:pt x="2349531" y="0"/>
                  </a:lnTo>
                </a:path>
                <a:path w="2350135" h="1751330">
                  <a:moveTo>
                    <a:pt x="0" y="1750779"/>
                  </a:moveTo>
                  <a:lnTo>
                    <a:pt x="2349531" y="1750779"/>
                  </a:lnTo>
                </a:path>
                <a:path w="2350135" h="1751330">
                  <a:moveTo>
                    <a:pt x="0" y="0"/>
                  </a:moveTo>
                  <a:lnTo>
                    <a:pt x="2349531" y="0"/>
                  </a:lnTo>
                </a:path>
              </a:pathLst>
            </a:custGeom>
            <a:ln w="5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049530" y="2337354"/>
              <a:ext cx="1434465" cy="236854"/>
            </a:xfrm>
            <a:custGeom>
              <a:avLst/>
              <a:gdLst/>
              <a:ahLst/>
              <a:cxnLst/>
              <a:rect l="l" t="t" r="r" b="b"/>
              <a:pathLst>
                <a:path w="1434464" h="236855">
                  <a:moveTo>
                    <a:pt x="1429859" y="0"/>
                  </a:moveTo>
                  <a:lnTo>
                    <a:pt x="4386" y="0"/>
                  </a:lnTo>
                  <a:lnTo>
                    <a:pt x="0" y="4386"/>
                  </a:lnTo>
                  <a:lnTo>
                    <a:pt x="0" y="232461"/>
                  </a:lnTo>
                  <a:lnTo>
                    <a:pt x="4386" y="236847"/>
                  </a:lnTo>
                  <a:lnTo>
                    <a:pt x="13158" y="236847"/>
                  </a:lnTo>
                  <a:lnTo>
                    <a:pt x="1429859" y="236847"/>
                  </a:lnTo>
                  <a:lnTo>
                    <a:pt x="1434245" y="232461"/>
                  </a:lnTo>
                  <a:lnTo>
                    <a:pt x="1434245" y="4386"/>
                  </a:lnTo>
                  <a:lnTo>
                    <a:pt x="1429859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049530" y="2337354"/>
              <a:ext cx="1434465" cy="236854"/>
            </a:xfrm>
            <a:custGeom>
              <a:avLst/>
              <a:gdLst/>
              <a:ahLst/>
              <a:cxnLst/>
              <a:rect l="l" t="t" r="r" b="b"/>
              <a:pathLst>
                <a:path w="1434464" h="236855">
                  <a:moveTo>
                    <a:pt x="13158" y="236847"/>
                  </a:moveTo>
                  <a:lnTo>
                    <a:pt x="1421087" y="236847"/>
                  </a:lnTo>
                  <a:lnTo>
                    <a:pt x="1429859" y="236847"/>
                  </a:lnTo>
                  <a:lnTo>
                    <a:pt x="1434245" y="232461"/>
                  </a:lnTo>
                  <a:lnTo>
                    <a:pt x="1434245" y="223689"/>
                  </a:lnTo>
                  <a:lnTo>
                    <a:pt x="1434245" y="13158"/>
                  </a:lnTo>
                  <a:lnTo>
                    <a:pt x="1434245" y="4386"/>
                  </a:lnTo>
                  <a:lnTo>
                    <a:pt x="1429859" y="0"/>
                  </a:lnTo>
                  <a:lnTo>
                    <a:pt x="1421087" y="0"/>
                  </a:lnTo>
                  <a:lnTo>
                    <a:pt x="13158" y="0"/>
                  </a:lnTo>
                  <a:lnTo>
                    <a:pt x="4386" y="0"/>
                  </a:lnTo>
                  <a:lnTo>
                    <a:pt x="0" y="4386"/>
                  </a:lnTo>
                  <a:lnTo>
                    <a:pt x="0" y="13158"/>
                  </a:lnTo>
                  <a:lnTo>
                    <a:pt x="0" y="223689"/>
                  </a:lnTo>
                  <a:lnTo>
                    <a:pt x="0" y="232461"/>
                  </a:lnTo>
                  <a:lnTo>
                    <a:pt x="4386" y="236847"/>
                  </a:lnTo>
                  <a:lnTo>
                    <a:pt x="13158" y="236847"/>
                  </a:lnTo>
                  <a:close/>
                </a:path>
              </a:pathLst>
            </a:custGeom>
            <a:ln w="657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75846" y="2405921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80">
                  <a:moveTo>
                    <a:pt x="0" y="0"/>
                  </a:moveTo>
                  <a:lnTo>
                    <a:pt x="65791" y="0"/>
                  </a:lnTo>
                  <a:lnTo>
                    <a:pt x="131582" y="0"/>
                  </a:lnTo>
                </a:path>
              </a:pathLst>
            </a:custGeom>
            <a:ln w="9868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94546" y="2380996"/>
              <a:ext cx="289560" cy="24130"/>
            </a:xfrm>
            <a:custGeom>
              <a:avLst/>
              <a:gdLst/>
              <a:ahLst/>
              <a:cxnLst/>
              <a:rect l="l" t="t" r="r" b="b"/>
              <a:pathLst>
                <a:path w="289560" h="24130">
                  <a:moveTo>
                    <a:pt x="41186" y="18173"/>
                  </a:moveTo>
                  <a:lnTo>
                    <a:pt x="0" y="18173"/>
                  </a:lnTo>
                  <a:lnTo>
                    <a:pt x="0" y="23634"/>
                  </a:lnTo>
                  <a:lnTo>
                    <a:pt x="41186" y="23634"/>
                  </a:lnTo>
                  <a:lnTo>
                    <a:pt x="41186" y="18173"/>
                  </a:lnTo>
                  <a:close/>
                </a:path>
                <a:path w="289560" h="24130">
                  <a:moveTo>
                    <a:pt x="289458" y="0"/>
                  </a:moveTo>
                  <a:lnTo>
                    <a:pt x="260629" y="0"/>
                  </a:lnTo>
                  <a:lnTo>
                    <a:pt x="260629" y="3822"/>
                  </a:lnTo>
                  <a:lnTo>
                    <a:pt x="289458" y="3822"/>
                  </a:lnTo>
                  <a:lnTo>
                    <a:pt x="2894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75846" y="2511187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80">
                  <a:moveTo>
                    <a:pt x="0" y="0"/>
                  </a:moveTo>
                  <a:lnTo>
                    <a:pt x="65791" y="0"/>
                  </a:lnTo>
                  <a:lnTo>
                    <a:pt x="131582" y="0"/>
                  </a:lnTo>
                </a:path>
              </a:pathLst>
            </a:custGeom>
            <a:ln w="9868">
              <a:solidFill>
                <a:srgbClr val="FF7F0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016912" y="2337236"/>
            <a:ext cx="1492250" cy="476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2570">
              <a:lnSpc>
                <a:spcPts val="645"/>
              </a:lnSpc>
              <a:spcBef>
                <a:spcPts val="120"/>
              </a:spcBef>
            </a:pPr>
            <a:r>
              <a:rPr sz="550" spc="20" dirty="0">
                <a:latin typeface="Arial"/>
                <a:cs typeface="Arial"/>
              </a:rPr>
              <a:t>20000/(1</a:t>
            </a:r>
            <a:r>
              <a:rPr sz="550" spc="-50" dirty="0">
                <a:latin typeface="Arial"/>
                <a:cs typeface="Arial"/>
              </a:rPr>
              <a:t> </a:t>
            </a:r>
            <a:r>
              <a:rPr sz="550" spc="120" dirty="0">
                <a:latin typeface="Arial"/>
                <a:cs typeface="Arial"/>
              </a:rPr>
              <a:t>+</a:t>
            </a:r>
            <a:r>
              <a:rPr sz="550" spc="-50" dirty="0">
                <a:latin typeface="Arial"/>
                <a:cs typeface="Arial"/>
              </a:rPr>
              <a:t> </a:t>
            </a:r>
            <a:r>
              <a:rPr sz="550" spc="20" dirty="0">
                <a:latin typeface="Arial"/>
                <a:cs typeface="Arial"/>
              </a:rPr>
              <a:t>(20000</a:t>
            </a:r>
            <a:r>
              <a:rPr sz="550" spc="175" dirty="0">
                <a:latin typeface="Arial"/>
                <a:cs typeface="Arial"/>
              </a:rPr>
              <a:t>  </a:t>
            </a:r>
            <a:r>
              <a:rPr sz="550" spc="20" dirty="0">
                <a:latin typeface="Arial"/>
                <a:cs typeface="Arial"/>
              </a:rPr>
              <a:t>100)</a:t>
            </a:r>
            <a:r>
              <a:rPr sz="550" i="1" spc="20" dirty="0">
                <a:latin typeface="Arial"/>
                <a:cs typeface="Arial"/>
              </a:rPr>
              <a:t>e</a:t>
            </a:r>
            <a:r>
              <a:rPr sz="550" i="1" spc="195" dirty="0">
                <a:latin typeface="Arial"/>
                <a:cs typeface="Arial"/>
              </a:rPr>
              <a:t> </a:t>
            </a:r>
            <a:r>
              <a:rPr sz="600" spc="-15" baseline="27777" dirty="0">
                <a:latin typeface="Arial"/>
                <a:cs typeface="Arial"/>
              </a:rPr>
              <a:t>0.5</a:t>
            </a:r>
            <a:r>
              <a:rPr sz="525" i="1" spc="-15" baseline="31746" dirty="0">
                <a:latin typeface="Arial"/>
                <a:cs typeface="Arial"/>
              </a:rPr>
              <a:t>t</a:t>
            </a:r>
            <a:r>
              <a:rPr sz="550" spc="-10" dirty="0">
                <a:latin typeface="Arial"/>
                <a:cs typeface="Arial"/>
              </a:rPr>
              <a:t>/100)</a:t>
            </a:r>
            <a:endParaRPr sz="550">
              <a:latin typeface="Arial"/>
              <a:cs typeface="Arial"/>
            </a:endParaRPr>
          </a:p>
          <a:p>
            <a:pPr marL="242570">
              <a:lnSpc>
                <a:spcPts val="645"/>
              </a:lnSpc>
            </a:pPr>
            <a:r>
              <a:rPr sz="825" i="1" spc="-15" baseline="-20202" dirty="0">
                <a:latin typeface="Arial"/>
                <a:cs typeface="Arial"/>
              </a:rPr>
              <a:t>e</a:t>
            </a:r>
            <a:r>
              <a:rPr sz="400" spc="-10" dirty="0">
                <a:latin typeface="Arial"/>
                <a:cs typeface="Arial"/>
              </a:rPr>
              <a:t>0.5</a:t>
            </a:r>
            <a:r>
              <a:rPr sz="350" i="1" spc="-10" dirty="0">
                <a:latin typeface="Arial"/>
                <a:cs typeface="Arial"/>
              </a:rPr>
              <a:t>t</a:t>
            </a: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350">
              <a:latin typeface="Arial"/>
              <a:cs typeface="Arial"/>
            </a:endParaRPr>
          </a:p>
          <a:p>
            <a:pPr marL="282575">
              <a:lnSpc>
                <a:spcPts val="660"/>
              </a:lnSpc>
              <a:tabLst>
                <a:tab pos="638810" algn="l"/>
                <a:tab pos="995044" algn="l"/>
                <a:tab pos="1350645" algn="l"/>
              </a:tabLst>
            </a:pPr>
            <a:r>
              <a:rPr sz="550" spc="-25" dirty="0">
                <a:latin typeface="Arial"/>
                <a:cs typeface="Arial"/>
              </a:rPr>
              <a:t>15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20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25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550" spc="-25" dirty="0">
                <a:latin typeface="Arial"/>
                <a:cs typeface="Arial"/>
              </a:rPr>
              <a:t>30</a:t>
            </a:r>
            <a:endParaRPr sz="550">
              <a:latin typeface="Arial"/>
              <a:cs typeface="Arial"/>
            </a:endParaRPr>
          </a:p>
          <a:p>
            <a:pPr marL="311785">
              <a:lnSpc>
                <a:spcPts val="660"/>
              </a:lnSpc>
            </a:pPr>
            <a:r>
              <a:rPr sz="550" i="1" dirty="0">
                <a:latin typeface="Arial"/>
                <a:cs typeface="Arial"/>
              </a:rPr>
              <a:t>t</a:t>
            </a:r>
            <a:endParaRPr sz="5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66547" y="2475208"/>
            <a:ext cx="6731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99191" y="875494"/>
            <a:ext cx="234950" cy="151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10" dirty="0">
                <a:latin typeface="Arial"/>
                <a:cs typeface="Arial"/>
              </a:rPr>
              <a:t>20000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50" spc="-10" dirty="0">
                <a:latin typeface="Arial"/>
                <a:cs typeface="Arial"/>
              </a:rPr>
              <a:t>17500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50" spc="-10" dirty="0">
                <a:latin typeface="Arial"/>
                <a:cs typeface="Arial"/>
              </a:rPr>
              <a:t>15000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550" spc="-10" dirty="0">
                <a:latin typeface="Arial"/>
                <a:cs typeface="Arial"/>
              </a:rPr>
              <a:t>12500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50" spc="-10" dirty="0">
                <a:latin typeface="Arial"/>
                <a:cs typeface="Arial"/>
              </a:rPr>
              <a:t>10000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5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5"/>
              </a:spcBef>
            </a:pPr>
            <a:r>
              <a:rPr sz="550" spc="-20" dirty="0">
                <a:latin typeface="Arial"/>
                <a:cs typeface="Arial"/>
              </a:rPr>
              <a:t>7500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5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</a:pPr>
            <a:r>
              <a:rPr sz="550" spc="-20" dirty="0">
                <a:latin typeface="Arial"/>
                <a:cs typeface="Arial"/>
              </a:rPr>
              <a:t>5000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5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</a:pPr>
            <a:r>
              <a:rPr sz="550" spc="-20" dirty="0">
                <a:latin typeface="Arial"/>
                <a:cs typeface="Arial"/>
              </a:rPr>
              <a:t>2500</a:t>
            </a:r>
            <a:endParaRPr sz="5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1938985" y="3322038"/>
            <a:ext cx="73025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Solution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84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4979</Words>
  <Application>Microsoft Office PowerPoint</Application>
  <PresentationFormat>自定义</PresentationFormat>
  <Paragraphs>841</Paragraphs>
  <Slides>81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0" baseType="lpstr">
      <vt:lpstr>Hack</vt:lpstr>
      <vt:lpstr>Aptos</vt:lpstr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PowerPoint 演示文稿</vt:lpstr>
      <vt:lpstr>Topic</vt:lpstr>
      <vt:lpstr>1  Introduction</vt:lpstr>
      <vt:lpstr>Population dynamics</vt:lpstr>
      <vt:lpstr>PowerPoint 演示文稿</vt:lpstr>
      <vt:lpstr>Population dynamics</vt:lpstr>
      <vt:lpstr>Population dynamics</vt:lpstr>
      <vt:lpstr>The exponential function and population dynamics</vt:lpstr>
      <vt:lpstr>The exponential function and the logistic S curve: example</vt:lpstr>
      <vt:lpstr>The logistic S curve</vt:lpstr>
      <vt:lpstr>The logistic S curve</vt:lpstr>
      <vt:lpstr>The logistic S curve</vt:lpstr>
      <vt:lpstr>The logistic function in deep learning</vt:lpstr>
      <vt:lpstr>Topic</vt:lpstr>
      <vt:lpstr>General LTI continuous-time state equation</vt:lpstr>
      <vt:lpstr>The solution to x˙ = ax + bu</vt:lpstr>
      <vt:lpstr>The solution to x˙ = ax + bu</vt:lpstr>
      <vt:lpstr>About 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solution to x˙ = ax + bu Solution concepts of eatx (0)</vt:lpstr>
      <vt:lpstr>The solution to x˙ = ax + bu Unit step response</vt:lpstr>
      <vt:lpstr>The solution to nth-order LTI systems</vt:lpstr>
      <vt:lpstr>The state transition matrix eAt</vt:lpstr>
      <vt:lpstr>The state transition matrix eAt</vt:lpstr>
      <vt:lpstr>Computing eAt when A is diagonal or in Jordan form</vt:lpstr>
      <vt:lpstr>Computing a structured eAt via Taylor expansion</vt:lpstr>
      <vt:lpstr>Computing a structured eAt via Taylor expansion</vt:lpstr>
      <vt:lpstr>Computing a structured eAt via Taylor expansion</vt:lpstr>
      <vt:lpstr>Computing a structured eAt via Taylor expansion</vt:lpstr>
      <vt:lpstr>Computing low-order eAt via column solutions</vt:lpstr>
      <vt:lpstr>Computing low-order eAt via column solutions</vt:lpstr>
      <vt:lpstr>PowerPoint 演示文稿</vt:lpstr>
      <vt:lpstr>Topic</vt:lpstr>
      <vt:lpstr>Recall: population dynamics</vt:lpstr>
      <vt:lpstr>Solution to discrete-time state equation</vt:lpstr>
      <vt:lpstr>Solution to discrete-time state equation</vt:lpstr>
      <vt:lpstr>The state transition matrix Ak</vt:lpstr>
      <vt:lpstr>Computing a structured Ak via Taylor expansion</vt:lpstr>
      <vt:lpstr>Computing a structured Ak via Taylor expansion</vt:lpstr>
      <vt:lpstr>Topic</vt:lpstr>
      <vt:lpstr>Explicit computation of a general eAt</vt:lpstr>
      <vt:lpstr>Computing eAt via similarity transformation</vt:lpstr>
      <vt:lpstr>Computing eAt via similarity transformation</vt:lpstr>
      <vt:lpstr>Similarity transformation</vt:lpstr>
      <vt:lpstr>Similarity transformation</vt:lpstr>
      <vt:lpstr>Similarity transformation The case with distinct eigenvalues (diagonalization)</vt:lpstr>
      <vt:lpstr>Similarity transform: diagonalization Physical interpretations</vt:lpstr>
      <vt:lpstr>Similarity transform: diagonalization Physical interpretations</vt:lpstr>
      <vt:lpstr>Similarity transform: diagonalization Physical interpretations</vt:lpstr>
      <vt:lpstr>Similarity transformation The case with complex eigenvalues</vt:lpstr>
      <vt:lpstr>Similarity transformation The case with complex eigenvalues</vt:lpstr>
      <vt:lpstr>Similarity transformation The case with complex eigenvalues</vt:lpstr>
      <vt:lpstr>Similarity transformation</vt:lpstr>
      <vt:lpstr>Similarity transformation The case with repeated eigenvalues via generalized eigenvectors</vt:lpstr>
      <vt:lpstr>Similarity transformation The case with repeated eigenvalues via generalized eigenvectors</vt:lpstr>
      <vt:lpstr>Similarity transformation The case with repeated eigenvalues via generalized eigenvectors</vt:lpstr>
      <vt:lpstr>Similarity transformation The case with repeated eigenvalues via generalized eigenvectors</vt:lpstr>
      <vt:lpstr>Example</vt:lpstr>
      <vt:lpstr>Example</vt:lpstr>
      <vt:lpstr>PowerPoint 演示文稿</vt:lpstr>
      <vt:lpstr>Generalized eigenvectors Physical interpretation</vt:lpstr>
      <vt:lpstr>Generalized eigenvectors Physical interpretation</vt:lpstr>
      <vt:lpstr>Example</vt:lpstr>
      <vt:lpstr>Topic</vt:lpstr>
      <vt:lpstr>PowerPoint 演示文稿</vt:lpstr>
      <vt:lpstr>Explicit computation of Ak</vt:lpstr>
      <vt:lpstr>Example</vt:lpstr>
      <vt:lpstr>Topic</vt:lpstr>
      <vt:lpstr>PowerPoint 演示文稿</vt:lpstr>
      <vt:lpstr>Transition matrix via inverse transformation</vt:lpstr>
      <vt:lpstr>Example</vt:lpstr>
      <vt:lpstr>Transition matrix via inverse transformation (DT case)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Solution of LTI State-Space Equations</dc:title>
  <dc:subject>scripts for Org-Coursepack </dc:subject>
  <dc:creator> Xu Chen </dc:creator>
  <cp:lastModifiedBy>Shu An Cheng</cp:lastModifiedBy>
  <cp:revision>5</cp:revision>
  <dcterms:created xsi:type="dcterms:W3CDTF">2025-07-12T07:25:54Z</dcterms:created>
  <dcterms:modified xsi:type="dcterms:W3CDTF">2025-10-06T02:07:58Z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Emacs 29.4 (Org mode 9.7.19)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2025-01-17T00:00:00Z</vt:filetime>
  </property>
</Properties>
</file>