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4610100" cy="3460750"/>
  <p:notesSz cx="4610100" cy="34607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8EB9E8-C2DD-4E65-95C9-0F6512B966F1}" v="17" dt="2025-09-19T22:15:06.602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178"/>
    <p:restoredTop sz="94713"/>
  </p:normalViewPr>
  <p:slideViewPr>
    <p:cSldViewPr>
      <p:cViewPr varScale="1">
        <p:scale>
          <a:sx n="296" d="100"/>
          <a:sy n="296" d="100"/>
        </p:scale>
        <p:origin x="2552" y="1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uan Cheng" userId="b14087c0-bac9-44dd-b3f8-5d50e1ee75e5" providerId="ADAL" clId="{75A9BF88-81BC-4677-82BB-DF96F3D360A6}"/>
    <pc:docChg chg="undo redo custSel modSld">
      <pc:chgData name="Shuan Cheng" userId="b14087c0-bac9-44dd-b3f8-5d50e1ee75e5" providerId="ADAL" clId="{75A9BF88-81BC-4677-82BB-DF96F3D360A6}" dt="2025-09-19T22:15:15.107" v="20" actId="1035"/>
      <pc:docMkLst>
        <pc:docMk/>
      </pc:docMkLst>
      <pc:sldChg chg="modSp">
        <pc:chgData name="Shuan Cheng" userId="b14087c0-bac9-44dd-b3f8-5d50e1ee75e5" providerId="ADAL" clId="{75A9BF88-81BC-4677-82BB-DF96F3D360A6}" dt="2025-09-18T21:37:15.139" v="1"/>
        <pc:sldMkLst>
          <pc:docMk/>
          <pc:sldMk cId="0" sldId="261"/>
        </pc:sldMkLst>
        <pc:spChg chg="mod">
          <ac:chgData name="Shuan Cheng" userId="b14087c0-bac9-44dd-b3f8-5d50e1ee75e5" providerId="ADAL" clId="{75A9BF88-81BC-4677-82BB-DF96F3D360A6}" dt="2025-09-18T21:37:15.139" v="1"/>
          <ac:spMkLst>
            <pc:docMk/>
            <pc:sldMk cId="0" sldId="261"/>
            <ac:spMk id="19" creationId="{00000000-0000-0000-0000-000000000000}"/>
          </ac:spMkLst>
        </pc:spChg>
      </pc:sldChg>
      <pc:sldChg chg="modSp mod">
        <pc:chgData name="Shuan Cheng" userId="b14087c0-bac9-44dd-b3f8-5d50e1ee75e5" providerId="ADAL" clId="{75A9BF88-81BC-4677-82BB-DF96F3D360A6}" dt="2025-09-18T21:43:19.276" v="7" actId="1076"/>
        <pc:sldMkLst>
          <pc:docMk/>
          <pc:sldMk cId="0" sldId="263"/>
        </pc:sldMkLst>
        <pc:spChg chg="mod">
          <ac:chgData name="Shuan Cheng" userId="b14087c0-bac9-44dd-b3f8-5d50e1ee75e5" providerId="ADAL" clId="{75A9BF88-81BC-4677-82BB-DF96F3D360A6}" dt="2025-09-18T21:43:19.276" v="7" actId="1076"/>
          <ac:spMkLst>
            <pc:docMk/>
            <pc:sldMk cId="0" sldId="263"/>
            <ac:spMk id="21" creationId="{00000000-0000-0000-0000-000000000000}"/>
          </ac:spMkLst>
        </pc:spChg>
      </pc:sldChg>
      <pc:sldChg chg="addSp delSp modSp mod">
        <pc:chgData name="Shuan Cheng" userId="b14087c0-bac9-44dd-b3f8-5d50e1ee75e5" providerId="ADAL" clId="{75A9BF88-81BC-4677-82BB-DF96F3D360A6}" dt="2025-09-18T21:45:14.374" v="10" actId="207"/>
        <pc:sldMkLst>
          <pc:docMk/>
          <pc:sldMk cId="0" sldId="264"/>
        </pc:sldMkLst>
        <pc:spChg chg="add mod">
          <ac:chgData name="Shuan Cheng" userId="b14087c0-bac9-44dd-b3f8-5d50e1ee75e5" providerId="ADAL" clId="{75A9BF88-81BC-4677-82BB-DF96F3D360A6}" dt="2025-09-18T21:45:14.374" v="10" actId="207"/>
          <ac:spMkLst>
            <pc:docMk/>
            <pc:sldMk cId="0" sldId="264"/>
            <ac:spMk id="17" creationId="{D56D51E7-CFC8-CA47-5518-8BC54B73662B}"/>
          </ac:spMkLst>
        </pc:spChg>
        <pc:spChg chg="del">
          <ac:chgData name="Shuan Cheng" userId="b14087c0-bac9-44dd-b3f8-5d50e1ee75e5" providerId="ADAL" clId="{75A9BF88-81BC-4677-82BB-DF96F3D360A6}" dt="2025-09-18T21:45:11.086" v="8" actId="478"/>
          <ac:spMkLst>
            <pc:docMk/>
            <pc:sldMk cId="0" sldId="264"/>
            <ac:spMk id="34" creationId="{6EC54684-1EB0-3B70-2E90-241B1326D938}"/>
          </ac:spMkLst>
        </pc:spChg>
      </pc:sldChg>
      <pc:sldChg chg="addSp delSp modSp mod">
        <pc:chgData name="Shuan Cheng" userId="b14087c0-bac9-44dd-b3f8-5d50e1ee75e5" providerId="ADAL" clId="{75A9BF88-81BC-4677-82BB-DF96F3D360A6}" dt="2025-09-19T22:15:15.107" v="20" actId="1035"/>
        <pc:sldMkLst>
          <pc:docMk/>
          <pc:sldMk cId="0" sldId="265"/>
        </pc:sldMkLst>
        <pc:spChg chg="mod">
          <ac:chgData name="Shuan Cheng" userId="b14087c0-bac9-44dd-b3f8-5d50e1ee75e5" providerId="ADAL" clId="{75A9BF88-81BC-4677-82BB-DF96F3D360A6}" dt="2025-09-19T22:15:15.107" v="20" actId="1035"/>
          <ac:spMkLst>
            <pc:docMk/>
            <pc:sldMk cId="0" sldId="265"/>
            <ac:spMk id="3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09-19T22:15:15.107" v="20" actId="1035"/>
          <ac:spMkLst>
            <pc:docMk/>
            <pc:sldMk cId="0" sldId="265"/>
            <ac:spMk id="4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09-19T22:15:15.107" v="20" actId="1035"/>
          <ac:spMkLst>
            <pc:docMk/>
            <pc:sldMk cId="0" sldId="265"/>
            <ac:spMk id="5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09-19T22:15:15.107" v="20" actId="1035"/>
          <ac:spMkLst>
            <pc:docMk/>
            <pc:sldMk cId="0" sldId="265"/>
            <ac:spMk id="10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09-19T22:15:15.107" v="20" actId="1035"/>
          <ac:spMkLst>
            <pc:docMk/>
            <pc:sldMk cId="0" sldId="265"/>
            <ac:spMk id="11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09-19T22:15:15.107" v="20" actId="1035"/>
          <ac:spMkLst>
            <pc:docMk/>
            <pc:sldMk cId="0" sldId="265"/>
            <ac:spMk id="12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09-19T22:15:15.107" v="20" actId="1035"/>
          <ac:spMkLst>
            <pc:docMk/>
            <pc:sldMk cId="0" sldId="265"/>
            <ac:spMk id="16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09-19T22:15:06.602" v="18"/>
          <ac:spMkLst>
            <pc:docMk/>
            <pc:sldMk cId="0" sldId="265"/>
            <ac:spMk id="17" creationId="{082AA718-9051-5854-5E66-E7F96977F9D9}"/>
          </ac:spMkLst>
        </pc:spChg>
        <pc:spChg chg="add del mod">
          <ac:chgData name="Shuan Cheng" userId="b14087c0-bac9-44dd-b3f8-5d50e1ee75e5" providerId="ADAL" clId="{75A9BF88-81BC-4677-82BB-DF96F3D360A6}" dt="2025-09-18T21:50:12.116" v="14" actId="478"/>
          <ac:spMkLst>
            <pc:docMk/>
            <pc:sldMk cId="0" sldId="265"/>
            <ac:spMk id="17" creationId="{F2E26EEA-7727-6E69-BA8A-E29C05975DC9}"/>
          </ac:spMkLst>
        </pc:spChg>
        <pc:spChg chg="add del mod">
          <ac:chgData name="Shuan Cheng" userId="b14087c0-bac9-44dd-b3f8-5d50e1ee75e5" providerId="ADAL" clId="{75A9BF88-81BC-4677-82BB-DF96F3D360A6}" dt="2025-09-19T22:15:06.210" v="17" actId="478"/>
          <ac:spMkLst>
            <pc:docMk/>
            <pc:sldMk cId="0" sldId="265"/>
            <ac:spMk id="18" creationId="{A2B49859-67FA-5E48-4208-E6C7975B7EDB}"/>
          </ac:spMkLst>
        </pc:spChg>
        <pc:spChg chg="add mod">
          <ac:chgData name="Shuan Cheng" userId="b14087c0-bac9-44dd-b3f8-5d50e1ee75e5" providerId="ADAL" clId="{75A9BF88-81BC-4677-82BB-DF96F3D360A6}" dt="2025-09-19T22:15:06.602" v="18"/>
          <ac:spMkLst>
            <pc:docMk/>
            <pc:sldMk cId="0" sldId="265"/>
            <ac:spMk id="19" creationId="{112751AF-4B10-C56C-693E-47AD7ADFC4FC}"/>
          </ac:spMkLst>
        </pc:spChg>
        <pc:spChg chg="add mod">
          <ac:chgData name="Shuan Cheng" userId="b14087c0-bac9-44dd-b3f8-5d50e1ee75e5" providerId="ADAL" clId="{75A9BF88-81BC-4677-82BB-DF96F3D360A6}" dt="2025-09-19T22:15:06.602" v="18"/>
          <ac:spMkLst>
            <pc:docMk/>
            <pc:sldMk cId="0" sldId="265"/>
            <ac:spMk id="20" creationId="{BED8A218-7151-9ECB-AC21-DF69B4B2A5E3}"/>
          </ac:spMkLst>
        </pc:spChg>
        <pc:spChg chg="add mod">
          <ac:chgData name="Shuan Cheng" userId="b14087c0-bac9-44dd-b3f8-5d50e1ee75e5" providerId="ADAL" clId="{75A9BF88-81BC-4677-82BB-DF96F3D360A6}" dt="2025-09-19T22:15:06.602" v="18"/>
          <ac:spMkLst>
            <pc:docMk/>
            <pc:sldMk cId="0" sldId="265"/>
            <ac:spMk id="21" creationId="{B9BF7A6D-14C0-36F3-EB9C-B4CA4D4DEF5F}"/>
          </ac:spMkLst>
        </pc:spChg>
        <pc:spChg chg="add mod">
          <ac:chgData name="Shuan Cheng" userId="b14087c0-bac9-44dd-b3f8-5d50e1ee75e5" providerId="ADAL" clId="{75A9BF88-81BC-4677-82BB-DF96F3D360A6}" dt="2025-09-19T22:15:06.602" v="18"/>
          <ac:spMkLst>
            <pc:docMk/>
            <pc:sldMk cId="0" sldId="265"/>
            <ac:spMk id="22" creationId="{D20A0615-3EB0-9A00-1629-A12509C42849}"/>
          </ac:spMkLst>
        </pc:spChg>
        <pc:spChg chg="add mod">
          <ac:chgData name="Shuan Cheng" userId="b14087c0-bac9-44dd-b3f8-5d50e1ee75e5" providerId="ADAL" clId="{75A9BF88-81BC-4677-82BB-DF96F3D360A6}" dt="2025-09-19T22:15:06.602" v="18"/>
          <ac:spMkLst>
            <pc:docMk/>
            <pc:sldMk cId="0" sldId="265"/>
            <ac:spMk id="23" creationId="{B5B2645C-8132-82D3-6736-404AE9307A67}"/>
          </ac:spMkLst>
        </pc:spChg>
        <pc:spChg chg="del">
          <ac:chgData name="Shuan Cheng" userId="b14087c0-bac9-44dd-b3f8-5d50e1ee75e5" providerId="ADAL" clId="{75A9BF88-81BC-4677-82BB-DF96F3D360A6}" dt="2025-09-18T21:48:48.304" v="11" actId="478"/>
          <ac:spMkLst>
            <pc:docMk/>
            <pc:sldMk cId="0" sldId="265"/>
            <ac:spMk id="54" creationId="{A423792C-274B-3468-3300-71CB8572EFCB}"/>
          </ac:spMkLst>
        </pc:spChg>
        <pc:grpChg chg="mod">
          <ac:chgData name="Shuan Cheng" userId="b14087c0-bac9-44dd-b3f8-5d50e1ee75e5" providerId="ADAL" clId="{75A9BF88-81BC-4677-82BB-DF96F3D360A6}" dt="2025-09-19T22:15:15.107" v="20" actId="1035"/>
          <ac:grpSpMkLst>
            <pc:docMk/>
            <pc:sldMk cId="0" sldId="265"/>
            <ac:grpSpMk id="6" creationId="{00000000-0000-0000-0000-000000000000}"/>
          </ac:grpSpMkLst>
        </pc:grpChg>
        <pc:grpChg chg="mod">
          <ac:chgData name="Shuan Cheng" userId="b14087c0-bac9-44dd-b3f8-5d50e1ee75e5" providerId="ADAL" clId="{75A9BF88-81BC-4677-82BB-DF96F3D360A6}" dt="2025-09-19T22:15:15.107" v="20" actId="1035"/>
          <ac:grpSpMkLst>
            <pc:docMk/>
            <pc:sldMk cId="0" sldId="265"/>
            <ac:grpSpMk id="13" creationId="{00000000-0000-0000-0000-000000000000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83BD3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pPr marL="781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‹#›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12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83BD3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pPr marL="781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‹#›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12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83BD3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pPr marL="781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‹#›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12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83BD3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pPr marL="781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‹#›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12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83BD3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pPr marL="781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‹#›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12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5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0" y="60004"/>
            <a:ext cx="4348480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532" y="1374037"/>
            <a:ext cx="4130040" cy="13684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10426" y="3322038"/>
            <a:ext cx="1315720" cy="137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83BD3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275556" y="3322038"/>
            <a:ext cx="278129" cy="137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pPr marL="781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‹#›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12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0.png"/><Relationship Id="rId5" Type="http://schemas.openxmlformats.org/officeDocument/2006/relationships/image" Target="../media/image15.png"/><Relationship Id="rId10" Type="http://schemas.openxmlformats.org/officeDocument/2006/relationships/slide" Target="slide12.xml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75321" y="235473"/>
            <a:ext cx="2457450" cy="50927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75"/>
              </a:spcBef>
            </a:pPr>
            <a:r>
              <a:rPr sz="1400" dirty="0">
                <a:latin typeface="Arial"/>
                <a:cs typeface="Arial"/>
              </a:rPr>
              <a:t>Introduction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to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Modern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spc="-25" dirty="0">
                <a:latin typeface="Arial"/>
                <a:cs typeface="Arial"/>
              </a:rPr>
              <a:t>Controls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334"/>
              </a:spcBef>
            </a:pPr>
            <a:r>
              <a:rPr sz="1100" spc="-60" dirty="0">
                <a:latin typeface="Arial"/>
                <a:cs typeface="Arial"/>
              </a:rPr>
              <a:t>State-Space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Introduction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1697911"/>
            <a:ext cx="4608195" cy="1758314"/>
            <a:chOff x="0" y="1697911"/>
            <a:chExt cx="4608195" cy="1758314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8950" y="1697911"/>
              <a:ext cx="4330116" cy="164743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3346500"/>
              <a:ext cx="4608195" cy="109855"/>
            </a:xfrm>
            <a:custGeom>
              <a:avLst/>
              <a:gdLst/>
              <a:ahLst/>
              <a:cxnLst/>
              <a:rect l="l" t="t" r="r" b="b"/>
              <a:pathLst>
                <a:path w="4608195" h="109854">
                  <a:moveTo>
                    <a:pt x="4607928" y="0"/>
                  </a:moveTo>
                  <a:lnTo>
                    <a:pt x="3071952" y="0"/>
                  </a:lnTo>
                  <a:lnTo>
                    <a:pt x="1535976" y="0"/>
                  </a:ln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3071952" y="109550"/>
                  </a:lnTo>
                  <a:lnTo>
                    <a:pt x="4607928" y="109550"/>
                  </a:lnTo>
                  <a:lnTo>
                    <a:pt x="4607928" y="0"/>
                  </a:lnTo>
                  <a:close/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870697" y="3322038"/>
            <a:ext cx="86677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Space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781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1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12</a:t>
            </a: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004"/>
            <a:ext cx="225552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45" dirty="0"/>
              <a:t>Example:</a:t>
            </a:r>
            <a:r>
              <a:rPr spc="145" dirty="0"/>
              <a:t> </a:t>
            </a:r>
            <a:r>
              <a:rPr spc="-114" dirty="0"/>
              <a:t>mass-</a:t>
            </a:r>
            <a:r>
              <a:rPr spc="-65" dirty="0"/>
              <a:t>spring-</a:t>
            </a:r>
            <a:r>
              <a:rPr spc="-30" dirty="0"/>
              <a:t>damper</a:t>
            </a:r>
          </a:p>
        </p:txBody>
      </p:sp>
      <p:sp>
        <p:nvSpPr>
          <p:cNvPr id="3" name="object 3"/>
          <p:cNvSpPr/>
          <p:nvPr/>
        </p:nvSpPr>
        <p:spPr>
          <a:xfrm>
            <a:off x="2068434" y="705565"/>
            <a:ext cx="540385" cy="720090"/>
          </a:xfrm>
          <a:custGeom>
            <a:avLst/>
            <a:gdLst/>
            <a:ahLst/>
            <a:cxnLst/>
            <a:rect l="l" t="t" r="r" b="b"/>
            <a:pathLst>
              <a:path w="540385" h="720090">
                <a:moveTo>
                  <a:pt x="0" y="720008"/>
                </a:moveTo>
                <a:lnTo>
                  <a:pt x="540006" y="720008"/>
                </a:lnTo>
                <a:lnTo>
                  <a:pt x="540006" y="0"/>
                </a:lnTo>
                <a:lnTo>
                  <a:pt x="0" y="0"/>
                </a:lnTo>
                <a:lnTo>
                  <a:pt x="0" y="720008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937410" y="434975"/>
            <a:ext cx="80200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Arial"/>
                <a:cs typeface="Arial"/>
              </a:rPr>
              <a:t>position:</a:t>
            </a:r>
            <a:r>
              <a:rPr sz="1100" spc="25" dirty="0">
                <a:latin typeface="Arial"/>
                <a:cs typeface="Arial"/>
              </a:rPr>
              <a:t> </a:t>
            </a:r>
            <a:r>
              <a:rPr sz="1100" i="1" spc="-20" dirty="0">
                <a:latin typeface="Arial"/>
                <a:cs typeface="Arial"/>
              </a:rPr>
              <a:t>y</a:t>
            </a:r>
            <a:r>
              <a:rPr sz="1100" spc="-20" dirty="0">
                <a:latin typeface="Arial"/>
                <a:cs typeface="Arial"/>
              </a:rPr>
              <a:t>(</a:t>
            </a:r>
            <a:r>
              <a:rPr sz="1100" i="1" spc="-20" dirty="0">
                <a:latin typeface="Arial"/>
                <a:cs typeface="Arial"/>
              </a:rPr>
              <a:t>t</a:t>
            </a:r>
            <a:r>
              <a:rPr sz="1100" spc="-20" dirty="0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70734" y="1422070"/>
            <a:ext cx="13589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50" dirty="0">
                <a:latin typeface="Arial"/>
                <a:cs typeface="Arial"/>
              </a:rPr>
              <a:t>m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204423" y="520492"/>
            <a:ext cx="866775" cy="1090295"/>
            <a:chOff x="1204423" y="666426"/>
            <a:chExt cx="866775" cy="109029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4423" y="671497"/>
              <a:ext cx="108002" cy="1080013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314956" y="668966"/>
              <a:ext cx="0" cy="1085215"/>
            </a:xfrm>
            <a:custGeom>
              <a:avLst/>
              <a:gdLst/>
              <a:ahLst/>
              <a:cxnLst/>
              <a:rect l="l" t="t" r="r" b="b"/>
              <a:pathLst>
                <a:path h="1085214">
                  <a:moveTo>
                    <a:pt x="0" y="1085074"/>
                  </a:moveTo>
                  <a:lnTo>
                    <a:pt x="0" y="0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314956" y="892500"/>
              <a:ext cx="751205" cy="216535"/>
            </a:xfrm>
            <a:custGeom>
              <a:avLst/>
              <a:gdLst/>
              <a:ahLst/>
              <a:cxnLst/>
              <a:rect l="l" t="t" r="r" b="b"/>
              <a:pathLst>
                <a:path w="751205" h="216534">
                  <a:moveTo>
                    <a:pt x="0" y="108001"/>
                  </a:moveTo>
                  <a:lnTo>
                    <a:pt x="4783" y="65839"/>
                  </a:lnTo>
                  <a:lnTo>
                    <a:pt x="13956" y="31523"/>
                  </a:lnTo>
                  <a:lnTo>
                    <a:pt x="26500" y="8446"/>
                  </a:lnTo>
                  <a:lnTo>
                    <a:pt x="41399" y="0"/>
                  </a:lnTo>
                  <a:lnTo>
                    <a:pt x="56297" y="8446"/>
                  </a:lnTo>
                  <a:lnTo>
                    <a:pt x="78015" y="65839"/>
                  </a:lnTo>
                  <a:lnTo>
                    <a:pt x="82799" y="108001"/>
                  </a:lnTo>
                  <a:lnTo>
                    <a:pt x="82514" y="150163"/>
                  </a:lnTo>
                  <a:lnTo>
                    <a:pt x="69796" y="207556"/>
                  </a:lnTo>
                  <a:lnTo>
                    <a:pt x="59397" y="216002"/>
                  </a:lnTo>
                  <a:lnTo>
                    <a:pt x="48998" y="207556"/>
                  </a:lnTo>
                  <a:lnTo>
                    <a:pt x="36279" y="150163"/>
                  </a:lnTo>
                  <a:lnTo>
                    <a:pt x="35995" y="108001"/>
                  </a:lnTo>
                  <a:lnTo>
                    <a:pt x="40782" y="65839"/>
                  </a:lnTo>
                  <a:lnTo>
                    <a:pt x="62501" y="8446"/>
                  </a:lnTo>
                  <a:lnTo>
                    <a:pt x="77399" y="0"/>
                  </a:lnTo>
                  <a:lnTo>
                    <a:pt x="92298" y="8446"/>
                  </a:lnTo>
                  <a:lnTo>
                    <a:pt x="114015" y="65839"/>
                  </a:lnTo>
                  <a:lnTo>
                    <a:pt x="118799" y="108001"/>
                  </a:lnTo>
                  <a:lnTo>
                    <a:pt x="118515" y="150163"/>
                  </a:lnTo>
                  <a:lnTo>
                    <a:pt x="105796" y="207556"/>
                  </a:lnTo>
                  <a:lnTo>
                    <a:pt x="95397" y="216002"/>
                  </a:lnTo>
                  <a:lnTo>
                    <a:pt x="84998" y="207556"/>
                  </a:lnTo>
                  <a:lnTo>
                    <a:pt x="72280" y="150163"/>
                  </a:lnTo>
                  <a:lnTo>
                    <a:pt x="71995" y="108001"/>
                  </a:lnTo>
                  <a:lnTo>
                    <a:pt x="76782" y="65839"/>
                  </a:lnTo>
                  <a:lnTo>
                    <a:pt x="98501" y="8446"/>
                  </a:lnTo>
                  <a:lnTo>
                    <a:pt x="113400" y="0"/>
                  </a:lnTo>
                  <a:lnTo>
                    <a:pt x="128298" y="8446"/>
                  </a:lnTo>
                  <a:lnTo>
                    <a:pt x="150016" y="65839"/>
                  </a:lnTo>
                  <a:lnTo>
                    <a:pt x="154799" y="108001"/>
                  </a:lnTo>
                  <a:lnTo>
                    <a:pt x="154515" y="150163"/>
                  </a:lnTo>
                  <a:lnTo>
                    <a:pt x="141797" y="207556"/>
                  </a:lnTo>
                  <a:lnTo>
                    <a:pt x="131398" y="216002"/>
                  </a:lnTo>
                  <a:lnTo>
                    <a:pt x="120998" y="207556"/>
                  </a:lnTo>
                  <a:lnTo>
                    <a:pt x="108280" y="150163"/>
                  </a:lnTo>
                  <a:lnTo>
                    <a:pt x="107996" y="108001"/>
                  </a:lnTo>
                  <a:lnTo>
                    <a:pt x="112782" y="65839"/>
                  </a:lnTo>
                  <a:lnTo>
                    <a:pt x="134501" y="8446"/>
                  </a:lnTo>
                  <a:lnTo>
                    <a:pt x="149400" y="0"/>
                  </a:lnTo>
                  <a:lnTo>
                    <a:pt x="164298" y="8446"/>
                  </a:lnTo>
                  <a:lnTo>
                    <a:pt x="186016" y="65839"/>
                  </a:lnTo>
                  <a:lnTo>
                    <a:pt x="190799" y="108001"/>
                  </a:lnTo>
                  <a:lnTo>
                    <a:pt x="190515" y="150163"/>
                  </a:lnTo>
                  <a:lnTo>
                    <a:pt x="177797" y="207556"/>
                  </a:lnTo>
                  <a:lnTo>
                    <a:pt x="167398" y="216002"/>
                  </a:lnTo>
                  <a:lnTo>
                    <a:pt x="156999" y="207556"/>
                  </a:lnTo>
                  <a:lnTo>
                    <a:pt x="144280" y="150163"/>
                  </a:lnTo>
                  <a:lnTo>
                    <a:pt x="143996" y="108001"/>
                  </a:lnTo>
                  <a:lnTo>
                    <a:pt x="148782" y="65839"/>
                  </a:lnTo>
                  <a:lnTo>
                    <a:pt x="170501" y="8446"/>
                  </a:lnTo>
                  <a:lnTo>
                    <a:pt x="185400" y="0"/>
                  </a:lnTo>
                  <a:lnTo>
                    <a:pt x="200299" y="8446"/>
                  </a:lnTo>
                  <a:lnTo>
                    <a:pt x="222016" y="65839"/>
                  </a:lnTo>
                  <a:lnTo>
                    <a:pt x="226800" y="108001"/>
                  </a:lnTo>
                  <a:lnTo>
                    <a:pt x="226516" y="150163"/>
                  </a:lnTo>
                  <a:lnTo>
                    <a:pt x="213797" y="207556"/>
                  </a:lnTo>
                  <a:lnTo>
                    <a:pt x="203398" y="216002"/>
                  </a:lnTo>
                  <a:lnTo>
                    <a:pt x="192999" y="207556"/>
                  </a:lnTo>
                  <a:lnTo>
                    <a:pt x="180280" y="150163"/>
                  </a:lnTo>
                  <a:lnTo>
                    <a:pt x="179996" y="108001"/>
                  </a:lnTo>
                  <a:lnTo>
                    <a:pt x="184783" y="65839"/>
                  </a:lnTo>
                  <a:lnTo>
                    <a:pt x="206502" y="8446"/>
                  </a:lnTo>
                  <a:lnTo>
                    <a:pt x="221400" y="0"/>
                  </a:lnTo>
                  <a:lnTo>
                    <a:pt x="236299" y="8446"/>
                  </a:lnTo>
                  <a:lnTo>
                    <a:pt x="258016" y="65839"/>
                  </a:lnTo>
                  <a:lnTo>
                    <a:pt x="262800" y="108001"/>
                  </a:lnTo>
                  <a:lnTo>
                    <a:pt x="262516" y="150163"/>
                  </a:lnTo>
                  <a:lnTo>
                    <a:pt x="249797" y="207556"/>
                  </a:lnTo>
                  <a:lnTo>
                    <a:pt x="239398" y="216002"/>
                  </a:lnTo>
                  <a:lnTo>
                    <a:pt x="228999" y="207556"/>
                  </a:lnTo>
                  <a:lnTo>
                    <a:pt x="216281" y="150163"/>
                  </a:lnTo>
                  <a:lnTo>
                    <a:pt x="215997" y="108001"/>
                  </a:lnTo>
                  <a:lnTo>
                    <a:pt x="220783" y="65839"/>
                  </a:lnTo>
                  <a:lnTo>
                    <a:pt x="242502" y="8446"/>
                  </a:lnTo>
                  <a:lnTo>
                    <a:pt x="257401" y="0"/>
                  </a:lnTo>
                  <a:lnTo>
                    <a:pt x="272299" y="8446"/>
                  </a:lnTo>
                  <a:lnTo>
                    <a:pt x="294017" y="65839"/>
                  </a:lnTo>
                  <a:lnTo>
                    <a:pt x="298800" y="108001"/>
                  </a:lnTo>
                  <a:lnTo>
                    <a:pt x="298516" y="150163"/>
                  </a:lnTo>
                  <a:lnTo>
                    <a:pt x="285798" y="207556"/>
                  </a:lnTo>
                  <a:lnTo>
                    <a:pt x="275399" y="216002"/>
                  </a:lnTo>
                  <a:lnTo>
                    <a:pt x="264999" y="207556"/>
                  </a:lnTo>
                  <a:lnTo>
                    <a:pt x="252281" y="150163"/>
                  </a:lnTo>
                  <a:lnTo>
                    <a:pt x="251997" y="108001"/>
                  </a:lnTo>
                  <a:lnTo>
                    <a:pt x="256783" y="65839"/>
                  </a:lnTo>
                  <a:lnTo>
                    <a:pt x="278502" y="8446"/>
                  </a:lnTo>
                  <a:lnTo>
                    <a:pt x="293401" y="0"/>
                  </a:lnTo>
                  <a:lnTo>
                    <a:pt x="308300" y="8446"/>
                  </a:lnTo>
                  <a:lnTo>
                    <a:pt x="330017" y="65839"/>
                  </a:lnTo>
                  <a:lnTo>
                    <a:pt x="334801" y="108001"/>
                  </a:lnTo>
                  <a:lnTo>
                    <a:pt x="334516" y="150163"/>
                  </a:lnTo>
                  <a:lnTo>
                    <a:pt x="321798" y="207556"/>
                  </a:lnTo>
                  <a:lnTo>
                    <a:pt x="311399" y="216002"/>
                  </a:lnTo>
                  <a:lnTo>
                    <a:pt x="301000" y="207556"/>
                  </a:lnTo>
                  <a:lnTo>
                    <a:pt x="288281" y="150163"/>
                  </a:lnTo>
                  <a:lnTo>
                    <a:pt x="287997" y="108001"/>
                  </a:lnTo>
                  <a:lnTo>
                    <a:pt x="292783" y="65839"/>
                  </a:lnTo>
                  <a:lnTo>
                    <a:pt x="314503" y="8446"/>
                  </a:lnTo>
                  <a:lnTo>
                    <a:pt x="329401" y="0"/>
                  </a:lnTo>
                  <a:lnTo>
                    <a:pt x="344300" y="8446"/>
                  </a:lnTo>
                  <a:lnTo>
                    <a:pt x="366017" y="65839"/>
                  </a:lnTo>
                  <a:lnTo>
                    <a:pt x="370801" y="108001"/>
                  </a:lnTo>
                  <a:lnTo>
                    <a:pt x="370517" y="150163"/>
                  </a:lnTo>
                  <a:lnTo>
                    <a:pt x="357798" y="207556"/>
                  </a:lnTo>
                  <a:lnTo>
                    <a:pt x="347399" y="216002"/>
                  </a:lnTo>
                  <a:lnTo>
                    <a:pt x="337000" y="207556"/>
                  </a:lnTo>
                  <a:lnTo>
                    <a:pt x="324282" y="150163"/>
                  </a:lnTo>
                  <a:lnTo>
                    <a:pt x="323998" y="108001"/>
                  </a:lnTo>
                  <a:lnTo>
                    <a:pt x="328784" y="65839"/>
                  </a:lnTo>
                  <a:lnTo>
                    <a:pt x="350503" y="8446"/>
                  </a:lnTo>
                  <a:lnTo>
                    <a:pt x="365401" y="0"/>
                  </a:lnTo>
                  <a:lnTo>
                    <a:pt x="380300" y="8446"/>
                  </a:lnTo>
                  <a:lnTo>
                    <a:pt x="402018" y="65839"/>
                  </a:lnTo>
                  <a:lnTo>
                    <a:pt x="406801" y="108001"/>
                  </a:lnTo>
                  <a:lnTo>
                    <a:pt x="406517" y="150163"/>
                  </a:lnTo>
                  <a:lnTo>
                    <a:pt x="393798" y="207556"/>
                  </a:lnTo>
                  <a:lnTo>
                    <a:pt x="383399" y="216002"/>
                  </a:lnTo>
                  <a:lnTo>
                    <a:pt x="373000" y="207556"/>
                  </a:lnTo>
                  <a:lnTo>
                    <a:pt x="360282" y="150163"/>
                  </a:lnTo>
                  <a:lnTo>
                    <a:pt x="359998" y="108001"/>
                  </a:lnTo>
                  <a:lnTo>
                    <a:pt x="364784" y="65839"/>
                  </a:lnTo>
                  <a:lnTo>
                    <a:pt x="386503" y="8446"/>
                  </a:lnTo>
                  <a:lnTo>
                    <a:pt x="401402" y="0"/>
                  </a:lnTo>
                  <a:lnTo>
                    <a:pt x="416300" y="8446"/>
                  </a:lnTo>
                  <a:lnTo>
                    <a:pt x="438018" y="65839"/>
                  </a:lnTo>
                  <a:lnTo>
                    <a:pt x="442802" y="108001"/>
                  </a:lnTo>
                  <a:lnTo>
                    <a:pt x="442517" y="150163"/>
                  </a:lnTo>
                  <a:lnTo>
                    <a:pt x="429799" y="207556"/>
                  </a:lnTo>
                  <a:lnTo>
                    <a:pt x="419400" y="216002"/>
                  </a:lnTo>
                  <a:lnTo>
                    <a:pt x="409001" y="207556"/>
                  </a:lnTo>
                  <a:lnTo>
                    <a:pt x="396282" y="150163"/>
                  </a:lnTo>
                  <a:lnTo>
                    <a:pt x="395998" y="108001"/>
                  </a:lnTo>
                  <a:lnTo>
                    <a:pt x="400784" y="65839"/>
                  </a:lnTo>
                  <a:lnTo>
                    <a:pt x="422503" y="8446"/>
                  </a:lnTo>
                  <a:lnTo>
                    <a:pt x="437402" y="0"/>
                  </a:lnTo>
                  <a:lnTo>
                    <a:pt x="452301" y="8446"/>
                  </a:lnTo>
                  <a:lnTo>
                    <a:pt x="474018" y="65839"/>
                  </a:lnTo>
                  <a:lnTo>
                    <a:pt x="478802" y="108001"/>
                  </a:lnTo>
                  <a:lnTo>
                    <a:pt x="478517" y="150163"/>
                  </a:lnTo>
                  <a:lnTo>
                    <a:pt x="465799" y="207556"/>
                  </a:lnTo>
                  <a:lnTo>
                    <a:pt x="455400" y="216002"/>
                  </a:lnTo>
                  <a:lnTo>
                    <a:pt x="445001" y="207556"/>
                  </a:lnTo>
                  <a:lnTo>
                    <a:pt x="432282" y="150163"/>
                  </a:lnTo>
                  <a:lnTo>
                    <a:pt x="431998" y="108001"/>
                  </a:lnTo>
                  <a:lnTo>
                    <a:pt x="436784" y="65839"/>
                  </a:lnTo>
                  <a:lnTo>
                    <a:pt x="458504" y="8446"/>
                  </a:lnTo>
                  <a:lnTo>
                    <a:pt x="473402" y="0"/>
                  </a:lnTo>
                  <a:lnTo>
                    <a:pt x="488301" y="8446"/>
                  </a:lnTo>
                  <a:lnTo>
                    <a:pt x="510018" y="65839"/>
                  </a:lnTo>
                  <a:lnTo>
                    <a:pt x="514802" y="108001"/>
                  </a:lnTo>
                  <a:lnTo>
                    <a:pt x="514518" y="150163"/>
                  </a:lnTo>
                  <a:lnTo>
                    <a:pt x="501799" y="207556"/>
                  </a:lnTo>
                  <a:lnTo>
                    <a:pt x="491400" y="216002"/>
                  </a:lnTo>
                  <a:lnTo>
                    <a:pt x="481001" y="207556"/>
                  </a:lnTo>
                  <a:lnTo>
                    <a:pt x="468283" y="150163"/>
                  </a:lnTo>
                  <a:lnTo>
                    <a:pt x="467999" y="108001"/>
                  </a:lnTo>
                  <a:lnTo>
                    <a:pt x="472785" y="65839"/>
                  </a:lnTo>
                  <a:lnTo>
                    <a:pt x="494504" y="8446"/>
                  </a:lnTo>
                  <a:lnTo>
                    <a:pt x="509402" y="0"/>
                  </a:lnTo>
                  <a:lnTo>
                    <a:pt x="524301" y="8446"/>
                  </a:lnTo>
                  <a:lnTo>
                    <a:pt x="546019" y="65839"/>
                  </a:lnTo>
                  <a:lnTo>
                    <a:pt x="550802" y="108001"/>
                  </a:lnTo>
                  <a:lnTo>
                    <a:pt x="550518" y="150163"/>
                  </a:lnTo>
                  <a:lnTo>
                    <a:pt x="537799" y="207556"/>
                  </a:lnTo>
                  <a:lnTo>
                    <a:pt x="527400" y="216002"/>
                  </a:lnTo>
                  <a:lnTo>
                    <a:pt x="517001" y="207556"/>
                  </a:lnTo>
                  <a:lnTo>
                    <a:pt x="504283" y="150163"/>
                  </a:lnTo>
                  <a:lnTo>
                    <a:pt x="503999" y="108001"/>
                  </a:lnTo>
                  <a:lnTo>
                    <a:pt x="508785" y="65839"/>
                  </a:lnTo>
                  <a:lnTo>
                    <a:pt x="530504" y="8446"/>
                  </a:lnTo>
                  <a:lnTo>
                    <a:pt x="545403" y="0"/>
                  </a:lnTo>
                  <a:lnTo>
                    <a:pt x="560301" y="8446"/>
                  </a:lnTo>
                  <a:lnTo>
                    <a:pt x="582019" y="65839"/>
                  </a:lnTo>
                  <a:lnTo>
                    <a:pt x="586803" y="108001"/>
                  </a:lnTo>
                  <a:lnTo>
                    <a:pt x="586518" y="150163"/>
                  </a:lnTo>
                  <a:lnTo>
                    <a:pt x="573800" y="207556"/>
                  </a:lnTo>
                  <a:lnTo>
                    <a:pt x="563401" y="216002"/>
                  </a:lnTo>
                  <a:lnTo>
                    <a:pt x="553002" y="207556"/>
                  </a:lnTo>
                  <a:lnTo>
                    <a:pt x="540283" y="150163"/>
                  </a:lnTo>
                  <a:lnTo>
                    <a:pt x="539999" y="108001"/>
                  </a:lnTo>
                  <a:lnTo>
                    <a:pt x="544785" y="65839"/>
                  </a:lnTo>
                  <a:lnTo>
                    <a:pt x="566504" y="8446"/>
                  </a:lnTo>
                  <a:lnTo>
                    <a:pt x="581403" y="0"/>
                  </a:lnTo>
                  <a:lnTo>
                    <a:pt x="596302" y="8446"/>
                  </a:lnTo>
                  <a:lnTo>
                    <a:pt x="618019" y="65839"/>
                  </a:lnTo>
                  <a:lnTo>
                    <a:pt x="622803" y="108001"/>
                  </a:lnTo>
                  <a:lnTo>
                    <a:pt x="622519" y="150163"/>
                  </a:lnTo>
                  <a:lnTo>
                    <a:pt x="609800" y="207556"/>
                  </a:lnTo>
                  <a:lnTo>
                    <a:pt x="599401" y="216002"/>
                  </a:lnTo>
                  <a:lnTo>
                    <a:pt x="589002" y="207556"/>
                  </a:lnTo>
                  <a:lnTo>
                    <a:pt x="576284" y="150163"/>
                  </a:lnTo>
                  <a:lnTo>
                    <a:pt x="575999" y="108001"/>
                  </a:lnTo>
                  <a:lnTo>
                    <a:pt x="580786" y="65839"/>
                  </a:lnTo>
                  <a:lnTo>
                    <a:pt x="602505" y="8446"/>
                  </a:lnTo>
                  <a:lnTo>
                    <a:pt x="617403" y="0"/>
                  </a:lnTo>
                  <a:lnTo>
                    <a:pt x="632302" y="8446"/>
                  </a:lnTo>
                  <a:lnTo>
                    <a:pt x="654019" y="65839"/>
                  </a:lnTo>
                  <a:lnTo>
                    <a:pt x="658803" y="108001"/>
                  </a:lnTo>
                  <a:lnTo>
                    <a:pt x="658519" y="150163"/>
                  </a:lnTo>
                  <a:lnTo>
                    <a:pt x="645800" y="207556"/>
                  </a:lnTo>
                  <a:lnTo>
                    <a:pt x="635401" y="216002"/>
                  </a:lnTo>
                  <a:lnTo>
                    <a:pt x="625002" y="207556"/>
                  </a:lnTo>
                  <a:lnTo>
                    <a:pt x="612284" y="150163"/>
                  </a:lnTo>
                  <a:lnTo>
                    <a:pt x="612000" y="108001"/>
                  </a:lnTo>
                  <a:lnTo>
                    <a:pt x="616786" y="65839"/>
                  </a:lnTo>
                  <a:lnTo>
                    <a:pt x="638505" y="8446"/>
                  </a:lnTo>
                  <a:lnTo>
                    <a:pt x="653404" y="0"/>
                  </a:lnTo>
                  <a:lnTo>
                    <a:pt x="668302" y="8446"/>
                  </a:lnTo>
                  <a:lnTo>
                    <a:pt x="690020" y="65839"/>
                  </a:lnTo>
                  <a:lnTo>
                    <a:pt x="694803" y="108001"/>
                  </a:lnTo>
                  <a:lnTo>
                    <a:pt x="694519" y="150163"/>
                  </a:lnTo>
                  <a:lnTo>
                    <a:pt x="681801" y="207556"/>
                  </a:lnTo>
                  <a:lnTo>
                    <a:pt x="671402" y="216002"/>
                  </a:lnTo>
                  <a:lnTo>
                    <a:pt x="661002" y="207556"/>
                  </a:lnTo>
                  <a:lnTo>
                    <a:pt x="648284" y="150163"/>
                  </a:lnTo>
                  <a:lnTo>
                    <a:pt x="648000" y="108001"/>
                  </a:lnTo>
                  <a:lnTo>
                    <a:pt x="652786" y="65839"/>
                  </a:lnTo>
                  <a:lnTo>
                    <a:pt x="674505" y="8446"/>
                  </a:lnTo>
                  <a:lnTo>
                    <a:pt x="689404" y="0"/>
                  </a:lnTo>
                  <a:lnTo>
                    <a:pt x="704302" y="8446"/>
                  </a:lnTo>
                  <a:lnTo>
                    <a:pt x="716847" y="31523"/>
                  </a:lnTo>
                  <a:lnTo>
                    <a:pt x="726020" y="65839"/>
                  </a:lnTo>
                  <a:lnTo>
                    <a:pt x="730804" y="108001"/>
                  </a:lnTo>
                  <a:lnTo>
                    <a:pt x="750948" y="108001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638973" y="535394"/>
            <a:ext cx="9334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50" dirty="0">
                <a:latin typeface="Arial"/>
                <a:cs typeface="Arial"/>
              </a:rPr>
              <a:t>k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314956" y="1176615"/>
            <a:ext cx="751205" cy="200025"/>
          </a:xfrm>
          <a:custGeom>
            <a:avLst/>
            <a:gdLst/>
            <a:ahLst/>
            <a:cxnLst/>
            <a:rect l="l" t="t" r="r" b="b"/>
            <a:pathLst>
              <a:path w="751205" h="200025">
                <a:moveTo>
                  <a:pt x="424819" y="199912"/>
                </a:moveTo>
                <a:lnTo>
                  <a:pt x="351433" y="199912"/>
                </a:lnTo>
                <a:lnTo>
                  <a:pt x="351433" y="0"/>
                </a:lnTo>
                <a:lnTo>
                  <a:pt x="424819" y="0"/>
                </a:lnTo>
              </a:path>
              <a:path w="751205" h="200025">
                <a:moveTo>
                  <a:pt x="399513" y="163219"/>
                </a:moveTo>
                <a:lnTo>
                  <a:pt x="399513" y="36692"/>
                </a:lnTo>
              </a:path>
              <a:path w="751205" h="200025">
                <a:moveTo>
                  <a:pt x="0" y="99956"/>
                </a:moveTo>
                <a:lnTo>
                  <a:pt x="351433" y="99956"/>
                </a:lnTo>
              </a:path>
              <a:path w="751205" h="200025">
                <a:moveTo>
                  <a:pt x="399513" y="99956"/>
                </a:moveTo>
                <a:lnTo>
                  <a:pt x="750948" y="99956"/>
                </a:lnTo>
                <a:lnTo>
                  <a:pt x="750948" y="99956"/>
                </a:lnTo>
              </a:path>
            </a:pathLst>
          </a:custGeom>
          <a:ln w="101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638973" y="1388643"/>
            <a:ext cx="971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50" dirty="0">
                <a:latin typeface="Arial"/>
                <a:cs typeface="Arial"/>
              </a:rPr>
              <a:t>b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610972" y="1039252"/>
            <a:ext cx="360045" cy="52705"/>
            <a:chOff x="2610972" y="1185186"/>
            <a:chExt cx="360045" cy="52705"/>
          </a:xfrm>
        </p:grpSpPr>
        <p:sp>
          <p:nvSpPr>
            <p:cNvPr id="14" name="object 14"/>
            <p:cNvSpPr/>
            <p:nvPr/>
          </p:nvSpPr>
          <p:spPr>
            <a:xfrm>
              <a:off x="2610972" y="1211503"/>
              <a:ext cx="327660" cy="0"/>
            </a:xfrm>
            <a:custGeom>
              <a:avLst/>
              <a:gdLst/>
              <a:ahLst/>
              <a:cxnLst/>
              <a:rect l="l" t="t" r="r" b="b"/>
              <a:pathLst>
                <a:path w="327660">
                  <a:moveTo>
                    <a:pt x="0" y="0"/>
                  </a:moveTo>
                  <a:lnTo>
                    <a:pt x="327108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918342" y="1185186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5">
                  <a:moveTo>
                    <a:pt x="0" y="0"/>
                  </a:moveTo>
                  <a:lnTo>
                    <a:pt x="19737" y="26316"/>
                  </a:lnTo>
                  <a:lnTo>
                    <a:pt x="0" y="52633"/>
                  </a:lnTo>
                  <a:lnTo>
                    <a:pt x="52634" y="263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3009519" y="961428"/>
            <a:ext cx="36068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dirty="0">
                <a:latin typeface="Arial"/>
                <a:cs typeface="Arial"/>
              </a:rPr>
              <a:t>u</a:t>
            </a:r>
            <a:r>
              <a:rPr sz="1100" i="1" spc="-30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=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i="1" spc="-50" dirty="0">
                <a:latin typeface="Arial"/>
                <a:cs typeface="Arial"/>
              </a:rPr>
              <a:t>F</a:t>
            </a:r>
            <a:endParaRPr sz="1100">
              <a:latin typeface="Arial"/>
              <a:cs typeface="Arial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52" name="object 52"/>
          <p:cNvSpPr txBox="1"/>
          <p:nvPr/>
        </p:nvSpPr>
        <p:spPr>
          <a:xfrm>
            <a:off x="1870697" y="3322038"/>
            <a:ext cx="86677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Space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53" name="object 5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10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ontent Placeholder 2">
                <a:extLst>
                  <a:ext uri="{FF2B5EF4-FFF2-40B4-BE49-F238E27FC236}">
                    <a16:creationId xmlns:a16="http://schemas.microsoft.com/office/drawing/2014/main" id="{082AA718-9051-5854-5E66-E7F96977F9D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46456" y="1806575"/>
                <a:ext cx="4713706" cy="1564980"/>
              </a:xfrm>
              <a:prstGeom prst="rect">
                <a:avLst/>
              </a:prstGeom>
              <a:ln>
                <a:noFill/>
              </a:ln>
            </p:spPr>
            <p:txBody>
              <a:bodyPr wrap="square" lIns="0" tIns="0" rIns="0" bIns="0">
                <a:spAutoFit/>
              </a:bodyPr>
              <a:lstStyle>
                <a:lvl1pPr marL="0">
                  <a:defRPr sz="1100" b="0" i="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1pPr>
                <a:lvl2pPr marL="457200">
                  <a:defRPr>
                    <a:latin typeface="+mn-lt"/>
                    <a:ea typeface="+mn-ea"/>
                    <a:cs typeface="+mn-cs"/>
                  </a:defRPr>
                </a:lvl2pPr>
                <a:lvl3pPr marL="914400">
                  <a:defRPr>
                    <a:latin typeface="+mn-lt"/>
                    <a:ea typeface="+mn-ea"/>
                    <a:cs typeface="+mn-cs"/>
                  </a:defRPr>
                </a:lvl3pPr>
                <a:lvl4pPr marL="1371600">
                  <a:defRPr>
                    <a:latin typeface="+mn-lt"/>
                    <a:ea typeface="+mn-ea"/>
                    <a:cs typeface="+mn-cs"/>
                  </a:defRPr>
                </a:lvl4pPr>
                <a:lvl5pPr marL="1828800">
                  <a:defRPr>
                    <a:latin typeface="+mn-lt"/>
                    <a:ea typeface="+mn-ea"/>
                    <a:cs typeface="+mn-cs"/>
                  </a:defRPr>
                </a:lvl5pPr>
                <a:lvl6pPr marL="2286000">
                  <a:defRPr>
                    <a:latin typeface="+mn-lt"/>
                    <a:ea typeface="+mn-ea"/>
                    <a:cs typeface="+mn-cs"/>
                  </a:defRPr>
                </a:lvl6pPr>
                <a:lvl7pPr marL="2743200">
                  <a:defRPr>
                    <a:latin typeface="+mn-lt"/>
                    <a:ea typeface="+mn-ea"/>
                    <a:cs typeface="+mn-cs"/>
                  </a:defRPr>
                </a:lvl7pPr>
                <a:lvl8pPr marL="3200400">
                  <a:defRPr>
                    <a:latin typeface="+mn-lt"/>
                    <a:ea typeface="+mn-ea"/>
                    <a:cs typeface="+mn-cs"/>
                  </a:defRPr>
                </a:lvl8pPr>
                <a:lvl9pPr marL="3657600">
                  <a:defRPr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7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ar-AE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f>
                              <m:fPr>
                                <m:ctrlPr>
                                  <a:rPr lang="ar-AE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num>
                              <m:den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𝑑𝑡</m:t>
                                </m:r>
                              </m:den>
                            </m:f>
                            <m:d>
                              <m:dPr>
                                <m:begChr m:val="["/>
                                <m:endChr m:val="]"/>
                                <m:ctrlPr>
                                  <a:rPr lang="ar-AE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AE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ar-AE" altLang="zh-CN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d>
                                        <m:dPr>
                                          <m:ctrlPr>
                                            <a:rPr lang="ar-AE" altLang="zh-CN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 altLang="zh-CN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r>
                                        <a:rPr lang="ar-AE" altLang="zh-CN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  <m:d>
                                        <m:dPr>
                                          <m:ctrlPr>
                                            <a:rPr lang="ar-AE" altLang="zh-CN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 altLang="zh-CN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mr>
                                </m:m>
                              </m:e>
                            </m:d>
                          </m:e>
                          <m:e>
                            <m:r>
                              <a:rPr lang="ar-AE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ar-AE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AE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ar-AE" altLang="zh-CN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ar-AE" altLang="zh-CN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ar-AE" altLang="zh-CN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ar-AE" altLang="zh-CN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ar-AE" altLang="zh-CN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num>
                                        <m:den>
                                          <m:r>
                                            <a:rPr lang="ar-AE" altLang="zh-CN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den>
                                      </m:f>
                                    </m:e>
                                    <m:e>
                                      <m:r>
                                        <a:rPr lang="ar-AE" altLang="zh-CN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ar-AE" altLang="zh-CN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ar-AE" altLang="zh-CN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num>
                                        <m:den>
                                          <m:r>
                                            <a:rPr lang="ar-AE" altLang="zh-CN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den>
                                      </m:f>
                                    </m:e>
                                  </m:mr>
                                </m:m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lang="ar-AE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AE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ar-AE" altLang="zh-CN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d>
                                        <m:dPr>
                                          <m:ctrlPr>
                                            <a:rPr lang="ar-AE" altLang="zh-CN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 altLang="zh-CN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r>
                                        <a:rPr lang="ar-AE" altLang="zh-CN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  <m:d>
                                        <m:dPr>
                                          <m:ctrlPr>
                                            <a:rPr lang="ar-AE" altLang="zh-CN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 altLang="zh-CN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mr>
                                </m:m>
                              </m:e>
                            </m:d>
                            <m:r>
                              <a:rPr lang="ar-AE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ar-AE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AE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ar-AE" altLang="zh-CN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lang="ar-AE" altLang="zh-CN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ar-AE" altLang="zh-CN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ar-AE" altLang="zh-CN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den>
                                      </m:f>
                                    </m:e>
                                  </m:mr>
                                </m:m>
                              </m:e>
                            </m:d>
                            <m:r>
                              <a:rPr lang="ar-AE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  <m:d>
                              <m:dPr>
                                <m:ctrlPr>
                                  <a:rPr lang="ar-AE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mr>
                        <m:mr>
                          <m:e/>
                          <m:e/>
                        </m:mr>
                      </m:m>
                    </m:oMath>
                  </m:oMathPara>
                </a14:m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>
                  <a:spcAft>
                    <a:spcPts val="7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                                              </m:t>
                      </m:r>
                      <m:r>
                        <a:rPr lang="en-US" altLang="zh-CN" sz="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CN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                    </m:t>
                      </m:r>
                      <m:r>
                        <a:rPr lang="en-US" altLang="zh-CN" sz="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         </m:t>
                      </m:r>
                      <m:r>
                        <a:rPr lang="en-US" altLang="zh-CN" sz="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CN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  </m:t>
                      </m:r>
                      <m:r>
                        <a:rPr lang="en-US" altLang="zh-CN" sz="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>
                  <a:spcAft>
                    <a:spcPts val="7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                            </m:t>
                      </m:r>
                      <m:r>
                        <a:rPr lang="ar-AE" altLang="zh-CN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ar-AE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altLang="zh-CN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ar-AE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ar-AE" altLang="zh-CN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ar-AE" altLang="zh-CN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ar-AE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ar-AE" altLang="zh-CN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d>
                                  <m:dPr>
                                    <m:ctrlPr>
                                      <a:rPr lang="ar-AE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ar-AE" altLang="zh-CN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ar-AE" altLang="zh-CN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d>
                                  <m:dPr>
                                    <m:ctrlPr>
                                      <a:rPr lang="ar-AE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ar-AE" altLang="zh-CN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>
                  <a:spcAft>
                    <a:spcPts val="7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                                                                                               </m:t>
                      </m:r>
                      <m:r>
                        <a:rPr lang="en-US" altLang="zh-CN" sz="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CN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ar-AE" sz="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" name="Content Placeholder 2">
                <a:extLst>
                  <a:ext uri="{FF2B5EF4-FFF2-40B4-BE49-F238E27FC236}">
                    <a16:creationId xmlns:a16="http://schemas.microsoft.com/office/drawing/2014/main" id="{082AA718-9051-5854-5E66-E7F96977F9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6456" y="1806575"/>
                <a:ext cx="4713706" cy="1564980"/>
              </a:xfrm>
              <a:prstGeom prst="rect">
                <a:avLst/>
              </a:prstGeom>
              <a:blipFill>
                <a:blip r:embed="rId4"/>
                <a:stretch>
                  <a:fillRect l="-12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右大括号 18">
            <a:extLst>
              <a:ext uri="{FF2B5EF4-FFF2-40B4-BE49-F238E27FC236}">
                <a16:creationId xmlns:a16="http://schemas.microsoft.com/office/drawing/2014/main" id="{112751AF-4B10-C56C-693E-47AD7ADFC4FC}"/>
              </a:ext>
            </a:extLst>
          </p:cNvPr>
          <p:cNvSpPr/>
          <p:nvPr/>
        </p:nvSpPr>
        <p:spPr>
          <a:xfrm rot="5400000">
            <a:off x="1329690" y="2248535"/>
            <a:ext cx="45719" cy="381000"/>
          </a:xfrm>
          <a:prstGeom prst="rightBrace">
            <a:avLst>
              <a:gd name="adj1" fmla="val 4583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右大括号 19">
            <a:extLst>
              <a:ext uri="{FF2B5EF4-FFF2-40B4-BE49-F238E27FC236}">
                <a16:creationId xmlns:a16="http://schemas.microsoft.com/office/drawing/2014/main" id="{BED8A218-7151-9ECB-AC21-DF69B4B2A5E3}"/>
              </a:ext>
            </a:extLst>
          </p:cNvPr>
          <p:cNvSpPr/>
          <p:nvPr/>
        </p:nvSpPr>
        <p:spPr>
          <a:xfrm rot="5400000">
            <a:off x="2167890" y="2096136"/>
            <a:ext cx="45719" cy="685799"/>
          </a:xfrm>
          <a:prstGeom prst="rightBrace">
            <a:avLst>
              <a:gd name="adj1" fmla="val 4583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右大括号 20">
            <a:extLst>
              <a:ext uri="{FF2B5EF4-FFF2-40B4-BE49-F238E27FC236}">
                <a16:creationId xmlns:a16="http://schemas.microsoft.com/office/drawing/2014/main" id="{B9BF7A6D-14C0-36F3-EB9C-B4CA4D4DEF5F}"/>
              </a:ext>
            </a:extLst>
          </p:cNvPr>
          <p:cNvSpPr/>
          <p:nvPr/>
        </p:nvSpPr>
        <p:spPr>
          <a:xfrm rot="5400000">
            <a:off x="2751943" y="2248536"/>
            <a:ext cx="45719" cy="381000"/>
          </a:xfrm>
          <a:prstGeom prst="rightBrace">
            <a:avLst>
              <a:gd name="adj1" fmla="val 4583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右大括号 21">
            <a:extLst>
              <a:ext uri="{FF2B5EF4-FFF2-40B4-BE49-F238E27FC236}">
                <a16:creationId xmlns:a16="http://schemas.microsoft.com/office/drawing/2014/main" id="{D20A0615-3EB0-9A00-1629-A12509C42849}"/>
              </a:ext>
            </a:extLst>
          </p:cNvPr>
          <p:cNvSpPr/>
          <p:nvPr/>
        </p:nvSpPr>
        <p:spPr>
          <a:xfrm rot="5400000">
            <a:off x="3208274" y="2324735"/>
            <a:ext cx="45720" cy="228600"/>
          </a:xfrm>
          <a:prstGeom prst="rightBrace">
            <a:avLst>
              <a:gd name="adj1" fmla="val 4583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右大括号 22">
            <a:extLst>
              <a:ext uri="{FF2B5EF4-FFF2-40B4-BE49-F238E27FC236}">
                <a16:creationId xmlns:a16="http://schemas.microsoft.com/office/drawing/2014/main" id="{B5B2645C-8132-82D3-6736-404AE9307A67}"/>
              </a:ext>
            </a:extLst>
          </p:cNvPr>
          <p:cNvSpPr/>
          <p:nvPr/>
        </p:nvSpPr>
        <p:spPr>
          <a:xfrm rot="5400000">
            <a:off x="2383764" y="2923092"/>
            <a:ext cx="45719" cy="381000"/>
          </a:xfrm>
          <a:prstGeom prst="rightBrace">
            <a:avLst>
              <a:gd name="adj1" fmla="val 4583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40" dirty="0"/>
              <a:t>Coding</a:t>
            </a:r>
            <a:r>
              <a:rPr spc="-5" dirty="0"/>
              <a:t> </a:t>
            </a:r>
            <a:r>
              <a:rPr dirty="0"/>
              <a:t>a </a:t>
            </a:r>
            <a:r>
              <a:rPr spc="-45" dirty="0"/>
              <a:t>continuous-</a:t>
            </a:r>
            <a:r>
              <a:rPr dirty="0"/>
              <a:t>time </a:t>
            </a:r>
            <a:r>
              <a:rPr spc="-65" dirty="0"/>
              <a:t>state-</a:t>
            </a:r>
            <a:r>
              <a:rPr spc="-60" dirty="0"/>
              <a:t>space</a:t>
            </a:r>
            <a:r>
              <a:rPr dirty="0"/>
              <a:t> </a:t>
            </a:r>
            <a:r>
              <a:rPr spc="-70" dirty="0"/>
              <a:t>system</a:t>
            </a:r>
            <a:r>
              <a:rPr dirty="0"/>
              <a:t> in </a:t>
            </a:r>
            <a:r>
              <a:rPr spc="-10" dirty="0"/>
              <a:t>MATLAB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38544" y="594612"/>
            <a:ext cx="4331335" cy="1195705"/>
            <a:chOff x="138544" y="594612"/>
            <a:chExt cx="4331335" cy="1195705"/>
          </a:xfrm>
        </p:grpSpPr>
        <p:sp>
          <p:nvSpPr>
            <p:cNvPr id="4" name="object 4"/>
            <p:cNvSpPr/>
            <p:nvPr/>
          </p:nvSpPr>
          <p:spPr>
            <a:xfrm>
              <a:off x="138544" y="594612"/>
              <a:ext cx="4331335" cy="1195705"/>
            </a:xfrm>
            <a:custGeom>
              <a:avLst/>
              <a:gdLst/>
              <a:ahLst/>
              <a:cxnLst/>
              <a:rect l="l" t="t" r="r" b="b"/>
              <a:pathLst>
                <a:path w="4331335" h="1195705">
                  <a:moveTo>
                    <a:pt x="4299334" y="0"/>
                  </a:moveTo>
                  <a:lnTo>
                    <a:pt x="31631" y="0"/>
                  </a:lnTo>
                  <a:lnTo>
                    <a:pt x="19319" y="2485"/>
                  </a:lnTo>
                  <a:lnTo>
                    <a:pt x="9264" y="9264"/>
                  </a:lnTo>
                  <a:lnTo>
                    <a:pt x="2485" y="19319"/>
                  </a:lnTo>
                  <a:lnTo>
                    <a:pt x="0" y="31631"/>
                  </a:lnTo>
                  <a:lnTo>
                    <a:pt x="0" y="1164049"/>
                  </a:lnTo>
                  <a:lnTo>
                    <a:pt x="2485" y="1176362"/>
                  </a:lnTo>
                  <a:lnTo>
                    <a:pt x="9264" y="1186416"/>
                  </a:lnTo>
                  <a:lnTo>
                    <a:pt x="19319" y="1193195"/>
                  </a:lnTo>
                  <a:lnTo>
                    <a:pt x="31631" y="1195681"/>
                  </a:lnTo>
                  <a:lnTo>
                    <a:pt x="4299334" y="1195681"/>
                  </a:lnTo>
                  <a:lnTo>
                    <a:pt x="4311646" y="1193195"/>
                  </a:lnTo>
                  <a:lnTo>
                    <a:pt x="4321701" y="1186416"/>
                  </a:lnTo>
                  <a:lnTo>
                    <a:pt x="4328480" y="1176362"/>
                  </a:lnTo>
                  <a:lnTo>
                    <a:pt x="4330965" y="1164049"/>
                  </a:lnTo>
                  <a:lnTo>
                    <a:pt x="4330965" y="31631"/>
                  </a:lnTo>
                  <a:lnTo>
                    <a:pt x="4328480" y="19319"/>
                  </a:lnTo>
                  <a:lnTo>
                    <a:pt x="4321701" y="9264"/>
                  </a:lnTo>
                  <a:lnTo>
                    <a:pt x="4311646" y="2485"/>
                  </a:lnTo>
                  <a:lnTo>
                    <a:pt x="4299334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4870" y="600938"/>
              <a:ext cx="4318635" cy="1183640"/>
            </a:xfrm>
            <a:custGeom>
              <a:avLst/>
              <a:gdLst/>
              <a:ahLst/>
              <a:cxnLst/>
              <a:rect l="l" t="t" r="r" b="b"/>
              <a:pathLst>
                <a:path w="4318635" h="1183639">
                  <a:moveTo>
                    <a:pt x="4286681" y="0"/>
                  </a:moveTo>
                  <a:lnTo>
                    <a:pt x="31631" y="0"/>
                  </a:lnTo>
                  <a:lnTo>
                    <a:pt x="19319" y="2485"/>
                  </a:lnTo>
                  <a:lnTo>
                    <a:pt x="9264" y="9264"/>
                  </a:lnTo>
                  <a:lnTo>
                    <a:pt x="2485" y="19319"/>
                  </a:lnTo>
                  <a:lnTo>
                    <a:pt x="0" y="31631"/>
                  </a:lnTo>
                  <a:lnTo>
                    <a:pt x="0" y="1151397"/>
                  </a:lnTo>
                  <a:lnTo>
                    <a:pt x="2485" y="1163709"/>
                  </a:lnTo>
                  <a:lnTo>
                    <a:pt x="9264" y="1173764"/>
                  </a:lnTo>
                  <a:lnTo>
                    <a:pt x="19319" y="1180543"/>
                  </a:lnTo>
                  <a:lnTo>
                    <a:pt x="31631" y="1183028"/>
                  </a:lnTo>
                  <a:lnTo>
                    <a:pt x="4286681" y="1183028"/>
                  </a:lnTo>
                  <a:lnTo>
                    <a:pt x="4298993" y="1180543"/>
                  </a:lnTo>
                  <a:lnTo>
                    <a:pt x="4309048" y="1173764"/>
                  </a:lnTo>
                  <a:lnTo>
                    <a:pt x="4315827" y="1163709"/>
                  </a:lnTo>
                  <a:lnTo>
                    <a:pt x="4318313" y="1151397"/>
                  </a:lnTo>
                  <a:lnTo>
                    <a:pt x="4318313" y="31631"/>
                  </a:lnTo>
                  <a:lnTo>
                    <a:pt x="4315827" y="19319"/>
                  </a:lnTo>
                  <a:lnTo>
                    <a:pt x="4309048" y="9264"/>
                  </a:lnTo>
                  <a:lnTo>
                    <a:pt x="4298993" y="2485"/>
                  </a:lnTo>
                  <a:lnTo>
                    <a:pt x="4286681" y="0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82778" y="609760"/>
            <a:ext cx="1520190" cy="11366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70" dirty="0">
                <a:latin typeface="Courier New"/>
                <a:cs typeface="Courier New"/>
              </a:rPr>
              <a:t>A</a:t>
            </a:r>
            <a:r>
              <a:rPr sz="900" spc="-45" dirty="0"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=</a:t>
            </a:r>
            <a:r>
              <a:rPr sz="900" spc="-40" dirty="0"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[0,1;</a:t>
            </a:r>
            <a:r>
              <a:rPr sz="900" spc="-75" dirty="0">
                <a:solidFill>
                  <a:srgbClr val="218A21"/>
                </a:solidFill>
                <a:latin typeface="Courier New"/>
                <a:cs typeface="Courier New"/>
              </a:rPr>
              <a:t>-</a:t>
            </a:r>
            <a:r>
              <a:rPr sz="900" spc="-80" dirty="0">
                <a:latin typeface="Courier New"/>
                <a:cs typeface="Courier New"/>
              </a:rPr>
              <a:t>3,</a:t>
            </a:r>
            <a:r>
              <a:rPr sz="900" spc="-80" dirty="0">
                <a:solidFill>
                  <a:srgbClr val="218A21"/>
                </a:solidFill>
                <a:latin typeface="Courier New"/>
                <a:cs typeface="Courier New"/>
              </a:rPr>
              <a:t>-</a:t>
            </a:r>
            <a:r>
              <a:rPr sz="900" spc="-25" dirty="0">
                <a:latin typeface="Courier New"/>
                <a:cs typeface="Courier New"/>
              </a:rPr>
              <a:t>2];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-70" dirty="0">
                <a:latin typeface="Courier New"/>
                <a:cs typeface="Courier New"/>
              </a:rPr>
              <a:t>B = </a:t>
            </a:r>
            <a:r>
              <a:rPr sz="900" spc="-10" dirty="0">
                <a:latin typeface="Courier New"/>
                <a:cs typeface="Courier New"/>
              </a:rPr>
              <a:t>[0;1];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-70" dirty="0">
                <a:latin typeface="Courier New"/>
                <a:cs typeface="Courier New"/>
              </a:rPr>
              <a:t>C = </a:t>
            </a:r>
            <a:r>
              <a:rPr sz="900" spc="-10" dirty="0">
                <a:latin typeface="Courier New"/>
                <a:cs typeface="Courier New"/>
              </a:rPr>
              <a:t>[2,1];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900" spc="-70" dirty="0">
                <a:latin typeface="Courier New"/>
                <a:cs typeface="Courier New"/>
              </a:rPr>
              <a:t>D = </a:t>
            </a:r>
            <a:r>
              <a:rPr sz="900" spc="-25" dirty="0">
                <a:latin typeface="Courier New"/>
                <a:cs typeface="Courier New"/>
              </a:rPr>
              <a:t>0;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-75" dirty="0">
                <a:latin typeface="Courier New"/>
                <a:cs typeface="Courier New"/>
              </a:rPr>
              <a:t>sys_ss</a:t>
            </a:r>
            <a:r>
              <a:rPr sz="900" spc="-55" dirty="0"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=</a:t>
            </a:r>
            <a:r>
              <a:rPr sz="900" spc="-55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ss(A,B,C,D)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900">
              <a:latin typeface="Courier New"/>
              <a:cs typeface="Courier New"/>
            </a:endParaRPr>
          </a:p>
          <a:p>
            <a:pPr marL="12700" marR="5080">
              <a:lnSpc>
                <a:spcPct val="101499"/>
              </a:lnSpc>
            </a:pPr>
            <a:r>
              <a:rPr sz="900" spc="-75" dirty="0">
                <a:latin typeface="Courier New"/>
                <a:cs typeface="Courier New"/>
              </a:rPr>
              <a:t>[yout,</a:t>
            </a:r>
            <a:r>
              <a:rPr sz="900" spc="-60" dirty="0"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T]</a:t>
            </a:r>
            <a:r>
              <a:rPr sz="900" spc="-55" dirty="0"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=</a:t>
            </a:r>
            <a:r>
              <a:rPr sz="900" spc="-55" dirty="0"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step(sys_ss); </a:t>
            </a:r>
            <a:r>
              <a:rPr sz="900" spc="-70" dirty="0">
                <a:solidFill>
                  <a:srgbClr val="218A21"/>
                </a:solidFill>
                <a:latin typeface="Courier New"/>
                <a:cs typeface="Courier New"/>
              </a:rPr>
              <a:t>figure</a:t>
            </a:r>
            <a:r>
              <a:rPr sz="900" spc="-70" dirty="0">
                <a:latin typeface="Courier New"/>
                <a:cs typeface="Courier New"/>
              </a:rPr>
              <a:t>, plot(T, </a:t>
            </a:r>
            <a:r>
              <a:rPr sz="900" spc="-10" dirty="0">
                <a:latin typeface="Courier New"/>
                <a:cs typeface="Courier New"/>
              </a:rPr>
              <a:t>yout)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870697" y="3322038"/>
            <a:ext cx="86677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11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12</a:t>
            </a:r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40" dirty="0"/>
              <a:t>Coding</a:t>
            </a:r>
            <a:r>
              <a:rPr spc="-5" dirty="0"/>
              <a:t> </a:t>
            </a:r>
            <a:r>
              <a:rPr dirty="0"/>
              <a:t>a </a:t>
            </a:r>
            <a:r>
              <a:rPr spc="-45" dirty="0"/>
              <a:t>continuous-</a:t>
            </a:r>
            <a:r>
              <a:rPr dirty="0"/>
              <a:t>time </a:t>
            </a:r>
            <a:r>
              <a:rPr spc="-65" dirty="0"/>
              <a:t>state-</a:t>
            </a:r>
            <a:r>
              <a:rPr spc="-60" dirty="0"/>
              <a:t>space</a:t>
            </a:r>
            <a:r>
              <a:rPr dirty="0"/>
              <a:t> </a:t>
            </a:r>
            <a:r>
              <a:rPr spc="-70" dirty="0"/>
              <a:t>system</a:t>
            </a:r>
            <a:r>
              <a:rPr dirty="0"/>
              <a:t> in </a:t>
            </a:r>
            <a:r>
              <a:rPr spc="-10" dirty="0"/>
              <a:t>Python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38544" y="594592"/>
            <a:ext cx="4331335" cy="2726690"/>
            <a:chOff x="138544" y="594592"/>
            <a:chExt cx="4331335" cy="2726690"/>
          </a:xfrm>
        </p:grpSpPr>
        <p:sp>
          <p:nvSpPr>
            <p:cNvPr id="4" name="object 4"/>
            <p:cNvSpPr/>
            <p:nvPr/>
          </p:nvSpPr>
          <p:spPr>
            <a:xfrm>
              <a:off x="138544" y="594592"/>
              <a:ext cx="4331335" cy="2726690"/>
            </a:xfrm>
            <a:custGeom>
              <a:avLst/>
              <a:gdLst/>
              <a:ahLst/>
              <a:cxnLst/>
              <a:rect l="l" t="t" r="r" b="b"/>
              <a:pathLst>
                <a:path w="4331335" h="2726690">
                  <a:moveTo>
                    <a:pt x="4299334" y="0"/>
                  </a:moveTo>
                  <a:lnTo>
                    <a:pt x="31631" y="0"/>
                  </a:lnTo>
                  <a:lnTo>
                    <a:pt x="19319" y="2485"/>
                  </a:lnTo>
                  <a:lnTo>
                    <a:pt x="9264" y="9264"/>
                  </a:lnTo>
                  <a:lnTo>
                    <a:pt x="2485" y="19319"/>
                  </a:lnTo>
                  <a:lnTo>
                    <a:pt x="0" y="31631"/>
                  </a:lnTo>
                  <a:lnTo>
                    <a:pt x="0" y="2695028"/>
                  </a:lnTo>
                  <a:lnTo>
                    <a:pt x="2485" y="2707341"/>
                  </a:lnTo>
                  <a:lnTo>
                    <a:pt x="9264" y="2717395"/>
                  </a:lnTo>
                  <a:lnTo>
                    <a:pt x="19319" y="2724174"/>
                  </a:lnTo>
                  <a:lnTo>
                    <a:pt x="31631" y="2726660"/>
                  </a:lnTo>
                  <a:lnTo>
                    <a:pt x="4299334" y="2726660"/>
                  </a:lnTo>
                  <a:lnTo>
                    <a:pt x="4311646" y="2724174"/>
                  </a:lnTo>
                  <a:lnTo>
                    <a:pt x="4321701" y="2717395"/>
                  </a:lnTo>
                  <a:lnTo>
                    <a:pt x="4328480" y="2707341"/>
                  </a:lnTo>
                  <a:lnTo>
                    <a:pt x="4330965" y="2695028"/>
                  </a:lnTo>
                  <a:lnTo>
                    <a:pt x="4330965" y="31631"/>
                  </a:lnTo>
                  <a:lnTo>
                    <a:pt x="4328480" y="19319"/>
                  </a:lnTo>
                  <a:lnTo>
                    <a:pt x="4321701" y="9264"/>
                  </a:lnTo>
                  <a:lnTo>
                    <a:pt x="4311646" y="2485"/>
                  </a:lnTo>
                  <a:lnTo>
                    <a:pt x="4299334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4870" y="600919"/>
              <a:ext cx="4318635" cy="2714625"/>
            </a:xfrm>
            <a:custGeom>
              <a:avLst/>
              <a:gdLst/>
              <a:ahLst/>
              <a:cxnLst/>
              <a:rect l="l" t="t" r="r" b="b"/>
              <a:pathLst>
                <a:path w="4318635" h="2714625">
                  <a:moveTo>
                    <a:pt x="4286681" y="0"/>
                  </a:moveTo>
                  <a:lnTo>
                    <a:pt x="31631" y="0"/>
                  </a:lnTo>
                  <a:lnTo>
                    <a:pt x="19319" y="2485"/>
                  </a:lnTo>
                  <a:lnTo>
                    <a:pt x="9264" y="9264"/>
                  </a:lnTo>
                  <a:lnTo>
                    <a:pt x="2485" y="19319"/>
                  </a:lnTo>
                  <a:lnTo>
                    <a:pt x="0" y="31631"/>
                  </a:lnTo>
                  <a:lnTo>
                    <a:pt x="0" y="2682375"/>
                  </a:lnTo>
                  <a:lnTo>
                    <a:pt x="2485" y="2694688"/>
                  </a:lnTo>
                  <a:lnTo>
                    <a:pt x="9264" y="2704742"/>
                  </a:lnTo>
                  <a:lnTo>
                    <a:pt x="19319" y="2711521"/>
                  </a:lnTo>
                  <a:lnTo>
                    <a:pt x="31631" y="2714007"/>
                  </a:lnTo>
                  <a:lnTo>
                    <a:pt x="4286681" y="2714007"/>
                  </a:lnTo>
                  <a:lnTo>
                    <a:pt x="4298993" y="2711521"/>
                  </a:lnTo>
                  <a:lnTo>
                    <a:pt x="4309048" y="2704742"/>
                  </a:lnTo>
                  <a:lnTo>
                    <a:pt x="4315827" y="2694688"/>
                  </a:lnTo>
                  <a:lnTo>
                    <a:pt x="4318313" y="2682375"/>
                  </a:lnTo>
                  <a:lnTo>
                    <a:pt x="4318313" y="31631"/>
                  </a:lnTo>
                  <a:lnTo>
                    <a:pt x="4315827" y="19319"/>
                  </a:lnTo>
                  <a:lnTo>
                    <a:pt x="4309048" y="9264"/>
                  </a:lnTo>
                  <a:lnTo>
                    <a:pt x="4298993" y="2485"/>
                  </a:lnTo>
                  <a:lnTo>
                    <a:pt x="4286681" y="0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82778" y="609760"/>
            <a:ext cx="1998345" cy="26676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75" dirty="0">
                <a:solidFill>
                  <a:srgbClr val="926FDB"/>
                </a:solidFill>
                <a:latin typeface="Courier New"/>
                <a:cs typeface="Courier New"/>
              </a:rPr>
              <a:t>import</a:t>
            </a:r>
            <a:r>
              <a:rPr sz="900" spc="-60" dirty="0">
                <a:solidFill>
                  <a:srgbClr val="926FDB"/>
                </a:solidFill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control</a:t>
            </a:r>
            <a:r>
              <a:rPr sz="900" spc="-55" dirty="0">
                <a:latin typeface="Courier New"/>
                <a:cs typeface="Courier New"/>
              </a:rPr>
              <a:t> </a:t>
            </a:r>
            <a:r>
              <a:rPr sz="900" spc="-75" dirty="0">
                <a:solidFill>
                  <a:srgbClr val="926FDB"/>
                </a:solidFill>
                <a:latin typeface="Courier New"/>
                <a:cs typeface="Courier New"/>
              </a:rPr>
              <a:t>as</a:t>
            </a:r>
            <a:r>
              <a:rPr sz="900" spc="-55" dirty="0">
                <a:solidFill>
                  <a:srgbClr val="926FDB"/>
                </a:solidFill>
                <a:latin typeface="Courier New"/>
                <a:cs typeface="Courier New"/>
              </a:rPr>
              <a:t> </a:t>
            </a:r>
            <a:r>
              <a:rPr sz="900" spc="-25" dirty="0">
                <a:latin typeface="Courier New"/>
                <a:cs typeface="Courier New"/>
              </a:rPr>
              <a:t>co</a:t>
            </a:r>
            <a:endParaRPr sz="900">
              <a:latin typeface="Courier New"/>
              <a:cs typeface="Courier New"/>
            </a:endParaRPr>
          </a:p>
          <a:p>
            <a:pPr marL="12700" marR="124460">
              <a:lnSpc>
                <a:spcPct val="101499"/>
              </a:lnSpc>
            </a:pPr>
            <a:r>
              <a:rPr sz="900" spc="-75" dirty="0">
                <a:solidFill>
                  <a:srgbClr val="926FDB"/>
                </a:solidFill>
                <a:latin typeface="Courier New"/>
                <a:cs typeface="Courier New"/>
              </a:rPr>
              <a:t>import</a:t>
            </a:r>
            <a:r>
              <a:rPr sz="900" spc="-30" dirty="0">
                <a:solidFill>
                  <a:srgbClr val="926FDB"/>
                </a:solidFill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matplotlib.pyplot</a:t>
            </a:r>
            <a:r>
              <a:rPr sz="900" spc="-25" dirty="0">
                <a:latin typeface="Courier New"/>
                <a:cs typeface="Courier New"/>
              </a:rPr>
              <a:t> </a:t>
            </a:r>
            <a:r>
              <a:rPr sz="900" spc="-75" dirty="0">
                <a:solidFill>
                  <a:srgbClr val="926FDB"/>
                </a:solidFill>
                <a:latin typeface="Courier New"/>
                <a:cs typeface="Courier New"/>
              </a:rPr>
              <a:t>as</a:t>
            </a:r>
            <a:r>
              <a:rPr sz="900" spc="-30" dirty="0">
                <a:solidFill>
                  <a:srgbClr val="926FDB"/>
                </a:solidFill>
                <a:latin typeface="Courier New"/>
                <a:cs typeface="Courier New"/>
              </a:rPr>
              <a:t> </a:t>
            </a:r>
            <a:r>
              <a:rPr sz="900" spc="-60" dirty="0">
                <a:latin typeface="Courier New"/>
                <a:cs typeface="Courier New"/>
              </a:rPr>
              <a:t>plt </a:t>
            </a:r>
            <a:r>
              <a:rPr sz="900" spc="-75" dirty="0">
                <a:solidFill>
                  <a:srgbClr val="926FDB"/>
                </a:solidFill>
                <a:latin typeface="Courier New"/>
                <a:cs typeface="Courier New"/>
              </a:rPr>
              <a:t>import</a:t>
            </a:r>
            <a:r>
              <a:rPr sz="900" spc="-50" dirty="0">
                <a:solidFill>
                  <a:srgbClr val="926FDB"/>
                </a:solidFill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numpy</a:t>
            </a:r>
            <a:r>
              <a:rPr sz="900" spc="-50" dirty="0">
                <a:latin typeface="Courier New"/>
                <a:cs typeface="Courier New"/>
              </a:rPr>
              <a:t> </a:t>
            </a:r>
            <a:r>
              <a:rPr sz="900" spc="-75" dirty="0">
                <a:solidFill>
                  <a:srgbClr val="926FDB"/>
                </a:solidFill>
                <a:latin typeface="Courier New"/>
                <a:cs typeface="Courier New"/>
              </a:rPr>
              <a:t>as</a:t>
            </a:r>
            <a:r>
              <a:rPr sz="900" spc="-45" dirty="0">
                <a:solidFill>
                  <a:srgbClr val="926FDB"/>
                </a:solidFill>
                <a:latin typeface="Courier New"/>
                <a:cs typeface="Courier New"/>
              </a:rPr>
              <a:t> </a:t>
            </a:r>
            <a:r>
              <a:rPr sz="900" spc="-25" dirty="0">
                <a:latin typeface="Courier New"/>
                <a:cs typeface="Courier New"/>
              </a:rPr>
              <a:t>np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-70" dirty="0">
                <a:solidFill>
                  <a:srgbClr val="9F522C"/>
                </a:solidFill>
                <a:latin typeface="Courier New"/>
                <a:cs typeface="Courier New"/>
              </a:rPr>
              <a:t>A</a:t>
            </a:r>
            <a:r>
              <a:rPr sz="900" spc="-20" dirty="0">
                <a:solidFill>
                  <a:srgbClr val="9F522C"/>
                </a:solidFill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=</a:t>
            </a:r>
            <a:r>
              <a:rPr sz="900" spc="-20" dirty="0"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np.array([[</a:t>
            </a:r>
            <a:r>
              <a:rPr sz="900" spc="-75" dirty="0">
                <a:solidFill>
                  <a:srgbClr val="008A8A"/>
                </a:solidFill>
                <a:latin typeface="Courier New"/>
                <a:cs typeface="Courier New"/>
              </a:rPr>
              <a:t>0</a:t>
            </a:r>
            <a:r>
              <a:rPr sz="900" spc="-75" dirty="0">
                <a:latin typeface="Courier New"/>
                <a:cs typeface="Courier New"/>
              </a:rPr>
              <a:t>,</a:t>
            </a:r>
            <a:r>
              <a:rPr sz="900" spc="-75" dirty="0">
                <a:solidFill>
                  <a:srgbClr val="008A8A"/>
                </a:solidFill>
                <a:latin typeface="Courier New"/>
                <a:cs typeface="Courier New"/>
              </a:rPr>
              <a:t>1</a:t>
            </a:r>
            <a:r>
              <a:rPr sz="900" spc="-75" dirty="0">
                <a:latin typeface="Courier New"/>
                <a:cs typeface="Courier New"/>
              </a:rPr>
              <a:t>],[-</a:t>
            </a:r>
            <a:r>
              <a:rPr sz="900" spc="-75" dirty="0">
                <a:solidFill>
                  <a:srgbClr val="008A8A"/>
                </a:solidFill>
                <a:latin typeface="Courier New"/>
                <a:cs typeface="Courier New"/>
              </a:rPr>
              <a:t>3</a:t>
            </a:r>
            <a:r>
              <a:rPr sz="900" spc="-75" dirty="0">
                <a:latin typeface="Courier New"/>
                <a:cs typeface="Courier New"/>
              </a:rPr>
              <a:t>,-</a:t>
            </a:r>
            <a:r>
              <a:rPr sz="900" spc="-20" dirty="0">
                <a:solidFill>
                  <a:srgbClr val="008A8A"/>
                </a:solidFill>
                <a:latin typeface="Courier New"/>
                <a:cs typeface="Courier New"/>
              </a:rPr>
              <a:t>2</a:t>
            </a:r>
            <a:r>
              <a:rPr sz="900" spc="-20" dirty="0">
                <a:latin typeface="Courier New"/>
                <a:cs typeface="Courier New"/>
              </a:rPr>
              <a:t>]])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-70" dirty="0">
                <a:solidFill>
                  <a:srgbClr val="9F522C"/>
                </a:solidFill>
                <a:latin typeface="Courier New"/>
                <a:cs typeface="Courier New"/>
              </a:rPr>
              <a:t>B </a:t>
            </a:r>
            <a:r>
              <a:rPr sz="900" spc="-70" dirty="0">
                <a:latin typeface="Courier New"/>
                <a:cs typeface="Courier New"/>
              </a:rPr>
              <a:t>=</a:t>
            </a:r>
            <a:r>
              <a:rPr sz="900" spc="-75" dirty="0">
                <a:latin typeface="Courier New"/>
                <a:cs typeface="Courier New"/>
              </a:rPr>
              <a:t> </a:t>
            </a:r>
            <a:r>
              <a:rPr sz="900" spc="-25" dirty="0">
                <a:latin typeface="Courier New"/>
                <a:cs typeface="Courier New"/>
              </a:rPr>
              <a:t>np.array([[</a:t>
            </a:r>
            <a:r>
              <a:rPr sz="900" spc="-25" dirty="0">
                <a:solidFill>
                  <a:srgbClr val="008A8A"/>
                </a:solidFill>
                <a:latin typeface="Courier New"/>
                <a:cs typeface="Courier New"/>
              </a:rPr>
              <a:t>0</a:t>
            </a:r>
            <a:r>
              <a:rPr sz="900" spc="-25" dirty="0">
                <a:latin typeface="Courier New"/>
                <a:cs typeface="Courier New"/>
              </a:rPr>
              <a:t>],[</a:t>
            </a:r>
            <a:r>
              <a:rPr sz="900" spc="-25" dirty="0">
                <a:solidFill>
                  <a:srgbClr val="008A8A"/>
                </a:solidFill>
                <a:latin typeface="Courier New"/>
                <a:cs typeface="Courier New"/>
              </a:rPr>
              <a:t>1</a:t>
            </a:r>
            <a:r>
              <a:rPr sz="900" spc="-25" dirty="0">
                <a:latin typeface="Courier New"/>
                <a:cs typeface="Courier New"/>
              </a:rPr>
              <a:t>]])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-70" dirty="0">
                <a:solidFill>
                  <a:srgbClr val="9F522C"/>
                </a:solidFill>
                <a:latin typeface="Courier New"/>
                <a:cs typeface="Courier New"/>
              </a:rPr>
              <a:t>C </a:t>
            </a:r>
            <a:r>
              <a:rPr sz="900" spc="-70" dirty="0">
                <a:latin typeface="Courier New"/>
                <a:cs typeface="Courier New"/>
              </a:rPr>
              <a:t>=</a:t>
            </a:r>
            <a:r>
              <a:rPr sz="900" spc="-75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np.array([</a:t>
            </a:r>
            <a:r>
              <a:rPr sz="900" spc="-10" dirty="0">
                <a:solidFill>
                  <a:srgbClr val="008A8A"/>
                </a:solidFill>
                <a:latin typeface="Courier New"/>
                <a:cs typeface="Courier New"/>
              </a:rPr>
              <a:t>2</a:t>
            </a:r>
            <a:r>
              <a:rPr sz="900" spc="-10" dirty="0">
                <a:latin typeface="Courier New"/>
                <a:cs typeface="Courier New"/>
              </a:rPr>
              <a:t>,</a:t>
            </a:r>
            <a:r>
              <a:rPr sz="900" spc="-10" dirty="0">
                <a:solidFill>
                  <a:srgbClr val="008A8A"/>
                </a:solidFill>
                <a:latin typeface="Courier New"/>
                <a:cs typeface="Courier New"/>
              </a:rPr>
              <a:t>1</a:t>
            </a:r>
            <a:r>
              <a:rPr sz="900" spc="-10" dirty="0">
                <a:latin typeface="Courier New"/>
                <a:cs typeface="Courier New"/>
              </a:rPr>
              <a:t>])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900" spc="-70" dirty="0">
                <a:solidFill>
                  <a:srgbClr val="9F522C"/>
                </a:solidFill>
                <a:latin typeface="Courier New"/>
                <a:cs typeface="Courier New"/>
              </a:rPr>
              <a:t>D </a:t>
            </a:r>
            <a:r>
              <a:rPr sz="900" spc="-70" dirty="0">
                <a:latin typeface="Courier New"/>
                <a:cs typeface="Courier New"/>
              </a:rPr>
              <a:t>=</a:t>
            </a:r>
            <a:r>
              <a:rPr sz="900" spc="-75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np.array([</a:t>
            </a:r>
            <a:r>
              <a:rPr sz="900" spc="-10" dirty="0">
                <a:solidFill>
                  <a:srgbClr val="008A8A"/>
                </a:solidFill>
                <a:latin typeface="Courier New"/>
                <a:cs typeface="Courier New"/>
              </a:rPr>
              <a:t>0</a:t>
            </a:r>
            <a:r>
              <a:rPr sz="900" spc="-10" dirty="0">
                <a:latin typeface="Courier New"/>
                <a:cs typeface="Courier New"/>
              </a:rPr>
              <a:t>])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900">
              <a:latin typeface="Courier New"/>
              <a:cs typeface="Courier New"/>
            </a:endParaRPr>
          </a:p>
          <a:p>
            <a:pPr marL="12700" marR="602615">
              <a:lnSpc>
                <a:spcPct val="101499"/>
              </a:lnSpc>
            </a:pPr>
            <a:r>
              <a:rPr sz="900" spc="-75" dirty="0">
                <a:solidFill>
                  <a:srgbClr val="9F522C"/>
                </a:solidFill>
                <a:latin typeface="Courier New"/>
                <a:cs typeface="Courier New"/>
              </a:rPr>
              <a:t>sys_ss</a:t>
            </a:r>
            <a:r>
              <a:rPr sz="900" spc="-55" dirty="0">
                <a:solidFill>
                  <a:srgbClr val="9F522C"/>
                </a:solidFill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=</a:t>
            </a:r>
            <a:r>
              <a:rPr sz="900" spc="-60" dirty="0"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co.ss(A,B,C,D) </a:t>
            </a:r>
            <a:r>
              <a:rPr sz="900" spc="-10" dirty="0">
                <a:solidFill>
                  <a:srgbClr val="473C8A"/>
                </a:solidFill>
                <a:latin typeface="Courier New"/>
                <a:cs typeface="Courier New"/>
              </a:rPr>
              <a:t>print</a:t>
            </a:r>
            <a:r>
              <a:rPr sz="900" spc="-10" dirty="0">
                <a:latin typeface="Courier New"/>
                <a:cs typeface="Courier New"/>
              </a:rPr>
              <a:t>(sys_ss)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900" spc="-75" dirty="0">
                <a:solidFill>
                  <a:srgbClr val="9F522C"/>
                </a:solidFill>
                <a:latin typeface="Courier New"/>
                <a:cs typeface="Courier New"/>
              </a:rPr>
              <a:t>T</a:t>
            </a:r>
            <a:r>
              <a:rPr sz="900" spc="-75" dirty="0">
                <a:latin typeface="Courier New"/>
                <a:cs typeface="Courier New"/>
              </a:rPr>
              <a:t>,</a:t>
            </a:r>
            <a:r>
              <a:rPr sz="900" spc="-75" dirty="0">
                <a:solidFill>
                  <a:srgbClr val="9F522C"/>
                </a:solidFill>
                <a:latin typeface="Courier New"/>
                <a:cs typeface="Courier New"/>
              </a:rPr>
              <a:t>yout</a:t>
            </a:r>
            <a:r>
              <a:rPr sz="900" spc="-55" dirty="0">
                <a:solidFill>
                  <a:srgbClr val="9F522C"/>
                </a:solidFill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=</a:t>
            </a:r>
            <a:r>
              <a:rPr sz="900" spc="-60" dirty="0"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co.step_response(sys_ss)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900">
              <a:latin typeface="Courier New"/>
              <a:cs typeface="Courier New"/>
            </a:endParaRPr>
          </a:p>
          <a:p>
            <a:pPr marL="12700" marR="243840">
              <a:lnSpc>
                <a:spcPct val="101499"/>
              </a:lnSpc>
              <a:spcBef>
                <a:spcPts val="5"/>
              </a:spcBef>
            </a:pPr>
            <a:r>
              <a:rPr sz="900" spc="-75" dirty="0">
                <a:latin typeface="Courier New"/>
                <a:cs typeface="Courier New"/>
              </a:rPr>
              <a:t>plt.figure(</a:t>
            </a:r>
            <a:r>
              <a:rPr sz="900" spc="-75" dirty="0">
                <a:solidFill>
                  <a:srgbClr val="008A8A"/>
                </a:solidFill>
                <a:latin typeface="Courier New"/>
                <a:cs typeface="Courier New"/>
              </a:rPr>
              <a:t>1</a:t>
            </a:r>
            <a:r>
              <a:rPr sz="900" spc="-75" dirty="0">
                <a:latin typeface="Courier New"/>
                <a:cs typeface="Courier New"/>
              </a:rPr>
              <a:t>,figsize</a:t>
            </a:r>
            <a:r>
              <a:rPr sz="900" spc="-20" dirty="0"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=</a:t>
            </a:r>
            <a:r>
              <a:rPr sz="900" spc="-20" dirty="0"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(</a:t>
            </a:r>
            <a:r>
              <a:rPr sz="900" spc="-70" dirty="0">
                <a:solidFill>
                  <a:srgbClr val="008A8A"/>
                </a:solidFill>
                <a:latin typeface="Courier New"/>
                <a:cs typeface="Courier New"/>
              </a:rPr>
              <a:t>6</a:t>
            </a:r>
            <a:r>
              <a:rPr sz="900" spc="-70" dirty="0">
                <a:latin typeface="Courier New"/>
                <a:cs typeface="Courier New"/>
              </a:rPr>
              <a:t>,</a:t>
            </a:r>
            <a:r>
              <a:rPr sz="900" spc="-70" dirty="0">
                <a:solidFill>
                  <a:srgbClr val="008A8A"/>
                </a:solidFill>
                <a:latin typeface="Courier New"/>
                <a:cs typeface="Courier New"/>
              </a:rPr>
              <a:t>4</a:t>
            </a:r>
            <a:r>
              <a:rPr sz="900" spc="-70" dirty="0">
                <a:latin typeface="Courier New"/>
                <a:cs typeface="Courier New"/>
              </a:rPr>
              <a:t>)) </a:t>
            </a:r>
            <a:r>
              <a:rPr sz="900" spc="-10" dirty="0">
                <a:latin typeface="Courier New"/>
                <a:cs typeface="Courier New"/>
              </a:rPr>
              <a:t>plt.plot(T,yout) plt.grid(</a:t>
            </a:r>
            <a:r>
              <a:rPr sz="900" spc="-10" dirty="0">
                <a:solidFill>
                  <a:srgbClr val="008A8A"/>
                </a:solidFill>
                <a:latin typeface="Courier New"/>
                <a:cs typeface="Courier New"/>
              </a:rPr>
              <a:t>True</a:t>
            </a:r>
            <a:r>
              <a:rPr sz="900" spc="-10" dirty="0">
                <a:latin typeface="Courier New"/>
                <a:cs typeface="Courier New"/>
              </a:rPr>
              <a:t>) plt.ylabel(</a:t>
            </a:r>
            <a:r>
              <a:rPr sz="900" spc="-10" dirty="0">
                <a:solidFill>
                  <a:srgbClr val="8A2152"/>
                </a:solidFill>
                <a:latin typeface="Courier New"/>
                <a:cs typeface="Courier New"/>
              </a:rPr>
              <a:t>"y"</a:t>
            </a:r>
            <a:r>
              <a:rPr sz="900" spc="-10" dirty="0">
                <a:latin typeface="Courier New"/>
                <a:cs typeface="Courier New"/>
              </a:rPr>
              <a:t>)</a:t>
            </a:r>
            <a:endParaRPr sz="900">
              <a:latin typeface="Courier New"/>
              <a:cs typeface="Courier New"/>
            </a:endParaRPr>
          </a:p>
          <a:p>
            <a:pPr marL="12700" marR="542925">
              <a:lnSpc>
                <a:spcPct val="101499"/>
              </a:lnSpc>
            </a:pPr>
            <a:r>
              <a:rPr sz="900" spc="-75" dirty="0">
                <a:latin typeface="Courier New"/>
                <a:cs typeface="Courier New"/>
              </a:rPr>
              <a:t>plt.xlabel(</a:t>
            </a:r>
            <a:r>
              <a:rPr sz="900" spc="-75" dirty="0">
                <a:solidFill>
                  <a:srgbClr val="8A2152"/>
                </a:solidFill>
                <a:latin typeface="Courier New"/>
                <a:cs typeface="Courier New"/>
              </a:rPr>
              <a:t>"Time</a:t>
            </a:r>
            <a:r>
              <a:rPr sz="900" spc="5" dirty="0">
                <a:solidFill>
                  <a:srgbClr val="8A2152"/>
                </a:solidFill>
                <a:latin typeface="Courier New"/>
                <a:cs typeface="Courier New"/>
              </a:rPr>
              <a:t> </a:t>
            </a:r>
            <a:r>
              <a:rPr sz="900" spc="-70" dirty="0">
                <a:solidFill>
                  <a:srgbClr val="8A2152"/>
                </a:solidFill>
                <a:latin typeface="Courier New"/>
                <a:cs typeface="Courier New"/>
              </a:rPr>
              <a:t>(sec)"</a:t>
            </a:r>
            <a:r>
              <a:rPr sz="900" spc="-70" dirty="0">
                <a:latin typeface="Courier New"/>
                <a:cs typeface="Courier New"/>
              </a:rPr>
              <a:t>) </a:t>
            </a:r>
            <a:r>
              <a:rPr sz="900" spc="-10" dirty="0">
                <a:latin typeface="Courier New"/>
                <a:cs typeface="Courier New"/>
              </a:rPr>
              <a:t>plt.show()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870697" y="3322038"/>
            <a:ext cx="86677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12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12</a:t>
            </a: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004"/>
            <a:ext cx="133477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Why</a:t>
            </a:r>
            <a:r>
              <a:rPr spc="-65" dirty="0"/>
              <a:t> </a:t>
            </a:r>
            <a:r>
              <a:rPr spc="-10" dirty="0"/>
              <a:t>state</a:t>
            </a:r>
            <a:r>
              <a:rPr spc="-60" dirty="0"/>
              <a:t> </a:t>
            </a:r>
            <a:r>
              <a:rPr spc="-100" dirty="0"/>
              <a:t>space?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599262"/>
            <a:ext cx="65201" cy="6520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77532" y="515758"/>
            <a:ext cx="4124960" cy="128524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 marR="30480">
              <a:lnSpc>
                <a:spcPct val="102600"/>
              </a:lnSpc>
              <a:spcBef>
                <a:spcPts val="55"/>
              </a:spcBef>
            </a:pPr>
            <a:r>
              <a:rPr sz="1100" spc="-40" dirty="0">
                <a:latin typeface="Arial"/>
                <a:cs typeface="Arial"/>
              </a:rPr>
              <a:t>static/memoryless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system:</a:t>
            </a:r>
            <a:r>
              <a:rPr sz="1100" spc="105" dirty="0">
                <a:latin typeface="Arial"/>
                <a:cs typeface="Arial"/>
              </a:rPr>
              <a:t> </a:t>
            </a:r>
            <a:r>
              <a:rPr sz="1100" i="1" spc="-50" dirty="0">
                <a:latin typeface="Arial"/>
                <a:cs typeface="Arial"/>
              </a:rPr>
              <a:t>present</a:t>
            </a:r>
            <a:r>
              <a:rPr sz="1100" i="1" spc="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output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80" dirty="0">
                <a:latin typeface="Arial"/>
                <a:cs typeface="Arial"/>
              </a:rPr>
              <a:t>depends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-20" dirty="0">
                <a:solidFill>
                  <a:srgbClr val="FF5CA8"/>
                </a:solidFill>
                <a:latin typeface="Arial"/>
                <a:cs typeface="Arial"/>
              </a:rPr>
              <a:t>only</a:t>
            </a:r>
            <a:r>
              <a:rPr sz="1100" spc="5" dirty="0">
                <a:solidFill>
                  <a:srgbClr val="FF5CA8"/>
                </a:solidFill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on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its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-40" dirty="0">
                <a:latin typeface="Arial"/>
                <a:cs typeface="Arial"/>
              </a:rPr>
              <a:t>present </a:t>
            </a:r>
            <a:r>
              <a:rPr sz="1100" dirty="0">
                <a:latin typeface="Arial"/>
                <a:cs typeface="Arial"/>
              </a:rPr>
              <a:t>input:</a:t>
            </a:r>
            <a:r>
              <a:rPr sz="1100" spc="165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y</a:t>
            </a:r>
            <a:r>
              <a:rPr sz="1100" dirty="0">
                <a:latin typeface="Arial"/>
                <a:cs typeface="Arial"/>
              </a:rPr>
              <a:t>(</a:t>
            </a:r>
            <a:r>
              <a:rPr sz="1100" i="1" dirty="0">
                <a:latin typeface="Arial"/>
                <a:cs typeface="Arial"/>
              </a:rPr>
              <a:t>k</a:t>
            </a:r>
            <a:r>
              <a:rPr sz="1100" dirty="0">
                <a:latin typeface="Arial"/>
                <a:cs typeface="Arial"/>
              </a:rPr>
              <a:t>)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=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i="1" spc="-10" dirty="0">
                <a:latin typeface="Arial"/>
                <a:cs typeface="Arial"/>
              </a:rPr>
              <a:t>f</a:t>
            </a:r>
            <a:r>
              <a:rPr sz="1100" spc="-10" dirty="0">
                <a:latin typeface="Arial"/>
                <a:cs typeface="Arial"/>
              </a:rPr>
              <a:t>(</a:t>
            </a:r>
            <a:r>
              <a:rPr sz="1100" i="1" spc="-10" dirty="0">
                <a:latin typeface="Arial"/>
                <a:cs typeface="Arial"/>
              </a:rPr>
              <a:t>u</a:t>
            </a:r>
            <a:r>
              <a:rPr sz="1100" spc="-10" dirty="0">
                <a:latin typeface="Arial"/>
                <a:cs typeface="Arial"/>
              </a:rPr>
              <a:t>(</a:t>
            </a:r>
            <a:r>
              <a:rPr sz="1100" i="1" spc="-10" dirty="0">
                <a:latin typeface="Arial"/>
                <a:cs typeface="Arial"/>
              </a:rPr>
              <a:t>k</a:t>
            </a:r>
            <a:r>
              <a:rPr sz="1100" spc="-10" dirty="0">
                <a:latin typeface="Arial"/>
                <a:cs typeface="Arial"/>
              </a:rPr>
              <a:t>))</a:t>
            </a:r>
            <a:endParaRPr sz="1100">
              <a:latin typeface="Arial"/>
              <a:cs typeface="Arial"/>
            </a:endParaRPr>
          </a:p>
          <a:p>
            <a:pPr marL="38100" marR="334645">
              <a:lnSpc>
                <a:spcPct val="102600"/>
              </a:lnSpc>
              <a:spcBef>
                <a:spcPts val="300"/>
              </a:spcBef>
            </a:pPr>
            <a:r>
              <a:rPr sz="1100" spc="-45" dirty="0">
                <a:latin typeface="Arial"/>
                <a:cs typeface="Arial"/>
              </a:rPr>
              <a:t>dynamic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system:</a:t>
            </a:r>
            <a:r>
              <a:rPr sz="1100" spc="90" dirty="0">
                <a:latin typeface="Arial"/>
                <a:cs typeface="Arial"/>
              </a:rPr>
              <a:t> </a:t>
            </a:r>
            <a:r>
              <a:rPr sz="1100" i="1" spc="-50" dirty="0">
                <a:latin typeface="Arial"/>
                <a:cs typeface="Arial"/>
              </a:rPr>
              <a:t>present</a:t>
            </a:r>
            <a:r>
              <a:rPr sz="1100" i="1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output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80" dirty="0">
                <a:latin typeface="Arial"/>
                <a:cs typeface="Arial"/>
              </a:rPr>
              <a:t>depends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on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25" dirty="0">
                <a:solidFill>
                  <a:srgbClr val="FF5CA8"/>
                </a:solidFill>
                <a:latin typeface="Arial"/>
                <a:cs typeface="Arial"/>
              </a:rPr>
              <a:t>past</a:t>
            </a:r>
            <a:r>
              <a:rPr sz="1100" spc="-5" dirty="0">
                <a:solidFill>
                  <a:srgbClr val="FF5CA8"/>
                </a:solidFill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and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its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40" dirty="0">
                <a:latin typeface="Arial"/>
                <a:cs typeface="Arial"/>
              </a:rPr>
              <a:t>present </a:t>
            </a:r>
            <a:r>
              <a:rPr sz="1100" spc="-10" dirty="0">
                <a:latin typeface="Arial"/>
                <a:cs typeface="Arial"/>
              </a:rPr>
              <a:t>input,</a:t>
            </a:r>
            <a:endParaRPr sz="1100">
              <a:latin typeface="Arial"/>
              <a:cs typeface="Arial"/>
            </a:endParaRPr>
          </a:p>
          <a:p>
            <a:pPr marL="177800">
              <a:lnSpc>
                <a:spcPts val="1200"/>
              </a:lnSpc>
              <a:spcBef>
                <a:spcPts val="175"/>
              </a:spcBef>
            </a:pPr>
            <a:r>
              <a:rPr sz="900" baseline="13888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900" spc="577" baseline="13888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000" spc="-10" dirty="0">
                <a:latin typeface="Arial"/>
                <a:cs typeface="Arial"/>
              </a:rPr>
              <a:t>e.g.,</a:t>
            </a:r>
            <a:r>
              <a:rPr sz="1000" spc="75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y</a:t>
            </a:r>
            <a:r>
              <a:rPr sz="1000" dirty="0">
                <a:latin typeface="Arial"/>
                <a:cs typeface="Arial"/>
              </a:rPr>
              <a:t>(</a:t>
            </a:r>
            <a:r>
              <a:rPr sz="1000" i="1" dirty="0">
                <a:latin typeface="Arial"/>
                <a:cs typeface="Arial"/>
              </a:rPr>
              <a:t>k</a:t>
            </a:r>
            <a:r>
              <a:rPr sz="1000" dirty="0">
                <a:latin typeface="Arial"/>
                <a:cs typeface="Arial"/>
              </a:rPr>
              <a:t>)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180" dirty="0">
                <a:latin typeface="Arial"/>
                <a:cs typeface="Arial"/>
              </a:rPr>
              <a:t>=</a:t>
            </a:r>
            <a:r>
              <a:rPr sz="1000" spc="20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f</a:t>
            </a:r>
            <a:r>
              <a:rPr sz="1000" dirty="0">
                <a:latin typeface="Arial"/>
                <a:cs typeface="Arial"/>
              </a:rPr>
              <a:t>(</a:t>
            </a:r>
            <a:r>
              <a:rPr sz="1000" i="1" dirty="0">
                <a:latin typeface="Arial"/>
                <a:cs typeface="Arial"/>
              </a:rPr>
              <a:t>u</a:t>
            </a:r>
            <a:r>
              <a:rPr sz="1000" dirty="0">
                <a:latin typeface="Arial"/>
                <a:cs typeface="Arial"/>
              </a:rPr>
              <a:t>(</a:t>
            </a:r>
            <a:r>
              <a:rPr sz="1000" i="1" dirty="0">
                <a:latin typeface="Arial"/>
                <a:cs typeface="Arial"/>
              </a:rPr>
              <a:t>k</a:t>
            </a:r>
            <a:r>
              <a:rPr sz="1000" dirty="0">
                <a:latin typeface="Arial"/>
                <a:cs typeface="Arial"/>
              </a:rPr>
              <a:t>)</a:t>
            </a:r>
            <a:r>
              <a:rPr sz="1000" i="1" dirty="0">
                <a:latin typeface="Times New Roman"/>
                <a:cs typeface="Times New Roman"/>
              </a:rPr>
              <a:t>,</a:t>
            </a:r>
            <a:r>
              <a:rPr sz="1000" i="1" spc="-70" dirty="0">
                <a:latin typeface="Times New Roman"/>
                <a:cs typeface="Times New Roman"/>
              </a:rPr>
              <a:t> </a:t>
            </a:r>
            <a:r>
              <a:rPr sz="1000" i="1" dirty="0">
                <a:latin typeface="Arial"/>
                <a:cs typeface="Arial"/>
              </a:rPr>
              <a:t>u</a:t>
            </a:r>
            <a:r>
              <a:rPr sz="1000" dirty="0">
                <a:latin typeface="Arial"/>
                <a:cs typeface="Arial"/>
              </a:rPr>
              <a:t>(</a:t>
            </a:r>
            <a:r>
              <a:rPr sz="1000" i="1" dirty="0">
                <a:latin typeface="Arial"/>
                <a:cs typeface="Arial"/>
              </a:rPr>
              <a:t>k</a:t>
            </a:r>
            <a:r>
              <a:rPr sz="1000" i="1" spc="-45" dirty="0">
                <a:latin typeface="Arial"/>
                <a:cs typeface="Arial"/>
              </a:rPr>
              <a:t> </a:t>
            </a:r>
            <a:r>
              <a:rPr sz="1000" i="1" spc="170" dirty="0">
                <a:latin typeface="Hack"/>
                <a:cs typeface="Hack"/>
              </a:rPr>
              <a:t>−</a:t>
            </a:r>
            <a:r>
              <a:rPr sz="1000" i="1" spc="-365" dirty="0">
                <a:latin typeface="Hack"/>
                <a:cs typeface="Hack"/>
              </a:rPr>
              <a:t> </a:t>
            </a:r>
            <a:r>
              <a:rPr sz="1000" dirty="0">
                <a:latin typeface="Arial"/>
                <a:cs typeface="Arial"/>
              </a:rPr>
              <a:t>1)</a:t>
            </a:r>
            <a:r>
              <a:rPr sz="1000" i="1" dirty="0">
                <a:latin typeface="Times New Roman"/>
                <a:cs typeface="Times New Roman"/>
              </a:rPr>
              <a:t>,</a:t>
            </a:r>
            <a:r>
              <a:rPr sz="1000" i="1" spc="-70" dirty="0">
                <a:latin typeface="Times New Roman"/>
                <a:cs typeface="Times New Roman"/>
              </a:rPr>
              <a:t> </a:t>
            </a:r>
            <a:r>
              <a:rPr sz="1000" i="1" dirty="0">
                <a:latin typeface="Times New Roman"/>
                <a:cs typeface="Times New Roman"/>
              </a:rPr>
              <a:t>.</a:t>
            </a:r>
            <a:r>
              <a:rPr sz="1000" i="1" spc="-75" dirty="0">
                <a:latin typeface="Times New Roman"/>
                <a:cs typeface="Times New Roman"/>
              </a:rPr>
              <a:t> </a:t>
            </a:r>
            <a:r>
              <a:rPr sz="1000" i="1" dirty="0">
                <a:latin typeface="Times New Roman"/>
                <a:cs typeface="Times New Roman"/>
              </a:rPr>
              <a:t>.</a:t>
            </a:r>
            <a:r>
              <a:rPr sz="1000" i="1" spc="-75" dirty="0">
                <a:latin typeface="Times New Roman"/>
                <a:cs typeface="Times New Roman"/>
              </a:rPr>
              <a:t> </a:t>
            </a:r>
            <a:r>
              <a:rPr sz="1000" i="1" dirty="0">
                <a:latin typeface="Times New Roman"/>
                <a:cs typeface="Times New Roman"/>
              </a:rPr>
              <a:t>.</a:t>
            </a:r>
            <a:r>
              <a:rPr sz="1000" i="1" spc="-70" dirty="0">
                <a:latin typeface="Times New Roman"/>
                <a:cs typeface="Times New Roman"/>
              </a:rPr>
              <a:t> </a:t>
            </a:r>
            <a:r>
              <a:rPr sz="1000" i="1" dirty="0">
                <a:latin typeface="Times New Roman"/>
                <a:cs typeface="Times New Roman"/>
              </a:rPr>
              <a:t>,</a:t>
            </a:r>
            <a:r>
              <a:rPr sz="1000" i="1" spc="-70" dirty="0">
                <a:latin typeface="Times New Roman"/>
                <a:cs typeface="Times New Roman"/>
              </a:rPr>
              <a:t> </a:t>
            </a:r>
            <a:r>
              <a:rPr sz="1000" i="1" dirty="0">
                <a:latin typeface="Arial"/>
                <a:cs typeface="Arial"/>
              </a:rPr>
              <a:t>u</a:t>
            </a:r>
            <a:r>
              <a:rPr sz="1000" dirty="0">
                <a:latin typeface="Arial"/>
                <a:cs typeface="Arial"/>
              </a:rPr>
              <a:t>(</a:t>
            </a:r>
            <a:r>
              <a:rPr sz="1000" i="1" dirty="0">
                <a:latin typeface="Arial"/>
                <a:cs typeface="Arial"/>
              </a:rPr>
              <a:t>k</a:t>
            </a:r>
            <a:r>
              <a:rPr sz="1000" i="1" spc="-40" dirty="0">
                <a:latin typeface="Arial"/>
                <a:cs typeface="Arial"/>
              </a:rPr>
              <a:t> </a:t>
            </a:r>
            <a:r>
              <a:rPr sz="1000" i="1" spc="170" dirty="0">
                <a:latin typeface="Hack"/>
                <a:cs typeface="Hack"/>
              </a:rPr>
              <a:t>−</a:t>
            </a:r>
            <a:r>
              <a:rPr sz="1000" i="1" spc="-365" dirty="0">
                <a:latin typeface="Hack"/>
                <a:cs typeface="Hack"/>
              </a:rPr>
              <a:t> </a:t>
            </a:r>
            <a:r>
              <a:rPr sz="1000" i="1" dirty="0">
                <a:latin typeface="Arial"/>
                <a:cs typeface="Arial"/>
              </a:rPr>
              <a:t>n</a:t>
            </a:r>
            <a:r>
              <a:rPr sz="1000" dirty="0">
                <a:latin typeface="Arial"/>
                <a:cs typeface="Arial"/>
              </a:rPr>
              <a:t>)</a:t>
            </a:r>
            <a:r>
              <a:rPr sz="1000" i="1" dirty="0">
                <a:latin typeface="Times New Roman"/>
                <a:cs typeface="Times New Roman"/>
              </a:rPr>
              <a:t>,</a:t>
            </a:r>
            <a:r>
              <a:rPr sz="1000" i="1" spc="-75" dirty="0">
                <a:latin typeface="Times New Roman"/>
                <a:cs typeface="Times New Roman"/>
              </a:rPr>
              <a:t> </a:t>
            </a:r>
            <a:r>
              <a:rPr sz="1000" i="1" dirty="0">
                <a:latin typeface="Times New Roman"/>
                <a:cs typeface="Times New Roman"/>
              </a:rPr>
              <a:t>.</a:t>
            </a:r>
            <a:r>
              <a:rPr sz="1000" i="1" spc="-70" dirty="0">
                <a:latin typeface="Times New Roman"/>
                <a:cs typeface="Times New Roman"/>
              </a:rPr>
              <a:t> </a:t>
            </a:r>
            <a:r>
              <a:rPr sz="1000" i="1" dirty="0">
                <a:latin typeface="Times New Roman"/>
                <a:cs typeface="Times New Roman"/>
              </a:rPr>
              <a:t>.</a:t>
            </a:r>
            <a:r>
              <a:rPr sz="1000" i="1" spc="-75" dirty="0">
                <a:latin typeface="Times New Roman"/>
                <a:cs typeface="Times New Roman"/>
              </a:rPr>
              <a:t> </a:t>
            </a:r>
            <a:r>
              <a:rPr sz="1000" i="1" dirty="0">
                <a:latin typeface="Times New Roman"/>
                <a:cs typeface="Times New Roman"/>
              </a:rPr>
              <a:t>.</a:t>
            </a:r>
            <a:r>
              <a:rPr sz="1000" i="1" spc="-70" dirty="0">
                <a:latin typeface="Times New Roman"/>
                <a:cs typeface="Times New Roman"/>
              </a:rPr>
              <a:t> </a:t>
            </a:r>
            <a:r>
              <a:rPr sz="1000" spc="-50" dirty="0">
                <a:latin typeface="Arial"/>
                <a:cs typeface="Arial"/>
              </a:rPr>
              <a:t>)</a:t>
            </a:r>
            <a:endParaRPr sz="1000">
              <a:latin typeface="Arial"/>
              <a:cs typeface="Arial"/>
            </a:endParaRPr>
          </a:p>
          <a:p>
            <a:pPr marL="177800">
              <a:lnSpc>
                <a:spcPts val="1200"/>
              </a:lnSpc>
            </a:pPr>
            <a:r>
              <a:rPr sz="900" baseline="13888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900" spc="412" baseline="13888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000" spc="-45" dirty="0">
                <a:latin typeface="Arial"/>
                <a:cs typeface="Arial"/>
              </a:rPr>
              <a:t>described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by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differential</a:t>
            </a:r>
            <a:r>
              <a:rPr sz="1000" dirty="0">
                <a:latin typeface="Arial"/>
                <a:cs typeface="Arial"/>
              </a:rPr>
              <a:t> or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40" dirty="0">
                <a:latin typeface="Arial"/>
                <a:cs typeface="Arial"/>
              </a:rPr>
              <a:t>difference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35" dirty="0">
                <a:latin typeface="Arial"/>
                <a:cs typeface="Arial"/>
              </a:rPr>
              <a:t>equations,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or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55" dirty="0">
                <a:latin typeface="Arial"/>
                <a:cs typeface="Arial"/>
              </a:rPr>
              <a:t>have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time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delays</a:t>
            </a:r>
            <a:endParaRPr sz="10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355"/>
              </a:spcBef>
            </a:pPr>
            <a:r>
              <a:rPr sz="1100" spc="-45" dirty="0">
                <a:latin typeface="Arial"/>
                <a:cs typeface="Arial"/>
              </a:rPr>
              <a:t>how</a:t>
            </a:r>
            <a:r>
              <a:rPr sz="1100" spc="-30" dirty="0">
                <a:latin typeface="Arial"/>
                <a:cs typeface="Arial"/>
              </a:rPr>
              <a:t> much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information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from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25" dirty="0">
                <a:latin typeface="Arial"/>
                <a:cs typeface="Arial"/>
              </a:rPr>
              <a:t> past </a:t>
            </a:r>
            <a:r>
              <a:rPr sz="1100" spc="-10" dirty="0">
                <a:latin typeface="Arial"/>
                <a:cs typeface="Arial"/>
              </a:rPr>
              <a:t>is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needed?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165" y="981379"/>
            <a:ext cx="65201" cy="6520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165" y="1692452"/>
            <a:ext cx="65201" cy="65201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870697" y="3322038"/>
            <a:ext cx="86677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5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5" action="ppaction://hlinksldjump"/>
              </a:rPr>
              <a:t>Space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5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781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2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12</a:t>
            </a: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004"/>
            <a:ext cx="322707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The</a:t>
            </a:r>
            <a:r>
              <a:rPr spc="-15" dirty="0"/>
              <a:t> </a:t>
            </a:r>
            <a:r>
              <a:rPr spc="-40" dirty="0"/>
              <a:t>concept</a:t>
            </a:r>
            <a:r>
              <a:rPr spc="-15" dirty="0"/>
              <a:t> </a:t>
            </a:r>
            <a:r>
              <a:rPr dirty="0"/>
              <a:t>of</a:t>
            </a:r>
            <a:r>
              <a:rPr spc="-10" dirty="0"/>
              <a:t> </a:t>
            </a:r>
            <a:r>
              <a:rPr spc="-45" dirty="0"/>
              <a:t>states</a:t>
            </a:r>
            <a:r>
              <a:rPr spc="-15" dirty="0"/>
              <a:t> </a:t>
            </a:r>
            <a:r>
              <a:rPr dirty="0"/>
              <a:t>of</a:t>
            </a:r>
            <a:r>
              <a:rPr spc="-10" dirty="0"/>
              <a:t> </a:t>
            </a:r>
            <a:r>
              <a:rPr dirty="0"/>
              <a:t>a</a:t>
            </a:r>
            <a:r>
              <a:rPr spc="-15" dirty="0"/>
              <a:t> </a:t>
            </a:r>
            <a:r>
              <a:rPr spc="-45" dirty="0"/>
              <a:t>dynamic</a:t>
            </a:r>
            <a:r>
              <a:rPr spc="-10" dirty="0"/>
              <a:t> </a:t>
            </a:r>
            <a:r>
              <a:rPr spc="-45" dirty="0"/>
              <a:t>system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599262"/>
            <a:ext cx="65201" cy="6520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77532" y="515758"/>
            <a:ext cx="4130040" cy="122428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 marR="30480">
              <a:lnSpc>
                <a:spcPct val="102600"/>
              </a:lnSpc>
              <a:spcBef>
                <a:spcPts val="55"/>
              </a:spcBef>
            </a:pPr>
            <a:r>
              <a:rPr sz="1100" dirty="0">
                <a:latin typeface="Arial"/>
                <a:cs typeface="Arial"/>
              </a:rPr>
              <a:t>the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i="1" spc="-20" dirty="0">
                <a:latin typeface="Arial"/>
                <a:cs typeface="Arial"/>
              </a:rPr>
              <a:t>state</a:t>
            </a:r>
            <a:r>
              <a:rPr sz="1100" i="1" spc="15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dirty="0">
                <a:latin typeface="Arial"/>
                <a:cs typeface="Arial"/>
              </a:rPr>
              <a:t>(</a:t>
            </a:r>
            <a:r>
              <a:rPr sz="1100" i="1" dirty="0">
                <a:latin typeface="Arial"/>
                <a:cs typeface="Arial"/>
              </a:rPr>
              <a:t>t</a:t>
            </a:r>
            <a:r>
              <a:rPr sz="1100" dirty="0">
                <a:latin typeface="Arial"/>
                <a:cs typeface="Arial"/>
              </a:rPr>
              <a:t>)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is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information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you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-85" dirty="0">
                <a:latin typeface="Arial"/>
                <a:cs typeface="Arial"/>
              </a:rPr>
              <a:t>need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at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time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i="1" spc="90" dirty="0">
                <a:latin typeface="Arial"/>
                <a:cs typeface="Arial"/>
              </a:rPr>
              <a:t>t</a:t>
            </a:r>
            <a:r>
              <a:rPr sz="1100" i="1" spc="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that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together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with </a:t>
            </a:r>
            <a:r>
              <a:rPr sz="1100" dirty="0">
                <a:latin typeface="Arial"/>
                <a:cs typeface="Arial"/>
              </a:rPr>
              <a:t>future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70" dirty="0">
                <a:latin typeface="Arial"/>
                <a:cs typeface="Arial"/>
              </a:rPr>
              <a:t>values</a:t>
            </a:r>
            <a:r>
              <a:rPr sz="1100" dirty="0">
                <a:latin typeface="Arial"/>
                <a:cs typeface="Arial"/>
              </a:rPr>
              <a:t> of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 input,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will let </a:t>
            </a:r>
            <a:r>
              <a:rPr sz="1100" spc="-45" dirty="0">
                <a:latin typeface="Arial"/>
                <a:cs typeface="Arial"/>
              </a:rPr>
              <a:t>you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40" dirty="0">
                <a:latin typeface="Arial"/>
                <a:cs typeface="Arial"/>
              </a:rPr>
              <a:t>compute</a:t>
            </a:r>
            <a:r>
              <a:rPr sz="1100" dirty="0">
                <a:latin typeface="Arial"/>
                <a:cs typeface="Arial"/>
              </a:rPr>
              <a:t> future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70" dirty="0">
                <a:latin typeface="Arial"/>
                <a:cs typeface="Arial"/>
              </a:rPr>
              <a:t>values</a:t>
            </a:r>
            <a:r>
              <a:rPr sz="1100" dirty="0">
                <a:latin typeface="Arial"/>
                <a:cs typeface="Arial"/>
              </a:rPr>
              <a:t> of </a:t>
            </a:r>
            <a:r>
              <a:rPr sz="1100" spc="-25" dirty="0">
                <a:latin typeface="Arial"/>
                <a:cs typeface="Arial"/>
              </a:rPr>
              <a:t>the </a:t>
            </a:r>
            <a:r>
              <a:rPr sz="1100" dirty="0">
                <a:latin typeface="Arial"/>
                <a:cs typeface="Arial"/>
              </a:rPr>
              <a:t>output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i="1" spc="-50" dirty="0">
                <a:latin typeface="Arial"/>
                <a:cs typeface="Arial"/>
              </a:rPr>
              <a:t>y</a:t>
            </a:r>
            <a:endParaRPr sz="11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335"/>
              </a:spcBef>
            </a:pPr>
            <a:r>
              <a:rPr sz="1100" spc="-50" dirty="0">
                <a:latin typeface="Arial"/>
                <a:cs typeface="Arial"/>
              </a:rPr>
              <a:t>loosely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speaking:</a:t>
            </a:r>
            <a:endParaRPr sz="1100">
              <a:latin typeface="Arial"/>
              <a:cs typeface="Arial"/>
            </a:endParaRPr>
          </a:p>
          <a:p>
            <a:pPr marL="177800">
              <a:lnSpc>
                <a:spcPts val="1200"/>
              </a:lnSpc>
              <a:spcBef>
                <a:spcPts val="175"/>
              </a:spcBef>
            </a:pPr>
            <a:r>
              <a:rPr sz="900" baseline="13888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900" spc="427" baseline="13888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000" dirty="0">
                <a:latin typeface="Arial"/>
                <a:cs typeface="Arial"/>
              </a:rPr>
              <a:t>the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30" dirty="0">
                <a:latin typeface="Arial"/>
                <a:cs typeface="Arial"/>
              </a:rPr>
              <a:t>“aggregated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effect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of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past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inputs”</a:t>
            </a:r>
            <a:endParaRPr sz="1000">
              <a:latin typeface="Arial"/>
              <a:cs typeface="Arial"/>
            </a:endParaRPr>
          </a:p>
          <a:p>
            <a:pPr marL="314960" marR="149225" indent="-137160">
              <a:lnSpc>
                <a:spcPts val="1200"/>
              </a:lnSpc>
              <a:spcBef>
                <a:spcPts val="35"/>
              </a:spcBef>
            </a:pPr>
            <a:r>
              <a:rPr sz="900" baseline="13888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900" spc="457" baseline="13888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000" dirty="0">
                <a:latin typeface="Arial"/>
                <a:cs typeface="Arial"/>
              </a:rPr>
              <a:t>the</a:t>
            </a:r>
            <a:r>
              <a:rPr sz="1000" spc="25" dirty="0">
                <a:latin typeface="Arial"/>
                <a:cs typeface="Arial"/>
              </a:rPr>
              <a:t> </a:t>
            </a:r>
            <a:r>
              <a:rPr sz="1000" spc="-75" dirty="0">
                <a:latin typeface="Arial"/>
                <a:cs typeface="Arial"/>
              </a:rPr>
              <a:t>necessary</a:t>
            </a:r>
            <a:r>
              <a:rPr sz="1000" spc="2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“memory”</a:t>
            </a:r>
            <a:r>
              <a:rPr sz="1000" spc="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that</a:t>
            </a:r>
            <a:r>
              <a:rPr sz="1000" spc="2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the</a:t>
            </a:r>
            <a:r>
              <a:rPr sz="1000" spc="25" dirty="0">
                <a:latin typeface="Arial"/>
                <a:cs typeface="Arial"/>
              </a:rPr>
              <a:t> </a:t>
            </a:r>
            <a:r>
              <a:rPr sz="1000" spc="-35" dirty="0">
                <a:latin typeface="Arial"/>
                <a:cs typeface="Arial"/>
              </a:rPr>
              <a:t>dynamic</a:t>
            </a:r>
            <a:r>
              <a:rPr sz="1000" spc="25" dirty="0">
                <a:latin typeface="Arial"/>
                <a:cs typeface="Arial"/>
              </a:rPr>
              <a:t> </a:t>
            </a:r>
            <a:r>
              <a:rPr sz="1000" spc="-55" dirty="0">
                <a:latin typeface="Arial"/>
                <a:cs typeface="Arial"/>
              </a:rPr>
              <a:t>system</a:t>
            </a:r>
            <a:r>
              <a:rPr sz="1000" spc="25" dirty="0">
                <a:latin typeface="Arial"/>
                <a:cs typeface="Arial"/>
              </a:rPr>
              <a:t> </a:t>
            </a:r>
            <a:r>
              <a:rPr sz="1000" spc="-80" dirty="0">
                <a:latin typeface="Arial"/>
                <a:cs typeface="Arial"/>
              </a:rPr>
              <a:t>keeps</a:t>
            </a:r>
            <a:r>
              <a:rPr sz="1000" spc="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at</a:t>
            </a:r>
            <a:r>
              <a:rPr sz="1000" spc="25" dirty="0">
                <a:latin typeface="Arial"/>
                <a:cs typeface="Arial"/>
              </a:rPr>
              <a:t> </a:t>
            </a:r>
            <a:r>
              <a:rPr sz="1000" spc="-60" dirty="0">
                <a:latin typeface="Arial"/>
                <a:cs typeface="Arial"/>
              </a:rPr>
              <a:t>each</a:t>
            </a:r>
            <a:r>
              <a:rPr sz="1000" spc="25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time </a:t>
            </a:r>
            <a:r>
              <a:rPr sz="1000" spc="-10" dirty="0">
                <a:latin typeface="Arial"/>
                <a:cs typeface="Arial"/>
              </a:rPr>
              <a:t>instance</a:t>
            </a:r>
            <a:endParaRPr sz="10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165" y="1153452"/>
            <a:ext cx="65201" cy="65201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870697" y="3322038"/>
            <a:ext cx="86677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Space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781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3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12</a:t>
            </a: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004"/>
            <a:ext cx="65278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70" dirty="0"/>
              <a:t>Example</a:t>
            </a:r>
          </a:p>
        </p:txBody>
      </p:sp>
      <p:sp>
        <p:nvSpPr>
          <p:cNvPr id="3" name="object 3"/>
          <p:cNvSpPr/>
          <p:nvPr/>
        </p:nvSpPr>
        <p:spPr>
          <a:xfrm>
            <a:off x="2068434" y="852921"/>
            <a:ext cx="540385" cy="720090"/>
          </a:xfrm>
          <a:custGeom>
            <a:avLst/>
            <a:gdLst/>
            <a:ahLst/>
            <a:cxnLst/>
            <a:rect l="l" t="t" r="r" b="b"/>
            <a:pathLst>
              <a:path w="540385" h="720090">
                <a:moveTo>
                  <a:pt x="0" y="720008"/>
                </a:moveTo>
                <a:lnTo>
                  <a:pt x="540006" y="720008"/>
                </a:lnTo>
                <a:lnTo>
                  <a:pt x="540006" y="0"/>
                </a:lnTo>
                <a:lnTo>
                  <a:pt x="0" y="0"/>
                </a:lnTo>
                <a:lnTo>
                  <a:pt x="0" y="720008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937410" y="582331"/>
            <a:ext cx="80200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Arial"/>
                <a:cs typeface="Arial"/>
              </a:rPr>
              <a:t>position:</a:t>
            </a:r>
            <a:r>
              <a:rPr sz="1100" spc="25" dirty="0">
                <a:latin typeface="Arial"/>
                <a:cs typeface="Arial"/>
              </a:rPr>
              <a:t> </a:t>
            </a:r>
            <a:r>
              <a:rPr sz="1100" i="1" spc="-20" dirty="0">
                <a:latin typeface="Arial"/>
                <a:cs typeface="Arial"/>
              </a:rPr>
              <a:t>y</a:t>
            </a:r>
            <a:r>
              <a:rPr sz="1100" spc="-20" dirty="0">
                <a:latin typeface="Arial"/>
                <a:cs typeface="Arial"/>
              </a:rPr>
              <a:t>(</a:t>
            </a:r>
            <a:r>
              <a:rPr sz="1100" i="1" spc="-20" dirty="0">
                <a:latin typeface="Arial"/>
                <a:cs typeface="Arial"/>
              </a:rPr>
              <a:t>t</a:t>
            </a:r>
            <a:r>
              <a:rPr sz="1100" spc="-20" dirty="0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70734" y="1569426"/>
            <a:ext cx="13589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50" dirty="0">
                <a:latin typeface="Arial"/>
                <a:cs typeface="Arial"/>
              </a:rPr>
              <a:t>m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204423" y="667849"/>
            <a:ext cx="866775" cy="1090295"/>
            <a:chOff x="1204423" y="667849"/>
            <a:chExt cx="866775" cy="109029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4423" y="672919"/>
              <a:ext cx="108002" cy="1080013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314956" y="670389"/>
              <a:ext cx="0" cy="1085215"/>
            </a:xfrm>
            <a:custGeom>
              <a:avLst/>
              <a:gdLst/>
              <a:ahLst/>
              <a:cxnLst/>
              <a:rect l="l" t="t" r="r" b="b"/>
              <a:pathLst>
                <a:path h="1085214">
                  <a:moveTo>
                    <a:pt x="0" y="1085074"/>
                  </a:moveTo>
                  <a:lnTo>
                    <a:pt x="0" y="0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314956" y="893922"/>
              <a:ext cx="751205" cy="216535"/>
            </a:xfrm>
            <a:custGeom>
              <a:avLst/>
              <a:gdLst/>
              <a:ahLst/>
              <a:cxnLst/>
              <a:rect l="l" t="t" r="r" b="b"/>
              <a:pathLst>
                <a:path w="751205" h="216534">
                  <a:moveTo>
                    <a:pt x="0" y="108001"/>
                  </a:moveTo>
                  <a:lnTo>
                    <a:pt x="4783" y="65839"/>
                  </a:lnTo>
                  <a:lnTo>
                    <a:pt x="13956" y="31523"/>
                  </a:lnTo>
                  <a:lnTo>
                    <a:pt x="26500" y="8446"/>
                  </a:lnTo>
                  <a:lnTo>
                    <a:pt x="41399" y="0"/>
                  </a:lnTo>
                  <a:lnTo>
                    <a:pt x="56297" y="8446"/>
                  </a:lnTo>
                  <a:lnTo>
                    <a:pt x="78015" y="65839"/>
                  </a:lnTo>
                  <a:lnTo>
                    <a:pt x="82799" y="108001"/>
                  </a:lnTo>
                  <a:lnTo>
                    <a:pt x="82514" y="150163"/>
                  </a:lnTo>
                  <a:lnTo>
                    <a:pt x="69796" y="207556"/>
                  </a:lnTo>
                  <a:lnTo>
                    <a:pt x="59397" y="216002"/>
                  </a:lnTo>
                  <a:lnTo>
                    <a:pt x="48998" y="207556"/>
                  </a:lnTo>
                  <a:lnTo>
                    <a:pt x="36279" y="150163"/>
                  </a:lnTo>
                  <a:lnTo>
                    <a:pt x="35995" y="108001"/>
                  </a:lnTo>
                  <a:lnTo>
                    <a:pt x="40782" y="65839"/>
                  </a:lnTo>
                  <a:lnTo>
                    <a:pt x="62501" y="8446"/>
                  </a:lnTo>
                  <a:lnTo>
                    <a:pt x="77399" y="0"/>
                  </a:lnTo>
                  <a:lnTo>
                    <a:pt x="92298" y="8446"/>
                  </a:lnTo>
                  <a:lnTo>
                    <a:pt x="114015" y="65839"/>
                  </a:lnTo>
                  <a:lnTo>
                    <a:pt x="118799" y="108001"/>
                  </a:lnTo>
                  <a:lnTo>
                    <a:pt x="118515" y="150163"/>
                  </a:lnTo>
                  <a:lnTo>
                    <a:pt x="105796" y="207556"/>
                  </a:lnTo>
                  <a:lnTo>
                    <a:pt x="95397" y="216002"/>
                  </a:lnTo>
                  <a:lnTo>
                    <a:pt x="84998" y="207556"/>
                  </a:lnTo>
                  <a:lnTo>
                    <a:pt x="72280" y="150163"/>
                  </a:lnTo>
                  <a:lnTo>
                    <a:pt x="71995" y="108001"/>
                  </a:lnTo>
                  <a:lnTo>
                    <a:pt x="76782" y="65839"/>
                  </a:lnTo>
                  <a:lnTo>
                    <a:pt x="98501" y="8446"/>
                  </a:lnTo>
                  <a:lnTo>
                    <a:pt x="113400" y="0"/>
                  </a:lnTo>
                  <a:lnTo>
                    <a:pt x="128298" y="8446"/>
                  </a:lnTo>
                  <a:lnTo>
                    <a:pt x="150016" y="65839"/>
                  </a:lnTo>
                  <a:lnTo>
                    <a:pt x="154799" y="108001"/>
                  </a:lnTo>
                  <a:lnTo>
                    <a:pt x="154515" y="150163"/>
                  </a:lnTo>
                  <a:lnTo>
                    <a:pt x="141797" y="207556"/>
                  </a:lnTo>
                  <a:lnTo>
                    <a:pt x="131398" y="216002"/>
                  </a:lnTo>
                  <a:lnTo>
                    <a:pt x="120998" y="207556"/>
                  </a:lnTo>
                  <a:lnTo>
                    <a:pt x="108280" y="150163"/>
                  </a:lnTo>
                  <a:lnTo>
                    <a:pt x="107996" y="108001"/>
                  </a:lnTo>
                  <a:lnTo>
                    <a:pt x="112782" y="65839"/>
                  </a:lnTo>
                  <a:lnTo>
                    <a:pt x="134501" y="8446"/>
                  </a:lnTo>
                  <a:lnTo>
                    <a:pt x="149400" y="0"/>
                  </a:lnTo>
                  <a:lnTo>
                    <a:pt x="164298" y="8446"/>
                  </a:lnTo>
                  <a:lnTo>
                    <a:pt x="186016" y="65839"/>
                  </a:lnTo>
                  <a:lnTo>
                    <a:pt x="190799" y="108001"/>
                  </a:lnTo>
                  <a:lnTo>
                    <a:pt x="190515" y="150163"/>
                  </a:lnTo>
                  <a:lnTo>
                    <a:pt x="177797" y="207556"/>
                  </a:lnTo>
                  <a:lnTo>
                    <a:pt x="167398" y="216002"/>
                  </a:lnTo>
                  <a:lnTo>
                    <a:pt x="156999" y="207556"/>
                  </a:lnTo>
                  <a:lnTo>
                    <a:pt x="144280" y="150163"/>
                  </a:lnTo>
                  <a:lnTo>
                    <a:pt x="143996" y="108001"/>
                  </a:lnTo>
                  <a:lnTo>
                    <a:pt x="148782" y="65839"/>
                  </a:lnTo>
                  <a:lnTo>
                    <a:pt x="170501" y="8446"/>
                  </a:lnTo>
                  <a:lnTo>
                    <a:pt x="185400" y="0"/>
                  </a:lnTo>
                  <a:lnTo>
                    <a:pt x="200299" y="8446"/>
                  </a:lnTo>
                  <a:lnTo>
                    <a:pt x="222016" y="65839"/>
                  </a:lnTo>
                  <a:lnTo>
                    <a:pt x="226800" y="108001"/>
                  </a:lnTo>
                  <a:lnTo>
                    <a:pt x="226516" y="150163"/>
                  </a:lnTo>
                  <a:lnTo>
                    <a:pt x="213797" y="207556"/>
                  </a:lnTo>
                  <a:lnTo>
                    <a:pt x="203398" y="216002"/>
                  </a:lnTo>
                  <a:lnTo>
                    <a:pt x="192999" y="207556"/>
                  </a:lnTo>
                  <a:lnTo>
                    <a:pt x="180280" y="150163"/>
                  </a:lnTo>
                  <a:lnTo>
                    <a:pt x="179996" y="108001"/>
                  </a:lnTo>
                  <a:lnTo>
                    <a:pt x="184783" y="65839"/>
                  </a:lnTo>
                  <a:lnTo>
                    <a:pt x="206502" y="8446"/>
                  </a:lnTo>
                  <a:lnTo>
                    <a:pt x="221400" y="0"/>
                  </a:lnTo>
                  <a:lnTo>
                    <a:pt x="236299" y="8446"/>
                  </a:lnTo>
                  <a:lnTo>
                    <a:pt x="258016" y="65839"/>
                  </a:lnTo>
                  <a:lnTo>
                    <a:pt x="262800" y="108001"/>
                  </a:lnTo>
                  <a:lnTo>
                    <a:pt x="262516" y="150163"/>
                  </a:lnTo>
                  <a:lnTo>
                    <a:pt x="249797" y="207556"/>
                  </a:lnTo>
                  <a:lnTo>
                    <a:pt x="239398" y="216002"/>
                  </a:lnTo>
                  <a:lnTo>
                    <a:pt x="228999" y="207556"/>
                  </a:lnTo>
                  <a:lnTo>
                    <a:pt x="216281" y="150163"/>
                  </a:lnTo>
                  <a:lnTo>
                    <a:pt x="215997" y="108001"/>
                  </a:lnTo>
                  <a:lnTo>
                    <a:pt x="220783" y="65839"/>
                  </a:lnTo>
                  <a:lnTo>
                    <a:pt x="242502" y="8446"/>
                  </a:lnTo>
                  <a:lnTo>
                    <a:pt x="257401" y="0"/>
                  </a:lnTo>
                  <a:lnTo>
                    <a:pt x="272299" y="8446"/>
                  </a:lnTo>
                  <a:lnTo>
                    <a:pt x="294017" y="65839"/>
                  </a:lnTo>
                  <a:lnTo>
                    <a:pt x="298800" y="108001"/>
                  </a:lnTo>
                  <a:lnTo>
                    <a:pt x="298516" y="150163"/>
                  </a:lnTo>
                  <a:lnTo>
                    <a:pt x="285798" y="207556"/>
                  </a:lnTo>
                  <a:lnTo>
                    <a:pt x="275399" y="216002"/>
                  </a:lnTo>
                  <a:lnTo>
                    <a:pt x="264999" y="207556"/>
                  </a:lnTo>
                  <a:lnTo>
                    <a:pt x="252281" y="150163"/>
                  </a:lnTo>
                  <a:lnTo>
                    <a:pt x="251997" y="108001"/>
                  </a:lnTo>
                  <a:lnTo>
                    <a:pt x="256783" y="65839"/>
                  </a:lnTo>
                  <a:lnTo>
                    <a:pt x="278502" y="8446"/>
                  </a:lnTo>
                  <a:lnTo>
                    <a:pt x="293401" y="0"/>
                  </a:lnTo>
                  <a:lnTo>
                    <a:pt x="308300" y="8446"/>
                  </a:lnTo>
                  <a:lnTo>
                    <a:pt x="330017" y="65839"/>
                  </a:lnTo>
                  <a:lnTo>
                    <a:pt x="334801" y="108001"/>
                  </a:lnTo>
                  <a:lnTo>
                    <a:pt x="334516" y="150163"/>
                  </a:lnTo>
                  <a:lnTo>
                    <a:pt x="321798" y="207556"/>
                  </a:lnTo>
                  <a:lnTo>
                    <a:pt x="311399" y="216002"/>
                  </a:lnTo>
                  <a:lnTo>
                    <a:pt x="301000" y="207556"/>
                  </a:lnTo>
                  <a:lnTo>
                    <a:pt x="288281" y="150163"/>
                  </a:lnTo>
                  <a:lnTo>
                    <a:pt x="287997" y="108001"/>
                  </a:lnTo>
                  <a:lnTo>
                    <a:pt x="292783" y="65839"/>
                  </a:lnTo>
                  <a:lnTo>
                    <a:pt x="314503" y="8446"/>
                  </a:lnTo>
                  <a:lnTo>
                    <a:pt x="329401" y="0"/>
                  </a:lnTo>
                  <a:lnTo>
                    <a:pt x="344300" y="8446"/>
                  </a:lnTo>
                  <a:lnTo>
                    <a:pt x="366017" y="65839"/>
                  </a:lnTo>
                  <a:lnTo>
                    <a:pt x="370801" y="108001"/>
                  </a:lnTo>
                  <a:lnTo>
                    <a:pt x="370517" y="150163"/>
                  </a:lnTo>
                  <a:lnTo>
                    <a:pt x="357798" y="207556"/>
                  </a:lnTo>
                  <a:lnTo>
                    <a:pt x="347399" y="216002"/>
                  </a:lnTo>
                  <a:lnTo>
                    <a:pt x="337000" y="207556"/>
                  </a:lnTo>
                  <a:lnTo>
                    <a:pt x="324282" y="150163"/>
                  </a:lnTo>
                  <a:lnTo>
                    <a:pt x="323998" y="108001"/>
                  </a:lnTo>
                  <a:lnTo>
                    <a:pt x="328784" y="65839"/>
                  </a:lnTo>
                  <a:lnTo>
                    <a:pt x="350503" y="8446"/>
                  </a:lnTo>
                  <a:lnTo>
                    <a:pt x="365401" y="0"/>
                  </a:lnTo>
                  <a:lnTo>
                    <a:pt x="380300" y="8446"/>
                  </a:lnTo>
                  <a:lnTo>
                    <a:pt x="402018" y="65839"/>
                  </a:lnTo>
                  <a:lnTo>
                    <a:pt x="406801" y="108001"/>
                  </a:lnTo>
                  <a:lnTo>
                    <a:pt x="406517" y="150163"/>
                  </a:lnTo>
                  <a:lnTo>
                    <a:pt x="393798" y="207556"/>
                  </a:lnTo>
                  <a:lnTo>
                    <a:pt x="383399" y="216002"/>
                  </a:lnTo>
                  <a:lnTo>
                    <a:pt x="373000" y="207556"/>
                  </a:lnTo>
                  <a:lnTo>
                    <a:pt x="360282" y="150163"/>
                  </a:lnTo>
                  <a:lnTo>
                    <a:pt x="359998" y="108001"/>
                  </a:lnTo>
                  <a:lnTo>
                    <a:pt x="364784" y="65839"/>
                  </a:lnTo>
                  <a:lnTo>
                    <a:pt x="386503" y="8446"/>
                  </a:lnTo>
                  <a:lnTo>
                    <a:pt x="401402" y="0"/>
                  </a:lnTo>
                  <a:lnTo>
                    <a:pt x="416300" y="8446"/>
                  </a:lnTo>
                  <a:lnTo>
                    <a:pt x="438018" y="65839"/>
                  </a:lnTo>
                  <a:lnTo>
                    <a:pt x="442802" y="108001"/>
                  </a:lnTo>
                  <a:lnTo>
                    <a:pt x="442517" y="150163"/>
                  </a:lnTo>
                  <a:lnTo>
                    <a:pt x="429799" y="207556"/>
                  </a:lnTo>
                  <a:lnTo>
                    <a:pt x="419400" y="216002"/>
                  </a:lnTo>
                  <a:lnTo>
                    <a:pt x="409001" y="207556"/>
                  </a:lnTo>
                  <a:lnTo>
                    <a:pt x="396282" y="150163"/>
                  </a:lnTo>
                  <a:lnTo>
                    <a:pt x="395998" y="108001"/>
                  </a:lnTo>
                  <a:lnTo>
                    <a:pt x="400784" y="65839"/>
                  </a:lnTo>
                  <a:lnTo>
                    <a:pt x="422503" y="8446"/>
                  </a:lnTo>
                  <a:lnTo>
                    <a:pt x="437402" y="0"/>
                  </a:lnTo>
                  <a:lnTo>
                    <a:pt x="452301" y="8446"/>
                  </a:lnTo>
                  <a:lnTo>
                    <a:pt x="474018" y="65839"/>
                  </a:lnTo>
                  <a:lnTo>
                    <a:pt x="478802" y="108001"/>
                  </a:lnTo>
                  <a:lnTo>
                    <a:pt x="478517" y="150163"/>
                  </a:lnTo>
                  <a:lnTo>
                    <a:pt x="465799" y="207556"/>
                  </a:lnTo>
                  <a:lnTo>
                    <a:pt x="455400" y="216002"/>
                  </a:lnTo>
                  <a:lnTo>
                    <a:pt x="445001" y="207556"/>
                  </a:lnTo>
                  <a:lnTo>
                    <a:pt x="432282" y="150163"/>
                  </a:lnTo>
                  <a:lnTo>
                    <a:pt x="431998" y="108001"/>
                  </a:lnTo>
                  <a:lnTo>
                    <a:pt x="436784" y="65839"/>
                  </a:lnTo>
                  <a:lnTo>
                    <a:pt x="458504" y="8446"/>
                  </a:lnTo>
                  <a:lnTo>
                    <a:pt x="473402" y="0"/>
                  </a:lnTo>
                  <a:lnTo>
                    <a:pt x="488301" y="8446"/>
                  </a:lnTo>
                  <a:lnTo>
                    <a:pt x="510018" y="65839"/>
                  </a:lnTo>
                  <a:lnTo>
                    <a:pt x="514802" y="108001"/>
                  </a:lnTo>
                  <a:lnTo>
                    <a:pt x="514518" y="150163"/>
                  </a:lnTo>
                  <a:lnTo>
                    <a:pt x="501799" y="207556"/>
                  </a:lnTo>
                  <a:lnTo>
                    <a:pt x="491400" y="216002"/>
                  </a:lnTo>
                  <a:lnTo>
                    <a:pt x="481001" y="207556"/>
                  </a:lnTo>
                  <a:lnTo>
                    <a:pt x="468283" y="150163"/>
                  </a:lnTo>
                  <a:lnTo>
                    <a:pt x="467999" y="108001"/>
                  </a:lnTo>
                  <a:lnTo>
                    <a:pt x="472785" y="65839"/>
                  </a:lnTo>
                  <a:lnTo>
                    <a:pt x="494504" y="8446"/>
                  </a:lnTo>
                  <a:lnTo>
                    <a:pt x="509402" y="0"/>
                  </a:lnTo>
                  <a:lnTo>
                    <a:pt x="524301" y="8446"/>
                  </a:lnTo>
                  <a:lnTo>
                    <a:pt x="546019" y="65839"/>
                  </a:lnTo>
                  <a:lnTo>
                    <a:pt x="550802" y="108001"/>
                  </a:lnTo>
                  <a:lnTo>
                    <a:pt x="550518" y="150163"/>
                  </a:lnTo>
                  <a:lnTo>
                    <a:pt x="537799" y="207556"/>
                  </a:lnTo>
                  <a:lnTo>
                    <a:pt x="527400" y="216002"/>
                  </a:lnTo>
                  <a:lnTo>
                    <a:pt x="517001" y="207556"/>
                  </a:lnTo>
                  <a:lnTo>
                    <a:pt x="504283" y="150163"/>
                  </a:lnTo>
                  <a:lnTo>
                    <a:pt x="503999" y="108001"/>
                  </a:lnTo>
                  <a:lnTo>
                    <a:pt x="508785" y="65839"/>
                  </a:lnTo>
                  <a:lnTo>
                    <a:pt x="530504" y="8446"/>
                  </a:lnTo>
                  <a:lnTo>
                    <a:pt x="545403" y="0"/>
                  </a:lnTo>
                  <a:lnTo>
                    <a:pt x="560301" y="8446"/>
                  </a:lnTo>
                  <a:lnTo>
                    <a:pt x="582019" y="65839"/>
                  </a:lnTo>
                  <a:lnTo>
                    <a:pt x="586803" y="108001"/>
                  </a:lnTo>
                  <a:lnTo>
                    <a:pt x="586518" y="150163"/>
                  </a:lnTo>
                  <a:lnTo>
                    <a:pt x="573800" y="207556"/>
                  </a:lnTo>
                  <a:lnTo>
                    <a:pt x="563401" y="216002"/>
                  </a:lnTo>
                  <a:lnTo>
                    <a:pt x="553002" y="207556"/>
                  </a:lnTo>
                  <a:lnTo>
                    <a:pt x="540283" y="150163"/>
                  </a:lnTo>
                  <a:lnTo>
                    <a:pt x="539999" y="108001"/>
                  </a:lnTo>
                  <a:lnTo>
                    <a:pt x="544785" y="65839"/>
                  </a:lnTo>
                  <a:lnTo>
                    <a:pt x="566504" y="8446"/>
                  </a:lnTo>
                  <a:lnTo>
                    <a:pt x="581403" y="0"/>
                  </a:lnTo>
                  <a:lnTo>
                    <a:pt x="596302" y="8446"/>
                  </a:lnTo>
                  <a:lnTo>
                    <a:pt x="618019" y="65839"/>
                  </a:lnTo>
                  <a:lnTo>
                    <a:pt x="622803" y="108001"/>
                  </a:lnTo>
                  <a:lnTo>
                    <a:pt x="622519" y="150163"/>
                  </a:lnTo>
                  <a:lnTo>
                    <a:pt x="609800" y="207556"/>
                  </a:lnTo>
                  <a:lnTo>
                    <a:pt x="599401" y="216002"/>
                  </a:lnTo>
                  <a:lnTo>
                    <a:pt x="589002" y="207556"/>
                  </a:lnTo>
                  <a:lnTo>
                    <a:pt x="576284" y="150163"/>
                  </a:lnTo>
                  <a:lnTo>
                    <a:pt x="575999" y="108001"/>
                  </a:lnTo>
                  <a:lnTo>
                    <a:pt x="580786" y="65839"/>
                  </a:lnTo>
                  <a:lnTo>
                    <a:pt x="602505" y="8446"/>
                  </a:lnTo>
                  <a:lnTo>
                    <a:pt x="617403" y="0"/>
                  </a:lnTo>
                  <a:lnTo>
                    <a:pt x="632302" y="8446"/>
                  </a:lnTo>
                  <a:lnTo>
                    <a:pt x="654019" y="65839"/>
                  </a:lnTo>
                  <a:lnTo>
                    <a:pt x="658803" y="108001"/>
                  </a:lnTo>
                  <a:lnTo>
                    <a:pt x="658519" y="150163"/>
                  </a:lnTo>
                  <a:lnTo>
                    <a:pt x="645800" y="207556"/>
                  </a:lnTo>
                  <a:lnTo>
                    <a:pt x="635401" y="216002"/>
                  </a:lnTo>
                  <a:lnTo>
                    <a:pt x="625002" y="207556"/>
                  </a:lnTo>
                  <a:lnTo>
                    <a:pt x="612284" y="150163"/>
                  </a:lnTo>
                  <a:lnTo>
                    <a:pt x="612000" y="108001"/>
                  </a:lnTo>
                  <a:lnTo>
                    <a:pt x="616786" y="65839"/>
                  </a:lnTo>
                  <a:lnTo>
                    <a:pt x="638505" y="8446"/>
                  </a:lnTo>
                  <a:lnTo>
                    <a:pt x="653404" y="0"/>
                  </a:lnTo>
                  <a:lnTo>
                    <a:pt x="668302" y="8446"/>
                  </a:lnTo>
                  <a:lnTo>
                    <a:pt x="690020" y="65839"/>
                  </a:lnTo>
                  <a:lnTo>
                    <a:pt x="694803" y="108001"/>
                  </a:lnTo>
                  <a:lnTo>
                    <a:pt x="694519" y="150163"/>
                  </a:lnTo>
                  <a:lnTo>
                    <a:pt x="681801" y="207556"/>
                  </a:lnTo>
                  <a:lnTo>
                    <a:pt x="671402" y="216002"/>
                  </a:lnTo>
                  <a:lnTo>
                    <a:pt x="661002" y="207556"/>
                  </a:lnTo>
                  <a:lnTo>
                    <a:pt x="648284" y="150163"/>
                  </a:lnTo>
                  <a:lnTo>
                    <a:pt x="648000" y="108001"/>
                  </a:lnTo>
                  <a:lnTo>
                    <a:pt x="652786" y="65839"/>
                  </a:lnTo>
                  <a:lnTo>
                    <a:pt x="674505" y="8446"/>
                  </a:lnTo>
                  <a:lnTo>
                    <a:pt x="689404" y="0"/>
                  </a:lnTo>
                  <a:lnTo>
                    <a:pt x="704302" y="8446"/>
                  </a:lnTo>
                  <a:lnTo>
                    <a:pt x="716847" y="31523"/>
                  </a:lnTo>
                  <a:lnTo>
                    <a:pt x="726020" y="65839"/>
                  </a:lnTo>
                  <a:lnTo>
                    <a:pt x="730804" y="108001"/>
                  </a:lnTo>
                  <a:lnTo>
                    <a:pt x="750948" y="108001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638973" y="682750"/>
            <a:ext cx="9334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50" dirty="0">
                <a:latin typeface="Arial"/>
                <a:cs typeface="Arial"/>
              </a:rPr>
              <a:t>k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314956" y="1323971"/>
            <a:ext cx="751205" cy="200025"/>
          </a:xfrm>
          <a:custGeom>
            <a:avLst/>
            <a:gdLst/>
            <a:ahLst/>
            <a:cxnLst/>
            <a:rect l="l" t="t" r="r" b="b"/>
            <a:pathLst>
              <a:path w="751205" h="200025">
                <a:moveTo>
                  <a:pt x="424819" y="199912"/>
                </a:moveTo>
                <a:lnTo>
                  <a:pt x="351433" y="199912"/>
                </a:lnTo>
                <a:lnTo>
                  <a:pt x="351433" y="0"/>
                </a:lnTo>
                <a:lnTo>
                  <a:pt x="424819" y="0"/>
                </a:lnTo>
              </a:path>
              <a:path w="751205" h="200025">
                <a:moveTo>
                  <a:pt x="399513" y="163219"/>
                </a:moveTo>
                <a:lnTo>
                  <a:pt x="399513" y="36692"/>
                </a:lnTo>
              </a:path>
              <a:path w="751205" h="200025">
                <a:moveTo>
                  <a:pt x="0" y="99956"/>
                </a:moveTo>
                <a:lnTo>
                  <a:pt x="351433" y="99956"/>
                </a:lnTo>
              </a:path>
              <a:path w="751205" h="200025">
                <a:moveTo>
                  <a:pt x="399513" y="99956"/>
                </a:moveTo>
                <a:lnTo>
                  <a:pt x="750948" y="99956"/>
                </a:lnTo>
                <a:lnTo>
                  <a:pt x="750948" y="99956"/>
                </a:lnTo>
              </a:path>
            </a:pathLst>
          </a:custGeom>
          <a:ln w="101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638973" y="1536000"/>
            <a:ext cx="971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50" dirty="0">
                <a:latin typeface="Arial"/>
                <a:cs typeface="Arial"/>
              </a:rPr>
              <a:t>b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610972" y="1186609"/>
            <a:ext cx="360045" cy="52705"/>
            <a:chOff x="2610972" y="1186609"/>
            <a:chExt cx="360045" cy="52705"/>
          </a:xfrm>
        </p:grpSpPr>
        <p:sp>
          <p:nvSpPr>
            <p:cNvPr id="14" name="object 14"/>
            <p:cNvSpPr/>
            <p:nvPr/>
          </p:nvSpPr>
          <p:spPr>
            <a:xfrm>
              <a:off x="2610972" y="1212926"/>
              <a:ext cx="327660" cy="0"/>
            </a:xfrm>
            <a:custGeom>
              <a:avLst/>
              <a:gdLst/>
              <a:ahLst/>
              <a:cxnLst/>
              <a:rect l="l" t="t" r="r" b="b"/>
              <a:pathLst>
                <a:path w="327660">
                  <a:moveTo>
                    <a:pt x="0" y="0"/>
                  </a:moveTo>
                  <a:lnTo>
                    <a:pt x="327108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918342" y="1186609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5">
                  <a:moveTo>
                    <a:pt x="0" y="0"/>
                  </a:moveTo>
                  <a:lnTo>
                    <a:pt x="19737" y="26316"/>
                  </a:lnTo>
                  <a:lnTo>
                    <a:pt x="0" y="52633"/>
                  </a:lnTo>
                  <a:lnTo>
                    <a:pt x="52634" y="263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3009519" y="1108785"/>
            <a:ext cx="36068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dirty="0">
                <a:latin typeface="Arial"/>
                <a:cs typeface="Arial"/>
              </a:rPr>
              <a:t>u</a:t>
            </a:r>
            <a:r>
              <a:rPr sz="1100" i="1" spc="-30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=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i="1" spc="-50" dirty="0">
                <a:latin typeface="Arial"/>
                <a:cs typeface="Arial"/>
              </a:rPr>
              <a:t>F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17" name="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165" y="2023021"/>
            <a:ext cx="65201" cy="65201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377532" y="1914423"/>
            <a:ext cx="2764790" cy="75628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85"/>
              </a:spcBef>
            </a:pPr>
            <a:r>
              <a:rPr sz="1100" dirty="0">
                <a:latin typeface="Arial"/>
                <a:cs typeface="Arial"/>
              </a:rPr>
              <a:t>to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predict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future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motion,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90" dirty="0">
                <a:latin typeface="Arial"/>
                <a:cs typeface="Arial"/>
              </a:rPr>
              <a:t>we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-80" dirty="0">
                <a:latin typeface="Arial"/>
                <a:cs typeface="Arial"/>
              </a:rPr>
              <a:t>need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to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know</a:t>
            </a:r>
            <a:endParaRPr sz="1100">
              <a:latin typeface="Arial"/>
              <a:cs typeface="Arial"/>
            </a:endParaRPr>
          </a:p>
          <a:p>
            <a:pPr marL="177800">
              <a:lnSpc>
                <a:spcPts val="1200"/>
              </a:lnSpc>
              <a:spcBef>
                <a:spcPts val="175"/>
              </a:spcBef>
            </a:pPr>
            <a:r>
              <a:rPr sz="900" baseline="13888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900" spc="375" baseline="13888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000" i="1" spc="-10" dirty="0">
                <a:latin typeface="Arial"/>
                <a:cs typeface="Arial"/>
              </a:rPr>
              <a:t>current </a:t>
            </a:r>
            <a:r>
              <a:rPr sz="1000" spc="-10" dirty="0">
                <a:latin typeface="Arial"/>
                <a:cs typeface="Arial"/>
              </a:rPr>
              <a:t>position </a:t>
            </a:r>
            <a:r>
              <a:rPr sz="1000" spc="-20" dirty="0">
                <a:latin typeface="Arial"/>
                <a:cs typeface="Arial"/>
              </a:rPr>
              <a:t>and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velocity</a:t>
            </a:r>
            <a:endParaRPr sz="1000">
              <a:latin typeface="Arial"/>
              <a:cs typeface="Arial"/>
            </a:endParaRPr>
          </a:p>
          <a:p>
            <a:pPr marL="177800">
              <a:lnSpc>
                <a:spcPts val="1200"/>
              </a:lnSpc>
            </a:pPr>
            <a:r>
              <a:rPr sz="900" baseline="13888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900" spc="457" baseline="13888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000" i="1" dirty="0">
                <a:latin typeface="Arial"/>
                <a:cs typeface="Arial"/>
              </a:rPr>
              <a:t>future</a:t>
            </a:r>
            <a:r>
              <a:rPr sz="1000" i="1" spc="2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force</a:t>
            </a:r>
            <a:endParaRPr sz="10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355"/>
              </a:spcBef>
            </a:pPr>
            <a:r>
              <a:rPr sz="1100" i="1" spc="420" dirty="0">
                <a:latin typeface="Hack"/>
                <a:cs typeface="Hack"/>
              </a:rPr>
              <a:t>⇒</a:t>
            </a:r>
            <a:r>
              <a:rPr sz="1100" i="1" spc="-300" dirty="0">
                <a:latin typeface="Hack"/>
                <a:cs typeface="Hack"/>
              </a:rPr>
              <a:t> </a:t>
            </a:r>
            <a:r>
              <a:rPr sz="1100" spc="-25" dirty="0">
                <a:latin typeface="Arial"/>
                <a:cs typeface="Arial"/>
              </a:rPr>
              <a:t>states:</a:t>
            </a:r>
            <a:r>
              <a:rPr sz="1100" spc="25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position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and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velocity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19" name="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165" y="2562021"/>
            <a:ext cx="65201" cy="65201"/>
          </a:xfrm>
          <a:prstGeom prst="rect">
            <a:avLst/>
          </a:prstGeom>
        </p:spPr>
      </p:pic>
      <p:sp>
        <p:nvSpPr>
          <p:cNvPr id="20" name="object 20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1870697" y="3322038"/>
            <a:ext cx="86677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5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5" action="ppaction://hlinksldjump"/>
              </a:rPr>
              <a:t>Space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5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781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4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12</a:t>
            </a: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004"/>
            <a:ext cx="233616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The</a:t>
            </a:r>
            <a:r>
              <a:rPr spc="-25" dirty="0"/>
              <a:t> </a:t>
            </a:r>
            <a:r>
              <a:rPr spc="-40" dirty="0"/>
              <a:t>order</a:t>
            </a:r>
            <a:r>
              <a:rPr spc="-20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dirty="0"/>
              <a:t>a</a:t>
            </a:r>
            <a:r>
              <a:rPr spc="-20" dirty="0"/>
              <a:t> </a:t>
            </a:r>
            <a:r>
              <a:rPr spc="-45" dirty="0"/>
              <a:t>dynamic</a:t>
            </a:r>
            <a:r>
              <a:rPr spc="-20" dirty="0"/>
              <a:t> </a:t>
            </a:r>
            <a:r>
              <a:rPr spc="-55" dirty="0"/>
              <a:t>system</a:t>
            </a:r>
          </a:p>
        </p:txBody>
      </p:sp>
      <p:sp>
        <p:nvSpPr>
          <p:cNvPr id="3" name="object 3"/>
          <p:cNvSpPr/>
          <p:nvPr/>
        </p:nvSpPr>
        <p:spPr>
          <a:xfrm>
            <a:off x="2068434" y="852921"/>
            <a:ext cx="540385" cy="720090"/>
          </a:xfrm>
          <a:custGeom>
            <a:avLst/>
            <a:gdLst/>
            <a:ahLst/>
            <a:cxnLst/>
            <a:rect l="l" t="t" r="r" b="b"/>
            <a:pathLst>
              <a:path w="540385" h="720090">
                <a:moveTo>
                  <a:pt x="0" y="720008"/>
                </a:moveTo>
                <a:lnTo>
                  <a:pt x="540006" y="720008"/>
                </a:lnTo>
                <a:lnTo>
                  <a:pt x="540006" y="0"/>
                </a:lnTo>
                <a:lnTo>
                  <a:pt x="0" y="0"/>
                </a:lnTo>
                <a:lnTo>
                  <a:pt x="0" y="720008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937410" y="582331"/>
            <a:ext cx="80200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Arial"/>
                <a:cs typeface="Arial"/>
              </a:rPr>
              <a:t>position:</a:t>
            </a:r>
            <a:r>
              <a:rPr sz="1100" spc="25" dirty="0">
                <a:latin typeface="Arial"/>
                <a:cs typeface="Arial"/>
              </a:rPr>
              <a:t> </a:t>
            </a:r>
            <a:r>
              <a:rPr sz="1100" i="1" spc="-20" dirty="0">
                <a:latin typeface="Arial"/>
                <a:cs typeface="Arial"/>
              </a:rPr>
              <a:t>y</a:t>
            </a:r>
            <a:r>
              <a:rPr sz="1100" spc="-20" dirty="0">
                <a:latin typeface="Arial"/>
                <a:cs typeface="Arial"/>
              </a:rPr>
              <a:t>(</a:t>
            </a:r>
            <a:r>
              <a:rPr sz="1100" i="1" spc="-20" dirty="0">
                <a:latin typeface="Arial"/>
                <a:cs typeface="Arial"/>
              </a:rPr>
              <a:t>t</a:t>
            </a:r>
            <a:r>
              <a:rPr sz="1100" spc="-20" dirty="0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70734" y="1569426"/>
            <a:ext cx="13589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50" dirty="0">
                <a:latin typeface="Arial"/>
                <a:cs typeface="Arial"/>
              </a:rPr>
              <a:t>m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204423" y="667849"/>
            <a:ext cx="866775" cy="1090295"/>
            <a:chOff x="1204423" y="667849"/>
            <a:chExt cx="866775" cy="109029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4423" y="672919"/>
              <a:ext cx="108002" cy="1080013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314956" y="670389"/>
              <a:ext cx="0" cy="1085215"/>
            </a:xfrm>
            <a:custGeom>
              <a:avLst/>
              <a:gdLst/>
              <a:ahLst/>
              <a:cxnLst/>
              <a:rect l="l" t="t" r="r" b="b"/>
              <a:pathLst>
                <a:path h="1085214">
                  <a:moveTo>
                    <a:pt x="0" y="1085074"/>
                  </a:moveTo>
                  <a:lnTo>
                    <a:pt x="0" y="0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314956" y="893922"/>
              <a:ext cx="751205" cy="216535"/>
            </a:xfrm>
            <a:custGeom>
              <a:avLst/>
              <a:gdLst/>
              <a:ahLst/>
              <a:cxnLst/>
              <a:rect l="l" t="t" r="r" b="b"/>
              <a:pathLst>
                <a:path w="751205" h="216534">
                  <a:moveTo>
                    <a:pt x="0" y="108001"/>
                  </a:moveTo>
                  <a:lnTo>
                    <a:pt x="4783" y="65839"/>
                  </a:lnTo>
                  <a:lnTo>
                    <a:pt x="13956" y="31523"/>
                  </a:lnTo>
                  <a:lnTo>
                    <a:pt x="26500" y="8446"/>
                  </a:lnTo>
                  <a:lnTo>
                    <a:pt x="41399" y="0"/>
                  </a:lnTo>
                  <a:lnTo>
                    <a:pt x="56297" y="8446"/>
                  </a:lnTo>
                  <a:lnTo>
                    <a:pt x="78015" y="65839"/>
                  </a:lnTo>
                  <a:lnTo>
                    <a:pt x="82799" y="108001"/>
                  </a:lnTo>
                  <a:lnTo>
                    <a:pt x="82514" y="150163"/>
                  </a:lnTo>
                  <a:lnTo>
                    <a:pt x="69796" y="207556"/>
                  </a:lnTo>
                  <a:lnTo>
                    <a:pt x="59397" y="216002"/>
                  </a:lnTo>
                  <a:lnTo>
                    <a:pt x="48998" y="207556"/>
                  </a:lnTo>
                  <a:lnTo>
                    <a:pt x="36279" y="150163"/>
                  </a:lnTo>
                  <a:lnTo>
                    <a:pt x="35995" y="108001"/>
                  </a:lnTo>
                  <a:lnTo>
                    <a:pt x="40782" y="65839"/>
                  </a:lnTo>
                  <a:lnTo>
                    <a:pt x="62501" y="8446"/>
                  </a:lnTo>
                  <a:lnTo>
                    <a:pt x="77399" y="0"/>
                  </a:lnTo>
                  <a:lnTo>
                    <a:pt x="92298" y="8446"/>
                  </a:lnTo>
                  <a:lnTo>
                    <a:pt x="114015" y="65839"/>
                  </a:lnTo>
                  <a:lnTo>
                    <a:pt x="118799" y="108001"/>
                  </a:lnTo>
                  <a:lnTo>
                    <a:pt x="118515" y="150163"/>
                  </a:lnTo>
                  <a:lnTo>
                    <a:pt x="105796" y="207556"/>
                  </a:lnTo>
                  <a:lnTo>
                    <a:pt x="95397" y="216002"/>
                  </a:lnTo>
                  <a:lnTo>
                    <a:pt x="84998" y="207556"/>
                  </a:lnTo>
                  <a:lnTo>
                    <a:pt x="72280" y="150163"/>
                  </a:lnTo>
                  <a:lnTo>
                    <a:pt x="71995" y="108001"/>
                  </a:lnTo>
                  <a:lnTo>
                    <a:pt x="76782" y="65839"/>
                  </a:lnTo>
                  <a:lnTo>
                    <a:pt x="98501" y="8446"/>
                  </a:lnTo>
                  <a:lnTo>
                    <a:pt x="113400" y="0"/>
                  </a:lnTo>
                  <a:lnTo>
                    <a:pt x="128298" y="8446"/>
                  </a:lnTo>
                  <a:lnTo>
                    <a:pt x="150016" y="65839"/>
                  </a:lnTo>
                  <a:lnTo>
                    <a:pt x="154799" y="108001"/>
                  </a:lnTo>
                  <a:lnTo>
                    <a:pt x="154515" y="150163"/>
                  </a:lnTo>
                  <a:lnTo>
                    <a:pt x="141797" y="207556"/>
                  </a:lnTo>
                  <a:lnTo>
                    <a:pt x="131398" y="216002"/>
                  </a:lnTo>
                  <a:lnTo>
                    <a:pt x="120998" y="207556"/>
                  </a:lnTo>
                  <a:lnTo>
                    <a:pt x="108280" y="150163"/>
                  </a:lnTo>
                  <a:lnTo>
                    <a:pt x="107996" y="108001"/>
                  </a:lnTo>
                  <a:lnTo>
                    <a:pt x="112782" y="65839"/>
                  </a:lnTo>
                  <a:lnTo>
                    <a:pt x="134501" y="8446"/>
                  </a:lnTo>
                  <a:lnTo>
                    <a:pt x="149400" y="0"/>
                  </a:lnTo>
                  <a:lnTo>
                    <a:pt x="164298" y="8446"/>
                  </a:lnTo>
                  <a:lnTo>
                    <a:pt x="186016" y="65839"/>
                  </a:lnTo>
                  <a:lnTo>
                    <a:pt x="190799" y="108001"/>
                  </a:lnTo>
                  <a:lnTo>
                    <a:pt x="190515" y="150163"/>
                  </a:lnTo>
                  <a:lnTo>
                    <a:pt x="177797" y="207556"/>
                  </a:lnTo>
                  <a:lnTo>
                    <a:pt x="167398" y="216002"/>
                  </a:lnTo>
                  <a:lnTo>
                    <a:pt x="156999" y="207556"/>
                  </a:lnTo>
                  <a:lnTo>
                    <a:pt x="144280" y="150163"/>
                  </a:lnTo>
                  <a:lnTo>
                    <a:pt x="143996" y="108001"/>
                  </a:lnTo>
                  <a:lnTo>
                    <a:pt x="148782" y="65839"/>
                  </a:lnTo>
                  <a:lnTo>
                    <a:pt x="170501" y="8446"/>
                  </a:lnTo>
                  <a:lnTo>
                    <a:pt x="185400" y="0"/>
                  </a:lnTo>
                  <a:lnTo>
                    <a:pt x="200299" y="8446"/>
                  </a:lnTo>
                  <a:lnTo>
                    <a:pt x="222016" y="65839"/>
                  </a:lnTo>
                  <a:lnTo>
                    <a:pt x="226800" y="108001"/>
                  </a:lnTo>
                  <a:lnTo>
                    <a:pt x="226516" y="150163"/>
                  </a:lnTo>
                  <a:lnTo>
                    <a:pt x="213797" y="207556"/>
                  </a:lnTo>
                  <a:lnTo>
                    <a:pt x="203398" y="216002"/>
                  </a:lnTo>
                  <a:lnTo>
                    <a:pt x="192999" y="207556"/>
                  </a:lnTo>
                  <a:lnTo>
                    <a:pt x="180280" y="150163"/>
                  </a:lnTo>
                  <a:lnTo>
                    <a:pt x="179996" y="108001"/>
                  </a:lnTo>
                  <a:lnTo>
                    <a:pt x="184783" y="65839"/>
                  </a:lnTo>
                  <a:lnTo>
                    <a:pt x="206502" y="8446"/>
                  </a:lnTo>
                  <a:lnTo>
                    <a:pt x="221400" y="0"/>
                  </a:lnTo>
                  <a:lnTo>
                    <a:pt x="236299" y="8446"/>
                  </a:lnTo>
                  <a:lnTo>
                    <a:pt x="258016" y="65839"/>
                  </a:lnTo>
                  <a:lnTo>
                    <a:pt x="262800" y="108001"/>
                  </a:lnTo>
                  <a:lnTo>
                    <a:pt x="262516" y="150163"/>
                  </a:lnTo>
                  <a:lnTo>
                    <a:pt x="249797" y="207556"/>
                  </a:lnTo>
                  <a:lnTo>
                    <a:pt x="239398" y="216002"/>
                  </a:lnTo>
                  <a:lnTo>
                    <a:pt x="228999" y="207556"/>
                  </a:lnTo>
                  <a:lnTo>
                    <a:pt x="216281" y="150163"/>
                  </a:lnTo>
                  <a:lnTo>
                    <a:pt x="215997" y="108001"/>
                  </a:lnTo>
                  <a:lnTo>
                    <a:pt x="220783" y="65839"/>
                  </a:lnTo>
                  <a:lnTo>
                    <a:pt x="242502" y="8446"/>
                  </a:lnTo>
                  <a:lnTo>
                    <a:pt x="257401" y="0"/>
                  </a:lnTo>
                  <a:lnTo>
                    <a:pt x="272299" y="8446"/>
                  </a:lnTo>
                  <a:lnTo>
                    <a:pt x="294017" y="65839"/>
                  </a:lnTo>
                  <a:lnTo>
                    <a:pt x="298800" y="108001"/>
                  </a:lnTo>
                  <a:lnTo>
                    <a:pt x="298516" y="150163"/>
                  </a:lnTo>
                  <a:lnTo>
                    <a:pt x="285798" y="207556"/>
                  </a:lnTo>
                  <a:lnTo>
                    <a:pt x="275399" y="216002"/>
                  </a:lnTo>
                  <a:lnTo>
                    <a:pt x="264999" y="207556"/>
                  </a:lnTo>
                  <a:lnTo>
                    <a:pt x="252281" y="150163"/>
                  </a:lnTo>
                  <a:lnTo>
                    <a:pt x="251997" y="108001"/>
                  </a:lnTo>
                  <a:lnTo>
                    <a:pt x="256783" y="65839"/>
                  </a:lnTo>
                  <a:lnTo>
                    <a:pt x="278502" y="8446"/>
                  </a:lnTo>
                  <a:lnTo>
                    <a:pt x="293401" y="0"/>
                  </a:lnTo>
                  <a:lnTo>
                    <a:pt x="308300" y="8446"/>
                  </a:lnTo>
                  <a:lnTo>
                    <a:pt x="330017" y="65839"/>
                  </a:lnTo>
                  <a:lnTo>
                    <a:pt x="334801" y="108001"/>
                  </a:lnTo>
                  <a:lnTo>
                    <a:pt x="334516" y="150163"/>
                  </a:lnTo>
                  <a:lnTo>
                    <a:pt x="321798" y="207556"/>
                  </a:lnTo>
                  <a:lnTo>
                    <a:pt x="311399" y="216002"/>
                  </a:lnTo>
                  <a:lnTo>
                    <a:pt x="301000" y="207556"/>
                  </a:lnTo>
                  <a:lnTo>
                    <a:pt x="288281" y="150163"/>
                  </a:lnTo>
                  <a:lnTo>
                    <a:pt x="287997" y="108001"/>
                  </a:lnTo>
                  <a:lnTo>
                    <a:pt x="292783" y="65839"/>
                  </a:lnTo>
                  <a:lnTo>
                    <a:pt x="314503" y="8446"/>
                  </a:lnTo>
                  <a:lnTo>
                    <a:pt x="329401" y="0"/>
                  </a:lnTo>
                  <a:lnTo>
                    <a:pt x="344300" y="8446"/>
                  </a:lnTo>
                  <a:lnTo>
                    <a:pt x="366017" y="65839"/>
                  </a:lnTo>
                  <a:lnTo>
                    <a:pt x="370801" y="108001"/>
                  </a:lnTo>
                  <a:lnTo>
                    <a:pt x="370517" y="150163"/>
                  </a:lnTo>
                  <a:lnTo>
                    <a:pt x="357798" y="207556"/>
                  </a:lnTo>
                  <a:lnTo>
                    <a:pt x="347399" y="216002"/>
                  </a:lnTo>
                  <a:lnTo>
                    <a:pt x="337000" y="207556"/>
                  </a:lnTo>
                  <a:lnTo>
                    <a:pt x="324282" y="150163"/>
                  </a:lnTo>
                  <a:lnTo>
                    <a:pt x="323998" y="108001"/>
                  </a:lnTo>
                  <a:lnTo>
                    <a:pt x="328784" y="65839"/>
                  </a:lnTo>
                  <a:lnTo>
                    <a:pt x="350503" y="8446"/>
                  </a:lnTo>
                  <a:lnTo>
                    <a:pt x="365401" y="0"/>
                  </a:lnTo>
                  <a:lnTo>
                    <a:pt x="380300" y="8446"/>
                  </a:lnTo>
                  <a:lnTo>
                    <a:pt x="402018" y="65839"/>
                  </a:lnTo>
                  <a:lnTo>
                    <a:pt x="406801" y="108001"/>
                  </a:lnTo>
                  <a:lnTo>
                    <a:pt x="406517" y="150163"/>
                  </a:lnTo>
                  <a:lnTo>
                    <a:pt x="393798" y="207556"/>
                  </a:lnTo>
                  <a:lnTo>
                    <a:pt x="383399" y="216002"/>
                  </a:lnTo>
                  <a:lnTo>
                    <a:pt x="373000" y="207556"/>
                  </a:lnTo>
                  <a:lnTo>
                    <a:pt x="360282" y="150163"/>
                  </a:lnTo>
                  <a:lnTo>
                    <a:pt x="359998" y="108001"/>
                  </a:lnTo>
                  <a:lnTo>
                    <a:pt x="364784" y="65839"/>
                  </a:lnTo>
                  <a:lnTo>
                    <a:pt x="386503" y="8446"/>
                  </a:lnTo>
                  <a:lnTo>
                    <a:pt x="401402" y="0"/>
                  </a:lnTo>
                  <a:lnTo>
                    <a:pt x="416300" y="8446"/>
                  </a:lnTo>
                  <a:lnTo>
                    <a:pt x="438018" y="65839"/>
                  </a:lnTo>
                  <a:lnTo>
                    <a:pt x="442802" y="108001"/>
                  </a:lnTo>
                  <a:lnTo>
                    <a:pt x="442517" y="150163"/>
                  </a:lnTo>
                  <a:lnTo>
                    <a:pt x="429799" y="207556"/>
                  </a:lnTo>
                  <a:lnTo>
                    <a:pt x="419400" y="216002"/>
                  </a:lnTo>
                  <a:lnTo>
                    <a:pt x="409001" y="207556"/>
                  </a:lnTo>
                  <a:lnTo>
                    <a:pt x="396282" y="150163"/>
                  </a:lnTo>
                  <a:lnTo>
                    <a:pt x="395998" y="108001"/>
                  </a:lnTo>
                  <a:lnTo>
                    <a:pt x="400784" y="65839"/>
                  </a:lnTo>
                  <a:lnTo>
                    <a:pt x="422503" y="8446"/>
                  </a:lnTo>
                  <a:lnTo>
                    <a:pt x="437402" y="0"/>
                  </a:lnTo>
                  <a:lnTo>
                    <a:pt x="452301" y="8446"/>
                  </a:lnTo>
                  <a:lnTo>
                    <a:pt x="474018" y="65839"/>
                  </a:lnTo>
                  <a:lnTo>
                    <a:pt x="478802" y="108001"/>
                  </a:lnTo>
                  <a:lnTo>
                    <a:pt x="478517" y="150163"/>
                  </a:lnTo>
                  <a:lnTo>
                    <a:pt x="465799" y="207556"/>
                  </a:lnTo>
                  <a:lnTo>
                    <a:pt x="455400" y="216002"/>
                  </a:lnTo>
                  <a:lnTo>
                    <a:pt x="445001" y="207556"/>
                  </a:lnTo>
                  <a:lnTo>
                    <a:pt x="432282" y="150163"/>
                  </a:lnTo>
                  <a:lnTo>
                    <a:pt x="431998" y="108001"/>
                  </a:lnTo>
                  <a:lnTo>
                    <a:pt x="436784" y="65839"/>
                  </a:lnTo>
                  <a:lnTo>
                    <a:pt x="458504" y="8446"/>
                  </a:lnTo>
                  <a:lnTo>
                    <a:pt x="473402" y="0"/>
                  </a:lnTo>
                  <a:lnTo>
                    <a:pt x="488301" y="8446"/>
                  </a:lnTo>
                  <a:lnTo>
                    <a:pt x="510018" y="65839"/>
                  </a:lnTo>
                  <a:lnTo>
                    <a:pt x="514802" y="108001"/>
                  </a:lnTo>
                  <a:lnTo>
                    <a:pt x="514518" y="150163"/>
                  </a:lnTo>
                  <a:lnTo>
                    <a:pt x="501799" y="207556"/>
                  </a:lnTo>
                  <a:lnTo>
                    <a:pt x="491400" y="216002"/>
                  </a:lnTo>
                  <a:lnTo>
                    <a:pt x="481001" y="207556"/>
                  </a:lnTo>
                  <a:lnTo>
                    <a:pt x="468283" y="150163"/>
                  </a:lnTo>
                  <a:lnTo>
                    <a:pt x="467999" y="108001"/>
                  </a:lnTo>
                  <a:lnTo>
                    <a:pt x="472785" y="65839"/>
                  </a:lnTo>
                  <a:lnTo>
                    <a:pt x="494504" y="8446"/>
                  </a:lnTo>
                  <a:lnTo>
                    <a:pt x="509402" y="0"/>
                  </a:lnTo>
                  <a:lnTo>
                    <a:pt x="524301" y="8446"/>
                  </a:lnTo>
                  <a:lnTo>
                    <a:pt x="546019" y="65839"/>
                  </a:lnTo>
                  <a:lnTo>
                    <a:pt x="550802" y="108001"/>
                  </a:lnTo>
                  <a:lnTo>
                    <a:pt x="550518" y="150163"/>
                  </a:lnTo>
                  <a:lnTo>
                    <a:pt x="537799" y="207556"/>
                  </a:lnTo>
                  <a:lnTo>
                    <a:pt x="527400" y="216002"/>
                  </a:lnTo>
                  <a:lnTo>
                    <a:pt x="517001" y="207556"/>
                  </a:lnTo>
                  <a:lnTo>
                    <a:pt x="504283" y="150163"/>
                  </a:lnTo>
                  <a:lnTo>
                    <a:pt x="503999" y="108001"/>
                  </a:lnTo>
                  <a:lnTo>
                    <a:pt x="508785" y="65839"/>
                  </a:lnTo>
                  <a:lnTo>
                    <a:pt x="530504" y="8446"/>
                  </a:lnTo>
                  <a:lnTo>
                    <a:pt x="545403" y="0"/>
                  </a:lnTo>
                  <a:lnTo>
                    <a:pt x="560301" y="8446"/>
                  </a:lnTo>
                  <a:lnTo>
                    <a:pt x="582019" y="65839"/>
                  </a:lnTo>
                  <a:lnTo>
                    <a:pt x="586803" y="108001"/>
                  </a:lnTo>
                  <a:lnTo>
                    <a:pt x="586518" y="150163"/>
                  </a:lnTo>
                  <a:lnTo>
                    <a:pt x="573800" y="207556"/>
                  </a:lnTo>
                  <a:lnTo>
                    <a:pt x="563401" y="216002"/>
                  </a:lnTo>
                  <a:lnTo>
                    <a:pt x="553002" y="207556"/>
                  </a:lnTo>
                  <a:lnTo>
                    <a:pt x="540283" y="150163"/>
                  </a:lnTo>
                  <a:lnTo>
                    <a:pt x="539999" y="108001"/>
                  </a:lnTo>
                  <a:lnTo>
                    <a:pt x="544785" y="65839"/>
                  </a:lnTo>
                  <a:lnTo>
                    <a:pt x="566504" y="8446"/>
                  </a:lnTo>
                  <a:lnTo>
                    <a:pt x="581403" y="0"/>
                  </a:lnTo>
                  <a:lnTo>
                    <a:pt x="596302" y="8446"/>
                  </a:lnTo>
                  <a:lnTo>
                    <a:pt x="618019" y="65839"/>
                  </a:lnTo>
                  <a:lnTo>
                    <a:pt x="622803" y="108001"/>
                  </a:lnTo>
                  <a:lnTo>
                    <a:pt x="622519" y="150163"/>
                  </a:lnTo>
                  <a:lnTo>
                    <a:pt x="609800" y="207556"/>
                  </a:lnTo>
                  <a:lnTo>
                    <a:pt x="599401" y="216002"/>
                  </a:lnTo>
                  <a:lnTo>
                    <a:pt x="589002" y="207556"/>
                  </a:lnTo>
                  <a:lnTo>
                    <a:pt x="576284" y="150163"/>
                  </a:lnTo>
                  <a:lnTo>
                    <a:pt x="575999" y="108001"/>
                  </a:lnTo>
                  <a:lnTo>
                    <a:pt x="580786" y="65839"/>
                  </a:lnTo>
                  <a:lnTo>
                    <a:pt x="602505" y="8446"/>
                  </a:lnTo>
                  <a:lnTo>
                    <a:pt x="617403" y="0"/>
                  </a:lnTo>
                  <a:lnTo>
                    <a:pt x="632302" y="8446"/>
                  </a:lnTo>
                  <a:lnTo>
                    <a:pt x="654019" y="65839"/>
                  </a:lnTo>
                  <a:lnTo>
                    <a:pt x="658803" y="108001"/>
                  </a:lnTo>
                  <a:lnTo>
                    <a:pt x="658519" y="150163"/>
                  </a:lnTo>
                  <a:lnTo>
                    <a:pt x="645800" y="207556"/>
                  </a:lnTo>
                  <a:lnTo>
                    <a:pt x="635401" y="216002"/>
                  </a:lnTo>
                  <a:lnTo>
                    <a:pt x="625002" y="207556"/>
                  </a:lnTo>
                  <a:lnTo>
                    <a:pt x="612284" y="150163"/>
                  </a:lnTo>
                  <a:lnTo>
                    <a:pt x="612000" y="108001"/>
                  </a:lnTo>
                  <a:lnTo>
                    <a:pt x="616786" y="65839"/>
                  </a:lnTo>
                  <a:lnTo>
                    <a:pt x="638505" y="8446"/>
                  </a:lnTo>
                  <a:lnTo>
                    <a:pt x="653404" y="0"/>
                  </a:lnTo>
                  <a:lnTo>
                    <a:pt x="668302" y="8446"/>
                  </a:lnTo>
                  <a:lnTo>
                    <a:pt x="690020" y="65839"/>
                  </a:lnTo>
                  <a:lnTo>
                    <a:pt x="694803" y="108001"/>
                  </a:lnTo>
                  <a:lnTo>
                    <a:pt x="694519" y="150163"/>
                  </a:lnTo>
                  <a:lnTo>
                    <a:pt x="681801" y="207556"/>
                  </a:lnTo>
                  <a:lnTo>
                    <a:pt x="671402" y="216002"/>
                  </a:lnTo>
                  <a:lnTo>
                    <a:pt x="661002" y="207556"/>
                  </a:lnTo>
                  <a:lnTo>
                    <a:pt x="648284" y="150163"/>
                  </a:lnTo>
                  <a:lnTo>
                    <a:pt x="648000" y="108001"/>
                  </a:lnTo>
                  <a:lnTo>
                    <a:pt x="652786" y="65839"/>
                  </a:lnTo>
                  <a:lnTo>
                    <a:pt x="674505" y="8446"/>
                  </a:lnTo>
                  <a:lnTo>
                    <a:pt x="689404" y="0"/>
                  </a:lnTo>
                  <a:lnTo>
                    <a:pt x="704302" y="8446"/>
                  </a:lnTo>
                  <a:lnTo>
                    <a:pt x="716847" y="31523"/>
                  </a:lnTo>
                  <a:lnTo>
                    <a:pt x="726020" y="65839"/>
                  </a:lnTo>
                  <a:lnTo>
                    <a:pt x="730804" y="108001"/>
                  </a:lnTo>
                  <a:lnTo>
                    <a:pt x="750948" y="108001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638973" y="682750"/>
            <a:ext cx="9334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50" dirty="0">
                <a:latin typeface="Arial"/>
                <a:cs typeface="Arial"/>
              </a:rPr>
              <a:t>k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314956" y="1323971"/>
            <a:ext cx="751205" cy="200025"/>
          </a:xfrm>
          <a:custGeom>
            <a:avLst/>
            <a:gdLst/>
            <a:ahLst/>
            <a:cxnLst/>
            <a:rect l="l" t="t" r="r" b="b"/>
            <a:pathLst>
              <a:path w="751205" h="200025">
                <a:moveTo>
                  <a:pt x="424819" y="199912"/>
                </a:moveTo>
                <a:lnTo>
                  <a:pt x="351433" y="199912"/>
                </a:lnTo>
                <a:lnTo>
                  <a:pt x="351433" y="0"/>
                </a:lnTo>
                <a:lnTo>
                  <a:pt x="424819" y="0"/>
                </a:lnTo>
              </a:path>
              <a:path w="751205" h="200025">
                <a:moveTo>
                  <a:pt x="399513" y="163219"/>
                </a:moveTo>
                <a:lnTo>
                  <a:pt x="399513" y="36692"/>
                </a:lnTo>
              </a:path>
              <a:path w="751205" h="200025">
                <a:moveTo>
                  <a:pt x="0" y="99956"/>
                </a:moveTo>
                <a:lnTo>
                  <a:pt x="351433" y="99956"/>
                </a:lnTo>
              </a:path>
              <a:path w="751205" h="200025">
                <a:moveTo>
                  <a:pt x="399513" y="99956"/>
                </a:moveTo>
                <a:lnTo>
                  <a:pt x="750948" y="99956"/>
                </a:lnTo>
                <a:lnTo>
                  <a:pt x="750948" y="99956"/>
                </a:lnTo>
              </a:path>
            </a:pathLst>
          </a:custGeom>
          <a:ln w="101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638973" y="1536000"/>
            <a:ext cx="971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50" dirty="0">
                <a:latin typeface="Arial"/>
                <a:cs typeface="Arial"/>
              </a:rPr>
              <a:t>b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610972" y="1186609"/>
            <a:ext cx="360045" cy="52705"/>
            <a:chOff x="2610972" y="1186609"/>
            <a:chExt cx="360045" cy="52705"/>
          </a:xfrm>
        </p:grpSpPr>
        <p:sp>
          <p:nvSpPr>
            <p:cNvPr id="14" name="object 14"/>
            <p:cNvSpPr/>
            <p:nvPr/>
          </p:nvSpPr>
          <p:spPr>
            <a:xfrm>
              <a:off x="2610972" y="1212926"/>
              <a:ext cx="327660" cy="0"/>
            </a:xfrm>
            <a:custGeom>
              <a:avLst/>
              <a:gdLst/>
              <a:ahLst/>
              <a:cxnLst/>
              <a:rect l="l" t="t" r="r" b="b"/>
              <a:pathLst>
                <a:path w="327660">
                  <a:moveTo>
                    <a:pt x="0" y="0"/>
                  </a:moveTo>
                  <a:lnTo>
                    <a:pt x="327108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918342" y="1186609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5">
                  <a:moveTo>
                    <a:pt x="0" y="0"/>
                  </a:moveTo>
                  <a:lnTo>
                    <a:pt x="19737" y="26316"/>
                  </a:lnTo>
                  <a:lnTo>
                    <a:pt x="0" y="52633"/>
                  </a:lnTo>
                  <a:lnTo>
                    <a:pt x="52634" y="263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3009519" y="1108785"/>
            <a:ext cx="36068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dirty="0">
                <a:latin typeface="Arial"/>
                <a:cs typeface="Arial"/>
              </a:rPr>
              <a:t>u</a:t>
            </a:r>
            <a:r>
              <a:rPr sz="1100" i="1" spc="-30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=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i="1" spc="-50" dirty="0">
                <a:latin typeface="Arial"/>
                <a:cs typeface="Arial"/>
              </a:rPr>
              <a:t>F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17" name="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165" y="2023021"/>
            <a:ext cx="65201" cy="65201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377532" y="1939504"/>
            <a:ext cx="3905885" cy="105219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 marR="30480">
              <a:lnSpc>
                <a:spcPct val="102600"/>
              </a:lnSpc>
              <a:spcBef>
                <a:spcPts val="55"/>
              </a:spcBef>
            </a:pPr>
            <a:r>
              <a:rPr sz="1100" dirty="0">
                <a:latin typeface="Arial"/>
                <a:cs typeface="Arial"/>
              </a:rPr>
              <a:t>the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30" dirty="0">
                <a:latin typeface="Arial"/>
                <a:cs typeface="Arial"/>
              </a:rPr>
              <a:t>number,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n </a:t>
            </a:r>
            <a:r>
              <a:rPr sz="1100" dirty="0">
                <a:latin typeface="Arial"/>
                <a:cs typeface="Arial"/>
              </a:rPr>
              <a:t>of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state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55" dirty="0">
                <a:latin typeface="Arial"/>
                <a:cs typeface="Arial"/>
              </a:rPr>
              <a:t>variables</a:t>
            </a:r>
            <a:r>
              <a:rPr sz="1100" dirty="0">
                <a:latin typeface="Arial"/>
                <a:cs typeface="Arial"/>
              </a:rPr>
              <a:t> that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is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i="1" spc="-85" dirty="0">
                <a:latin typeface="Arial"/>
                <a:cs typeface="Arial"/>
              </a:rPr>
              <a:t>necessary</a:t>
            </a:r>
            <a:r>
              <a:rPr sz="1100" i="1" spc="10" dirty="0">
                <a:latin typeface="Arial"/>
                <a:cs typeface="Arial"/>
              </a:rPr>
              <a:t> </a:t>
            </a:r>
            <a:r>
              <a:rPr sz="1100" i="1" spc="-45" dirty="0">
                <a:latin typeface="Arial"/>
                <a:cs typeface="Arial"/>
              </a:rPr>
              <a:t>and</a:t>
            </a:r>
            <a:r>
              <a:rPr sz="1100" i="1" spc="-5" dirty="0">
                <a:latin typeface="Arial"/>
                <a:cs typeface="Arial"/>
              </a:rPr>
              <a:t> </a:t>
            </a:r>
            <a:r>
              <a:rPr sz="1100" i="1" spc="-60" dirty="0">
                <a:latin typeface="Arial"/>
                <a:cs typeface="Arial"/>
              </a:rPr>
              <a:t>suﬀicient</a:t>
            </a:r>
            <a:r>
              <a:rPr sz="1100" i="1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to </a:t>
            </a:r>
            <a:r>
              <a:rPr sz="1100" spc="-40" dirty="0">
                <a:latin typeface="Arial"/>
                <a:cs typeface="Arial"/>
              </a:rPr>
              <a:t>uniquely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describe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10" dirty="0">
                <a:latin typeface="Arial"/>
                <a:cs typeface="Arial"/>
              </a:rPr>
              <a:t> system</a:t>
            </a:r>
            <a:endParaRPr sz="11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335"/>
              </a:spcBef>
            </a:pPr>
            <a:r>
              <a:rPr sz="1100" dirty="0">
                <a:latin typeface="Arial"/>
                <a:cs typeface="Arial"/>
              </a:rPr>
              <a:t>for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given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dynamic</a:t>
            </a:r>
            <a:r>
              <a:rPr sz="1100" spc="-10" dirty="0">
                <a:latin typeface="Arial"/>
                <a:cs typeface="Arial"/>
              </a:rPr>
              <a:t> system,</a:t>
            </a:r>
            <a:endParaRPr sz="1100">
              <a:latin typeface="Arial"/>
              <a:cs typeface="Arial"/>
            </a:endParaRPr>
          </a:p>
          <a:p>
            <a:pPr marL="177800">
              <a:lnSpc>
                <a:spcPts val="1200"/>
              </a:lnSpc>
              <a:spcBef>
                <a:spcPts val="175"/>
              </a:spcBef>
            </a:pPr>
            <a:r>
              <a:rPr sz="900" baseline="13888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900" spc="397" baseline="13888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000" dirty="0">
                <a:latin typeface="Arial"/>
                <a:cs typeface="Arial"/>
              </a:rPr>
              <a:t>the </a:t>
            </a:r>
            <a:r>
              <a:rPr sz="1000" spc="-40" dirty="0">
                <a:latin typeface="Arial"/>
                <a:cs typeface="Arial"/>
              </a:rPr>
              <a:t>choice</a:t>
            </a:r>
            <a:r>
              <a:rPr sz="1000" dirty="0">
                <a:latin typeface="Arial"/>
                <a:cs typeface="Arial"/>
              </a:rPr>
              <a:t> of </a:t>
            </a:r>
            <a:r>
              <a:rPr sz="1000" spc="-10" dirty="0">
                <a:latin typeface="Arial"/>
                <a:cs typeface="Arial"/>
              </a:rPr>
              <a:t>state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45" dirty="0">
                <a:latin typeface="Arial"/>
                <a:cs typeface="Arial"/>
              </a:rPr>
              <a:t>variables</a:t>
            </a:r>
            <a:r>
              <a:rPr sz="1000" dirty="0">
                <a:latin typeface="Arial"/>
                <a:cs typeface="Arial"/>
              </a:rPr>
              <a:t> is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not </a:t>
            </a:r>
            <a:r>
              <a:rPr sz="1000" i="1" spc="-10" dirty="0">
                <a:latin typeface="Arial"/>
                <a:cs typeface="Arial"/>
              </a:rPr>
              <a:t>unique</a:t>
            </a:r>
            <a:endParaRPr sz="1000">
              <a:latin typeface="Arial"/>
              <a:cs typeface="Arial"/>
            </a:endParaRPr>
          </a:p>
          <a:p>
            <a:pPr marL="177800">
              <a:lnSpc>
                <a:spcPts val="1195"/>
              </a:lnSpc>
            </a:pPr>
            <a:r>
              <a:rPr sz="900" baseline="13888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900" spc="405" baseline="13888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000" spc="-50" dirty="0">
                <a:latin typeface="Arial"/>
                <a:cs typeface="Arial"/>
              </a:rPr>
              <a:t>however,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its </a:t>
            </a:r>
            <a:r>
              <a:rPr sz="1000" spc="-30" dirty="0">
                <a:latin typeface="Arial"/>
                <a:cs typeface="Arial"/>
              </a:rPr>
              <a:t>order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n </a:t>
            </a:r>
            <a:r>
              <a:rPr sz="1000" dirty="0">
                <a:latin typeface="Arial"/>
                <a:cs typeface="Arial"/>
              </a:rPr>
              <a:t>is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fixed</a:t>
            </a:r>
            <a:endParaRPr sz="1000">
              <a:latin typeface="Arial"/>
              <a:cs typeface="Arial"/>
            </a:endParaRPr>
          </a:p>
          <a:p>
            <a:pPr marL="177800">
              <a:lnSpc>
                <a:spcPts val="1200"/>
              </a:lnSpc>
            </a:pPr>
            <a:r>
              <a:rPr sz="900" baseline="13888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900" spc="419" baseline="13888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000" dirty="0">
                <a:latin typeface="Arial"/>
                <a:cs typeface="Arial"/>
              </a:rPr>
              <a:t>i.e.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25" dirty="0">
                <a:latin typeface="Arial"/>
                <a:cs typeface="Arial"/>
              </a:rPr>
              <a:t>you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60" dirty="0">
                <a:latin typeface="Arial"/>
                <a:cs typeface="Arial"/>
              </a:rPr>
              <a:t>need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not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50" dirty="0">
                <a:latin typeface="Arial"/>
                <a:cs typeface="Arial"/>
              </a:rPr>
              <a:t>more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than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n</a:t>
            </a:r>
            <a:r>
              <a:rPr sz="1000" i="1" spc="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but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not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75" dirty="0">
                <a:latin typeface="Arial"/>
                <a:cs typeface="Arial"/>
              </a:rPr>
              <a:t>less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than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n</a:t>
            </a:r>
            <a:r>
              <a:rPr sz="1000" i="1" spc="1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state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variables</a:t>
            </a:r>
            <a:endParaRPr sz="1000">
              <a:latin typeface="Arial"/>
              <a:cs typeface="Arial"/>
            </a:endParaRPr>
          </a:p>
        </p:txBody>
      </p:sp>
      <p:pic>
        <p:nvPicPr>
          <p:cNvPr id="19" name="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165" y="2405126"/>
            <a:ext cx="65201" cy="65201"/>
          </a:xfrm>
          <a:prstGeom prst="rect">
            <a:avLst/>
          </a:prstGeom>
        </p:spPr>
      </p:pic>
      <p:sp>
        <p:nvSpPr>
          <p:cNvPr id="20" name="object 20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1870697" y="3322038"/>
            <a:ext cx="86677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5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5" action="ppaction://hlinksldjump"/>
              </a:rPr>
              <a:t>Space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5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781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5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12</a:t>
            </a: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004"/>
            <a:ext cx="240728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40" dirty="0"/>
              <a:t>States</a:t>
            </a:r>
            <a:r>
              <a:rPr spc="-10" dirty="0"/>
              <a:t> </a:t>
            </a:r>
            <a:r>
              <a:rPr dirty="0"/>
              <a:t>of</a:t>
            </a:r>
            <a:r>
              <a:rPr spc="-5" dirty="0"/>
              <a:t> </a:t>
            </a:r>
            <a:r>
              <a:rPr dirty="0"/>
              <a:t>a</a:t>
            </a:r>
            <a:r>
              <a:rPr spc="-10" dirty="0"/>
              <a:t> </a:t>
            </a:r>
            <a:r>
              <a:rPr spc="-50" dirty="0"/>
              <a:t>discrete-</a:t>
            </a:r>
            <a:r>
              <a:rPr spc="-10" dirty="0"/>
              <a:t>time</a:t>
            </a:r>
            <a:r>
              <a:rPr spc="-5" dirty="0"/>
              <a:t> </a:t>
            </a:r>
            <a:r>
              <a:rPr spc="-55" dirty="0"/>
              <a:t>system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844" y="477798"/>
            <a:ext cx="239522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5" dirty="0">
                <a:latin typeface="Arial"/>
                <a:cs typeface="Arial"/>
              </a:rPr>
              <a:t>consider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 </a:t>
            </a:r>
            <a:r>
              <a:rPr sz="1100" spc="-45" dirty="0">
                <a:latin typeface="Arial"/>
                <a:cs typeface="Arial"/>
              </a:rPr>
              <a:t>discrete-</a:t>
            </a:r>
            <a:r>
              <a:rPr sz="1100" spc="-20" dirty="0">
                <a:latin typeface="Arial"/>
                <a:cs typeface="Arial"/>
              </a:rPr>
              <a:t>time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dynamic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system: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18" name="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1457553"/>
            <a:ext cx="65201" cy="65201"/>
          </a:xfrm>
          <a:prstGeom prst="rect">
            <a:avLst/>
          </a:prstGeom>
        </p:spPr>
      </p:pic>
      <p:sp>
        <p:nvSpPr>
          <p:cNvPr id="19" name="object 1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/>
              <a:t>the</a:t>
            </a:r>
            <a:r>
              <a:rPr spc="-20" dirty="0"/>
              <a:t> </a:t>
            </a:r>
            <a:r>
              <a:rPr spc="-10" dirty="0"/>
              <a:t>state</a:t>
            </a:r>
            <a:r>
              <a:rPr spc="-15" dirty="0"/>
              <a:t> </a:t>
            </a:r>
            <a:r>
              <a:rPr dirty="0"/>
              <a:t>at</a:t>
            </a:r>
            <a:r>
              <a:rPr spc="-20" dirty="0"/>
              <a:t> </a:t>
            </a:r>
            <a:r>
              <a:rPr spc="-40" dirty="0"/>
              <a:t>any</a:t>
            </a:r>
            <a:r>
              <a:rPr spc="-15" dirty="0"/>
              <a:t> </a:t>
            </a:r>
            <a:r>
              <a:rPr spc="-45" dirty="0"/>
              <a:t>instance</a:t>
            </a:r>
            <a:r>
              <a:rPr spc="-15" dirty="0"/>
              <a:t> </a:t>
            </a:r>
            <a:r>
              <a:rPr i="1" dirty="0">
                <a:latin typeface="Arial"/>
                <a:cs typeface="Arial"/>
              </a:rPr>
              <a:t>k</a:t>
            </a:r>
            <a:r>
              <a:rPr sz="1200" i="1" baseline="-10416" dirty="0">
                <a:latin typeface="Arial"/>
                <a:cs typeface="Arial"/>
              </a:rPr>
              <a:t>o</a:t>
            </a:r>
            <a:r>
              <a:rPr sz="1200" i="1" spc="157" baseline="-10416" dirty="0">
                <a:latin typeface="Arial"/>
                <a:cs typeface="Arial"/>
              </a:rPr>
              <a:t> </a:t>
            </a:r>
            <a:r>
              <a:rPr sz="1100" spc="-10" dirty="0"/>
              <a:t>is</a:t>
            </a:r>
            <a:r>
              <a:rPr sz="1100" spc="-15" dirty="0"/>
              <a:t> </a:t>
            </a:r>
            <a:r>
              <a:rPr sz="1100" dirty="0"/>
              <a:t>the</a:t>
            </a:r>
            <a:r>
              <a:rPr sz="1100" spc="-20" dirty="0"/>
              <a:t> </a:t>
            </a:r>
            <a:r>
              <a:rPr sz="1100" spc="-20" dirty="0">
                <a:solidFill>
                  <a:srgbClr val="FF5CA8"/>
                </a:solidFill>
              </a:rPr>
              <a:t>minimum</a:t>
            </a:r>
            <a:r>
              <a:rPr sz="1100" spc="-15" dirty="0">
                <a:solidFill>
                  <a:srgbClr val="FF5CA8"/>
                </a:solidFill>
              </a:rPr>
              <a:t> </a:t>
            </a:r>
            <a:r>
              <a:rPr sz="1100" spc="-25" dirty="0"/>
              <a:t>set</a:t>
            </a:r>
            <a:r>
              <a:rPr sz="1100" spc="-15" dirty="0"/>
              <a:t> </a:t>
            </a:r>
            <a:r>
              <a:rPr sz="1100" dirty="0"/>
              <a:t>of</a:t>
            </a:r>
            <a:r>
              <a:rPr sz="1100" spc="-20" dirty="0"/>
              <a:t> </a:t>
            </a:r>
            <a:r>
              <a:rPr sz="1100" spc="-10" dirty="0"/>
              <a:t>variables,</a:t>
            </a:r>
            <a:endParaRPr sz="1100" dirty="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130"/>
              </a:spcBef>
            </a:pPr>
            <a:r>
              <a:rPr lang="en-US" altLang="zh-CN" i="1" dirty="0"/>
              <a:t>x</a:t>
            </a:r>
            <a:r>
              <a:rPr lang="en-US" altLang="zh-CN" sz="1200" baseline="-10416" dirty="0"/>
              <a:t>1</a:t>
            </a:r>
            <a:r>
              <a:rPr lang="en-US" altLang="zh-CN" dirty="0"/>
              <a:t>(</a:t>
            </a:r>
            <a:r>
              <a:rPr lang="en-US" altLang="zh-CN" i="1" dirty="0"/>
              <a:t>k</a:t>
            </a:r>
            <a:r>
              <a:rPr lang="en-US" altLang="zh-CN" sz="1200" i="1" baseline="-10416" dirty="0"/>
              <a:t>o</a:t>
            </a:r>
            <a:r>
              <a:rPr lang="en-US" altLang="zh-CN" dirty="0"/>
              <a:t>)</a:t>
            </a:r>
            <a:r>
              <a:rPr lang="en-US" altLang="zh-CN" i="1" dirty="0">
                <a:latin typeface="Times New Roman"/>
                <a:cs typeface="Times New Roman"/>
              </a:rPr>
              <a:t>,</a:t>
            </a:r>
            <a:r>
              <a:rPr lang="en-US" altLang="zh-CN" i="1" spc="-65" dirty="0">
                <a:latin typeface="Times New Roman"/>
                <a:cs typeface="Times New Roman"/>
              </a:rPr>
              <a:t> </a:t>
            </a:r>
            <a:r>
              <a:rPr lang="en-US" altLang="zh-CN" i="1" dirty="0"/>
              <a:t>x</a:t>
            </a:r>
            <a:r>
              <a:rPr lang="en-US" altLang="zh-CN" sz="1200" baseline="-10416" dirty="0"/>
              <a:t>2</a:t>
            </a:r>
            <a:r>
              <a:rPr lang="en-US" altLang="zh-CN" dirty="0"/>
              <a:t>(</a:t>
            </a:r>
            <a:r>
              <a:rPr lang="en-US" altLang="zh-CN" i="1" dirty="0"/>
              <a:t>k</a:t>
            </a:r>
            <a:r>
              <a:rPr lang="en-US" altLang="zh-CN" sz="1200" i="1" baseline="-10416" dirty="0"/>
              <a:t>o</a:t>
            </a:r>
            <a:r>
              <a:rPr lang="en-US" altLang="zh-CN" dirty="0"/>
              <a:t>)</a:t>
            </a:r>
            <a:r>
              <a:rPr lang="en-US" altLang="zh-CN" i="1" dirty="0">
                <a:latin typeface="Times New Roman"/>
                <a:cs typeface="Times New Roman"/>
              </a:rPr>
              <a:t>, </a:t>
            </a:r>
            <a:r>
              <a:rPr lang="en-US" altLang="zh-CN" dirty="0">
                <a:ea typeface="Cambria Math" panose="02040503050406030204" pitchFamily="18" charset="0"/>
                <a:cs typeface="Times New Roman"/>
              </a:rPr>
              <a:t>⋯</a:t>
            </a:r>
            <a:r>
              <a:rPr lang="en-US" altLang="zh-CN" i="1" dirty="0">
                <a:latin typeface="Times New Roman"/>
                <a:cs typeface="Times New Roman"/>
              </a:rPr>
              <a:t>,</a:t>
            </a:r>
            <a:r>
              <a:rPr lang="en-US" altLang="zh-CN" i="1" spc="-60" dirty="0">
                <a:latin typeface="Times New Roman"/>
                <a:cs typeface="Times New Roman"/>
              </a:rPr>
              <a:t> </a:t>
            </a:r>
            <a:r>
              <a:rPr lang="en-US" altLang="zh-CN" i="1" spc="-10" dirty="0" err="1"/>
              <a:t>x</a:t>
            </a:r>
            <a:r>
              <a:rPr lang="en-US" altLang="zh-CN" sz="1200" i="1" spc="-15" baseline="-10416" dirty="0" err="1"/>
              <a:t>n</a:t>
            </a:r>
            <a:r>
              <a:rPr lang="en-US" altLang="zh-CN" spc="-10" dirty="0"/>
              <a:t>(</a:t>
            </a:r>
            <a:r>
              <a:rPr lang="en-US" altLang="zh-CN" i="1" spc="-10" dirty="0"/>
              <a:t>k</a:t>
            </a:r>
            <a:r>
              <a:rPr lang="en-US" altLang="zh-CN" sz="1200" i="1" spc="-15" baseline="-10416" dirty="0"/>
              <a:t>o</a:t>
            </a:r>
            <a:r>
              <a:rPr lang="en-US" altLang="zh-CN" spc="-10" dirty="0"/>
              <a:t>)</a:t>
            </a:r>
            <a:endParaRPr lang="en-US" altLang="zh-CN" dirty="0"/>
          </a:p>
          <a:p>
            <a:pPr marL="38100" marR="30480">
              <a:lnSpc>
                <a:spcPct val="102699"/>
              </a:lnSpc>
              <a:spcBef>
                <a:spcPts val="1095"/>
              </a:spcBef>
            </a:pPr>
            <a:r>
              <a:rPr dirty="0"/>
              <a:t>that</a:t>
            </a:r>
            <a:r>
              <a:rPr spc="-15" dirty="0"/>
              <a:t> </a:t>
            </a:r>
            <a:r>
              <a:rPr dirty="0"/>
              <a:t>fully</a:t>
            </a:r>
            <a:r>
              <a:rPr spc="15" dirty="0"/>
              <a:t> </a:t>
            </a:r>
            <a:r>
              <a:rPr spc="-60" dirty="0"/>
              <a:t>describe</a:t>
            </a:r>
            <a:r>
              <a:rPr spc="15" dirty="0"/>
              <a:t> </a:t>
            </a:r>
            <a:r>
              <a:rPr dirty="0"/>
              <a:t>the</a:t>
            </a:r>
            <a:r>
              <a:rPr spc="10" dirty="0"/>
              <a:t> </a:t>
            </a:r>
            <a:r>
              <a:rPr spc="-65" dirty="0"/>
              <a:t>system</a:t>
            </a:r>
            <a:r>
              <a:rPr spc="15" dirty="0"/>
              <a:t> </a:t>
            </a:r>
            <a:r>
              <a:rPr spc="-45" dirty="0"/>
              <a:t>and</a:t>
            </a:r>
            <a:r>
              <a:rPr spc="15" dirty="0"/>
              <a:t> </a:t>
            </a:r>
            <a:r>
              <a:rPr dirty="0"/>
              <a:t>its</a:t>
            </a:r>
            <a:r>
              <a:rPr spc="15" dirty="0"/>
              <a:t> </a:t>
            </a:r>
            <a:r>
              <a:rPr spc="-85" dirty="0"/>
              <a:t>response</a:t>
            </a:r>
            <a:r>
              <a:rPr spc="15" dirty="0"/>
              <a:t> </a:t>
            </a:r>
            <a:r>
              <a:rPr dirty="0"/>
              <a:t>for</a:t>
            </a:r>
            <a:r>
              <a:rPr spc="10" dirty="0"/>
              <a:t> </a:t>
            </a:r>
            <a:r>
              <a:rPr i="1" dirty="0">
                <a:latin typeface="Arial"/>
                <a:cs typeface="Arial"/>
              </a:rPr>
              <a:t>k</a:t>
            </a:r>
            <a:r>
              <a:rPr i="1" spc="-30" dirty="0">
                <a:latin typeface="Arial"/>
                <a:cs typeface="Arial"/>
              </a:rPr>
              <a:t> </a:t>
            </a:r>
            <a:r>
              <a:rPr i="1" spc="175" dirty="0">
                <a:latin typeface="Hack"/>
                <a:cs typeface="Hack"/>
              </a:rPr>
              <a:t>≥</a:t>
            </a:r>
            <a:r>
              <a:rPr i="1" spc="-360" dirty="0">
                <a:latin typeface="Hack"/>
                <a:cs typeface="Hack"/>
              </a:rPr>
              <a:t> </a:t>
            </a:r>
            <a:r>
              <a:rPr i="1" dirty="0">
                <a:latin typeface="Arial"/>
                <a:cs typeface="Arial"/>
              </a:rPr>
              <a:t>k</a:t>
            </a:r>
            <a:r>
              <a:rPr sz="1200" i="1" baseline="-10416" dirty="0">
                <a:latin typeface="Arial"/>
                <a:cs typeface="Arial"/>
              </a:rPr>
              <a:t>o</a:t>
            </a:r>
            <a:r>
              <a:rPr sz="1200" i="1" spc="217" baseline="-10416" dirty="0">
                <a:latin typeface="Arial"/>
                <a:cs typeface="Arial"/>
              </a:rPr>
              <a:t> </a:t>
            </a:r>
            <a:r>
              <a:rPr sz="1100" dirty="0"/>
              <a:t>to</a:t>
            </a:r>
            <a:r>
              <a:rPr sz="1100" spc="15" dirty="0"/>
              <a:t> </a:t>
            </a:r>
            <a:r>
              <a:rPr sz="1100" spc="-45" dirty="0"/>
              <a:t>any</a:t>
            </a:r>
            <a:r>
              <a:rPr sz="1100" spc="10" dirty="0"/>
              <a:t> </a:t>
            </a:r>
            <a:r>
              <a:rPr sz="1100" spc="-20" dirty="0"/>
              <a:t>given </a:t>
            </a:r>
            <a:r>
              <a:rPr sz="1100" spc="-25" dirty="0"/>
              <a:t>set</a:t>
            </a:r>
            <a:r>
              <a:rPr sz="1100" spc="-15" dirty="0"/>
              <a:t> </a:t>
            </a:r>
            <a:r>
              <a:rPr sz="1100" dirty="0"/>
              <a:t>of</a:t>
            </a:r>
            <a:r>
              <a:rPr sz="1100" spc="-15" dirty="0"/>
              <a:t> </a:t>
            </a:r>
            <a:r>
              <a:rPr sz="1100" spc="-10" dirty="0"/>
              <a:t>inputs</a:t>
            </a:r>
            <a:endParaRPr sz="1100" dirty="0">
              <a:latin typeface="Arial"/>
              <a:cs typeface="Arial"/>
            </a:endParaRPr>
          </a:p>
          <a:p>
            <a:pPr marL="38100" marR="396240" algn="l">
              <a:lnSpc>
                <a:spcPct val="102600"/>
              </a:lnSpc>
              <a:spcBef>
                <a:spcPts val="300"/>
              </a:spcBef>
            </a:pPr>
            <a:r>
              <a:rPr lang="en-US" altLang="zh-CN" spc="-50" dirty="0"/>
              <a:t>loosely</a:t>
            </a:r>
            <a:r>
              <a:rPr lang="en-US" altLang="zh-CN" spc="65" dirty="0"/>
              <a:t> </a:t>
            </a:r>
            <a:r>
              <a:rPr lang="en-US" altLang="zh-CN" spc="-50" dirty="0"/>
              <a:t>speaking,</a:t>
            </a:r>
            <a:r>
              <a:rPr lang="en-US" altLang="zh-CN" spc="65" dirty="0"/>
              <a:t> </a:t>
            </a:r>
            <a:r>
              <a:rPr lang="en-US" altLang="zh-CN" i="1" dirty="0"/>
              <a:t>x</a:t>
            </a:r>
            <a:r>
              <a:rPr lang="en-US" altLang="zh-CN" sz="1200" baseline="-10416" dirty="0"/>
              <a:t>1</a:t>
            </a:r>
            <a:r>
              <a:rPr lang="en-US" altLang="zh-CN" dirty="0"/>
              <a:t>(</a:t>
            </a:r>
            <a:r>
              <a:rPr lang="en-US" altLang="zh-CN" i="1" dirty="0"/>
              <a:t>k</a:t>
            </a:r>
            <a:r>
              <a:rPr lang="en-US" altLang="zh-CN" sz="1200" i="1" baseline="-10416" dirty="0"/>
              <a:t>o</a:t>
            </a:r>
            <a:r>
              <a:rPr lang="en-US" altLang="zh-CN" dirty="0"/>
              <a:t>)</a:t>
            </a:r>
            <a:r>
              <a:rPr lang="en-US" altLang="zh-CN" i="1" dirty="0">
                <a:latin typeface="Times New Roman"/>
                <a:cs typeface="Times New Roman"/>
              </a:rPr>
              <a:t>,</a:t>
            </a:r>
            <a:r>
              <a:rPr lang="en-US" altLang="zh-CN" i="1" spc="-65" dirty="0">
                <a:latin typeface="Times New Roman"/>
                <a:cs typeface="Times New Roman"/>
              </a:rPr>
              <a:t> </a:t>
            </a:r>
            <a:r>
              <a:rPr lang="en-US" altLang="zh-CN" i="1" dirty="0"/>
              <a:t>x</a:t>
            </a:r>
            <a:r>
              <a:rPr lang="en-US" altLang="zh-CN" sz="1200" baseline="-10416" dirty="0"/>
              <a:t>2</a:t>
            </a:r>
            <a:r>
              <a:rPr lang="en-US" altLang="zh-CN" dirty="0"/>
              <a:t>(</a:t>
            </a:r>
            <a:r>
              <a:rPr lang="en-US" altLang="zh-CN" i="1" dirty="0"/>
              <a:t>k</a:t>
            </a:r>
            <a:r>
              <a:rPr lang="en-US" altLang="zh-CN" sz="1200" i="1" baseline="-10416" dirty="0"/>
              <a:t>o</a:t>
            </a:r>
            <a:r>
              <a:rPr lang="en-US" altLang="zh-CN" dirty="0"/>
              <a:t>)</a:t>
            </a:r>
            <a:r>
              <a:rPr lang="en-US" altLang="zh-CN" i="1" dirty="0">
                <a:latin typeface="Times New Roman"/>
                <a:cs typeface="Times New Roman"/>
              </a:rPr>
              <a:t>, </a:t>
            </a:r>
            <a:r>
              <a:rPr lang="en-US" altLang="zh-CN" dirty="0">
                <a:ea typeface="Cambria Math" panose="02040503050406030204" pitchFamily="18" charset="0"/>
                <a:cs typeface="Times New Roman"/>
              </a:rPr>
              <a:t>⋯</a:t>
            </a:r>
            <a:r>
              <a:rPr lang="en-US" altLang="zh-CN" i="1" dirty="0">
                <a:latin typeface="Times New Roman"/>
                <a:cs typeface="Times New Roman"/>
              </a:rPr>
              <a:t>,</a:t>
            </a:r>
            <a:r>
              <a:rPr lang="en-US" altLang="zh-CN" i="1" spc="-60" dirty="0">
                <a:latin typeface="Times New Roman"/>
                <a:cs typeface="Times New Roman"/>
              </a:rPr>
              <a:t> </a:t>
            </a:r>
            <a:r>
              <a:rPr lang="en-US" altLang="zh-CN" i="1" spc="-10" dirty="0" err="1"/>
              <a:t>x</a:t>
            </a:r>
            <a:r>
              <a:rPr lang="en-US" altLang="zh-CN" sz="1200" i="1" spc="-15" baseline="-10416" dirty="0" err="1"/>
              <a:t>n</a:t>
            </a:r>
            <a:r>
              <a:rPr lang="en-US" altLang="zh-CN" spc="-10" dirty="0"/>
              <a:t>(</a:t>
            </a:r>
            <a:r>
              <a:rPr lang="en-US" altLang="zh-CN" i="1" spc="-10" dirty="0"/>
              <a:t>k</a:t>
            </a:r>
            <a:r>
              <a:rPr lang="en-US" altLang="zh-CN" sz="1200" i="1" spc="-15" baseline="-10416" dirty="0"/>
              <a:t>o</a:t>
            </a:r>
            <a:r>
              <a:rPr lang="en-US" altLang="zh-CN" spc="-10" dirty="0"/>
              <a:t>) </a:t>
            </a:r>
            <a:r>
              <a:rPr lang="en-US" altLang="zh-CN" spc="-65" dirty="0"/>
              <a:t>defines</a:t>
            </a:r>
            <a:r>
              <a:rPr lang="en-US" altLang="zh-CN" spc="65" dirty="0"/>
              <a:t> </a:t>
            </a:r>
            <a:r>
              <a:rPr lang="en-US" altLang="zh-CN" dirty="0"/>
              <a:t>the</a:t>
            </a:r>
            <a:r>
              <a:rPr lang="en-US" altLang="zh-CN" spc="70" dirty="0"/>
              <a:t> </a:t>
            </a:r>
            <a:r>
              <a:rPr lang="en-US" altLang="zh-CN" spc="-40" dirty="0"/>
              <a:t>system’s </a:t>
            </a:r>
            <a:r>
              <a:rPr lang="en-US" altLang="zh-CN" spc="-10" dirty="0"/>
              <a:t>memory</a:t>
            </a:r>
            <a:endParaRPr lang="en-US" altLang="zh-CN" dirty="0"/>
          </a:p>
        </p:txBody>
      </p:sp>
      <p:pic>
        <p:nvPicPr>
          <p:cNvPr id="20" name="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165" y="2462161"/>
            <a:ext cx="65201" cy="65201"/>
          </a:xfrm>
          <a:prstGeom prst="rect">
            <a:avLst/>
          </a:prstGeom>
        </p:spPr>
      </p:pic>
      <p:sp>
        <p:nvSpPr>
          <p:cNvPr id="21" name="object 21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1870697" y="3322038"/>
            <a:ext cx="86677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Space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781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6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12</a:t>
            </a:r>
          </a:p>
        </p:txBody>
      </p:sp>
      <p:sp>
        <p:nvSpPr>
          <p:cNvPr id="53" name="object 4">
            <a:extLst>
              <a:ext uri="{FF2B5EF4-FFF2-40B4-BE49-F238E27FC236}">
                <a16:creationId xmlns:a16="http://schemas.microsoft.com/office/drawing/2014/main" id="{0831132C-2BB9-83A4-A837-C8595968C09E}"/>
              </a:ext>
            </a:extLst>
          </p:cNvPr>
          <p:cNvSpPr txBox="1"/>
          <p:nvPr/>
        </p:nvSpPr>
        <p:spPr>
          <a:xfrm>
            <a:off x="1410716" y="852752"/>
            <a:ext cx="295910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55" dirty="0">
                <a:solidFill>
                  <a:schemeClr val="tx1"/>
                </a:solidFill>
                <a:latin typeface="Arial"/>
                <a:cs typeface="Arial"/>
              </a:rPr>
              <a:t>u</a:t>
            </a:r>
            <a:r>
              <a:rPr sz="1100" i="1" spc="-12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chemeClr val="tx1"/>
                </a:solidFill>
                <a:latin typeface="Arial"/>
                <a:cs typeface="Arial"/>
              </a:rPr>
              <a:t>(</a:t>
            </a:r>
            <a:r>
              <a:rPr sz="1100" i="1" spc="-25" dirty="0">
                <a:solidFill>
                  <a:schemeClr val="tx1"/>
                </a:solidFill>
                <a:latin typeface="Arial"/>
                <a:cs typeface="Arial"/>
              </a:rPr>
              <a:t>k</a:t>
            </a:r>
            <a:r>
              <a:rPr sz="1100" spc="-25" dirty="0">
                <a:solidFill>
                  <a:schemeClr val="tx1"/>
                </a:solidFill>
                <a:latin typeface="Arial"/>
                <a:cs typeface="Arial"/>
              </a:rPr>
              <a:t>)</a:t>
            </a:r>
            <a:endParaRPr sz="1100">
              <a:solidFill>
                <a:schemeClr val="tx1"/>
              </a:solidFill>
              <a:latin typeface="Arial"/>
              <a:cs typeface="Arial"/>
            </a:endParaRPr>
          </a:p>
        </p:txBody>
      </p:sp>
      <p:grpSp>
        <p:nvGrpSpPr>
          <p:cNvPr id="54" name="object 5">
            <a:extLst>
              <a:ext uri="{FF2B5EF4-FFF2-40B4-BE49-F238E27FC236}">
                <a16:creationId xmlns:a16="http://schemas.microsoft.com/office/drawing/2014/main" id="{1E6DDB52-F153-843D-6244-BF5CCF9D595E}"/>
              </a:ext>
            </a:extLst>
          </p:cNvPr>
          <p:cNvGrpSpPr/>
          <p:nvPr/>
        </p:nvGrpSpPr>
        <p:grpSpPr>
          <a:xfrm>
            <a:off x="1729066" y="806729"/>
            <a:ext cx="856615" cy="328295"/>
            <a:chOff x="1729066" y="806729"/>
            <a:chExt cx="856615" cy="328295"/>
          </a:xfrm>
        </p:grpSpPr>
        <p:sp>
          <p:nvSpPr>
            <p:cNvPr id="55" name="object 6">
              <a:extLst>
                <a:ext uri="{FF2B5EF4-FFF2-40B4-BE49-F238E27FC236}">
                  <a16:creationId xmlns:a16="http://schemas.microsoft.com/office/drawing/2014/main" id="{2AAD9F4C-E95A-8270-A076-BCD5F04BE8B0}"/>
                </a:ext>
              </a:extLst>
            </p:cNvPr>
            <p:cNvSpPr/>
            <p:nvPr/>
          </p:nvSpPr>
          <p:spPr>
            <a:xfrm>
              <a:off x="1731606" y="969365"/>
              <a:ext cx="304165" cy="0"/>
            </a:xfrm>
            <a:custGeom>
              <a:avLst/>
              <a:gdLst/>
              <a:ahLst/>
              <a:cxnLst/>
              <a:rect l="l" t="t" r="r" b="b"/>
              <a:pathLst>
                <a:path w="304164">
                  <a:moveTo>
                    <a:pt x="0" y="0"/>
                  </a:moveTo>
                  <a:lnTo>
                    <a:pt x="303657" y="0"/>
                  </a:lnTo>
                </a:path>
              </a:pathLst>
            </a:custGeom>
            <a:ln w="5060">
              <a:solidFill>
                <a:schemeClr val="tx1"/>
              </a:solidFill>
              <a:tailEnd type="stealth"/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56" name="object 7">
              <a:extLst>
                <a:ext uri="{FF2B5EF4-FFF2-40B4-BE49-F238E27FC236}">
                  <a16:creationId xmlns:a16="http://schemas.microsoft.com/office/drawing/2014/main" id="{AA341306-9DA0-B169-2BDE-7D7544A505DB}"/>
                </a:ext>
              </a:extLst>
            </p:cNvPr>
            <p:cNvSpPr/>
            <p:nvPr/>
          </p:nvSpPr>
          <p:spPr>
            <a:xfrm>
              <a:off x="2035263" y="808012"/>
              <a:ext cx="0" cy="2540"/>
            </a:xfrm>
            <a:custGeom>
              <a:avLst/>
              <a:gdLst/>
              <a:ahLst/>
              <a:cxnLst/>
              <a:rect l="l" t="t" r="r" b="b"/>
              <a:pathLst>
                <a:path h="2540">
                  <a:moveTo>
                    <a:pt x="0" y="252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57" name="object 8">
              <a:extLst>
                <a:ext uri="{FF2B5EF4-FFF2-40B4-BE49-F238E27FC236}">
                  <a16:creationId xmlns:a16="http://schemas.microsoft.com/office/drawing/2014/main" id="{8B5AE1FA-61EC-D457-506F-3A899F9CDA9E}"/>
                </a:ext>
              </a:extLst>
            </p:cNvPr>
            <p:cNvSpPr/>
            <p:nvPr/>
          </p:nvSpPr>
          <p:spPr>
            <a:xfrm>
              <a:off x="2036533" y="809269"/>
              <a:ext cx="540385" cy="0"/>
            </a:xfrm>
            <a:custGeom>
              <a:avLst/>
              <a:gdLst/>
              <a:ahLst/>
              <a:cxnLst/>
              <a:rect l="l" t="t" r="r" b="b"/>
              <a:pathLst>
                <a:path w="540385">
                  <a:moveTo>
                    <a:pt x="0" y="0"/>
                  </a:moveTo>
                  <a:lnTo>
                    <a:pt x="540169" y="0"/>
                  </a:lnTo>
                </a:path>
              </a:pathLst>
            </a:custGeom>
            <a:ln w="506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58" name="object 9">
              <a:extLst>
                <a:ext uri="{FF2B5EF4-FFF2-40B4-BE49-F238E27FC236}">
                  <a16:creationId xmlns:a16="http://schemas.microsoft.com/office/drawing/2014/main" id="{86098ECE-6B39-C860-54B4-EC5C5CABEC2D}"/>
                </a:ext>
              </a:extLst>
            </p:cNvPr>
            <p:cNvSpPr/>
            <p:nvPr/>
          </p:nvSpPr>
          <p:spPr>
            <a:xfrm>
              <a:off x="2577973" y="808012"/>
              <a:ext cx="0" cy="2540"/>
            </a:xfrm>
            <a:custGeom>
              <a:avLst/>
              <a:gdLst/>
              <a:ahLst/>
              <a:cxnLst/>
              <a:rect l="l" t="t" r="r" b="b"/>
              <a:pathLst>
                <a:path h="2540">
                  <a:moveTo>
                    <a:pt x="0" y="252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59" name="object 10">
              <a:extLst>
                <a:ext uri="{FF2B5EF4-FFF2-40B4-BE49-F238E27FC236}">
                  <a16:creationId xmlns:a16="http://schemas.microsoft.com/office/drawing/2014/main" id="{DF2A6CDD-FF03-D0B6-817A-F1072539DD06}"/>
                </a:ext>
              </a:extLst>
            </p:cNvPr>
            <p:cNvSpPr/>
            <p:nvPr/>
          </p:nvSpPr>
          <p:spPr>
            <a:xfrm>
              <a:off x="2035263" y="811809"/>
              <a:ext cx="548005" cy="318135"/>
            </a:xfrm>
            <a:custGeom>
              <a:avLst/>
              <a:gdLst/>
              <a:ahLst/>
              <a:cxnLst/>
              <a:rect l="l" t="t" r="r" b="b"/>
              <a:pathLst>
                <a:path w="548005" h="318134">
                  <a:moveTo>
                    <a:pt x="0" y="317893"/>
                  </a:moveTo>
                  <a:lnTo>
                    <a:pt x="0" y="0"/>
                  </a:lnTo>
                </a:path>
                <a:path w="548005" h="318134">
                  <a:moveTo>
                    <a:pt x="547763" y="317893"/>
                  </a:moveTo>
                  <a:lnTo>
                    <a:pt x="547763" y="0"/>
                  </a:lnTo>
                </a:path>
              </a:pathLst>
            </a:custGeom>
            <a:ln w="506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60" name="object 11">
              <a:extLst>
                <a:ext uri="{FF2B5EF4-FFF2-40B4-BE49-F238E27FC236}">
                  <a16:creationId xmlns:a16="http://schemas.microsoft.com/office/drawing/2014/main" id="{5AF11585-F67F-9C31-B085-905D45BFDA6E}"/>
                </a:ext>
              </a:extLst>
            </p:cNvPr>
            <p:cNvSpPr/>
            <p:nvPr/>
          </p:nvSpPr>
          <p:spPr>
            <a:xfrm>
              <a:off x="2035263" y="1130973"/>
              <a:ext cx="0" cy="2540"/>
            </a:xfrm>
            <a:custGeom>
              <a:avLst/>
              <a:gdLst/>
              <a:ahLst/>
              <a:cxnLst/>
              <a:rect l="l" t="t" r="r" b="b"/>
              <a:pathLst>
                <a:path h="2540">
                  <a:moveTo>
                    <a:pt x="0" y="252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61" name="object 12">
              <a:extLst>
                <a:ext uri="{FF2B5EF4-FFF2-40B4-BE49-F238E27FC236}">
                  <a16:creationId xmlns:a16="http://schemas.microsoft.com/office/drawing/2014/main" id="{1FFEA184-33DA-180B-A83F-4803F7D9E6A8}"/>
                </a:ext>
              </a:extLst>
            </p:cNvPr>
            <p:cNvSpPr/>
            <p:nvPr/>
          </p:nvSpPr>
          <p:spPr>
            <a:xfrm>
              <a:off x="2036533" y="1132243"/>
              <a:ext cx="540385" cy="0"/>
            </a:xfrm>
            <a:custGeom>
              <a:avLst/>
              <a:gdLst/>
              <a:ahLst/>
              <a:cxnLst/>
              <a:rect l="l" t="t" r="r" b="b"/>
              <a:pathLst>
                <a:path w="540385">
                  <a:moveTo>
                    <a:pt x="0" y="0"/>
                  </a:moveTo>
                  <a:lnTo>
                    <a:pt x="540169" y="0"/>
                  </a:lnTo>
                </a:path>
              </a:pathLst>
            </a:custGeom>
            <a:ln w="506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62" name="object 13">
              <a:extLst>
                <a:ext uri="{FF2B5EF4-FFF2-40B4-BE49-F238E27FC236}">
                  <a16:creationId xmlns:a16="http://schemas.microsoft.com/office/drawing/2014/main" id="{8AA2A604-B73C-EC15-570E-1AF849BC7174}"/>
                </a:ext>
              </a:extLst>
            </p:cNvPr>
            <p:cNvSpPr/>
            <p:nvPr/>
          </p:nvSpPr>
          <p:spPr>
            <a:xfrm>
              <a:off x="2577973" y="1130973"/>
              <a:ext cx="0" cy="2540"/>
            </a:xfrm>
            <a:custGeom>
              <a:avLst/>
              <a:gdLst/>
              <a:ahLst/>
              <a:cxnLst/>
              <a:rect l="l" t="t" r="r" b="b"/>
              <a:pathLst>
                <a:path h="2540">
                  <a:moveTo>
                    <a:pt x="0" y="252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tx1"/>
                </a:solidFill>
              </a:endParaRPr>
            </a:p>
          </p:txBody>
        </p:sp>
      </p:grpSp>
      <p:sp>
        <p:nvSpPr>
          <p:cNvPr id="63" name="object 14">
            <a:extLst>
              <a:ext uri="{FF2B5EF4-FFF2-40B4-BE49-F238E27FC236}">
                <a16:creationId xmlns:a16="http://schemas.microsoft.com/office/drawing/2014/main" id="{4EB6C799-0FA1-D7D9-FF57-316B95CF0531}"/>
              </a:ext>
            </a:extLst>
          </p:cNvPr>
          <p:cNvSpPr txBox="1"/>
          <p:nvPr/>
        </p:nvSpPr>
        <p:spPr>
          <a:xfrm>
            <a:off x="2100135" y="795183"/>
            <a:ext cx="428625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100" spc="-65" dirty="0">
                <a:solidFill>
                  <a:schemeClr val="tx1"/>
                </a:solidFill>
                <a:latin typeface="Arial"/>
                <a:cs typeface="Arial"/>
              </a:rPr>
              <a:t>System</a:t>
            </a:r>
            <a:endParaRPr sz="11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4" name="object 15">
            <a:extLst>
              <a:ext uri="{FF2B5EF4-FFF2-40B4-BE49-F238E27FC236}">
                <a16:creationId xmlns:a16="http://schemas.microsoft.com/office/drawing/2014/main" id="{EAD0A694-CCF4-1C63-2422-F4C3FA8E29BA}"/>
              </a:ext>
            </a:extLst>
          </p:cNvPr>
          <p:cNvSpPr txBox="1"/>
          <p:nvPr/>
        </p:nvSpPr>
        <p:spPr>
          <a:xfrm>
            <a:off x="2047824" y="944040"/>
            <a:ext cx="527050" cy="1352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sz="800" i="1" spc="-10" dirty="0">
                <a:solidFill>
                  <a:schemeClr val="tx1"/>
                </a:solidFill>
                <a:latin typeface="Arial"/>
                <a:cs typeface="Arial"/>
              </a:rPr>
              <a:t>x</a:t>
            </a:r>
            <a:r>
              <a:rPr sz="900" spc="-15" baseline="-13888" dirty="0">
                <a:solidFill>
                  <a:schemeClr val="tx1"/>
                </a:solidFill>
                <a:latin typeface="Arial"/>
                <a:cs typeface="Arial"/>
              </a:rPr>
              <a:t>1</a:t>
            </a:r>
            <a:r>
              <a:rPr sz="800" i="1" spc="-10" dirty="0">
                <a:solidFill>
                  <a:schemeClr val="tx1"/>
                </a:solidFill>
                <a:latin typeface="Times New Roman"/>
                <a:cs typeface="Times New Roman"/>
              </a:rPr>
              <a:t>,</a:t>
            </a:r>
            <a:r>
              <a:rPr sz="800" i="1" spc="-10" dirty="0">
                <a:solidFill>
                  <a:schemeClr val="tx1"/>
                </a:solidFill>
                <a:latin typeface="Arial"/>
                <a:cs typeface="Arial"/>
              </a:rPr>
              <a:t>x</a:t>
            </a:r>
            <a:r>
              <a:rPr sz="900" spc="-15" baseline="-13888" dirty="0">
                <a:solidFill>
                  <a:schemeClr val="tx1"/>
                </a:solidFill>
                <a:latin typeface="Arial"/>
                <a:cs typeface="Arial"/>
              </a:rPr>
              <a:t>2</a:t>
            </a:r>
            <a:r>
              <a:rPr sz="800" i="1" spc="-10" dirty="0">
                <a:solidFill>
                  <a:schemeClr val="tx1"/>
                </a:solidFill>
                <a:latin typeface="Times New Roman"/>
                <a:cs typeface="Times New Roman"/>
              </a:rPr>
              <a:t>,...,</a:t>
            </a:r>
            <a:r>
              <a:rPr sz="800" i="1" spc="-10" dirty="0">
                <a:solidFill>
                  <a:schemeClr val="tx1"/>
                </a:solidFill>
                <a:latin typeface="Arial"/>
                <a:cs typeface="Arial"/>
              </a:rPr>
              <a:t>x</a:t>
            </a:r>
            <a:r>
              <a:rPr sz="900" i="1" spc="-15" baseline="-9259" dirty="0">
                <a:solidFill>
                  <a:schemeClr val="tx1"/>
                </a:solidFill>
                <a:latin typeface="Arial"/>
                <a:cs typeface="Arial"/>
              </a:rPr>
              <a:t>n</a:t>
            </a:r>
            <a:endParaRPr sz="900" baseline="-9259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5" name="object 16">
            <a:extLst>
              <a:ext uri="{FF2B5EF4-FFF2-40B4-BE49-F238E27FC236}">
                <a16:creationId xmlns:a16="http://schemas.microsoft.com/office/drawing/2014/main" id="{00112172-7E2D-49A4-2CE5-9A6434AB6E14}"/>
              </a:ext>
            </a:extLst>
          </p:cNvPr>
          <p:cNvSpPr/>
          <p:nvPr/>
        </p:nvSpPr>
        <p:spPr>
          <a:xfrm>
            <a:off x="2580500" y="969365"/>
            <a:ext cx="304165" cy="0"/>
          </a:xfrm>
          <a:custGeom>
            <a:avLst/>
            <a:gdLst/>
            <a:ahLst/>
            <a:cxnLst/>
            <a:rect l="l" t="t" r="r" b="b"/>
            <a:pathLst>
              <a:path w="304164">
                <a:moveTo>
                  <a:pt x="0" y="0"/>
                </a:moveTo>
                <a:lnTo>
                  <a:pt x="303656" y="0"/>
                </a:lnTo>
              </a:path>
            </a:pathLst>
          </a:custGeom>
          <a:ln w="5060">
            <a:solidFill>
              <a:schemeClr val="tx1"/>
            </a:solidFill>
            <a:tailEnd type="stealth"/>
          </a:ln>
        </p:spPr>
        <p:txBody>
          <a:bodyPr wrap="square" lIns="0" tIns="0" rIns="0" bIns="0" rtlCol="0"/>
          <a:lstStyle/>
          <a:p>
            <a:endParaRPr>
              <a:solidFill>
                <a:schemeClr val="tx1"/>
              </a:solidFill>
            </a:endParaRPr>
          </a:p>
        </p:txBody>
      </p:sp>
      <p:sp>
        <p:nvSpPr>
          <p:cNvPr id="66" name="object 17">
            <a:extLst>
              <a:ext uri="{FF2B5EF4-FFF2-40B4-BE49-F238E27FC236}">
                <a16:creationId xmlns:a16="http://schemas.microsoft.com/office/drawing/2014/main" id="{A3ED2854-571E-4568-4E5D-DC18FB00E172}"/>
              </a:ext>
            </a:extLst>
          </p:cNvPr>
          <p:cNvSpPr txBox="1"/>
          <p:nvPr/>
        </p:nvSpPr>
        <p:spPr>
          <a:xfrm>
            <a:off x="2914650" y="818120"/>
            <a:ext cx="390498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  <a:tabLst>
                <a:tab pos="886460" algn="l"/>
              </a:tabLst>
            </a:pPr>
            <a:r>
              <a:rPr lang="en-US" sz="1650" i="1" spc="-37" baseline="-12626" dirty="0">
                <a:solidFill>
                  <a:schemeClr val="tx1"/>
                </a:solidFill>
                <a:latin typeface="Arial"/>
                <a:cs typeface="Arial"/>
              </a:rPr>
              <a:t>y</a:t>
            </a:r>
            <a:r>
              <a:rPr lang="en-US" sz="1650" spc="-37" baseline="-12626" dirty="0">
                <a:solidFill>
                  <a:schemeClr val="tx1"/>
                </a:solidFill>
                <a:latin typeface="Arial"/>
                <a:cs typeface="Arial"/>
              </a:rPr>
              <a:t>(</a:t>
            </a:r>
            <a:r>
              <a:rPr sz="1650" i="1" spc="-37" baseline="-12626" dirty="0">
                <a:solidFill>
                  <a:schemeClr val="tx1"/>
                </a:solidFill>
                <a:latin typeface="Arial"/>
                <a:cs typeface="Arial"/>
              </a:rPr>
              <a:t>k</a:t>
            </a:r>
            <a:r>
              <a:rPr sz="1650" spc="-37" baseline="-12626" dirty="0">
                <a:solidFill>
                  <a:schemeClr val="tx1"/>
                </a:solidFill>
                <a:latin typeface="Arial"/>
                <a:cs typeface="Arial"/>
              </a:rPr>
              <a:t>)</a:t>
            </a:r>
            <a:endParaRPr sz="1650" baseline="-12626" dirty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45" dirty="0"/>
              <a:t>Discrete-</a:t>
            </a:r>
            <a:r>
              <a:rPr dirty="0"/>
              <a:t>time</a:t>
            </a:r>
            <a:r>
              <a:rPr spc="15" dirty="0"/>
              <a:t> </a:t>
            </a:r>
            <a:r>
              <a:rPr spc="-65" dirty="0"/>
              <a:t>state-</a:t>
            </a:r>
            <a:r>
              <a:rPr spc="-60" dirty="0"/>
              <a:t>space</a:t>
            </a:r>
            <a:r>
              <a:rPr spc="15" dirty="0"/>
              <a:t> </a:t>
            </a:r>
            <a:r>
              <a:rPr spc="-40" dirty="0"/>
              <a:t>description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79667" y="1327833"/>
            <a:ext cx="77470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70" dirty="0">
                <a:latin typeface="Arial"/>
                <a:cs typeface="Arial"/>
              </a:rPr>
              <a:t>general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spc="-114" dirty="0">
                <a:latin typeface="Arial"/>
                <a:cs typeface="Arial"/>
              </a:rPr>
              <a:t>case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18" name="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566" y="1536154"/>
            <a:ext cx="2267084" cy="50609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402640" y="1683001"/>
            <a:ext cx="1544955" cy="44577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R="34290" algn="r">
              <a:lnSpc>
                <a:spcPct val="100000"/>
              </a:lnSpc>
              <a:spcBef>
                <a:spcPts val="434"/>
              </a:spcBef>
            </a:pPr>
            <a:r>
              <a:rPr sz="1100" i="1" spc="-10" dirty="0">
                <a:latin typeface="Arial"/>
                <a:cs typeface="Arial"/>
              </a:rPr>
              <a:t>x</a:t>
            </a:r>
            <a:r>
              <a:rPr sz="1100" spc="-10" dirty="0">
                <a:latin typeface="Arial"/>
                <a:cs typeface="Arial"/>
              </a:rPr>
              <a:t>(</a:t>
            </a:r>
            <a:r>
              <a:rPr sz="1100" i="1" spc="-10" dirty="0">
                <a:latin typeface="Arial"/>
                <a:cs typeface="Arial"/>
              </a:rPr>
              <a:t>k</a:t>
            </a:r>
            <a:r>
              <a:rPr sz="1100" i="1" spc="-30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+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1)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=</a:t>
            </a:r>
            <a:r>
              <a:rPr sz="1100" spc="50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f</a:t>
            </a:r>
            <a:r>
              <a:rPr sz="1100" dirty="0">
                <a:latin typeface="Arial"/>
                <a:cs typeface="Arial"/>
              </a:rPr>
              <a:t>(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dirty="0">
                <a:latin typeface="Arial"/>
                <a:cs typeface="Arial"/>
              </a:rPr>
              <a:t>(</a:t>
            </a:r>
            <a:r>
              <a:rPr sz="1100" i="1" dirty="0">
                <a:latin typeface="Arial"/>
                <a:cs typeface="Arial"/>
              </a:rPr>
              <a:t>k</a:t>
            </a:r>
            <a:r>
              <a:rPr sz="1100" dirty="0">
                <a:latin typeface="Arial"/>
                <a:cs typeface="Arial"/>
              </a:rPr>
              <a:t>)</a:t>
            </a:r>
            <a:r>
              <a:rPr sz="1100" i="1" dirty="0">
                <a:latin typeface="Times New Roman"/>
                <a:cs typeface="Times New Roman"/>
              </a:rPr>
              <a:t>,</a:t>
            </a:r>
            <a:r>
              <a:rPr sz="1100" i="1" spc="-65" dirty="0">
                <a:latin typeface="Times New Roman"/>
                <a:cs typeface="Times New Roman"/>
              </a:rPr>
              <a:t> </a:t>
            </a:r>
            <a:r>
              <a:rPr sz="1100" i="1" dirty="0">
                <a:latin typeface="Arial"/>
                <a:cs typeface="Arial"/>
              </a:rPr>
              <a:t>u</a:t>
            </a:r>
            <a:r>
              <a:rPr sz="1100" dirty="0">
                <a:latin typeface="Arial"/>
                <a:cs typeface="Arial"/>
              </a:rPr>
              <a:t>(</a:t>
            </a:r>
            <a:r>
              <a:rPr sz="1100" i="1" dirty="0">
                <a:latin typeface="Arial"/>
                <a:cs typeface="Arial"/>
              </a:rPr>
              <a:t>k</a:t>
            </a:r>
            <a:r>
              <a:rPr sz="1100" dirty="0">
                <a:latin typeface="Arial"/>
                <a:cs typeface="Arial"/>
              </a:rPr>
              <a:t>)</a:t>
            </a:r>
            <a:r>
              <a:rPr sz="1100" i="1" dirty="0">
                <a:latin typeface="Times New Roman"/>
                <a:cs typeface="Times New Roman"/>
              </a:rPr>
              <a:t>,</a:t>
            </a:r>
            <a:r>
              <a:rPr sz="1100" i="1" spc="-65" dirty="0">
                <a:latin typeface="Times New Roman"/>
                <a:cs typeface="Times New Roman"/>
              </a:rPr>
              <a:t> </a:t>
            </a:r>
            <a:r>
              <a:rPr sz="1100" i="1" spc="-25" dirty="0">
                <a:latin typeface="Arial"/>
                <a:cs typeface="Arial"/>
              </a:rPr>
              <a:t>k</a:t>
            </a:r>
            <a:r>
              <a:rPr sz="1100" spc="-25" dirty="0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334"/>
              </a:spcBef>
            </a:pPr>
            <a:r>
              <a:rPr sz="1100" i="1" dirty="0">
                <a:latin typeface="Arial"/>
                <a:cs typeface="Arial"/>
              </a:rPr>
              <a:t>y</a:t>
            </a:r>
            <a:r>
              <a:rPr sz="1100" dirty="0">
                <a:latin typeface="Arial"/>
                <a:cs typeface="Arial"/>
              </a:rPr>
              <a:t>(</a:t>
            </a:r>
            <a:r>
              <a:rPr sz="1100" i="1" dirty="0">
                <a:latin typeface="Arial"/>
                <a:cs typeface="Arial"/>
              </a:rPr>
              <a:t>k</a:t>
            </a:r>
            <a:r>
              <a:rPr sz="1100" dirty="0">
                <a:latin typeface="Arial"/>
                <a:cs typeface="Arial"/>
              </a:rPr>
              <a:t>)</a:t>
            </a:r>
            <a:r>
              <a:rPr sz="1100" spc="50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=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h</a:t>
            </a:r>
            <a:r>
              <a:rPr sz="1100" dirty="0">
                <a:latin typeface="Arial"/>
                <a:cs typeface="Arial"/>
              </a:rPr>
              <a:t>(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dirty="0">
                <a:latin typeface="Arial"/>
                <a:cs typeface="Arial"/>
              </a:rPr>
              <a:t>(</a:t>
            </a:r>
            <a:r>
              <a:rPr sz="1100" i="1" dirty="0">
                <a:latin typeface="Arial"/>
                <a:cs typeface="Arial"/>
              </a:rPr>
              <a:t>k</a:t>
            </a:r>
            <a:r>
              <a:rPr sz="1100" dirty="0">
                <a:latin typeface="Arial"/>
                <a:cs typeface="Arial"/>
              </a:rPr>
              <a:t>)</a:t>
            </a:r>
            <a:r>
              <a:rPr sz="1100" i="1" dirty="0">
                <a:latin typeface="Times New Roman"/>
                <a:cs typeface="Times New Roman"/>
              </a:rPr>
              <a:t>,</a:t>
            </a:r>
            <a:r>
              <a:rPr sz="1100" i="1" spc="-55" dirty="0">
                <a:latin typeface="Times New Roman"/>
                <a:cs typeface="Times New Roman"/>
              </a:rPr>
              <a:t> </a:t>
            </a:r>
            <a:r>
              <a:rPr sz="1100" i="1" dirty="0">
                <a:latin typeface="Arial"/>
                <a:cs typeface="Arial"/>
              </a:rPr>
              <a:t>u</a:t>
            </a:r>
            <a:r>
              <a:rPr sz="1100" dirty="0">
                <a:latin typeface="Arial"/>
                <a:cs typeface="Arial"/>
              </a:rPr>
              <a:t>(</a:t>
            </a:r>
            <a:r>
              <a:rPr sz="1100" i="1" dirty="0">
                <a:latin typeface="Arial"/>
                <a:cs typeface="Arial"/>
              </a:rPr>
              <a:t>k</a:t>
            </a:r>
            <a:r>
              <a:rPr sz="1100" dirty="0">
                <a:latin typeface="Arial"/>
                <a:cs typeface="Arial"/>
              </a:rPr>
              <a:t>)</a:t>
            </a:r>
            <a:r>
              <a:rPr sz="1100" i="1" dirty="0">
                <a:latin typeface="Times New Roman"/>
                <a:cs typeface="Times New Roman"/>
              </a:rPr>
              <a:t>,</a:t>
            </a:r>
            <a:r>
              <a:rPr sz="1100" i="1" spc="-60" dirty="0">
                <a:latin typeface="Times New Roman"/>
                <a:cs typeface="Times New Roman"/>
              </a:rPr>
              <a:t> </a:t>
            </a:r>
            <a:r>
              <a:rPr sz="1100" i="1" spc="-25" dirty="0">
                <a:latin typeface="Arial"/>
                <a:cs typeface="Arial"/>
              </a:rPr>
              <a:t>k</a:t>
            </a:r>
            <a:r>
              <a:rPr sz="1100" spc="-25" dirty="0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20" name="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4975" y="2455786"/>
            <a:ext cx="65201" cy="65201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356755" y="2328517"/>
            <a:ext cx="1478915" cy="94170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100" i="1" dirty="0">
                <a:latin typeface="Arial"/>
                <a:cs typeface="Arial"/>
              </a:rPr>
              <a:t>u</a:t>
            </a:r>
            <a:r>
              <a:rPr sz="1100" dirty="0">
                <a:latin typeface="Arial"/>
                <a:cs typeface="Arial"/>
              </a:rPr>
              <a:t>(</a:t>
            </a:r>
            <a:r>
              <a:rPr sz="1100" i="1" dirty="0">
                <a:latin typeface="Arial"/>
                <a:cs typeface="Arial"/>
              </a:rPr>
              <a:t>k</a:t>
            </a:r>
            <a:r>
              <a:rPr sz="1100" dirty="0">
                <a:latin typeface="Arial"/>
                <a:cs typeface="Arial"/>
              </a:rPr>
              <a:t>):</a:t>
            </a:r>
            <a:r>
              <a:rPr sz="1100" spc="18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input;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y</a:t>
            </a:r>
            <a:r>
              <a:rPr sz="1100" dirty="0">
                <a:latin typeface="Arial"/>
                <a:cs typeface="Arial"/>
              </a:rPr>
              <a:t>(</a:t>
            </a:r>
            <a:r>
              <a:rPr sz="1100" i="1" dirty="0">
                <a:latin typeface="Arial"/>
                <a:cs typeface="Arial"/>
              </a:rPr>
              <a:t>k</a:t>
            </a:r>
            <a:r>
              <a:rPr sz="1100" dirty="0">
                <a:latin typeface="Arial"/>
                <a:cs typeface="Arial"/>
              </a:rPr>
              <a:t>):</a:t>
            </a:r>
            <a:r>
              <a:rPr sz="1100" spc="18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output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4"/>
              </a:spcBef>
            </a:pPr>
            <a:r>
              <a:rPr sz="1100" i="1" dirty="0">
                <a:latin typeface="Arial"/>
                <a:cs typeface="Arial"/>
              </a:rPr>
              <a:t>x</a:t>
            </a:r>
            <a:r>
              <a:rPr sz="1100" dirty="0">
                <a:latin typeface="Arial"/>
                <a:cs typeface="Arial"/>
              </a:rPr>
              <a:t>(</a:t>
            </a:r>
            <a:r>
              <a:rPr sz="1100" i="1" dirty="0">
                <a:latin typeface="Arial"/>
                <a:cs typeface="Arial"/>
              </a:rPr>
              <a:t>k</a:t>
            </a:r>
            <a:r>
              <a:rPr sz="1100" dirty="0">
                <a:latin typeface="Arial"/>
                <a:cs typeface="Arial"/>
              </a:rPr>
              <a:t>):</a:t>
            </a:r>
            <a:r>
              <a:rPr sz="1100" spc="21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state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sz="1100" i="1" spc="-10" dirty="0">
                <a:latin typeface="Arial"/>
                <a:cs typeface="Arial"/>
              </a:rPr>
              <a:t>x</a:t>
            </a:r>
            <a:r>
              <a:rPr sz="1100" spc="-10" dirty="0">
                <a:latin typeface="Arial"/>
                <a:cs typeface="Arial"/>
              </a:rPr>
              <a:t>(</a:t>
            </a:r>
            <a:r>
              <a:rPr sz="1100" i="1" spc="-10" dirty="0">
                <a:latin typeface="Arial"/>
                <a:cs typeface="Arial"/>
              </a:rPr>
              <a:t>k</a:t>
            </a:r>
            <a:r>
              <a:rPr sz="1100" i="1" spc="-65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+</a:t>
            </a:r>
            <a:r>
              <a:rPr sz="1100" spc="-7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1)</a:t>
            </a:r>
            <a:r>
              <a:rPr sz="1100" spc="-75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=</a:t>
            </a:r>
            <a:r>
              <a:rPr sz="1100" spc="-70" dirty="0">
                <a:latin typeface="Arial"/>
                <a:cs typeface="Arial"/>
              </a:rPr>
              <a:t> </a:t>
            </a:r>
            <a:r>
              <a:rPr sz="1100" i="1" spc="-10" dirty="0">
                <a:latin typeface="Arial"/>
                <a:cs typeface="Arial"/>
              </a:rPr>
              <a:t>f</a:t>
            </a:r>
            <a:r>
              <a:rPr sz="1100" spc="-10" dirty="0">
                <a:latin typeface="Arial"/>
                <a:cs typeface="Arial"/>
              </a:rPr>
              <a:t>(</a:t>
            </a:r>
            <a:r>
              <a:rPr sz="1100" i="1" spc="-10" dirty="0">
                <a:latin typeface="Hack"/>
                <a:cs typeface="Hack"/>
              </a:rPr>
              <a:t>·</a:t>
            </a:r>
            <a:r>
              <a:rPr sz="1100" spc="-10" dirty="0">
                <a:latin typeface="Arial"/>
                <a:cs typeface="Arial"/>
              </a:rPr>
              <a:t>):</a:t>
            </a:r>
            <a:r>
              <a:rPr sz="1100" spc="10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state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Eq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sz="1100" i="1" dirty="0">
                <a:latin typeface="Arial"/>
                <a:cs typeface="Arial"/>
              </a:rPr>
              <a:t>y</a:t>
            </a:r>
            <a:r>
              <a:rPr sz="1100" dirty="0">
                <a:latin typeface="Arial"/>
                <a:cs typeface="Arial"/>
              </a:rPr>
              <a:t>(</a:t>
            </a:r>
            <a:r>
              <a:rPr sz="1100" i="1" dirty="0">
                <a:latin typeface="Arial"/>
                <a:cs typeface="Arial"/>
              </a:rPr>
              <a:t>k</a:t>
            </a:r>
            <a:r>
              <a:rPr sz="1100" dirty="0">
                <a:latin typeface="Arial"/>
                <a:cs typeface="Arial"/>
              </a:rPr>
              <a:t>)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=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i="1" spc="-35" dirty="0">
                <a:latin typeface="Arial"/>
                <a:cs typeface="Arial"/>
              </a:rPr>
              <a:t>h</a:t>
            </a:r>
            <a:r>
              <a:rPr sz="1100" spc="-35" dirty="0">
                <a:latin typeface="Arial"/>
                <a:cs typeface="Arial"/>
              </a:rPr>
              <a:t>(</a:t>
            </a:r>
            <a:r>
              <a:rPr sz="1100" i="1" spc="-35" dirty="0">
                <a:latin typeface="Hack"/>
                <a:cs typeface="Hack"/>
              </a:rPr>
              <a:t>·</a:t>
            </a:r>
            <a:r>
              <a:rPr sz="1100" spc="-35" dirty="0">
                <a:latin typeface="Arial"/>
                <a:cs typeface="Arial"/>
              </a:rPr>
              <a:t>):</a:t>
            </a:r>
            <a:r>
              <a:rPr sz="1100" spc="1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output</a:t>
            </a:r>
            <a:r>
              <a:rPr sz="1100" spc="30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Eq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22" name="object 2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34975" y="2665819"/>
            <a:ext cx="65201" cy="65201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34975" y="2913811"/>
            <a:ext cx="65201" cy="65201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34975" y="3161804"/>
            <a:ext cx="65201" cy="65201"/>
          </a:xfrm>
          <a:prstGeom prst="rect">
            <a:avLst/>
          </a:prstGeom>
        </p:spPr>
      </p:pic>
      <p:sp>
        <p:nvSpPr>
          <p:cNvPr id="25" name="object 25"/>
          <p:cNvSpPr txBox="1"/>
          <p:nvPr/>
        </p:nvSpPr>
        <p:spPr>
          <a:xfrm>
            <a:off x="2337485" y="1336342"/>
            <a:ext cx="194437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0" dirty="0">
                <a:latin typeface="Arial"/>
                <a:cs typeface="Arial"/>
              </a:rPr>
              <a:t>linear</a:t>
            </a:r>
            <a:r>
              <a:rPr sz="1200" spc="35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time-</a:t>
            </a:r>
            <a:r>
              <a:rPr sz="1200" spc="-25" dirty="0">
                <a:latin typeface="Arial"/>
                <a:cs typeface="Arial"/>
              </a:rPr>
              <a:t>invariant</a:t>
            </a:r>
            <a:r>
              <a:rPr sz="1200" spc="4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(LTI)</a:t>
            </a:r>
            <a:r>
              <a:rPr sz="1200" spc="40" dirty="0">
                <a:latin typeface="Arial"/>
                <a:cs typeface="Arial"/>
              </a:rPr>
              <a:t> </a:t>
            </a:r>
            <a:r>
              <a:rPr sz="1200" spc="-95" dirty="0">
                <a:latin typeface="Arial"/>
                <a:cs typeface="Arial"/>
              </a:rPr>
              <a:t>case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26" name="object 2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299385" y="1551635"/>
            <a:ext cx="2267084" cy="50609"/>
          </a:xfrm>
          <a:prstGeom prst="rect">
            <a:avLst/>
          </a:prstGeom>
        </p:spPr>
      </p:pic>
      <p:sp>
        <p:nvSpPr>
          <p:cNvPr id="27" name="object 27"/>
          <p:cNvSpPr txBox="1"/>
          <p:nvPr/>
        </p:nvSpPr>
        <p:spPr>
          <a:xfrm>
            <a:off x="2614574" y="1698482"/>
            <a:ext cx="1584960" cy="79121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R="8255" algn="r">
              <a:lnSpc>
                <a:spcPct val="100000"/>
              </a:lnSpc>
              <a:spcBef>
                <a:spcPts val="434"/>
              </a:spcBef>
            </a:pPr>
            <a:r>
              <a:rPr sz="1100" i="1" spc="-10" dirty="0">
                <a:latin typeface="Arial"/>
                <a:cs typeface="Arial"/>
              </a:rPr>
              <a:t>x</a:t>
            </a:r>
            <a:r>
              <a:rPr sz="1100" spc="-10" dirty="0">
                <a:latin typeface="Arial"/>
                <a:cs typeface="Arial"/>
              </a:rPr>
              <a:t>(</a:t>
            </a:r>
            <a:r>
              <a:rPr sz="1100" i="1" spc="-10" dirty="0">
                <a:latin typeface="Arial"/>
                <a:cs typeface="Arial"/>
              </a:rPr>
              <a:t>k</a:t>
            </a:r>
            <a:r>
              <a:rPr sz="1100" i="1" spc="-60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+</a:t>
            </a:r>
            <a:r>
              <a:rPr sz="1100" spc="-6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1)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=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Ax</a:t>
            </a:r>
            <a:r>
              <a:rPr sz="1100" dirty="0">
                <a:latin typeface="Arial"/>
                <a:cs typeface="Arial"/>
              </a:rPr>
              <a:t>(</a:t>
            </a:r>
            <a:r>
              <a:rPr sz="1100" i="1" dirty="0">
                <a:latin typeface="Arial"/>
                <a:cs typeface="Arial"/>
              </a:rPr>
              <a:t>k</a:t>
            </a:r>
            <a:r>
              <a:rPr sz="1100" dirty="0">
                <a:latin typeface="Arial"/>
                <a:cs typeface="Arial"/>
              </a:rPr>
              <a:t>)</a:t>
            </a:r>
            <a:r>
              <a:rPr sz="1100" spc="-55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+</a:t>
            </a:r>
            <a:r>
              <a:rPr sz="1100" spc="-60" dirty="0">
                <a:latin typeface="Arial"/>
                <a:cs typeface="Arial"/>
              </a:rPr>
              <a:t> </a:t>
            </a:r>
            <a:r>
              <a:rPr sz="1100" i="1" spc="-20" dirty="0">
                <a:latin typeface="Arial"/>
                <a:cs typeface="Arial"/>
              </a:rPr>
              <a:t>Bu</a:t>
            </a:r>
            <a:r>
              <a:rPr sz="1100" spc="-20" dirty="0">
                <a:latin typeface="Arial"/>
                <a:cs typeface="Arial"/>
              </a:rPr>
              <a:t>(</a:t>
            </a:r>
            <a:r>
              <a:rPr sz="1100" i="1" spc="-20" dirty="0">
                <a:latin typeface="Arial"/>
                <a:cs typeface="Arial"/>
              </a:rPr>
              <a:t>k</a:t>
            </a:r>
            <a:r>
              <a:rPr sz="1100" spc="-20" dirty="0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334"/>
              </a:spcBef>
            </a:pPr>
            <a:r>
              <a:rPr sz="1100" i="1" dirty="0">
                <a:latin typeface="Arial"/>
                <a:cs typeface="Arial"/>
              </a:rPr>
              <a:t>y</a:t>
            </a:r>
            <a:r>
              <a:rPr sz="1100" dirty="0">
                <a:latin typeface="Arial"/>
                <a:cs typeface="Arial"/>
              </a:rPr>
              <a:t>(</a:t>
            </a:r>
            <a:r>
              <a:rPr sz="1100" i="1" dirty="0">
                <a:latin typeface="Arial"/>
                <a:cs typeface="Arial"/>
              </a:rPr>
              <a:t>k</a:t>
            </a:r>
            <a:r>
              <a:rPr sz="1100" dirty="0">
                <a:latin typeface="Arial"/>
                <a:cs typeface="Arial"/>
              </a:rPr>
              <a:t>)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=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i="1" spc="-20" dirty="0">
                <a:latin typeface="Arial"/>
                <a:cs typeface="Arial"/>
              </a:rPr>
              <a:t>Cx</a:t>
            </a:r>
            <a:r>
              <a:rPr sz="1100" spc="-20" dirty="0">
                <a:latin typeface="Arial"/>
                <a:cs typeface="Arial"/>
              </a:rPr>
              <a:t>(</a:t>
            </a:r>
            <a:r>
              <a:rPr sz="1100" i="1" spc="-20" dirty="0">
                <a:latin typeface="Arial"/>
                <a:cs typeface="Arial"/>
              </a:rPr>
              <a:t>k</a:t>
            </a:r>
            <a:r>
              <a:rPr sz="1100" spc="-20" dirty="0">
                <a:latin typeface="Arial"/>
                <a:cs typeface="Arial"/>
              </a:rPr>
              <a:t>)</a:t>
            </a:r>
            <a:r>
              <a:rPr sz="1100" spc="-45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+</a:t>
            </a:r>
            <a:r>
              <a:rPr sz="1100" spc="-50" dirty="0">
                <a:latin typeface="Arial"/>
                <a:cs typeface="Arial"/>
              </a:rPr>
              <a:t> </a:t>
            </a:r>
            <a:r>
              <a:rPr sz="1100" i="1" spc="-20" dirty="0">
                <a:latin typeface="Arial"/>
                <a:cs typeface="Arial"/>
              </a:rPr>
              <a:t>Du</a:t>
            </a:r>
            <a:r>
              <a:rPr sz="1100" spc="-20" dirty="0">
                <a:latin typeface="Arial"/>
                <a:cs typeface="Arial"/>
              </a:rPr>
              <a:t>(</a:t>
            </a:r>
            <a:r>
              <a:rPr sz="1100" i="1" spc="-20" dirty="0">
                <a:latin typeface="Arial"/>
                <a:cs typeface="Arial"/>
              </a:rPr>
              <a:t>k</a:t>
            </a:r>
            <a:r>
              <a:rPr sz="1100" spc="-20" dirty="0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30"/>
              </a:spcBef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100" dirty="0">
                <a:latin typeface="Arial"/>
                <a:cs typeface="Arial"/>
              </a:rPr>
              <a:t>Σ(</a:t>
            </a:r>
            <a:r>
              <a:rPr sz="1100" i="1" dirty="0">
                <a:latin typeface="Arial"/>
                <a:cs typeface="Arial"/>
              </a:rPr>
              <a:t>A</a:t>
            </a:r>
            <a:r>
              <a:rPr sz="1100" i="1" dirty="0">
                <a:latin typeface="Times New Roman"/>
                <a:cs typeface="Times New Roman"/>
              </a:rPr>
              <a:t>,</a:t>
            </a:r>
            <a:r>
              <a:rPr sz="1100" i="1" spc="-65" dirty="0">
                <a:latin typeface="Times New Roman"/>
                <a:cs typeface="Times New Roman"/>
              </a:rPr>
              <a:t> </a:t>
            </a:r>
            <a:r>
              <a:rPr sz="1100" i="1" dirty="0">
                <a:latin typeface="Arial"/>
                <a:cs typeface="Arial"/>
              </a:rPr>
              <a:t>B</a:t>
            </a:r>
            <a:r>
              <a:rPr sz="1100" i="1" dirty="0">
                <a:latin typeface="Times New Roman"/>
                <a:cs typeface="Times New Roman"/>
              </a:rPr>
              <a:t>,</a:t>
            </a:r>
            <a:r>
              <a:rPr sz="1100" i="1" spc="-65" dirty="0">
                <a:latin typeface="Times New Roman"/>
                <a:cs typeface="Times New Roman"/>
              </a:rPr>
              <a:t> </a:t>
            </a:r>
            <a:r>
              <a:rPr sz="1100" i="1" spc="-45" dirty="0">
                <a:latin typeface="Arial"/>
                <a:cs typeface="Arial"/>
              </a:rPr>
              <a:t>C</a:t>
            </a:r>
            <a:r>
              <a:rPr sz="1100" i="1" spc="-45" dirty="0">
                <a:latin typeface="Times New Roman"/>
                <a:cs typeface="Times New Roman"/>
              </a:rPr>
              <a:t>,</a:t>
            </a:r>
            <a:r>
              <a:rPr sz="1100" i="1" spc="-60" dirty="0">
                <a:latin typeface="Times New Roman"/>
                <a:cs typeface="Times New Roman"/>
              </a:rPr>
              <a:t> </a:t>
            </a:r>
            <a:r>
              <a:rPr sz="1100" i="1" dirty="0">
                <a:latin typeface="Arial"/>
                <a:cs typeface="Arial"/>
              </a:rPr>
              <a:t>D</a:t>
            </a:r>
            <a:r>
              <a:rPr sz="1100" dirty="0">
                <a:latin typeface="Arial"/>
                <a:cs typeface="Arial"/>
              </a:rPr>
              <a:t>)</a:t>
            </a:r>
            <a:r>
              <a:rPr sz="1100" spc="120" dirty="0">
                <a:latin typeface="Arial"/>
                <a:cs typeface="Arial"/>
              </a:rPr>
              <a:t> </a:t>
            </a:r>
            <a:r>
              <a:rPr sz="1100" spc="-65" dirty="0">
                <a:latin typeface="Arial"/>
                <a:cs typeface="Arial"/>
              </a:rPr>
              <a:t>denotes</a:t>
            </a:r>
            <a:r>
              <a:rPr sz="1100" spc="114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a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28" name="object 2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492793" y="2381123"/>
            <a:ext cx="65201" cy="65201"/>
          </a:xfrm>
          <a:prstGeom prst="rect">
            <a:avLst/>
          </a:prstGeom>
        </p:spPr>
      </p:pic>
      <p:sp>
        <p:nvSpPr>
          <p:cNvPr id="29" name="object 29"/>
          <p:cNvSpPr txBox="1"/>
          <p:nvPr/>
        </p:nvSpPr>
        <p:spPr>
          <a:xfrm>
            <a:off x="2614574" y="2469691"/>
            <a:ext cx="130619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60" dirty="0">
                <a:latin typeface="Arial"/>
                <a:cs typeface="Arial"/>
              </a:rPr>
              <a:t>state-</a:t>
            </a:r>
            <a:r>
              <a:rPr sz="1100" spc="-55" dirty="0">
                <a:latin typeface="Arial"/>
                <a:cs typeface="Arial"/>
              </a:rPr>
              <a:t>space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realization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30" name="object 3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492793" y="2877883"/>
            <a:ext cx="65201" cy="65201"/>
          </a:xfrm>
          <a:prstGeom prst="rect">
            <a:avLst/>
          </a:prstGeom>
        </p:spPr>
      </p:pic>
      <p:sp>
        <p:nvSpPr>
          <p:cNvPr id="32" name="object 32"/>
          <p:cNvSpPr txBox="1"/>
          <p:nvPr/>
        </p:nvSpPr>
        <p:spPr>
          <a:xfrm>
            <a:off x="3787851" y="2599028"/>
            <a:ext cx="9842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Arial"/>
                <a:cs typeface="Arial"/>
              </a:rPr>
              <a:t> </a:t>
            </a:r>
            <a:endParaRPr sz="11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3787851" y="2736380"/>
            <a:ext cx="411683" cy="349250"/>
          </a:xfrm>
          <a:custGeom>
            <a:avLst/>
            <a:gdLst/>
            <a:ahLst/>
            <a:cxnLst/>
            <a:rect l="l" t="t" r="r" b="b"/>
            <a:pathLst>
              <a:path w="445770" h="349250">
                <a:moveTo>
                  <a:pt x="218935" y="172072"/>
                </a:moveTo>
                <a:lnTo>
                  <a:pt x="218935" y="0"/>
                </a:lnTo>
              </a:path>
              <a:path w="445770" h="349250">
                <a:moveTo>
                  <a:pt x="0" y="174599"/>
                </a:moveTo>
                <a:lnTo>
                  <a:pt x="445490" y="174599"/>
                </a:lnTo>
              </a:path>
              <a:path w="445770" h="349250">
                <a:moveTo>
                  <a:pt x="218935" y="349211"/>
                </a:moveTo>
                <a:lnTo>
                  <a:pt x="218935" y="177139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4306468" y="2599028"/>
            <a:ext cx="9842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Arial"/>
                <a:cs typeface="Arial"/>
              </a:rPr>
              <a:t> </a:t>
            </a:r>
            <a:endParaRPr sz="110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38" name="object 38"/>
          <p:cNvSpPr txBox="1"/>
          <p:nvPr/>
        </p:nvSpPr>
        <p:spPr>
          <a:xfrm>
            <a:off x="1870697" y="3322038"/>
            <a:ext cx="86677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10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10" action="ppaction://hlinksldjump"/>
              </a:rPr>
              <a:t>Space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10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781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7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12</a:t>
            </a:r>
          </a:p>
        </p:txBody>
      </p:sp>
      <p:sp>
        <p:nvSpPr>
          <p:cNvPr id="40" name="object 4">
            <a:extLst>
              <a:ext uri="{FF2B5EF4-FFF2-40B4-BE49-F238E27FC236}">
                <a16:creationId xmlns:a16="http://schemas.microsoft.com/office/drawing/2014/main" id="{F4AFF278-22D8-7C35-C24A-46287F29B6C8}"/>
              </a:ext>
            </a:extLst>
          </p:cNvPr>
          <p:cNvSpPr txBox="1"/>
          <p:nvPr/>
        </p:nvSpPr>
        <p:spPr>
          <a:xfrm>
            <a:off x="1410716" y="686103"/>
            <a:ext cx="295910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55" dirty="0">
                <a:solidFill>
                  <a:schemeClr val="tx1"/>
                </a:solidFill>
                <a:latin typeface="Arial"/>
                <a:cs typeface="Arial"/>
              </a:rPr>
              <a:t>u</a:t>
            </a:r>
            <a:r>
              <a:rPr sz="1100" i="1" spc="-12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chemeClr val="tx1"/>
                </a:solidFill>
                <a:latin typeface="Arial"/>
                <a:cs typeface="Arial"/>
              </a:rPr>
              <a:t>(</a:t>
            </a:r>
            <a:r>
              <a:rPr sz="1100" i="1" spc="-25" dirty="0">
                <a:solidFill>
                  <a:schemeClr val="tx1"/>
                </a:solidFill>
                <a:latin typeface="Arial"/>
                <a:cs typeface="Arial"/>
              </a:rPr>
              <a:t>k</a:t>
            </a:r>
            <a:r>
              <a:rPr sz="1100" spc="-25" dirty="0">
                <a:solidFill>
                  <a:schemeClr val="tx1"/>
                </a:solidFill>
                <a:latin typeface="Arial"/>
                <a:cs typeface="Arial"/>
              </a:rPr>
              <a:t>)</a:t>
            </a:r>
            <a:endParaRPr sz="1100">
              <a:solidFill>
                <a:schemeClr val="tx1"/>
              </a:solidFill>
              <a:latin typeface="Arial"/>
              <a:cs typeface="Arial"/>
            </a:endParaRPr>
          </a:p>
        </p:txBody>
      </p:sp>
      <p:grpSp>
        <p:nvGrpSpPr>
          <p:cNvPr id="41" name="object 5">
            <a:extLst>
              <a:ext uri="{FF2B5EF4-FFF2-40B4-BE49-F238E27FC236}">
                <a16:creationId xmlns:a16="http://schemas.microsoft.com/office/drawing/2014/main" id="{0B6F5FEA-6F58-9150-673F-5C25C25E20B4}"/>
              </a:ext>
            </a:extLst>
          </p:cNvPr>
          <p:cNvGrpSpPr/>
          <p:nvPr/>
        </p:nvGrpSpPr>
        <p:grpSpPr>
          <a:xfrm>
            <a:off x="1729066" y="640080"/>
            <a:ext cx="856615" cy="328295"/>
            <a:chOff x="1729066" y="806729"/>
            <a:chExt cx="856615" cy="328295"/>
          </a:xfrm>
        </p:grpSpPr>
        <p:sp>
          <p:nvSpPr>
            <p:cNvPr id="42" name="object 6">
              <a:extLst>
                <a:ext uri="{FF2B5EF4-FFF2-40B4-BE49-F238E27FC236}">
                  <a16:creationId xmlns:a16="http://schemas.microsoft.com/office/drawing/2014/main" id="{E1FBE106-3029-A4F1-5F84-32AAEF4EA04D}"/>
                </a:ext>
              </a:extLst>
            </p:cNvPr>
            <p:cNvSpPr/>
            <p:nvPr/>
          </p:nvSpPr>
          <p:spPr>
            <a:xfrm>
              <a:off x="1731606" y="969365"/>
              <a:ext cx="304165" cy="0"/>
            </a:xfrm>
            <a:custGeom>
              <a:avLst/>
              <a:gdLst/>
              <a:ahLst/>
              <a:cxnLst/>
              <a:rect l="l" t="t" r="r" b="b"/>
              <a:pathLst>
                <a:path w="304164">
                  <a:moveTo>
                    <a:pt x="0" y="0"/>
                  </a:moveTo>
                  <a:lnTo>
                    <a:pt x="303657" y="0"/>
                  </a:lnTo>
                </a:path>
              </a:pathLst>
            </a:custGeom>
            <a:ln w="5060">
              <a:solidFill>
                <a:schemeClr val="tx1"/>
              </a:solidFill>
              <a:tailEnd type="stealth"/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43" name="object 7">
              <a:extLst>
                <a:ext uri="{FF2B5EF4-FFF2-40B4-BE49-F238E27FC236}">
                  <a16:creationId xmlns:a16="http://schemas.microsoft.com/office/drawing/2014/main" id="{0BC16C90-AB46-F3DF-137B-05EC0B56966B}"/>
                </a:ext>
              </a:extLst>
            </p:cNvPr>
            <p:cNvSpPr/>
            <p:nvPr/>
          </p:nvSpPr>
          <p:spPr>
            <a:xfrm>
              <a:off x="2035263" y="808012"/>
              <a:ext cx="0" cy="2540"/>
            </a:xfrm>
            <a:custGeom>
              <a:avLst/>
              <a:gdLst/>
              <a:ahLst/>
              <a:cxnLst/>
              <a:rect l="l" t="t" r="r" b="b"/>
              <a:pathLst>
                <a:path h="2540">
                  <a:moveTo>
                    <a:pt x="0" y="252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44" name="object 8">
              <a:extLst>
                <a:ext uri="{FF2B5EF4-FFF2-40B4-BE49-F238E27FC236}">
                  <a16:creationId xmlns:a16="http://schemas.microsoft.com/office/drawing/2014/main" id="{BCBFF176-D21D-2003-CA23-9AC793AE0FC3}"/>
                </a:ext>
              </a:extLst>
            </p:cNvPr>
            <p:cNvSpPr/>
            <p:nvPr/>
          </p:nvSpPr>
          <p:spPr>
            <a:xfrm>
              <a:off x="2036533" y="809269"/>
              <a:ext cx="540385" cy="0"/>
            </a:xfrm>
            <a:custGeom>
              <a:avLst/>
              <a:gdLst/>
              <a:ahLst/>
              <a:cxnLst/>
              <a:rect l="l" t="t" r="r" b="b"/>
              <a:pathLst>
                <a:path w="540385">
                  <a:moveTo>
                    <a:pt x="0" y="0"/>
                  </a:moveTo>
                  <a:lnTo>
                    <a:pt x="540169" y="0"/>
                  </a:lnTo>
                </a:path>
              </a:pathLst>
            </a:custGeom>
            <a:ln w="506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45" name="object 9">
              <a:extLst>
                <a:ext uri="{FF2B5EF4-FFF2-40B4-BE49-F238E27FC236}">
                  <a16:creationId xmlns:a16="http://schemas.microsoft.com/office/drawing/2014/main" id="{15F55013-3C8F-67D6-E357-38BB263B615E}"/>
                </a:ext>
              </a:extLst>
            </p:cNvPr>
            <p:cNvSpPr/>
            <p:nvPr/>
          </p:nvSpPr>
          <p:spPr>
            <a:xfrm>
              <a:off x="2577973" y="808012"/>
              <a:ext cx="0" cy="2540"/>
            </a:xfrm>
            <a:custGeom>
              <a:avLst/>
              <a:gdLst/>
              <a:ahLst/>
              <a:cxnLst/>
              <a:rect l="l" t="t" r="r" b="b"/>
              <a:pathLst>
                <a:path h="2540">
                  <a:moveTo>
                    <a:pt x="0" y="252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46" name="object 10">
              <a:extLst>
                <a:ext uri="{FF2B5EF4-FFF2-40B4-BE49-F238E27FC236}">
                  <a16:creationId xmlns:a16="http://schemas.microsoft.com/office/drawing/2014/main" id="{D4620167-74B0-963E-55E8-5E6BA56DBB83}"/>
                </a:ext>
              </a:extLst>
            </p:cNvPr>
            <p:cNvSpPr/>
            <p:nvPr/>
          </p:nvSpPr>
          <p:spPr>
            <a:xfrm>
              <a:off x="2035263" y="811809"/>
              <a:ext cx="548005" cy="318135"/>
            </a:xfrm>
            <a:custGeom>
              <a:avLst/>
              <a:gdLst/>
              <a:ahLst/>
              <a:cxnLst/>
              <a:rect l="l" t="t" r="r" b="b"/>
              <a:pathLst>
                <a:path w="548005" h="318134">
                  <a:moveTo>
                    <a:pt x="0" y="317893"/>
                  </a:moveTo>
                  <a:lnTo>
                    <a:pt x="0" y="0"/>
                  </a:lnTo>
                </a:path>
                <a:path w="548005" h="318134">
                  <a:moveTo>
                    <a:pt x="547763" y="317893"/>
                  </a:moveTo>
                  <a:lnTo>
                    <a:pt x="547763" y="0"/>
                  </a:lnTo>
                </a:path>
              </a:pathLst>
            </a:custGeom>
            <a:ln w="506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47" name="object 11">
              <a:extLst>
                <a:ext uri="{FF2B5EF4-FFF2-40B4-BE49-F238E27FC236}">
                  <a16:creationId xmlns:a16="http://schemas.microsoft.com/office/drawing/2014/main" id="{B6C969F7-4266-215B-D4B6-E11DF994CCFA}"/>
                </a:ext>
              </a:extLst>
            </p:cNvPr>
            <p:cNvSpPr/>
            <p:nvPr/>
          </p:nvSpPr>
          <p:spPr>
            <a:xfrm>
              <a:off x="2035263" y="1130973"/>
              <a:ext cx="0" cy="2540"/>
            </a:xfrm>
            <a:custGeom>
              <a:avLst/>
              <a:gdLst/>
              <a:ahLst/>
              <a:cxnLst/>
              <a:rect l="l" t="t" r="r" b="b"/>
              <a:pathLst>
                <a:path h="2540">
                  <a:moveTo>
                    <a:pt x="0" y="252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48" name="object 12">
              <a:extLst>
                <a:ext uri="{FF2B5EF4-FFF2-40B4-BE49-F238E27FC236}">
                  <a16:creationId xmlns:a16="http://schemas.microsoft.com/office/drawing/2014/main" id="{7A279D13-326A-C952-CB0C-CD44405E568A}"/>
                </a:ext>
              </a:extLst>
            </p:cNvPr>
            <p:cNvSpPr/>
            <p:nvPr/>
          </p:nvSpPr>
          <p:spPr>
            <a:xfrm>
              <a:off x="2036533" y="1132243"/>
              <a:ext cx="540385" cy="0"/>
            </a:xfrm>
            <a:custGeom>
              <a:avLst/>
              <a:gdLst/>
              <a:ahLst/>
              <a:cxnLst/>
              <a:rect l="l" t="t" r="r" b="b"/>
              <a:pathLst>
                <a:path w="540385">
                  <a:moveTo>
                    <a:pt x="0" y="0"/>
                  </a:moveTo>
                  <a:lnTo>
                    <a:pt x="540169" y="0"/>
                  </a:lnTo>
                </a:path>
              </a:pathLst>
            </a:custGeom>
            <a:ln w="506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49" name="object 13">
              <a:extLst>
                <a:ext uri="{FF2B5EF4-FFF2-40B4-BE49-F238E27FC236}">
                  <a16:creationId xmlns:a16="http://schemas.microsoft.com/office/drawing/2014/main" id="{B629EC81-860C-9690-E6A0-32CF34E1297C}"/>
                </a:ext>
              </a:extLst>
            </p:cNvPr>
            <p:cNvSpPr/>
            <p:nvPr/>
          </p:nvSpPr>
          <p:spPr>
            <a:xfrm>
              <a:off x="2577973" y="1130973"/>
              <a:ext cx="0" cy="2540"/>
            </a:xfrm>
            <a:custGeom>
              <a:avLst/>
              <a:gdLst/>
              <a:ahLst/>
              <a:cxnLst/>
              <a:rect l="l" t="t" r="r" b="b"/>
              <a:pathLst>
                <a:path h="2540">
                  <a:moveTo>
                    <a:pt x="0" y="252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tx1"/>
                </a:solidFill>
              </a:endParaRPr>
            </a:p>
          </p:txBody>
        </p:sp>
      </p:grpSp>
      <p:sp>
        <p:nvSpPr>
          <p:cNvPr id="50" name="object 14">
            <a:extLst>
              <a:ext uri="{FF2B5EF4-FFF2-40B4-BE49-F238E27FC236}">
                <a16:creationId xmlns:a16="http://schemas.microsoft.com/office/drawing/2014/main" id="{5205ECAF-AFC7-E635-6215-5B314D591890}"/>
              </a:ext>
            </a:extLst>
          </p:cNvPr>
          <p:cNvSpPr txBox="1"/>
          <p:nvPr/>
        </p:nvSpPr>
        <p:spPr>
          <a:xfrm>
            <a:off x="2100135" y="628534"/>
            <a:ext cx="428625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100" spc="-65" dirty="0">
                <a:solidFill>
                  <a:schemeClr val="tx1"/>
                </a:solidFill>
                <a:latin typeface="Arial"/>
                <a:cs typeface="Arial"/>
              </a:rPr>
              <a:t>System</a:t>
            </a:r>
            <a:endParaRPr sz="11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1" name="object 15">
            <a:extLst>
              <a:ext uri="{FF2B5EF4-FFF2-40B4-BE49-F238E27FC236}">
                <a16:creationId xmlns:a16="http://schemas.microsoft.com/office/drawing/2014/main" id="{F585E8B1-616E-BA3A-003B-2D9B9EEBCA76}"/>
              </a:ext>
            </a:extLst>
          </p:cNvPr>
          <p:cNvSpPr txBox="1"/>
          <p:nvPr/>
        </p:nvSpPr>
        <p:spPr>
          <a:xfrm>
            <a:off x="2047824" y="777391"/>
            <a:ext cx="527050" cy="1352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sz="800" i="1" spc="-10" dirty="0">
                <a:solidFill>
                  <a:schemeClr val="tx1"/>
                </a:solidFill>
                <a:latin typeface="Arial"/>
                <a:cs typeface="Arial"/>
              </a:rPr>
              <a:t>x</a:t>
            </a:r>
            <a:r>
              <a:rPr sz="900" spc="-15" baseline="-13888" dirty="0">
                <a:solidFill>
                  <a:schemeClr val="tx1"/>
                </a:solidFill>
                <a:latin typeface="Arial"/>
                <a:cs typeface="Arial"/>
              </a:rPr>
              <a:t>1</a:t>
            </a:r>
            <a:r>
              <a:rPr sz="800" i="1" spc="-10" dirty="0">
                <a:solidFill>
                  <a:schemeClr val="tx1"/>
                </a:solidFill>
                <a:latin typeface="Times New Roman"/>
                <a:cs typeface="Times New Roman"/>
              </a:rPr>
              <a:t>,</a:t>
            </a:r>
            <a:r>
              <a:rPr sz="800" i="1" spc="-10" dirty="0">
                <a:solidFill>
                  <a:schemeClr val="tx1"/>
                </a:solidFill>
                <a:latin typeface="Arial"/>
                <a:cs typeface="Arial"/>
              </a:rPr>
              <a:t>x</a:t>
            </a:r>
            <a:r>
              <a:rPr sz="900" spc="-15" baseline="-13888" dirty="0">
                <a:solidFill>
                  <a:schemeClr val="tx1"/>
                </a:solidFill>
                <a:latin typeface="Arial"/>
                <a:cs typeface="Arial"/>
              </a:rPr>
              <a:t>2</a:t>
            </a:r>
            <a:r>
              <a:rPr sz="800" i="1" spc="-10" dirty="0">
                <a:solidFill>
                  <a:schemeClr val="tx1"/>
                </a:solidFill>
                <a:latin typeface="Times New Roman"/>
                <a:cs typeface="Times New Roman"/>
              </a:rPr>
              <a:t>,...,</a:t>
            </a:r>
            <a:r>
              <a:rPr sz="800" i="1" spc="-10" dirty="0">
                <a:solidFill>
                  <a:schemeClr val="tx1"/>
                </a:solidFill>
                <a:latin typeface="Arial"/>
                <a:cs typeface="Arial"/>
              </a:rPr>
              <a:t>x</a:t>
            </a:r>
            <a:r>
              <a:rPr sz="900" i="1" spc="-15" baseline="-9259" dirty="0">
                <a:solidFill>
                  <a:schemeClr val="tx1"/>
                </a:solidFill>
                <a:latin typeface="Arial"/>
                <a:cs typeface="Arial"/>
              </a:rPr>
              <a:t>n</a:t>
            </a:r>
            <a:endParaRPr sz="900" baseline="-9259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2" name="object 16">
            <a:extLst>
              <a:ext uri="{FF2B5EF4-FFF2-40B4-BE49-F238E27FC236}">
                <a16:creationId xmlns:a16="http://schemas.microsoft.com/office/drawing/2014/main" id="{5BAE5FC3-F8C9-FB80-A445-AA02BAB3FC5A}"/>
              </a:ext>
            </a:extLst>
          </p:cNvPr>
          <p:cNvSpPr/>
          <p:nvPr/>
        </p:nvSpPr>
        <p:spPr>
          <a:xfrm>
            <a:off x="2580500" y="802716"/>
            <a:ext cx="304165" cy="0"/>
          </a:xfrm>
          <a:custGeom>
            <a:avLst/>
            <a:gdLst/>
            <a:ahLst/>
            <a:cxnLst/>
            <a:rect l="l" t="t" r="r" b="b"/>
            <a:pathLst>
              <a:path w="304164">
                <a:moveTo>
                  <a:pt x="0" y="0"/>
                </a:moveTo>
                <a:lnTo>
                  <a:pt x="303656" y="0"/>
                </a:lnTo>
              </a:path>
            </a:pathLst>
          </a:custGeom>
          <a:ln w="5060">
            <a:solidFill>
              <a:schemeClr val="tx1"/>
            </a:solidFill>
            <a:tailEnd type="stealth"/>
          </a:ln>
        </p:spPr>
        <p:txBody>
          <a:bodyPr wrap="square" lIns="0" tIns="0" rIns="0" bIns="0" rtlCol="0"/>
          <a:lstStyle/>
          <a:p>
            <a:endParaRPr>
              <a:solidFill>
                <a:schemeClr val="tx1"/>
              </a:solidFill>
            </a:endParaRPr>
          </a:p>
        </p:txBody>
      </p:sp>
      <p:sp>
        <p:nvSpPr>
          <p:cNvPr id="53" name="object 17">
            <a:extLst>
              <a:ext uri="{FF2B5EF4-FFF2-40B4-BE49-F238E27FC236}">
                <a16:creationId xmlns:a16="http://schemas.microsoft.com/office/drawing/2014/main" id="{78C1A060-FD5C-6B73-07F1-56E920CD44C5}"/>
              </a:ext>
            </a:extLst>
          </p:cNvPr>
          <p:cNvSpPr txBox="1"/>
          <p:nvPr/>
        </p:nvSpPr>
        <p:spPr>
          <a:xfrm>
            <a:off x="2914650" y="651471"/>
            <a:ext cx="390498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  <a:tabLst>
                <a:tab pos="886460" algn="l"/>
              </a:tabLst>
            </a:pPr>
            <a:r>
              <a:rPr lang="en-US" sz="1650" i="1" spc="-37" baseline="-12626" dirty="0">
                <a:solidFill>
                  <a:schemeClr val="tx1"/>
                </a:solidFill>
                <a:latin typeface="Arial"/>
                <a:cs typeface="Arial"/>
              </a:rPr>
              <a:t>y</a:t>
            </a:r>
            <a:r>
              <a:rPr lang="en-US" sz="1650" spc="-37" baseline="-12626" dirty="0">
                <a:solidFill>
                  <a:schemeClr val="tx1"/>
                </a:solidFill>
                <a:latin typeface="Arial"/>
                <a:cs typeface="Arial"/>
              </a:rPr>
              <a:t>(</a:t>
            </a:r>
            <a:r>
              <a:rPr sz="1650" i="1" spc="-37" baseline="-12626" dirty="0">
                <a:solidFill>
                  <a:schemeClr val="tx1"/>
                </a:solidFill>
                <a:latin typeface="Arial"/>
                <a:cs typeface="Arial"/>
              </a:rPr>
              <a:t>k</a:t>
            </a:r>
            <a:r>
              <a:rPr sz="1650" spc="-37" baseline="-12626" dirty="0">
                <a:solidFill>
                  <a:schemeClr val="tx1"/>
                </a:solidFill>
                <a:latin typeface="Arial"/>
                <a:cs typeface="Arial"/>
              </a:rPr>
              <a:t>)</a:t>
            </a:r>
            <a:endParaRPr sz="1650" baseline="-12626" dirty="0">
              <a:solidFill>
                <a:schemeClr val="tx1"/>
              </a:solidFill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object 31">
                <a:extLst>
                  <a:ext uri="{FF2B5EF4-FFF2-40B4-BE49-F238E27FC236}">
                    <a16:creationId xmlns:a16="http://schemas.microsoft.com/office/drawing/2014/main" id="{BAE7E16A-8646-3515-2A9D-312D03A8771D}"/>
                  </a:ext>
                </a:extLst>
              </p:cNvPr>
              <p:cNvSpPr txBox="1"/>
              <p:nvPr/>
            </p:nvSpPr>
            <p:spPr>
              <a:xfrm>
                <a:off x="2614574" y="2746617"/>
                <a:ext cx="1691894" cy="293798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lvl="0"/>
                <a:r>
                  <a:rPr sz="1100" spc="-55" dirty="0">
                    <a:latin typeface="Arial"/>
                    <a:cs typeface="Arial"/>
                  </a:rPr>
                  <a:t>also</a:t>
                </a:r>
                <a:r>
                  <a:rPr sz="1100" spc="15" dirty="0">
                    <a:latin typeface="Arial"/>
                    <a:cs typeface="Arial"/>
                  </a:rPr>
                  <a:t> </a:t>
                </a:r>
                <a:r>
                  <a:rPr sz="1100" dirty="0">
                    <a:latin typeface="Arial"/>
                    <a:cs typeface="Arial"/>
                  </a:rPr>
                  <a:t>written</a:t>
                </a:r>
                <a:r>
                  <a:rPr sz="1100" spc="20" dirty="0">
                    <a:latin typeface="Arial"/>
                    <a:cs typeface="Arial"/>
                  </a:rPr>
                  <a:t> </a:t>
                </a:r>
                <a:r>
                  <a:rPr sz="1100" spc="-95" dirty="0">
                    <a:latin typeface="Arial"/>
                    <a:cs typeface="Arial"/>
                  </a:rPr>
                  <a:t>as</a:t>
                </a:r>
                <a:r>
                  <a:rPr sz="1100" spc="20" dirty="0">
                    <a:latin typeface="Arial"/>
                    <a:cs typeface="Arial"/>
                  </a:rPr>
                  <a:t> </a:t>
                </a:r>
                <a14:m>
                  <m:oMath xmlns:m="http://schemas.openxmlformats.org/officeDocument/2006/math">
                    <m:r>
                      <a:rPr lang="ar-AE" sz="1100" smtClean="0">
                        <a:latin typeface="Cambria Math" panose="02040503050406030204" pitchFamily="18" charset="0"/>
                      </a:rPr>
                      <m:t>𝛴</m:t>
                    </m:r>
                    <m:r>
                      <a:rPr lang="ar-AE" sz="110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ar-AE" sz="1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ar-AE" sz="11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ar-AE" sz="110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e>
                              <m:r>
                                <a:rPr lang="ar-AE" sz="110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mr>
                          <m:mr>
                            <m:e>
                              <m:r>
                                <a:rPr lang="ar-AE" sz="110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e>
                              <m:r>
                                <a:rPr lang="ar-AE" sz="110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ar-AE" sz="1100" dirty="0"/>
              </a:p>
            </p:txBody>
          </p:sp>
        </mc:Choice>
        <mc:Fallback xmlns="">
          <p:sp>
            <p:nvSpPr>
              <p:cNvPr id="54" name="object 31">
                <a:extLst>
                  <a:ext uri="{FF2B5EF4-FFF2-40B4-BE49-F238E27FC236}">
                    <a16:creationId xmlns:a16="http://schemas.microsoft.com/office/drawing/2014/main" id="{BAE7E16A-8646-3515-2A9D-312D03A877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4574" y="2746617"/>
                <a:ext cx="1691894" cy="293798"/>
              </a:xfrm>
              <a:prstGeom prst="rect">
                <a:avLst/>
              </a:prstGeom>
              <a:blipFill>
                <a:blip r:embed="rId11"/>
                <a:stretch>
                  <a:fillRect l="-4478" r="-1493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50" dirty="0"/>
              <a:t>Continuous-</a:t>
            </a:r>
            <a:r>
              <a:rPr dirty="0"/>
              <a:t>time</a:t>
            </a:r>
            <a:r>
              <a:rPr spc="25" dirty="0"/>
              <a:t> </a:t>
            </a:r>
            <a:r>
              <a:rPr spc="-65" dirty="0"/>
              <a:t>state-</a:t>
            </a:r>
            <a:r>
              <a:rPr spc="-60" dirty="0"/>
              <a:t>space</a:t>
            </a:r>
            <a:r>
              <a:rPr spc="30" dirty="0"/>
              <a:t> </a:t>
            </a:r>
            <a:r>
              <a:rPr spc="-40" dirty="0"/>
              <a:t>description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79667" y="1001673"/>
            <a:ext cx="72580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5" dirty="0">
                <a:latin typeface="Arial"/>
                <a:cs typeface="Arial"/>
              </a:rPr>
              <a:t>general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95" dirty="0">
                <a:latin typeface="Arial"/>
                <a:cs typeface="Arial"/>
              </a:rPr>
              <a:t>case</a:t>
            </a:r>
            <a:endParaRPr sz="11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21601" y="1368425"/>
            <a:ext cx="1292860" cy="2857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1030"/>
              </a:lnSpc>
              <a:spcBef>
                <a:spcPts val="90"/>
              </a:spcBef>
            </a:pPr>
            <a:r>
              <a:rPr sz="1100" i="1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dx</a:t>
            </a:r>
            <a:r>
              <a:rPr sz="1100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(</a:t>
            </a:r>
            <a:r>
              <a:rPr sz="1100" i="1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</a:t>
            </a:r>
            <a:r>
              <a:rPr sz="1100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)</a:t>
            </a:r>
            <a:endParaRPr sz="1100" dirty="0">
              <a:latin typeface="Arial"/>
              <a:cs typeface="Arial"/>
            </a:endParaRPr>
          </a:p>
          <a:p>
            <a:pPr marL="359410">
              <a:lnSpc>
                <a:spcPts val="1030"/>
              </a:lnSpc>
            </a:pPr>
            <a:r>
              <a:rPr sz="1100" spc="200" dirty="0">
                <a:latin typeface="Arial"/>
                <a:cs typeface="Arial"/>
              </a:rPr>
              <a:t>=</a:t>
            </a:r>
            <a:r>
              <a:rPr sz="1100" spc="95" dirty="0">
                <a:latin typeface="Arial"/>
                <a:cs typeface="Arial"/>
              </a:rPr>
              <a:t> </a:t>
            </a:r>
            <a:r>
              <a:rPr sz="1100" i="1" spc="20" dirty="0">
                <a:latin typeface="Arial"/>
                <a:cs typeface="Arial"/>
              </a:rPr>
              <a:t>f</a:t>
            </a:r>
            <a:r>
              <a:rPr sz="1100" spc="20" dirty="0">
                <a:latin typeface="Arial"/>
                <a:cs typeface="Arial"/>
              </a:rPr>
              <a:t>(</a:t>
            </a:r>
            <a:r>
              <a:rPr sz="1100" i="1" spc="20" dirty="0">
                <a:latin typeface="Arial"/>
                <a:cs typeface="Arial"/>
              </a:rPr>
              <a:t>x</a:t>
            </a:r>
            <a:r>
              <a:rPr sz="1100" spc="20" dirty="0">
                <a:latin typeface="Arial"/>
                <a:cs typeface="Arial"/>
              </a:rPr>
              <a:t>(</a:t>
            </a:r>
            <a:r>
              <a:rPr sz="1100" i="1" spc="20" dirty="0">
                <a:latin typeface="Arial"/>
                <a:cs typeface="Arial"/>
              </a:rPr>
              <a:t>t</a:t>
            </a:r>
            <a:r>
              <a:rPr sz="1100" spc="20" dirty="0">
                <a:latin typeface="Arial"/>
                <a:cs typeface="Arial"/>
              </a:rPr>
              <a:t>)</a:t>
            </a:r>
            <a:r>
              <a:rPr sz="1100" i="1" spc="20" dirty="0">
                <a:latin typeface="Times New Roman"/>
                <a:cs typeface="Times New Roman"/>
              </a:rPr>
              <a:t>,</a:t>
            </a:r>
            <a:r>
              <a:rPr sz="1100" i="1" spc="-35" dirty="0">
                <a:latin typeface="Times New Roman"/>
                <a:cs typeface="Times New Roman"/>
              </a:rPr>
              <a:t> </a:t>
            </a:r>
            <a:r>
              <a:rPr sz="1100" i="1" spc="20" dirty="0">
                <a:latin typeface="Arial"/>
                <a:cs typeface="Arial"/>
              </a:rPr>
              <a:t>u</a:t>
            </a:r>
            <a:r>
              <a:rPr sz="1100" spc="20" dirty="0">
                <a:latin typeface="Arial"/>
                <a:cs typeface="Arial"/>
              </a:rPr>
              <a:t>(</a:t>
            </a:r>
            <a:r>
              <a:rPr sz="1100" i="1" spc="20" dirty="0">
                <a:latin typeface="Arial"/>
                <a:cs typeface="Arial"/>
              </a:rPr>
              <a:t>t</a:t>
            </a:r>
            <a:r>
              <a:rPr sz="1100" spc="20" dirty="0">
                <a:latin typeface="Arial"/>
                <a:cs typeface="Arial"/>
              </a:rPr>
              <a:t>)</a:t>
            </a:r>
            <a:r>
              <a:rPr sz="1100" i="1" spc="20" dirty="0">
                <a:latin typeface="Times New Roman"/>
                <a:cs typeface="Times New Roman"/>
              </a:rPr>
              <a:t>,</a:t>
            </a:r>
            <a:r>
              <a:rPr sz="1100" i="1" spc="-35" dirty="0">
                <a:latin typeface="Times New Roman"/>
                <a:cs typeface="Times New Roman"/>
              </a:rPr>
              <a:t> </a:t>
            </a:r>
            <a:r>
              <a:rPr sz="1100" i="1" spc="50" dirty="0">
                <a:latin typeface="Arial"/>
                <a:cs typeface="Arial"/>
              </a:rPr>
              <a:t>t</a:t>
            </a:r>
            <a:r>
              <a:rPr sz="1100" spc="50" dirty="0">
                <a:latin typeface="Arial"/>
                <a:cs typeface="Arial"/>
              </a:rPr>
              <a:t>)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07415" y="1474709"/>
            <a:ext cx="1236345" cy="3644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25" dirty="0">
                <a:latin typeface="Arial"/>
                <a:cs typeface="Arial"/>
              </a:rPr>
              <a:t>dt</a:t>
            </a:r>
            <a:endParaRPr sz="1100" dirty="0">
              <a:latin typeface="Arial"/>
              <a:cs typeface="Arial"/>
            </a:endParaRPr>
          </a:p>
          <a:p>
            <a:pPr marL="13335">
              <a:lnSpc>
                <a:spcPct val="100000"/>
              </a:lnSpc>
              <a:spcBef>
                <a:spcPts val="40"/>
              </a:spcBef>
            </a:pPr>
            <a:r>
              <a:rPr sz="1100" i="1" spc="10" dirty="0">
                <a:latin typeface="Arial"/>
                <a:cs typeface="Arial"/>
              </a:rPr>
              <a:t>y</a:t>
            </a:r>
            <a:r>
              <a:rPr sz="1100" spc="10" dirty="0">
                <a:latin typeface="Arial"/>
                <a:cs typeface="Arial"/>
              </a:rPr>
              <a:t>(</a:t>
            </a:r>
            <a:r>
              <a:rPr sz="1100" i="1" spc="10" dirty="0">
                <a:latin typeface="Arial"/>
                <a:cs typeface="Arial"/>
              </a:rPr>
              <a:t>t</a:t>
            </a:r>
            <a:r>
              <a:rPr sz="1100" spc="10" dirty="0">
                <a:latin typeface="Arial"/>
                <a:cs typeface="Arial"/>
              </a:rPr>
              <a:t>)</a:t>
            </a:r>
            <a:r>
              <a:rPr sz="1100" spc="110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=</a:t>
            </a:r>
            <a:r>
              <a:rPr sz="1100" spc="120" dirty="0">
                <a:latin typeface="Arial"/>
                <a:cs typeface="Arial"/>
              </a:rPr>
              <a:t> </a:t>
            </a:r>
            <a:r>
              <a:rPr sz="1100" i="1" spc="10" dirty="0">
                <a:latin typeface="Arial"/>
                <a:cs typeface="Arial"/>
              </a:rPr>
              <a:t>h</a:t>
            </a:r>
            <a:r>
              <a:rPr sz="1100" spc="10" dirty="0">
                <a:latin typeface="Arial"/>
                <a:cs typeface="Arial"/>
              </a:rPr>
              <a:t>(</a:t>
            </a:r>
            <a:r>
              <a:rPr sz="1100" i="1" spc="10" dirty="0">
                <a:latin typeface="Arial"/>
                <a:cs typeface="Arial"/>
              </a:rPr>
              <a:t>x</a:t>
            </a:r>
            <a:r>
              <a:rPr sz="1100" spc="10" dirty="0">
                <a:latin typeface="Arial"/>
                <a:cs typeface="Arial"/>
              </a:rPr>
              <a:t>(</a:t>
            </a:r>
            <a:r>
              <a:rPr sz="1100" i="1" spc="10" dirty="0">
                <a:latin typeface="Arial"/>
                <a:cs typeface="Arial"/>
              </a:rPr>
              <a:t>t</a:t>
            </a:r>
            <a:r>
              <a:rPr sz="1100" spc="10" dirty="0">
                <a:latin typeface="Arial"/>
                <a:cs typeface="Arial"/>
              </a:rPr>
              <a:t>)</a:t>
            </a:r>
            <a:r>
              <a:rPr sz="1100" i="1" spc="10" dirty="0">
                <a:latin typeface="Times New Roman"/>
                <a:cs typeface="Times New Roman"/>
              </a:rPr>
              <a:t>,</a:t>
            </a:r>
            <a:r>
              <a:rPr sz="1100" i="1" spc="-25" dirty="0">
                <a:latin typeface="Times New Roman"/>
                <a:cs typeface="Times New Roman"/>
              </a:rPr>
              <a:t> </a:t>
            </a:r>
            <a:r>
              <a:rPr sz="1100" i="1" spc="10" dirty="0">
                <a:latin typeface="Arial"/>
                <a:cs typeface="Arial"/>
              </a:rPr>
              <a:t>u</a:t>
            </a:r>
            <a:r>
              <a:rPr sz="1100" spc="10" dirty="0">
                <a:latin typeface="Arial"/>
                <a:cs typeface="Arial"/>
              </a:rPr>
              <a:t>(</a:t>
            </a:r>
            <a:r>
              <a:rPr sz="1100" i="1" spc="10" dirty="0">
                <a:latin typeface="Arial"/>
                <a:cs typeface="Arial"/>
              </a:rPr>
              <a:t>t</a:t>
            </a:r>
            <a:r>
              <a:rPr sz="1100" spc="10" dirty="0">
                <a:latin typeface="Arial"/>
                <a:cs typeface="Arial"/>
              </a:rPr>
              <a:t>)</a:t>
            </a:r>
            <a:r>
              <a:rPr sz="1100" i="1" spc="10" dirty="0">
                <a:latin typeface="Times New Roman"/>
                <a:cs typeface="Times New Roman"/>
              </a:rPr>
              <a:t>,</a:t>
            </a:r>
            <a:r>
              <a:rPr sz="1100" i="1" spc="-20" dirty="0">
                <a:latin typeface="Times New Roman"/>
                <a:cs typeface="Times New Roman"/>
              </a:rPr>
              <a:t> </a:t>
            </a:r>
            <a:r>
              <a:rPr sz="1100" i="1" spc="50" dirty="0">
                <a:latin typeface="Arial"/>
                <a:cs typeface="Arial"/>
              </a:rPr>
              <a:t>t</a:t>
            </a:r>
            <a:r>
              <a:rPr sz="1100" spc="50" dirty="0">
                <a:latin typeface="Arial"/>
                <a:cs typeface="Arial"/>
              </a:rPr>
              <a:t>)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337485" y="1001673"/>
            <a:ext cx="51117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Arial"/>
                <a:cs typeface="Arial"/>
              </a:rPr>
              <a:t>LTI </a:t>
            </a:r>
            <a:r>
              <a:rPr sz="1100" spc="-95" dirty="0">
                <a:latin typeface="Arial"/>
                <a:cs typeface="Arial"/>
              </a:rPr>
              <a:t>case</a:t>
            </a:r>
            <a:endParaRPr sz="11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776740" y="1349375"/>
            <a:ext cx="1323975" cy="2857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1030"/>
              </a:lnSpc>
              <a:spcBef>
                <a:spcPts val="90"/>
              </a:spcBef>
            </a:pPr>
            <a:r>
              <a:rPr sz="1100" i="1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dx</a:t>
            </a:r>
            <a:r>
              <a:rPr sz="1100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(</a:t>
            </a:r>
            <a:r>
              <a:rPr sz="1100" i="1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</a:t>
            </a:r>
            <a:r>
              <a:rPr sz="1100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)</a:t>
            </a:r>
            <a:endParaRPr sz="1100" dirty="0">
              <a:latin typeface="Arial"/>
              <a:cs typeface="Arial"/>
            </a:endParaRPr>
          </a:p>
          <a:p>
            <a:pPr marL="359410">
              <a:lnSpc>
                <a:spcPts val="1030"/>
              </a:lnSpc>
            </a:pPr>
            <a:r>
              <a:rPr sz="1100" spc="200" dirty="0">
                <a:latin typeface="Arial"/>
                <a:cs typeface="Arial"/>
              </a:rPr>
              <a:t>=</a:t>
            </a:r>
            <a:r>
              <a:rPr sz="1100" spc="50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Ax</a:t>
            </a:r>
            <a:r>
              <a:rPr sz="1100" dirty="0">
                <a:latin typeface="Arial"/>
                <a:cs typeface="Arial"/>
              </a:rPr>
              <a:t>(</a:t>
            </a:r>
            <a:r>
              <a:rPr sz="1100" i="1" dirty="0">
                <a:latin typeface="Arial"/>
                <a:cs typeface="Arial"/>
              </a:rPr>
              <a:t>t</a:t>
            </a:r>
            <a:r>
              <a:rPr sz="1100" dirty="0">
                <a:latin typeface="Arial"/>
                <a:cs typeface="Arial"/>
              </a:rPr>
              <a:t>)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+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i="1" spc="-20" dirty="0">
                <a:latin typeface="Arial"/>
                <a:cs typeface="Arial"/>
              </a:rPr>
              <a:t>Bu</a:t>
            </a:r>
            <a:r>
              <a:rPr sz="1100" spc="-20" dirty="0">
                <a:latin typeface="Arial"/>
                <a:cs typeface="Arial"/>
              </a:rPr>
              <a:t>(</a:t>
            </a:r>
            <a:r>
              <a:rPr sz="1100" i="1" spc="-20" dirty="0">
                <a:latin typeface="Arial"/>
                <a:cs typeface="Arial"/>
              </a:rPr>
              <a:t>t</a:t>
            </a:r>
            <a:r>
              <a:rPr sz="1100" spc="-20" dirty="0">
                <a:latin typeface="Arial"/>
                <a:cs typeface="Arial"/>
              </a:rPr>
              <a:t>)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862554" y="1447697"/>
            <a:ext cx="1242060" cy="3644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25" dirty="0">
                <a:latin typeface="Arial"/>
                <a:cs typeface="Arial"/>
              </a:rPr>
              <a:t>dt</a:t>
            </a:r>
            <a:endParaRPr sz="1100" dirty="0">
              <a:latin typeface="Arial"/>
              <a:cs typeface="Arial"/>
            </a:endParaRPr>
          </a:p>
          <a:p>
            <a:pPr marL="13335">
              <a:lnSpc>
                <a:spcPct val="100000"/>
              </a:lnSpc>
              <a:spcBef>
                <a:spcPts val="40"/>
              </a:spcBef>
            </a:pPr>
            <a:r>
              <a:rPr sz="1100" i="1" dirty="0">
                <a:latin typeface="Arial"/>
                <a:cs typeface="Arial"/>
              </a:rPr>
              <a:t>y</a:t>
            </a:r>
            <a:r>
              <a:rPr sz="1100" dirty="0">
                <a:latin typeface="Arial"/>
                <a:cs typeface="Arial"/>
              </a:rPr>
              <a:t>(</a:t>
            </a:r>
            <a:r>
              <a:rPr sz="1100" i="1" dirty="0">
                <a:latin typeface="Arial"/>
                <a:cs typeface="Arial"/>
              </a:rPr>
              <a:t>t</a:t>
            </a:r>
            <a:r>
              <a:rPr sz="1100" dirty="0">
                <a:latin typeface="Arial"/>
                <a:cs typeface="Arial"/>
              </a:rPr>
              <a:t>)</a:t>
            </a:r>
            <a:r>
              <a:rPr sz="1100" spc="50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=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Cx</a:t>
            </a:r>
            <a:r>
              <a:rPr sz="1100" dirty="0">
                <a:latin typeface="Arial"/>
                <a:cs typeface="Arial"/>
              </a:rPr>
              <a:t>(</a:t>
            </a:r>
            <a:r>
              <a:rPr sz="1100" i="1" dirty="0">
                <a:latin typeface="Arial"/>
                <a:cs typeface="Arial"/>
              </a:rPr>
              <a:t>t</a:t>
            </a:r>
            <a:r>
              <a:rPr sz="1100" dirty="0">
                <a:latin typeface="Arial"/>
                <a:cs typeface="Arial"/>
              </a:rPr>
              <a:t>)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+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i="1" spc="-20" dirty="0">
                <a:latin typeface="Arial"/>
                <a:cs typeface="Arial"/>
              </a:rPr>
              <a:t>Du</a:t>
            </a:r>
            <a:r>
              <a:rPr sz="1100" spc="-20" dirty="0">
                <a:latin typeface="Arial"/>
                <a:cs typeface="Arial"/>
              </a:rPr>
              <a:t>(</a:t>
            </a:r>
            <a:r>
              <a:rPr sz="1100" i="1" spc="-20" dirty="0">
                <a:latin typeface="Arial"/>
                <a:cs typeface="Arial"/>
              </a:rPr>
              <a:t>t</a:t>
            </a:r>
            <a:r>
              <a:rPr sz="1100" spc="-20" dirty="0">
                <a:latin typeface="Arial"/>
                <a:cs typeface="Arial"/>
              </a:rPr>
              <a:t>)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1870697" y="3322038"/>
            <a:ext cx="86677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781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8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12</a:t>
            </a:r>
          </a:p>
        </p:txBody>
      </p:sp>
      <p:sp>
        <p:nvSpPr>
          <p:cNvPr id="27" name="object 4">
            <a:extLst>
              <a:ext uri="{FF2B5EF4-FFF2-40B4-BE49-F238E27FC236}">
                <a16:creationId xmlns:a16="http://schemas.microsoft.com/office/drawing/2014/main" id="{8085AE27-E98B-1E97-9CFA-1209E85305E4}"/>
              </a:ext>
            </a:extLst>
          </p:cNvPr>
          <p:cNvSpPr txBox="1"/>
          <p:nvPr/>
        </p:nvSpPr>
        <p:spPr>
          <a:xfrm>
            <a:off x="1410716" y="644944"/>
            <a:ext cx="295910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55" dirty="0">
                <a:solidFill>
                  <a:schemeClr val="tx1"/>
                </a:solidFill>
                <a:latin typeface="Arial"/>
                <a:cs typeface="Arial"/>
              </a:rPr>
              <a:t>u</a:t>
            </a:r>
            <a:r>
              <a:rPr sz="1100" i="1" spc="-12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chemeClr val="tx1"/>
                </a:solidFill>
                <a:latin typeface="Arial"/>
                <a:cs typeface="Arial"/>
              </a:rPr>
              <a:t>(</a:t>
            </a:r>
            <a:r>
              <a:rPr lang="en-US" sz="1100" i="1" spc="-25" dirty="0">
                <a:solidFill>
                  <a:schemeClr val="tx1"/>
                </a:solidFill>
                <a:latin typeface="Arial"/>
                <a:cs typeface="Arial"/>
              </a:rPr>
              <a:t>t</a:t>
            </a:r>
            <a:r>
              <a:rPr sz="1100" spc="-25" dirty="0">
                <a:solidFill>
                  <a:schemeClr val="tx1"/>
                </a:solidFill>
                <a:latin typeface="Arial"/>
                <a:cs typeface="Arial"/>
              </a:rPr>
              <a:t>)</a:t>
            </a:r>
            <a:endParaRPr sz="11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grpSp>
        <p:nvGrpSpPr>
          <p:cNvPr id="28" name="object 5">
            <a:extLst>
              <a:ext uri="{FF2B5EF4-FFF2-40B4-BE49-F238E27FC236}">
                <a16:creationId xmlns:a16="http://schemas.microsoft.com/office/drawing/2014/main" id="{6ED67482-1C5E-6900-34D6-031EDE31A17E}"/>
              </a:ext>
            </a:extLst>
          </p:cNvPr>
          <p:cNvGrpSpPr/>
          <p:nvPr/>
        </p:nvGrpSpPr>
        <p:grpSpPr>
          <a:xfrm>
            <a:off x="1729066" y="598921"/>
            <a:ext cx="856615" cy="328295"/>
            <a:chOff x="1729066" y="806729"/>
            <a:chExt cx="856615" cy="328295"/>
          </a:xfrm>
        </p:grpSpPr>
        <p:sp>
          <p:nvSpPr>
            <p:cNvPr id="29" name="object 6">
              <a:extLst>
                <a:ext uri="{FF2B5EF4-FFF2-40B4-BE49-F238E27FC236}">
                  <a16:creationId xmlns:a16="http://schemas.microsoft.com/office/drawing/2014/main" id="{1BAE364D-D4D5-5DE1-D045-44B225EF1294}"/>
                </a:ext>
              </a:extLst>
            </p:cNvPr>
            <p:cNvSpPr/>
            <p:nvPr/>
          </p:nvSpPr>
          <p:spPr>
            <a:xfrm>
              <a:off x="1731606" y="969365"/>
              <a:ext cx="304165" cy="0"/>
            </a:xfrm>
            <a:custGeom>
              <a:avLst/>
              <a:gdLst/>
              <a:ahLst/>
              <a:cxnLst/>
              <a:rect l="l" t="t" r="r" b="b"/>
              <a:pathLst>
                <a:path w="304164">
                  <a:moveTo>
                    <a:pt x="0" y="0"/>
                  </a:moveTo>
                  <a:lnTo>
                    <a:pt x="303657" y="0"/>
                  </a:lnTo>
                </a:path>
              </a:pathLst>
            </a:custGeom>
            <a:ln w="5060">
              <a:solidFill>
                <a:schemeClr val="tx1"/>
              </a:solidFill>
              <a:tailEnd type="stealth"/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30" name="object 7">
              <a:extLst>
                <a:ext uri="{FF2B5EF4-FFF2-40B4-BE49-F238E27FC236}">
                  <a16:creationId xmlns:a16="http://schemas.microsoft.com/office/drawing/2014/main" id="{AC75F8D2-F86E-5B99-C484-91131CF77257}"/>
                </a:ext>
              </a:extLst>
            </p:cNvPr>
            <p:cNvSpPr/>
            <p:nvPr/>
          </p:nvSpPr>
          <p:spPr>
            <a:xfrm>
              <a:off x="2035263" y="808012"/>
              <a:ext cx="0" cy="2540"/>
            </a:xfrm>
            <a:custGeom>
              <a:avLst/>
              <a:gdLst/>
              <a:ahLst/>
              <a:cxnLst/>
              <a:rect l="l" t="t" r="r" b="b"/>
              <a:pathLst>
                <a:path h="2540">
                  <a:moveTo>
                    <a:pt x="0" y="252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31" name="object 8">
              <a:extLst>
                <a:ext uri="{FF2B5EF4-FFF2-40B4-BE49-F238E27FC236}">
                  <a16:creationId xmlns:a16="http://schemas.microsoft.com/office/drawing/2014/main" id="{B44174F5-058E-8ACD-C443-2319F5D95538}"/>
                </a:ext>
              </a:extLst>
            </p:cNvPr>
            <p:cNvSpPr/>
            <p:nvPr/>
          </p:nvSpPr>
          <p:spPr>
            <a:xfrm>
              <a:off x="2036533" y="809269"/>
              <a:ext cx="540385" cy="0"/>
            </a:xfrm>
            <a:custGeom>
              <a:avLst/>
              <a:gdLst/>
              <a:ahLst/>
              <a:cxnLst/>
              <a:rect l="l" t="t" r="r" b="b"/>
              <a:pathLst>
                <a:path w="540385">
                  <a:moveTo>
                    <a:pt x="0" y="0"/>
                  </a:moveTo>
                  <a:lnTo>
                    <a:pt x="540169" y="0"/>
                  </a:lnTo>
                </a:path>
              </a:pathLst>
            </a:custGeom>
            <a:ln w="506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32" name="object 9">
              <a:extLst>
                <a:ext uri="{FF2B5EF4-FFF2-40B4-BE49-F238E27FC236}">
                  <a16:creationId xmlns:a16="http://schemas.microsoft.com/office/drawing/2014/main" id="{502958B6-8FAF-1A02-27D3-21FE2FBB65CA}"/>
                </a:ext>
              </a:extLst>
            </p:cNvPr>
            <p:cNvSpPr/>
            <p:nvPr/>
          </p:nvSpPr>
          <p:spPr>
            <a:xfrm>
              <a:off x="2577973" y="808012"/>
              <a:ext cx="0" cy="2540"/>
            </a:xfrm>
            <a:custGeom>
              <a:avLst/>
              <a:gdLst/>
              <a:ahLst/>
              <a:cxnLst/>
              <a:rect l="l" t="t" r="r" b="b"/>
              <a:pathLst>
                <a:path h="2540">
                  <a:moveTo>
                    <a:pt x="0" y="252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33" name="object 10">
              <a:extLst>
                <a:ext uri="{FF2B5EF4-FFF2-40B4-BE49-F238E27FC236}">
                  <a16:creationId xmlns:a16="http://schemas.microsoft.com/office/drawing/2014/main" id="{A33AED45-181B-07F4-7887-98D5D60BE54E}"/>
                </a:ext>
              </a:extLst>
            </p:cNvPr>
            <p:cNvSpPr/>
            <p:nvPr/>
          </p:nvSpPr>
          <p:spPr>
            <a:xfrm>
              <a:off x="2035263" y="811809"/>
              <a:ext cx="548005" cy="318135"/>
            </a:xfrm>
            <a:custGeom>
              <a:avLst/>
              <a:gdLst/>
              <a:ahLst/>
              <a:cxnLst/>
              <a:rect l="l" t="t" r="r" b="b"/>
              <a:pathLst>
                <a:path w="548005" h="318134">
                  <a:moveTo>
                    <a:pt x="0" y="317893"/>
                  </a:moveTo>
                  <a:lnTo>
                    <a:pt x="0" y="0"/>
                  </a:lnTo>
                </a:path>
                <a:path w="548005" h="318134">
                  <a:moveTo>
                    <a:pt x="547763" y="317893"/>
                  </a:moveTo>
                  <a:lnTo>
                    <a:pt x="547763" y="0"/>
                  </a:lnTo>
                </a:path>
              </a:pathLst>
            </a:custGeom>
            <a:ln w="506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34" name="object 11">
              <a:extLst>
                <a:ext uri="{FF2B5EF4-FFF2-40B4-BE49-F238E27FC236}">
                  <a16:creationId xmlns:a16="http://schemas.microsoft.com/office/drawing/2014/main" id="{397E9B46-B782-DB3C-C3CC-4D1B8D170701}"/>
                </a:ext>
              </a:extLst>
            </p:cNvPr>
            <p:cNvSpPr/>
            <p:nvPr/>
          </p:nvSpPr>
          <p:spPr>
            <a:xfrm>
              <a:off x="2035263" y="1130973"/>
              <a:ext cx="0" cy="2540"/>
            </a:xfrm>
            <a:custGeom>
              <a:avLst/>
              <a:gdLst/>
              <a:ahLst/>
              <a:cxnLst/>
              <a:rect l="l" t="t" r="r" b="b"/>
              <a:pathLst>
                <a:path h="2540">
                  <a:moveTo>
                    <a:pt x="0" y="252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35" name="object 12">
              <a:extLst>
                <a:ext uri="{FF2B5EF4-FFF2-40B4-BE49-F238E27FC236}">
                  <a16:creationId xmlns:a16="http://schemas.microsoft.com/office/drawing/2014/main" id="{A23B98AC-06C3-9398-BF6B-A5DF876523BB}"/>
                </a:ext>
              </a:extLst>
            </p:cNvPr>
            <p:cNvSpPr/>
            <p:nvPr/>
          </p:nvSpPr>
          <p:spPr>
            <a:xfrm>
              <a:off x="2036533" y="1132243"/>
              <a:ext cx="540385" cy="0"/>
            </a:xfrm>
            <a:custGeom>
              <a:avLst/>
              <a:gdLst/>
              <a:ahLst/>
              <a:cxnLst/>
              <a:rect l="l" t="t" r="r" b="b"/>
              <a:pathLst>
                <a:path w="540385">
                  <a:moveTo>
                    <a:pt x="0" y="0"/>
                  </a:moveTo>
                  <a:lnTo>
                    <a:pt x="540169" y="0"/>
                  </a:lnTo>
                </a:path>
              </a:pathLst>
            </a:custGeom>
            <a:ln w="506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36" name="object 13">
              <a:extLst>
                <a:ext uri="{FF2B5EF4-FFF2-40B4-BE49-F238E27FC236}">
                  <a16:creationId xmlns:a16="http://schemas.microsoft.com/office/drawing/2014/main" id="{5B55936F-D4D0-23E1-DF55-13C847201549}"/>
                </a:ext>
              </a:extLst>
            </p:cNvPr>
            <p:cNvSpPr/>
            <p:nvPr/>
          </p:nvSpPr>
          <p:spPr>
            <a:xfrm>
              <a:off x="2577973" y="1130973"/>
              <a:ext cx="0" cy="2540"/>
            </a:xfrm>
            <a:custGeom>
              <a:avLst/>
              <a:gdLst/>
              <a:ahLst/>
              <a:cxnLst/>
              <a:rect l="l" t="t" r="r" b="b"/>
              <a:pathLst>
                <a:path h="2540">
                  <a:moveTo>
                    <a:pt x="0" y="252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tx1"/>
                </a:solidFill>
              </a:endParaRPr>
            </a:p>
          </p:txBody>
        </p:sp>
      </p:grpSp>
      <p:sp>
        <p:nvSpPr>
          <p:cNvPr id="37" name="object 14">
            <a:extLst>
              <a:ext uri="{FF2B5EF4-FFF2-40B4-BE49-F238E27FC236}">
                <a16:creationId xmlns:a16="http://schemas.microsoft.com/office/drawing/2014/main" id="{EFA07BC7-46CA-B21A-B280-BE6BEE9168C3}"/>
              </a:ext>
            </a:extLst>
          </p:cNvPr>
          <p:cNvSpPr txBox="1"/>
          <p:nvPr/>
        </p:nvSpPr>
        <p:spPr>
          <a:xfrm>
            <a:off x="2100135" y="587375"/>
            <a:ext cx="428625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100" spc="-65" dirty="0">
                <a:solidFill>
                  <a:schemeClr val="tx1"/>
                </a:solidFill>
                <a:latin typeface="Arial"/>
                <a:cs typeface="Arial"/>
              </a:rPr>
              <a:t>System</a:t>
            </a:r>
            <a:endParaRPr sz="11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8" name="object 15">
            <a:extLst>
              <a:ext uri="{FF2B5EF4-FFF2-40B4-BE49-F238E27FC236}">
                <a16:creationId xmlns:a16="http://schemas.microsoft.com/office/drawing/2014/main" id="{7AF3ED00-40D6-D8C8-8904-6837F78B7171}"/>
              </a:ext>
            </a:extLst>
          </p:cNvPr>
          <p:cNvSpPr txBox="1"/>
          <p:nvPr/>
        </p:nvSpPr>
        <p:spPr>
          <a:xfrm>
            <a:off x="2047824" y="736232"/>
            <a:ext cx="527050" cy="1352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sz="800" i="1" spc="-10" dirty="0">
                <a:solidFill>
                  <a:schemeClr val="tx1"/>
                </a:solidFill>
                <a:latin typeface="Arial"/>
                <a:cs typeface="Arial"/>
              </a:rPr>
              <a:t>x</a:t>
            </a:r>
            <a:r>
              <a:rPr sz="900" spc="-15" baseline="-13888" dirty="0">
                <a:solidFill>
                  <a:schemeClr val="tx1"/>
                </a:solidFill>
                <a:latin typeface="Arial"/>
                <a:cs typeface="Arial"/>
              </a:rPr>
              <a:t>1</a:t>
            </a:r>
            <a:r>
              <a:rPr sz="800" i="1" spc="-10" dirty="0">
                <a:solidFill>
                  <a:schemeClr val="tx1"/>
                </a:solidFill>
                <a:latin typeface="Times New Roman"/>
                <a:cs typeface="Times New Roman"/>
              </a:rPr>
              <a:t>,</a:t>
            </a:r>
            <a:r>
              <a:rPr sz="800" i="1" spc="-10" dirty="0">
                <a:solidFill>
                  <a:schemeClr val="tx1"/>
                </a:solidFill>
                <a:latin typeface="Arial"/>
                <a:cs typeface="Arial"/>
              </a:rPr>
              <a:t>x</a:t>
            </a:r>
            <a:r>
              <a:rPr sz="900" spc="-15" baseline="-13888" dirty="0">
                <a:solidFill>
                  <a:schemeClr val="tx1"/>
                </a:solidFill>
                <a:latin typeface="Arial"/>
                <a:cs typeface="Arial"/>
              </a:rPr>
              <a:t>2</a:t>
            </a:r>
            <a:r>
              <a:rPr sz="800" i="1" spc="-10" dirty="0">
                <a:solidFill>
                  <a:schemeClr val="tx1"/>
                </a:solidFill>
                <a:latin typeface="Times New Roman"/>
                <a:cs typeface="Times New Roman"/>
              </a:rPr>
              <a:t>,...,</a:t>
            </a:r>
            <a:r>
              <a:rPr sz="800" i="1" spc="-10" dirty="0">
                <a:solidFill>
                  <a:schemeClr val="tx1"/>
                </a:solidFill>
                <a:latin typeface="Arial"/>
                <a:cs typeface="Arial"/>
              </a:rPr>
              <a:t>x</a:t>
            </a:r>
            <a:r>
              <a:rPr sz="900" i="1" spc="-15" baseline="-9259" dirty="0">
                <a:solidFill>
                  <a:schemeClr val="tx1"/>
                </a:solidFill>
                <a:latin typeface="Arial"/>
                <a:cs typeface="Arial"/>
              </a:rPr>
              <a:t>n</a:t>
            </a:r>
            <a:endParaRPr sz="900" baseline="-9259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9" name="object 16">
            <a:extLst>
              <a:ext uri="{FF2B5EF4-FFF2-40B4-BE49-F238E27FC236}">
                <a16:creationId xmlns:a16="http://schemas.microsoft.com/office/drawing/2014/main" id="{C73E530A-9AAA-CF32-C16F-A51A469C8470}"/>
              </a:ext>
            </a:extLst>
          </p:cNvPr>
          <p:cNvSpPr/>
          <p:nvPr/>
        </p:nvSpPr>
        <p:spPr>
          <a:xfrm>
            <a:off x="2580500" y="761557"/>
            <a:ext cx="304165" cy="0"/>
          </a:xfrm>
          <a:custGeom>
            <a:avLst/>
            <a:gdLst/>
            <a:ahLst/>
            <a:cxnLst/>
            <a:rect l="l" t="t" r="r" b="b"/>
            <a:pathLst>
              <a:path w="304164">
                <a:moveTo>
                  <a:pt x="0" y="0"/>
                </a:moveTo>
                <a:lnTo>
                  <a:pt x="303656" y="0"/>
                </a:lnTo>
              </a:path>
            </a:pathLst>
          </a:custGeom>
          <a:ln w="5060">
            <a:solidFill>
              <a:schemeClr val="tx1"/>
            </a:solidFill>
            <a:tailEnd type="stealth"/>
          </a:ln>
        </p:spPr>
        <p:txBody>
          <a:bodyPr wrap="square" lIns="0" tIns="0" rIns="0" bIns="0" rtlCol="0"/>
          <a:lstStyle/>
          <a:p>
            <a:endParaRPr>
              <a:solidFill>
                <a:schemeClr val="tx1"/>
              </a:solidFill>
            </a:endParaRPr>
          </a:p>
        </p:txBody>
      </p:sp>
      <p:sp>
        <p:nvSpPr>
          <p:cNvPr id="40" name="object 17">
            <a:extLst>
              <a:ext uri="{FF2B5EF4-FFF2-40B4-BE49-F238E27FC236}">
                <a16:creationId xmlns:a16="http://schemas.microsoft.com/office/drawing/2014/main" id="{311F1D29-EC42-3A94-DD35-199E58279491}"/>
              </a:ext>
            </a:extLst>
          </p:cNvPr>
          <p:cNvSpPr txBox="1"/>
          <p:nvPr/>
        </p:nvSpPr>
        <p:spPr>
          <a:xfrm>
            <a:off x="2914650" y="610312"/>
            <a:ext cx="390498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  <a:tabLst>
                <a:tab pos="886460" algn="l"/>
              </a:tabLst>
            </a:pPr>
            <a:r>
              <a:rPr lang="en-US" sz="1650" i="1" spc="-37" baseline="-12626" dirty="0">
                <a:solidFill>
                  <a:schemeClr val="tx1"/>
                </a:solidFill>
                <a:latin typeface="Arial"/>
                <a:cs typeface="Arial"/>
              </a:rPr>
              <a:t>y</a:t>
            </a:r>
            <a:r>
              <a:rPr lang="en-US" sz="1650" spc="-37" baseline="-12626" dirty="0">
                <a:solidFill>
                  <a:schemeClr val="tx1"/>
                </a:solidFill>
                <a:latin typeface="Arial"/>
                <a:cs typeface="Arial"/>
              </a:rPr>
              <a:t>(</a:t>
            </a:r>
            <a:r>
              <a:rPr lang="en-US" sz="1650" i="1" spc="-37" baseline="-12626" dirty="0">
                <a:solidFill>
                  <a:schemeClr val="tx1"/>
                </a:solidFill>
                <a:latin typeface="Arial"/>
                <a:cs typeface="Arial"/>
              </a:rPr>
              <a:t>t</a:t>
            </a:r>
            <a:r>
              <a:rPr sz="1650" spc="-37" baseline="-12626" dirty="0">
                <a:solidFill>
                  <a:schemeClr val="tx1"/>
                </a:solidFill>
                <a:latin typeface="Arial"/>
                <a:cs typeface="Arial"/>
              </a:rPr>
              <a:t>)</a:t>
            </a:r>
            <a:endParaRPr sz="1650" baseline="-12626" dirty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004"/>
            <a:ext cx="225552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45" dirty="0"/>
              <a:t>Example:</a:t>
            </a:r>
            <a:r>
              <a:rPr spc="145" dirty="0"/>
              <a:t> </a:t>
            </a:r>
            <a:r>
              <a:rPr spc="-114" dirty="0"/>
              <a:t>mass-</a:t>
            </a:r>
            <a:r>
              <a:rPr spc="-65" dirty="0"/>
              <a:t>spring-</a:t>
            </a:r>
            <a:r>
              <a:rPr spc="-30" dirty="0"/>
              <a:t>damper</a:t>
            </a:r>
          </a:p>
        </p:txBody>
      </p:sp>
      <p:sp>
        <p:nvSpPr>
          <p:cNvPr id="3" name="object 3"/>
          <p:cNvSpPr/>
          <p:nvPr/>
        </p:nvSpPr>
        <p:spPr>
          <a:xfrm>
            <a:off x="2068434" y="852921"/>
            <a:ext cx="540385" cy="720090"/>
          </a:xfrm>
          <a:custGeom>
            <a:avLst/>
            <a:gdLst/>
            <a:ahLst/>
            <a:cxnLst/>
            <a:rect l="l" t="t" r="r" b="b"/>
            <a:pathLst>
              <a:path w="540385" h="720090">
                <a:moveTo>
                  <a:pt x="0" y="720008"/>
                </a:moveTo>
                <a:lnTo>
                  <a:pt x="540006" y="720008"/>
                </a:lnTo>
                <a:lnTo>
                  <a:pt x="540006" y="0"/>
                </a:lnTo>
                <a:lnTo>
                  <a:pt x="0" y="0"/>
                </a:lnTo>
                <a:lnTo>
                  <a:pt x="0" y="720008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937410" y="582331"/>
            <a:ext cx="80200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Arial"/>
                <a:cs typeface="Arial"/>
              </a:rPr>
              <a:t>position:</a:t>
            </a:r>
            <a:r>
              <a:rPr sz="1100" spc="25" dirty="0">
                <a:latin typeface="Arial"/>
                <a:cs typeface="Arial"/>
              </a:rPr>
              <a:t> </a:t>
            </a:r>
            <a:r>
              <a:rPr sz="1100" i="1" spc="-20" dirty="0">
                <a:latin typeface="Arial"/>
                <a:cs typeface="Arial"/>
              </a:rPr>
              <a:t>y</a:t>
            </a:r>
            <a:r>
              <a:rPr sz="1100" spc="-20" dirty="0">
                <a:latin typeface="Arial"/>
                <a:cs typeface="Arial"/>
              </a:rPr>
              <a:t>(</a:t>
            </a:r>
            <a:r>
              <a:rPr sz="1100" i="1" spc="-20" dirty="0">
                <a:latin typeface="Arial"/>
                <a:cs typeface="Arial"/>
              </a:rPr>
              <a:t>t</a:t>
            </a:r>
            <a:r>
              <a:rPr sz="1100" spc="-20" dirty="0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70734" y="1569426"/>
            <a:ext cx="13589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50" dirty="0">
                <a:latin typeface="Arial"/>
                <a:cs typeface="Arial"/>
              </a:rPr>
              <a:t>m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204423" y="667849"/>
            <a:ext cx="866775" cy="1090295"/>
            <a:chOff x="1204423" y="667849"/>
            <a:chExt cx="866775" cy="109029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4423" y="672919"/>
              <a:ext cx="108002" cy="1080013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314956" y="670389"/>
              <a:ext cx="0" cy="1085215"/>
            </a:xfrm>
            <a:custGeom>
              <a:avLst/>
              <a:gdLst/>
              <a:ahLst/>
              <a:cxnLst/>
              <a:rect l="l" t="t" r="r" b="b"/>
              <a:pathLst>
                <a:path h="1085214">
                  <a:moveTo>
                    <a:pt x="0" y="1085074"/>
                  </a:moveTo>
                  <a:lnTo>
                    <a:pt x="0" y="0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314956" y="893922"/>
              <a:ext cx="751205" cy="216535"/>
            </a:xfrm>
            <a:custGeom>
              <a:avLst/>
              <a:gdLst/>
              <a:ahLst/>
              <a:cxnLst/>
              <a:rect l="l" t="t" r="r" b="b"/>
              <a:pathLst>
                <a:path w="751205" h="216534">
                  <a:moveTo>
                    <a:pt x="0" y="108001"/>
                  </a:moveTo>
                  <a:lnTo>
                    <a:pt x="4783" y="65839"/>
                  </a:lnTo>
                  <a:lnTo>
                    <a:pt x="13956" y="31523"/>
                  </a:lnTo>
                  <a:lnTo>
                    <a:pt x="26500" y="8446"/>
                  </a:lnTo>
                  <a:lnTo>
                    <a:pt x="41399" y="0"/>
                  </a:lnTo>
                  <a:lnTo>
                    <a:pt x="56297" y="8446"/>
                  </a:lnTo>
                  <a:lnTo>
                    <a:pt x="78015" y="65839"/>
                  </a:lnTo>
                  <a:lnTo>
                    <a:pt x="82799" y="108001"/>
                  </a:lnTo>
                  <a:lnTo>
                    <a:pt x="82514" y="150163"/>
                  </a:lnTo>
                  <a:lnTo>
                    <a:pt x="69796" y="207556"/>
                  </a:lnTo>
                  <a:lnTo>
                    <a:pt x="59397" y="216002"/>
                  </a:lnTo>
                  <a:lnTo>
                    <a:pt x="48998" y="207556"/>
                  </a:lnTo>
                  <a:lnTo>
                    <a:pt x="36279" y="150163"/>
                  </a:lnTo>
                  <a:lnTo>
                    <a:pt x="35995" y="108001"/>
                  </a:lnTo>
                  <a:lnTo>
                    <a:pt x="40782" y="65839"/>
                  </a:lnTo>
                  <a:lnTo>
                    <a:pt x="62501" y="8446"/>
                  </a:lnTo>
                  <a:lnTo>
                    <a:pt x="77399" y="0"/>
                  </a:lnTo>
                  <a:lnTo>
                    <a:pt x="92298" y="8446"/>
                  </a:lnTo>
                  <a:lnTo>
                    <a:pt x="114015" y="65839"/>
                  </a:lnTo>
                  <a:lnTo>
                    <a:pt x="118799" y="108001"/>
                  </a:lnTo>
                  <a:lnTo>
                    <a:pt x="118515" y="150163"/>
                  </a:lnTo>
                  <a:lnTo>
                    <a:pt x="105796" y="207556"/>
                  </a:lnTo>
                  <a:lnTo>
                    <a:pt x="95397" y="216002"/>
                  </a:lnTo>
                  <a:lnTo>
                    <a:pt x="84998" y="207556"/>
                  </a:lnTo>
                  <a:lnTo>
                    <a:pt x="72280" y="150163"/>
                  </a:lnTo>
                  <a:lnTo>
                    <a:pt x="71995" y="108001"/>
                  </a:lnTo>
                  <a:lnTo>
                    <a:pt x="76782" y="65839"/>
                  </a:lnTo>
                  <a:lnTo>
                    <a:pt x="98501" y="8446"/>
                  </a:lnTo>
                  <a:lnTo>
                    <a:pt x="113400" y="0"/>
                  </a:lnTo>
                  <a:lnTo>
                    <a:pt x="128298" y="8446"/>
                  </a:lnTo>
                  <a:lnTo>
                    <a:pt x="150016" y="65839"/>
                  </a:lnTo>
                  <a:lnTo>
                    <a:pt x="154799" y="108001"/>
                  </a:lnTo>
                  <a:lnTo>
                    <a:pt x="154515" y="150163"/>
                  </a:lnTo>
                  <a:lnTo>
                    <a:pt x="141797" y="207556"/>
                  </a:lnTo>
                  <a:lnTo>
                    <a:pt x="131398" y="216002"/>
                  </a:lnTo>
                  <a:lnTo>
                    <a:pt x="120998" y="207556"/>
                  </a:lnTo>
                  <a:lnTo>
                    <a:pt x="108280" y="150163"/>
                  </a:lnTo>
                  <a:lnTo>
                    <a:pt x="107996" y="108001"/>
                  </a:lnTo>
                  <a:lnTo>
                    <a:pt x="112782" y="65839"/>
                  </a:lnTo>
                  <a:lnTo>
                    <a:pt x="134501" y="8446"/>
                  </a:lnTo>
                  <a:lnTo>
                    <a:pt x="149400" y="0"/>
                  </a:lnTo>
                  <a:lnTo>
                    <a:pt x="164298" y="8446"/>
                  </a:lnTo>
                  <a:lnTo>
                    <a:pt x="186016" y="65839"/>
                  </a:lnTo>
                  <a:lnTo>
                    <a:pt x="190799" y="108001"/>
                  </a:lnTo>
                  <a:lnTo>
                    <a:pt x="190515" y="150163"/>
                  </a:lnTo>
                  <a:lnTo>
                    <a:pt x="177797" y="207556"/>
                  </a:lnTo>
                  <a:lnTo>
                    <a:pt x="167398" y="216002"/>
                  </a:lnTo>
                  <a:lnTo>
                    <a:pt x="156999" y="207556"/>
                  </a:lnTo>
                  <a:lnTo>
                    <a:pt x="144280" y="150163"/>
                  </a:lnTo>
                  <a:lnTo>
                    <a:pt x="143996" y="108001"/>
                  </a:lnTo>
                  <a:lnTo>
                    <a:pt x="148782" y="65839"/>
                  </a:lnTo>
                  <a:lnTo>
                    <a:pt x="170501" y="8446"/>
                  </a:lnTo>
                  <a:lnTo>
                    <a:pt x="185400" y="0"/>
                  </a:lnTo>
                  <a:lnTo>
                    <a:pt x="200299" y="8446"/>
                  </a:lnTo>
                  <a:lnTo>
                    <a:pt x="222016" y="65839"/>
                  </a:lnTo>
                  <a:lnTo>
                    <a:pt x="226800" y="108001"/>
                  </a:lnTo>
                  <a:lnTo>
                    <a:pt x="226516" y="150163"/>
                  </a:lnTo>
                  <a:lnTo>
                    <a:pt x="213797" y="207556"/>
                  </a:lnTo>
                  <a:lnTo>
                    <a:pt x="203398" y="216002"/>
                  </a:lnTo>
                  <a:lnTo>
                    <a:pt x="192999" y="207556"/>
                  </a:lnTo>
                  <a:lnTo>
                    <a:pt x="180280" y="150163"/>
                  </a:lnTo>
                  <a:lnTo>
                    <a:pt x="179996" y="108001"/>
                  </a:lnTo>
                  <a:lnTo>
                    <a:pt x="184783" y="65839"/>
                  </a:lnTo>
                  <a:lnTo>
                    <a:pt x="206502" y="8446"/>
                  </a:lnTo>
                  <a:lnTo>
                    <a:pt x="221400" y="0"/>
                  </a:lnTo>
                  <a:lnTo>
                    <a:pt x="236299" y="8446"/>
                  </a:lnTo>
                  <a:lnTo>
                    <a:pt x="258016" y="65839"/>
                  </a:lnTo>
                  <a:lnTo>
                    <a:pt x="262800" y="108001"/>
                  </a:lnTo>
                  <a:lnTo>
                    <a:pt x="262516" y="150163"/>
                  </a:lnTo>
                  <a:lnTo>
                    <a:pt x="249797" y="207556"/>
                  </a:lnTo>
                  <a:lnTo>
                    <a:pt x="239398" y="216002"/>
                  </a:lnTo>
                  <a:lnTo>
                    <a:pt x="228999" y="207556"/>
                  </a:lnTo>
                  <a:lnTo>
                    <a:pt x="216281" y="150163"/>
                  </a:lnTo>
                  <a:lnTo>
                    <a:pt x="215997" y="108001"/>
                  </a:lnTo>
                  <a:lnTo>
                    <a:pt x="220783" y="65839"/>
                  </a:lnTo>
                  <a:lnTo>
                    <a:pt x="242502" y="8446"/>
                  </a:lnTo>
                  <a:lnTo>
                    <a:pt x="257401" y="0"/>
                  </a:lnTo>
                  <a:lnTo>
                    <a:pt x="272299" y="8446"/>
                  </a:lnTo>
                  <a:lnTo>
                    <a:pt x="294017" y="65839"/>
                  </a:lnTo>
                  <a:lnTo>
                    <a:pt x="298800" y="108001"/>
                  </a:lnTo>
                  <a:lnTo>
                    <a:pt x="298516" y="150163"/>
                  </a:lnTo>
                  <a:lnTo>
                    <a:pt x="285798" y="207556"/>
                  </a:lnTo>
                  <a:lnTo>
                    <a:pt x="275399" y="216002"/>
                  </a:lnTo>
                  <a:lnTo>
                    <a:pt x="264999" y="207556"/>
                  </a:lnTo>
                  <a:lnTo>
                    <a:pt x="252281" y="150163"/>
                  </a:lnTo>
                  <a:lnTo>
                    <a:pt x="251997" y="108001"/>
                  </a:lnTo>
                  <a:lnTo>
                    <a:pt x="256783" y="65839"/>
                  </a:lnTo>
                  <a:lnTo>
                    <a:pt x="278502" y="8446"/>
                  </a:lnTo>
                  <a:lnTo>
                    <a:pt x="293401" y="0"/>
                  </a:lnTo>
                  <a:lnTo>
                    <a:pt x="308300" y="8446"/>
                  </a:lnTo>
                  <a:lnTo>
                    <a:pt x="330017" y="65839"/>
                  </a:lnTo>
                  <a:lnTo>
                    <a:pt x="334801" y="108001"/>
                  </a:lnTo>
                  <a:lnTo>
                    <a:pt x="334516" y="150163"/>
                  </a:lnTo>
                  <a:lnTo>
                    <a:pt x="321798" y="207556"/>
                  </a:lnTo>
                  <a:lnTo>
                    <a:pt x="311399" y="216002"/>
                  </a:lnTo>
                  <a:lnTo>
                    <a:pt x="301000" y="207556"/>
                  </a:lnTo>
                  <a:lnTo>
                    <a:pt x="288281" y="150163"/>
                  </a:lnTo>
                  <a:lnTo>
                    <a:pt x="287997" y="108001"/>
                  </a:lnTo>
                  <a:lnTo>
                    <a:pt x="292783" y="65839"/>
                  </a:lnTo>
                  <a:lnTo>
                    <a:pt x="314503" y="8446"/>
                  </a:lnTo>
                  <a:lnTo>
                    <a:pt x="329401" y="0"/>
                  </a:lnTo>
                  <a:lnTo>
                    <a:pt x="344300" y="8446"/>
                  </a:lnTo>
                  <a:lnTo>
                    <a:pt x="366017" y="65839"/>
                  </a:lnTo>
                  <a:lnTo>
                    <a:pt x="370801" y="108001"/>
                  </a:lnTo>
                  <a:lnTo>
                    <a:pt x="370517" y="150163"/>
                  </a:lnTo>
                  <a:lnTo>
                    <a:pt x="357798" y="207556"/>
                  </a:lnTo>
                  <a:lnTo>
                    <a:pt x="347399" y="216002"/>
                  </a:lnTo>
                  <a:lnTo>
                    <a:pt x="337000" y="207556"/>
                  </a:lnTo>
                  <a:lnTo>
                    <a:pt x="324282" y="150163"/>
                  </a:lnTo>
                  <a:lnTo>
                    <a:pt x="323998" y="108001"/>
                  </a:lnTo>
                  <a:lnTo>
                    <a:pt x="328784" y="65839"/>
                  </a:lnTo>
                  <a:lnTo>
                    <a:pt x="350503" y="8446"/>
                  </a:lnTo>
                  <a:lnTo>
                    <a:pt x="365401" y="0"/>
                  </a:lnTo>
                  <a:lnTo>
                    <a:pt x="380300" y="8446"/>
                  </a:lnTo>
                  <a:lnTo>
                    <a:pt x="402018" y="65839"/>
                  </a:lnTo>
                  <a:lnTo>
                    <a:pt x="406801" y="108001"/>
                  </a:lnTo>
                  <a:lnTo>
                    <a:pt x="406517" y="150163"/>
                  </a:lnTo>
                  <a:lnTo>
                    <a:pt x="393798" y="207556"/>
                  </a:lnTo>
                  <a:lnTo>
                    <a:pt x="383399" y="216002"/>
                  </a:lnTo>
                  <a:lnTo>
                    <a:pt x="373000" y="207556"/>
                  </a:lnTo>
                  <a:lnTo>
                    <a:pt x="360282" y="150163"/>
                  </a:lnTo>
                  <a:lnTo>
                    <a:pt x="359998" y="108001"/>
                  </a:lnTo>
                  <a:lnTo>
                    <a:pt x="364784" y="65839"/>
                  </a:lnTo>
                  <a:lnTo>
                    <a:pt x="386503" y="8446"/>
                  </a:lnTo>
                  <a:lnTo>
                    <a:pt x="401402" y="0"/>
                  </a:lnTo>
                  <a:lnTo>
                    <a:pt x="416300" y="8446"/>
                  </a:lnTo>
                  <a:lnTo>
                    <a:pt x="438018" y="65839"/>
                  </a:lnTo>
                  <a:lnTo>
                    <a:pt x="442802" y="108001"/>
                  </a:lnTo>
                  <a:lnTo>
                    <a:pt x="442517" y="150163"/>
                  </a:lnTo>
                  <a:lnTo>
                    <a:pt x="429799" y="207556"/>
                  </a:lnTo>
                  <a:lnTo>
                    <a:pt x="419400" y="216002"/>
                  </a:lnTo>
                  <a:lnTo>
                    <a:pt x="409001" y="207556"/>
                  </a:lnTo>
                  <a:lnTo>
                    <a:pt x="396282" y="150163"/>
                  </a:lnTo>
                  <a:lnTo>
                    <a:pt x="395998" y="108001"/>
                  </a:lnTo>
                  <a:lnTo>
                    <a:pt x="400784" y="65839"/>
                  </a:lnTo>
                  <a:lnTo>
                    <a:pt x="422503" y="8446"/>
                  </a:lnTo>
                  <a:lnTo>
                    <a:pt x="437402" y="0"/>
                  </a:lnTo>
                  <a:lnTo>
                    <a:pt x="452301" y="8446"/>
                  </a:lnTo>
                  <a:lnTo>
                    <a:pt x="474018" y="65839"/>
                  </a:lnTo>
                  <a:lnTo>
                    <a:pt x="478802" y="108001"/>
                  </a:lnTo>
                  <a:lnTo>
                    <a:pt x="478517" y="150163"/>
                  </a:lnTo>
                  <a:lnTo>
                    <a:pt x="465799" y="207556"/>
                  </a:lnTo>
                  <a:lnTo>
                    <a:pt x="455400" y="216002"/>
                  </a:lnTo>
                  <a:lnTo>
                    <a:pt x="445001" y="207556"/>
                  </a:lnTo>
                  <a:lnTo>
                    <a:pt x="432282" y="150163"/>
                  </a:lnTo>
                  <a:lnTo>
                    <a:pt x="431998" y="108001"/>
                  </a:lnTo>
                  <a:lnTo>
                    <a:pt x="436784" y="65839"/>
                  </a:lnTo>
                  <a:lnTo>
                    <a:pt x="458504" y="8446"/>
                  </a:lnTo>
                  <a:lnTo>
                    <a:pt x="473402" y="0"/>
                  </a:lnTo>
                  <a:lnTo>
                    <a:pt x="488301" y="8446"/>
                  </a:lnTo>
                  <a:lnTo>
                    <a:pt x="510018" y="65839"/>
                  </a:lnTo>
                  <a:lnTo>
                    <a:pt x="514802" y="108001"/>
                  </a:lnTo>
                  <a:lnTo>
                    <a:pt x="514518" y="150163"/>
                  </a:lnTo>
                  <a:lnTo>
                    <a:pt x="501799" y="207556"/>
                  </a:lnTo>
                  <a:lnTo>
                    <a:pt x="491400" y="216002"/>
                  </a:lnTo>
                  <a:lnTo>
                    <a:pt x="481001" y="207556"/>
                  </a:lnTo>
                  <a:lnTo>
                    <a:pt x="468283" y="150163"/>
                  </a:lnTo>
                  <a:lnTo>
                    <a:pt x="467999" y="108001"/>
                  </a:lnTo>
                  <a:lnTo>
                    <a:pt x="472785" y="65839"/>
                  </a:lnTo>
                  <a:lnTo>
                    <a:pt x="494504" y="8446"/>
                  </a:lnTo>
                  <a:lnTo>
                    <a:pt x="509402" y="0"/>
                  </a:lnTo>
                  <a:lnTo>
                    <a:pt x="524301" y="8446"/>
                  </a:lnTo>
                  <a:lnTo>
                    <a:pt x="546019" y="65839"/>
                  </a:lnTo>
                  <a:lnTo>
                    <a:pt x="550802" y="108001"/>
                  </a:lnTo>
                  <a:lnTo>
                    <a:pt x="550518" y="150163"/>
                  </a:lnTo>
                  <a:lnTo>
                    <a:pt x="537799" y="207556"/>
                  </a:lnTo>
                  <a:lnTo>
                    <a:pt x="527400" y="216002"/>
                  </a:lnTo>
                  <a:lnTo>
                    <a:pt x="517001" y="207556"/>
                  </a:lnTo>
                  <a:lnTo>
                    <a:pt x="504283" y="150163"/>
                  </a:lnTo>
                  <a:lnTo>
                    <a:pt x="503999" y="108001"/>
                  </a:lnTo>
                  <a:lnTo>
                    <a:pt x="508785" y="65839"/>
                  </a:lnTo>
                  <a:lnTo>
                    <a:pt x="530504" y="8446"/>
                  </a:lnTo>
                  <a:lnTo>
                    <a:pt x="545403" y="0"/>
                  </a:lnTo>
                  <a:lnTo>
                    <a:pt x="560301" y="8446"/>
                  </a:lnTo>
                  <a:lnTo>
                    <a:pt x="582019" y="65839"/>
                  </a:lnTo>
                  <a:lnTo>
                    <a:pt x="586803" y="108001"/>
                  </a:lnTo>
                  <a:lnTo>
                    <a:pt x="586518" y="150163"/>
                  </a:lnTo>
                  <a:lnTo>
                    <a:pt x="573800" y="207556"/>
                  </a:lnTo>
                  <a:lnTo>
                    <a:pt x="563401" y="216002"/>
                  </a:lnTo>
                  <a:lnTo>
                    <a:pt x="553002" y="207556"/>
                  </a:lnTo>
                  <a:lnTo>
                    <a:pt x="540283" y="150163"/>
                  </a:lnTo>
                  <a:lnTo>
                    <a:pt x="539999" y="108001"/>
                  </a:lnTo>
                  <a:lnTo>
                    <a:pt x="544785" y="65839"/>
                  </a:lnTo>
                  <a:lnTo>
                    <a:pt x="566504" y="8446"/>
                  </a:lnTo>
                  <a:lnTo>
                    <a:pt x="581403" y="0"/>
                  </a:lnTo>
                  <a:lnTo>
                    <a:pt x="596302" y="8446"/>
                  </a:lnTo>
                  <a:lnTo>
                    <a:pt x="618019" y="65839"/>
                  </a:lnTo>
                  <a:lnTo>
                    <a:pt x="622803" y="108001"/>
                  </a:lnTo>
                  <a:lnTo>
                    <a:pt x="622519" y="150163"/>
                  </a:lnTo>
                  <a:lnTo>
                    <a:pt x="609800" y="207556"/>
                  </a:lnTo>
                  <a:lnTo>
                    <a:pt x="599401" y="216002"/>
                  </a:lnTo>
                  <a:lnTo>
                    <a:pt x="589002" y="207556"/>
                  </a:lnTo>
                  <a:lnTo>
                    <a:pt x="576284" y="150163"/>
                  </a:lnTo>
                  <a:lnTo>
                    <a:pt x="575999" y="108001"/>
                  </a:lnTo>
                  <a:lnTo>
                    <a:pt x="580786" y="65839"/>
                  </a:lnTo>
                  <a:lnTo>
                    <a:pt x="602505" y="8446"/>
                  </a:lnTo>
                  <a:lnTo>
                    <a:pt x="617403" y="0"/>
                  </a:lnTo>
                  <a:lnTo>
                    <a:pt x="632302" y="8446"/>
                  </a:lnTo>
                  <a:lnTo>
                    <a:pt x="654019" y="65839"/>
                  </a:lnTo>
                  <a:lnTo>
                    <a:pt x="658803" y="108001"/>
                  </a:lnTo>
                  <a:lnTo>
                    <a:pt x="658519" y="150163"/>
                  </a:lnTo>
                  <a:lnTo>
                    <a:pt x="645800" y="207556"/>
                  </a:lnTo>
                  <a:lnTo>
                    <a:pt x="635401" y="216002"/>
                  </a:lnTo>
                  <a:lnTo>
                    <a:pt x="625002" y="207556"/>
                  </a:lnTo>
                  <a:lnTo>
                    <a:pt x="612284" y="150163"/>
                  </a:lnTo>
                  <a:lnTo>
                    <a:pt x="612000" y="108001"/>
                  </a:lnTo>
                  <a:lnTo>
                    <a:pt x="616786" y="65839"/>
                  </a:lnTo>
                  <a:lnTo>
                    <a:pt x="638505" y="8446"/>
                  </a:lnTo>
                  <a:lnTo>
                    <a:pt x="653404" y="0"/>
                  </a:lnTo>
                  <a:lnTo>
                    <a:pt x="668302" y="8446"/>
                  </a:lnTo>
                  <a:lnTo>
                    <a:pt x="690020" y="65839"/>
                  </a:lnTo>
                  <a:lnTo>
                    <a:pt x="694803" y="108001"/>
                  </a:lnTo>
                  <a:lnTo>
                    <a:pt x="694519" y="150163"/>
                  </a:lnTo>
                  <a:lnTo>
                    <a:pt x="681801" y="207556"/>
                  </a:lnTo>
                  <a:lnTo>
                    <a:pt x="671402" y="216002"/>
                  </a:lnTo>
                  <a:lnTo>
                    <a:pt x="661002" y="207556"/>
                  </a:lnTo>
                  <a:lnTo>
                    <a:pt x="648284" y="150163"/>
                  </a:lnTo>
                  <a:lnTo>
                    <a:pt x="648000" y="108001"/>
                  </a:lnTo>
                  <a:lnTo>
                    <a:pt x="652786" y="65839"/>
                  </a:lnTo>
                  <a:lnTo>
                    <a:pt x="674505" y="8446"/>
                  </a:lnTo>
                  <a:lnTo>
                    <a:pt x="689404" y="0"/>
                  </a:lnTo>
                  <a:lnTo>
                    <a:pt x="704302" y="8446"/>
                  </a:lnTo>
                  <a:lnTo>
                    <a:pt x="716847" y="31523"/>
                  </a:lnTo>
                  <a:lnTo>
                    <a:pt x="726020" y="65839"/>
                  </a:lnTo>
                  <a:lnTo>
                    <a:pt x="730804" y="108001"/>
                  </a:lnTo>
                  <a:lnTo>
                    <a:pt x="750948" y="108001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638973" y="682750"/>
            <a:ext cx="9334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50" dirty="0">
                <a:latin typeface="Arial"/>
                <a:cs typeface="Arial"/>
              </a:rPr>
              <a:t>k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314956" y="1323971"/>
            <a:ext cx="751205" cy="200025"/>
          </a:xfrm>
          <a:custGeom>
            <a:avLst/>
            <a:gdLst/>
            <a:ahLst/>
            <a:cxnLst/>
            <a:rect l="l" t="t" r="r" b="b"/>
            <a:pathLst>
              <a:path w="751205" h="200025">
                <a:moveTo>
                  <a:pt x="424819" y="199912"/>
                </a:moveTo>
                <a:lnTo>
                  <a:pt x="351433" y="199912"/>
                </a:lnTo>
                <a:lnTo>
                  <a:pt x="351433" y="0"/>
                </a:lnTo>
                <a:lnTo>
                  <a:pt x="424819" y="0"/>
                </a:lnTo>
              </a:path>
              <a:path w="751205" h="200025">
                <a:moveTo>
                  <a:pt x="399513" y="163219"/>
                </a:moveTo>
                <a:lnTo>
                  <a:pt x="399513" y="36692"/>
                </a:lnTo>
              </a:path>
              <a:path w="751205" h="200025">
                <a:moveTo>
                  <a:pt x="0" y="99956"/>
                </a:moveTo>
                <a:lnTo>
                  <a:pt x="351433" y="99956"/>
                </a:lnTo>
              </a:path>
              <a:path w="751205" h="200025">
                <a:moveTo>
                  <a:pt x="399513" y="99956"/>
                </a:moveTo>
                <a:lnTo>
                  <a:pt x="750948" y="99956"/>
                </a:lnTo>
                <a:lnTo>
                  <a:pt x="750948" y="99956"/>
                </a:lnTo>
              </a:path>
            </a:pathLst>
          </a:custGeom>
          <a:ln w="101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638973" y="1536000"/>
            <a:ext cx="971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50" dirty="0">
                <a:latin typeface="Arial"/>
                <a:cs typeface="Arial"/>
              </a:rPr>
              <a:t>b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610972" y="1186609"/>
            <a:ext cx="360045" cy="52705"/>
            <a:chOff x="2610972" y="1186609"/>
            <a:chExt cx="360045" cy="52705"/>
          </a:xfrm>
        </p:grpSpPr>
        <p:sp>
          <p:nvSpPr>
            <p:cNvPr id="14" name="object 14"/>
            <p:cNvSpPr/>
            <p:nvPr/>
          </p:nvSpPr>
          <p:spPr>
            <a:xfrm>
              <a:off x="2610972" y="1212926"/>
              <a:ext cx="327660" cy="0"/>
            </a:xfrm>
            <a:custGeom>
              <a:avLst/>
              <a:gdLst/>
              <a:ahLst/>
              <a:cxnLst/>
              <a:rect l="l" t="t" r="r" b="b"/>
              <a:pathLst>
                <a:path w="327660">
                  <a:moveTo>
                    <a:pt x="0" y="0"/>
                  </a:moveTo>
                  <a:lnTo>
                    <a:pt x="327108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918342" y="1186609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5">
                  <a:moveTo>
                    <a:pt x="0" y="0"/>
                  </a:moveTo>
                  <a:lnTo>
                    <a:pt x="19737" y="26316"/>
                  </a:lnTo>
                  <a:lnTo>
                    <a:pt x="0" y="52633"/>
                  </a:lnTo>
                  <a:lnTo>
                    <a:pt x="52634" y="263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3009519" y="1108785"/>
            <a:ext cx="36068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dirty="0">
                <a:latin typeface="Arial"/>
                <a:cs typeface="Arial"/>
              </a:rPr>
              <a:t>u</a:t>
            </a:r>
            <a:r>
              <a:rPr sz="1100" i="1" spc="-30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=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i="1" spc="-50" dirty="0">
                <a:latin typeface="Arial"/>
                <a:cs typeface="Arial"/>
              </a:rPr>
              <a:t>F</a:t>
            </a:r>
            <a:endParaRPr sz="11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1870697" y="3322038"/>
            <a:ext cx="86677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Space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781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9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12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ontent Placeholder 2">
                <a:extLst>
                  <a:ext uri="{FF2B5EF4-FFF2-40B4-BE49-F238E27FC236}">
                    <a16:creationId xmlns:a16="http://schemas.microsoft.com/office/drawing/2014/main" id="{D56D51E7-CFC8-CA47-5518-8BC54B73662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7650" y="2035175"/>
                <a:ext cx="4150995" cy="712311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>
                <a:lvl1pPr marL="0">
                  <a:defRPr sz="1100" b="0" i="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1pPr>
                <a:lvl2pPr marL="457200">
                  <a:defRPr>
                    <a:latin typeface="+mn-lt"/>
                    <a:ea typeface="+mn-ea"/>
                    <a:cs typeface="+mn-cs"/>
                  </a:defRPr>
                </a:lvl2pPr>
                <a:lvl3pPr marL="914400">
                  <a:defRPr>
                    <a:latin typeface="+mn-lt"/>
                    <a:ea typeface="+mn-ea"/>
                    <a:cs typeface="+mn-cs"/>
                  </a:defRPr>
                </a:lvl3pPr>
                <a:lvl4pPr marL="1371600">
                  <a:defRPr>
                    <a:latin typeface="+mn-lt"/>
                    <a:ea typeface="+mn-ea"/>
                    <a:cs typeface="+mn-cs"/>
                  </a:defRPr>
                </a:lvl4pPr>
                <a:lvl5pPr marL="1828800">
                  <a:defRPr>
                    <a:latin typeface="+mn-lt"/>
                    <a:ea typeface="+mn-ea"/>
                    <a:cs typeface="+mn-cs"/>
                  </a:defRPr>
                </a:lvl5pPr>
                <a:lvl6pPr marL="2286000">
                  <a:defRPr>
                    <a:latin typeface="+mn-lt"/>
                    <a:ea typeface="+mn-ea"/>
                    <a:cs typeface="+mn-cs"/>
                  </a:defRPr>
                </a:lvl6pPr>
                <a:lvl7pPr marL="2743200">
                  <a:defRPr>
                    <a:latin typeface="+mn-lt"/>
                    <a:ea typeface="+mn-ea"/>
                    <a:cs typeface="+mn-cs"/>
                  </a:defRPr>
                </a:lvl7pPr>
                <a:lvl8pPr marL="3200400">
                  <a:defRPr>
                    <a:latin typeface="+mn-lt"/>
                    <a:ea typeface="+mn-ea"/>
                    <a:cs typeface="+mn-cs"/>
                  </a:defRPr>
                </a:lvl8pPr>
                <a:lvl9pPr marL="3657600">
                  <a:defRPr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ar-AE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ar-A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ar-AE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limUpp>
                                  <m:limUppPr>
                                    <m:ctrlPr>
                                      <a:rPr lang="ar-A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limUppPr>
                                  <m:e>
                                    <m:groupChr>
                                      <m:groupChrPr>
                                        <m:chr m:val="⏞"/>
                                        <m:pos m:val="top"/>
                                        <m:vertJc m:val="bot"/>
                                        <m:ctrlPr>
                                          <a:rPr lang="ar-AE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groupChrPr>
                                      <m:e>
                                        <m:r>
                                          <a:rPr lang="ar-AE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d>
                                          <m:dPr>
                                            <m:ctrlPr>
                                              <a:rPr lang="ar-AE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ar-AE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e>
                                        </m:d>
                                      </m:e>
                                    </m:groupChr>
                                  </m:e>
                                  <m:lim>
                                    <m:r>
                                      <m:rPr>
                                        <m:nor/>
                                      </m:rPr>
                                      <a:rPr lang="en-US">
                                        <a:solidFill>
                                          <a:schemeClr val="tx1"/>
                                        </a:solidFill>
                                      </a:rPr>
                                      <m:t>mass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>
                                        <a:solidFill>
                                          <a:schemeClr val="tx1"/>
                                        </a:solidFill>
                                      </a:rPr>
                                      <m:t>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>
                                        <a:solidFill>
                                          <a:schemeClr val="tx1"/>
                                        </a:solidFill>
                                      </a:rPr>
                                      <m:t>position</m:t>
                                    </m:r>
                                  </m:lim>
                                </m:limUpp>
                              </m:e>
                            </m:mr>
                            <m:mr>
                              <m:e>
                                <m:limLow>
                                  <m:limLowPr>
                                    <m:ctrlPr>
                                      <a:rPr lang="ar-A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groupChr>
                                      <m:groupChrPr>
                                        <m:chr m:val="⏟"/>
                                        <m:ctrlPr>
                                          <a:rPr lang="en-US" altLang="zh-CN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groupChrPr>
                                      <m:e>
                                        <m:r>
                                          <a:rPr lang="ar-AE" altLang="zh-CN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  <m:d>
                                          <m:dPr>
                                            <m:ctrlPr>
                                              <a:rPr lang="ar-AE" altLang="zh-CN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ar-AE" altLang="zh-CN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e>
                                        </m:d>
                                      </m:e>
                                    </m:groupChr>
                                  </m:e>
                                  <m:lim>
                                    <m:r>
                                      <m:rPr>
                                        <m:nor/>
                                      </m:rPr>
                                      <a:rPr lang="en-US">
                                        <a:solidFill>
                                          <a:schemeClr val="tx1"/>
                                        </a:solidFill>
                                      </a:rPr>
                                      <m:t>mass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>
                                        <a:solidFill>
                                          <a:schemeClr val="tx1"/>
                                        </a:solidFill>
                                      </a:rPr>
                                      <m:t>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>
                                        <a:solidFill>
                                          <a:schemeClr val="tx1"/>
                                        </a:solidFill>
                                      </a:rPr>
                                      <m:t>velocity</m:t>
                                    </m:r>
                                  </m:lim>
                                </m:limLow>
                              </m:e>
                            </m:mr>
                          </m:m>
                        </m:e>
                      </m:d>
                      <m:r>
                        <a:rPr lang="ar-AE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ar-A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ar-A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ar-A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Content Placeholder 2">
                <a:extLst>
                  <a:ext uri="{FF2B5EF4-FFF2-40B4-BE49-F238E27FC236}">
                    <a16:creationId xmlns:a16="http://schemas.microsoft.com/office/drawing/2014/main" id="{D56D51E7-CFC8-CA47-5518-8BC54B7366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650" y="2035175"/>
                <a:ext cx="4150995" cy="71231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84BD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</TotalTime>
  <Words>1034</Words>
  <Application>Microsoft Office PowerPoint</Application>
  <PresentationFormat>自定义</PresentationFormat>
  <Paragraphs>155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Hack</vt:lpstr>
      <vt:lpstr>Lucida Grande</vt:lpstr>
      <vt:lpstr>Arial</vt:lpstr>
      <vt:lpstr>Cambria Math</vt:lpstr>
      <vt:lpstr>Courier New</vt:lpstr>
      <vt:lpstr>Times New Roman</vt:lpstr>
      <vt:lpstr>Office Theme</vt:lpstr>
      <vt:lpstr>PowerPoint 演示文稿</vt:lpstr>
      <vt:lpstr>Why state space?</vt:lpstr>
      <vt:lpstr>The concept of states of a dynamic system</vt:lpstr>
      <vt:lpstr>Example</vt:lpstr>
      <vt:lpstr>The order of a dynamic system</vt:lpstr>
      <vt:lpstr>States of a discrete-time system</vt:lpstr>
      <vt:lpstr>Discrete-time state-space description</vt:lpstr>
      <vt:lpstr>Continuous-time state-space description</vt:lpstr>
      <vt:lpstr>Example: mass-spring-damper</vt:lpstr>
      <vt:lpstr>Example: mass-spring-damper</vt:lpstr>
      <vt:lpstr>Coding a continuous-time state-space system in MATLAB</vt:lpstr>
      <vt:lpstr>Coding a continuous-time state-space system in 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Modern Controls - State-Space Introduction</dc:title>
  <dc:subject>scripts for Org-Coursepack </dc:subject>
  <dc:creator> Xu Chen </dc:creator>
  <cp:lastModifiedBy>Shuan Cheng</cp:lastModifiedBy>
  <cp:revision>4</cp:revision>
  <dcterms:created xsi:type="dcterms:W3CDTF">2025-07-12T07:19:09Z</dcterms:created>
  <dcterms:modified xsi:type="dcterms:W3CDTF">2025-09-19T22:15:24Z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2025-01-15T00:00:00Z</vt:filetime>
  </property>
  <property fmtid="{D5CDD505-2E9C-101B-9397-08002B2CF9AE}" pid="3" name="Creator">
    <vt:lpwstr>Emacs 29.4 (Org mode 9.7.11)</vt:lpwstr>
  </property>
  <property fmtid="{D5CDD505-2E9C-101B-9397-08002B2CF9AE}" pid="4" name="Producer">
    <vt:lpwstr>xdvipdfmx (20240407)</vt:lpwstr>
  </property>
  <property fmtid="{D5CDD505-2E9C-101B-9397-08002B2CF9AE}" pid="5" name="LastSaved">
    <vt:filetime>2025-01-15T00:00:00Z</vt:filetime>
  </property>
</Properties>
</file>