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ED1B-A685-4C4C-A76E-CEF58B45136C}" v="996" dt="2025-09-19T21:59:04.6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7"/>
    <p:restoredTop sz="94680"/>
  </p:normalViewPr>
  <p:slideViewPr>
    <p:cSldViewPr>
      <p:cViewPr>
        <p:scale>
          <a:sx n="200" d="100"/>
          <a:sy n="200" d="100"/>
        </p:scale>
        <p:origin x="763" y="-9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09-19T21:59:37.691" v="1147" actId="1035"/>
      <pc:docMkLst>
        <pc:docMk/>
      </pc:docMkLst>
      <pc:sldChg chg="addSp delSp modSp mod">
        <pc:chgData name="Shuan Cheng" userId="b14087c0-bac9-44dd-b3f8-5d50e1ee75e5" providerId="ADAL" clId="{75A9BF88-81BC-4677-82BB-DF96F3D360A6}" dt="2025-09-19T03:22:07.178" v="14" actId="1035"/>
        <pc:sldMkLst>
          <pc:docMk/>
          <pc:sldMk cId="0" sldId="257"/>
        </pc:sldMkLst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03:21:56.380" v="10" actId="1036"/>
          <ac:spMkLst>
            <pc:docMk/>
            <pc:sldMk cId="0" sldId="25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03:22:07.178" v="14" actId="1035"/>
          <ac:spMkLst>
            <pc:docMk/>
            <pc:sldMk cId="0" sldId="257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24" creationId="{6CFE0E42-1375-340F-69B3-14EDA2A46488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6" creationId="{46EDE906-1B4E-BA77-EA44-0515FC945269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7" creationId="{928F5C2D-6A27-8253-5A07-1445D3E38FC2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8" creationId="{CE652BCF-7643-CFFF-A3AC-F18D0FBE5127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9" creationId="{09BB2993-CCBB-60FE-E09E-8006DC8C1FEE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0" creationId="{6C9D2663-D3E3-7E06-BD02-89B4BC8005FF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1" creationId="{7A50BF20-37A5-706E-1E71-D590050D000A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2" creationId="{A7C2A77B-EBC4-8338-D98B-0082219D9026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3" creationId="{C7FD7130-35C7-B6A8-54A3-66F67D52B3A1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4" creationId="{10A681F5-0446-BD79-9673-713F841E022E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5" creationId="{3B4958AB-4CB6-B72C-CA01-DE0AC129012A}"/>
          </ac:spMkLst>
        </pc:spChg>
        <pc:spChg chg="add 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6" creationId="{E95C2519-037C-410A-28DE-E06F374FCB00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7" creationId="{4AEDA067-FB6C-213A-7A2A-5E980544B7A6}"/>
          </ac:spMkLst>
        </pc:spChg>
        <pc:grpChg chg="del">
          <ac:chgData name="Shuan Cheng" userId="b14087c0-bac9-44dd-b3f8-5d50e1ee75e5" providerId="ADAL" clId="{75A9BF88-81BC-4677-82BB-DF96F3D360A6}" dt="2025-09-19T03:21:01.878" v="1" actId="478"/>
          <ac:grpSpMkLst>
            <pc:docMk/>
            <pc:sldMk cId="0" sldId="257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25:57.797" v="19" actId="207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28" creationId="{D2DACCA9-3D51-7C40-F996-4AAAF0296AF1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0" creationId="{7E5E9915-FD1F-5ADB-1C2F-C89E18281A2A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1" creationId="{3F4E271B-56A7-68B1-841A-9D0A44E79F77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2" creationId="{91080C92-DAE7-620F-EBC9-861C65662680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4" creationId="{DE1EE80D-8C52-5A78-90E5-488D0590FD66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5" creationId="{2D6517EE-D0D9-A9BD-D222-BA30CB64B84D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6" creationId="{684588E5-8232-C77D-6195-124024019664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8" creationId="{D9BB3D2A-8F4C-B8C1-B5EB-84129782E5AD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9" creationId="{BFC46CB8-32A8-694A-E9A2-27C7069A2120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41" creationId="{EA5110C0-CF98-45B2-7A89-2706F13791A5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2" creationId="{CA65C5D4-98ED-2C0C-DF51-86DE3E3A0643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3" creationId="{8118B96A-A066-7E51-1225-AD3C5D199C19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4" creationId="{EB9F999C-539F-14F7-EA86-A35EA6B7E2FC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5" creationId="{43A26888-FF49-2A46-D40C-C57B6739E73D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6" creationId="{752EC115-5E83-1664-30C8-8E1426223F80}"/>
          </ac:spMkLst>
        </pc:spChg>
        <pc:grpChg chg="del">
          <ac:chgData name="Shuan Cheng" userId="b14087c0-bac9-44dd-b3f8-5d50e1ee75e5" providerId="ADAL" clId="{75A9BF88-81BC-4677-82BB-DF96F3D360A6}" dt="2025-09-19T03:25:42.239" v="15" actId="478"/>
          <ac:grpSpMkLst>
            <pc:docMk/>
            <pc:sldMk cId="0" sldId="258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27:16.873" v="23" actId="207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4.452" v="21" actId="478"/>
          <ac:spMkLst>
            <pc:docMk/>
            <pc:sldMk cId="0" sldId="259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7:16.873" v="23" actId="207"/>
          <ac:spMkLst>
            <pc:docMk/>
            <pc:sldMk cId="0" sldId="259"/>
            <ac:spMk id="18" creationId="{1B6EDFEC-7E90-36B7-F445-AC0F3AE8A74C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28:10.877" v="27" actId="120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8:10.877" v="27" actId="120"/>
          <ac:spMkLst>
            <pc:docMk/>
            <pc:sldMk cId="0" sldId="260"/>
            <ac:spMk id="15" creationId="{25DA1377-962B-ED20-4CF2-2B753099CAD5}"/>
          </ac:spMkLst>
        </pc:spChg>
      </pc:sldChg>
      <pc:sldChg chg="addSp delSp modSp mod">
        <pc:chgData name="Shuan Cheng" userId="b14087c0-bac9-44dd-b3f8-5d50e1ee75e5" providerId="ADAL" clId="{75A9BF88-81BC-4677-82BB-DF96F3D360A6}" dt="2025-09-19T21:57:53.097" v="913" actId="14100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3" creationId="{00000000-0000-0000-0000-000000000000}"/>
          </ac:spMkLst>
        </pc:spChg>
        <pc:spChg chg="add mod topLvl">
          <ac:chgData name="Shuan Cheng" userId="b14087c0-bac9-44dd-b3f8-5d50e1ee75e5" providerId="ADAL" clId="{75A9BF88-81BC-4677-82BB-DF96F3D360A6}" dt="2025-09-19T21:48:37.826" v="485" actId="1036"/>
          <ac:spMkLst>
            <pc:docMk/>
            <pc:sldMk cId="0" sldId="261"/>
            <ac:spMk id="3" creationId="{2BCCE7F3-8FFA-6DB4-00DD-B922C5228349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4" creationId="{00000000-0000-0000-0000-000000000000}"/>
          </ac:spMkLst>
        </pc:spChg>
        <pc:spChg chg="add del mod topLvl">
          <ac:chgData name="Shuan Cheng" userId="b14087c0-bac9-44dd-b3f8-5d50e1ee75e5" providerId="ADAL" clId="{75A9BF88-81BC-4677-82BB-DF96F3D360A6}" dt="2025-09-19T21:44:12.694" v="180" actId="478"/>
          <ac:spMkLst>
            <pc:docMk/>
            <pc:sldMk cId="0" sldId="261"/>
            <ac:spMk id="4" creationId="{4C78D6F4-1144-CD40-DA01-73DBBF44CDBB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48:40.147" v="486" actId="1036"/>
          <ac:spMkLst>
            <pc:docMk/>
            <pc:sldMk cId="0" sldId="261"/>
            <ac:spMk id="6" creationId="{2AC13453-3ECF-FCEB-48A5-45C729684E58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48:42.006" v="487" actId="1036"/>
          <ac:spMkLst>
            <pc:docMk/>
            <pc:sldMk cId="0" sldId="261"/>
            <ac:spMk id="7" creationId="{75EBAB02-E4D1-E00F-85F9-53794E9E44C1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2:58.373" v="644" actId="20577"/>
          <ac:spMkLst>
            <pc:docMk/>
            <pc:sldMk cId="0" sldId="261"/>
            <ac:spMk id="23" creationId="{2F4B476D-1AEA-40E1-39F0-ADA47667A28B}"/>
          </ac:spMkLst>
        </pc:spChg>
        <pc:spChg chg="add mod">
          <ac:chgData name="Shuan Cheng" userId="b14087c0-bac9-44dd-b3f8-5d50e1ee75e5" providerId="ADAL" clId="{75A9BF88-81BC-4677-82BB-DF96F3D360A6}" dt="2025-09-19T21:57:53.097" v="913" actId="14100"/>
          <ac:spMkLst>
            <pc:docMk/>
            <pc:sldMk cId="0" sldId="261"/>
            <ac:spMk id="24" creationId="{93DD0692-CB3F-2AE9-ACC2-CA8F3DC835A3}"/>
          </ac:spMkLst>
        </pc:spChg>
        <pc:grpChg chg="add del mod">
          <ac:chgData name="Shuan Cheng" userId="b14087c0-bac9-44dd-b3f8-5d50e1ee75e5" providerId="ADAL" clId="{75A9BF88-81BC-4677-82BB-DF96F3D360A6}" dt="2025-09-19T21:44:12.694" v="180" actId="478"/>
          <ac:grpSpMkLst>
            <pc:docMk/>
            <pc:sldMk cId="0" sldId="261"/>
            <ac:grpSpMk id="5" creationId="{F89A4FA7-4DC5-326B-0902-BEDA99BF6502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33:26.495" v="36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3:26.495" v="36" actId="207"/>
          <ac:spMkLst>
            <pc:docMk/>
            <pc:sldMk cId="0" sldId="262"/>
            <ac:spMk id="27" creationId="{C30A919F-4450-B041-771D-30E66164D5ED}"/>
          </ac:spMkLst>
        </pc:spChg>
      </pc:sldChg>
      <pc:sldChg chg="addSp delSp modSp mod">
        <pc:chgData name="Shuan Cheng" userId="b14087c0-bac9-44dd-b3f8-5d50e1ee75e5" providerId="ADAL" clId="{75A9BF88-81BC-4677-82BB-DF96F3D360A6}" dt="2025-09-19T21:59:37.691" v="1147" actId="1035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17" creationId="{09D4A527-F7BB-D986-DF41-70F6F2BB0ABE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18" creationId="{88FC4412-8430-301F-4A3B-6099863ED990}"/>
          </ac:spMkLst>
        </pc:spChg>
        <pc:spChg chg="add del mod">
          <ac:chgData name="Shuan Cheng" userId="b14087c0-bac9-44dd-b3f8-5d50e1ee75e5" providerId="ADAL" clId="{75A9BF88-81BC-4677-82BB-DF96F3D360A6}" dt="2025-09-19T21:55:47.723" v="826" actId="478"/>
          <ac:spMkLst>
            <pc:docMk/>
            <pc:sldMk cId="0" sldId="263"/>
            <ac:spMk id="19" creationId="{E78F6100-C1D4-2799-7B85-CE50F594D3B7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0" creationId="{404DF971-DD93-46B5-A041-A2B75289FF7E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1" creationId="{2670DCB6-3DF2-B30E-A37D-6AF4ED6F2E74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2" creationId="{EE99F0E6-2F02-64B7-BD75-26B658469B8D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23.490" v="1145" actId="1076"/>
          <ac:spMkLst>
            <pc:docMk/>
            <pc:sldMk cId="0" sldId="263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53" creationId="{D61C6F7F-12A5-26F1-E0BF-3CF735A728E1}"/>
          </ac:spMkLst>
        </pc:spChg>
        <pc:grpChg chg="mod">
          <ac:chgData name="Shuan Cheng" userId="b14087c0-bac9-44dd-b3f8-5d50e1ee75e5" providerId="ADAL" clId="{75A9BF88-81BC-4677-82BB-DF96F3D360A6}" dt="2025-09-19T21:59:37.691" v="1147" actId="1035"/>
          <ac:grpSpMkLst>
            <pc:docMk/>
            <pc:sldMk cId="0" sldId="263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1:59:37.691" v="1147" actId="1035"/>
          <ac:grpSpMkLst>
            <pc:docMk/>
            <pc:sldMk cId="0" sldId="263"/>
            <ac:grpSpMk id="13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35:03.565" v="42" actId="20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03.565" v="42" actId="207"/>
          <ac:spMkLst>
            <pc:docMk/>
            <pc:sldMk cId="0" sldId="264"/>
            <ac:spMk id="43" creationId="{B9B73D28-A772-956F-8C90-104C40751451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32.328" v="45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32.328" v="45" actId="207"/>
          <ac:spMkLst>
            <pc:docMk/>
            <pc:sldMk cId="0" sldId="265"/>
            <ac:spMk id="35" creationId="{527EF44D-4823-D956-52EA-90D2062DC83D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59.791" v="48" actId="207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59.791" v="48" actId="207"/>
          <ac:spMkLst>
            <pc:docMk/>
            <pc:sldMk cId="0" sldId="266"/>
            <ac:spMk id="38" creationId="{EED6D19F-81EB-1EDB-131B-97B8DF79DE2F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6:37.876" v="51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6:37.876" v="51" actId="207"/>
          <ac:spMkLst>
            <pc:docMk/>
            <pc:sldMk cId="0" sldId="269"/>
            <ac:spMk id="25" creationId="{E1633547-C011-E382-572A-9BC5EB7AA8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45A6-E991-40C1-A502-D0410B37852A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A53C6-1CE6-43C7-9983-E3BB1698D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2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A53C6-1CE6-43C7-9983-E3BB1698DE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4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15138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38804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1998345" cy="224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75" y="772370"/>
            <a:ext cx="383540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FFFFFF"/>
                </a:solidFill>
              </a:rPr>
              <a:t>Introduction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Modern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Controls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FFFFFF"/>
                </a:solidFill>
              </a:rPr>
              <a:t>Relationship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Between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State-Space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Models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and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Transfer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Functions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27EF44D-4823-D956-52EA-90D2062DC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</p:spPr>
            <p:txBody>
              <a:bodyPr/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27EF44D-4823-D956-52EA-90D2062D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ED6D19F-81EB-1EDB-131B-97B8DF79D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81" y="469503"/>
                <a:ext cx="3839169" cy="19838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rgbClr val="926FDB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Putting the inverse in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ED6D19F-81EB-1EDB-131B-97B8DF79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" y="469503"/>
                <a:ext cx="3839169" cy="1983813"/>
              </a:xfrm>
              <a:prstGeom prst="rect">
                <a:avLst/>
              </a:prstGeom>
              <a:blipFill>
                <a:blip r:embed="rId3"/>
                <a:stretch>
                  <a:fillRect l="-1905" t="-1846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MATLAB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89650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19060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0615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04577"/>
            <a:ext cx="866775" cy="1090295"/>
            <a:chOff x="1204423" y="604577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09648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07117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30651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19479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260700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4727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23337"/>
            <a:ext cx="360045" cy="52705"/>
            <a:chOff x="2610972" y="1123337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14965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2333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045513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1841217"/>
            <a:ext cx="4331335" cy="1474470"/>
            <a:chOff x="138544" y="1841217"/>
            <a:chExt cx="4331335" cy="1474470"/>
          </a:xfrm>
        </p:grpSpPr>
        <p:sp>
          <p:nvSpPr>
            <p:cNvPr id="18" name="object 18"/>
            <p:cNvSpPr/>
            <p:nvPr/>
          </p:nvSpPr>
          <p:spPr>
            <a:xfrm>
              <a:off x="138544" y="1841217"/>
              <a:ext cx="4331335" cy="1474470"/>
            </a:xfrm>
            <a:custGeom>
              <a:avLst/>
              <a:gdLst/>
              <a:ahLst/>
              <a:cxnLst/>
              <a:rect l="l" t="t" r="r" b="b"/>
              <a:pathLst>
                <a:path w="4331335" h="147447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42409"/>
                  </a:lnTo>
                  <a:lnTo>
                    <a:pt x="2485" y="1454722"/>
                  </a:lnTo>
                  <a:lnTo>
                    <a:pt x="9264" y="1464776"/>
                  </a:lnTo>
                  <a:lnTo>
                    <a:pt x="19319" y="1471555"/>
                  </a:lnTo>
                  <a:lnTo>
                    <a:pt x="31631" y="1474041"/>
                  </a:lnTo>
                  <a:lnTo>
                    <a:pt x="4299334" y="1474041"/>
                  </a:lnTo>
                  <a:lnTo>
                    <a:pt x="4311646" y="1471555"/>
                  </a:lnTo>
                  <a:lnTo>
                    <a:pt x="4321701" y="1464776"/>
                  </a:lnTo>
                  <a:lnTo>
                    <a:pt x="4328480" y="1454722"/>
                  </a:lnTo>
                  <a:lnTo>
                    <a:pt x="4330965" y="144240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70" y="1847543"/>
              <a:ext cx="4318635" cy="1461770"/>
            </a:xfrm>
            <a:custGeom>
              <a:avLst/>
              <a:gdLst/>
              <a:ahLst/>
              <a:cxnLst/>
              <a:rect l="l" t="t" r="r" b="b"/>
              <a:pathLst>
                <a:path w="4318635" h="146177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29756"/>
                  </a:lnTo>
                  <a:lnTo>
                    <a:pt x="2485" y="1442069"/>
                  </a:lnTo>
                  <a:lnTo>
                    <a:pt x="9264" y="1452124"/>
                  </a:lnTo>
                  <a:lnTo>
                    <a:pt x="19319" y="1458903"/>
                  </a:lnTo>
                  <a:lnTo>
                    <a:pt x="31631" y="1461388"/>
                  </a:lnTo>
                  <a:lnTo>
                    <a:pt x="4286681" y="1461388"/>
                  </a:lnTo>
                  <a:lnTo>
                    <a:pt x="4298993" y="1458903"/>
                  </a:lnTo>
                  <a:lnTo>
                    <a:pt x="4309048" y="1452124"/>
                  </a:lnTo>
                  <a:lnTo>
                    <a:pt x="4315827" y="1442069"/>
                  </a:lnTo>
                  <a:lnTo>
                    <a:pt x="4318313" y="142975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78" y="1856366"/>
            <a:ext cx="1639570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m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70" dirty="0">
                <a:latin typeface="Courier New"/>
                <a:cs typeface="Courier New"/>
              </a:rPr>
              <a:t> k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2;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b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0" dirty="0">
                <a:latin typeface="Courier New"/>
                <a:cs typeface="Courier New"/>
              </a:rPr>
              <a:t>b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2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[0; </a:t>
            </a:r>
            <a:r>
              <a:rPr sz="900" spc="-10" dirty="0"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C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[1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sys =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[num,den] = </a:t>
            </a:r>
            <a:r>
              <a:rPr sz="900" spc="-75" dirty="0">
                <a:latin typeface="Courier New"/>
                <a:cs typeface="Courier New"/>
              </a:rPr>
              <a:t>ss2tf(A,B,C,D); sys_tf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tf(num,den)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step(sys_tf)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309495"/>
            <a:chOff x="138544" y="594594"/>
            <a:chExt cx="4331335" cy="2309495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309495"/>
            </a:xfrm>
            <a:custGeom>
              <a:avLst/>
              <a:gdLst/>
              <a:ahLst/>
              <a:cxnLst/>
              <a:rect l="l" t="t" r="r" b="b"/>
              <a:pathLst>
                <a:path w="4331335" h="230949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77488"/>
                  </a:lnTo>
                  <a:lnTo>
                    <a:pt x="2485" y="2289801"/>
                  </a:lnTo>
                  <a:lnTo>
                    <a:pt x="9264" y="2299856"/>
                  </a:lnTo>
                  <a:lnTo>
                    <a:pt x="19319" y="2306634"/>
                  </a:lnTo>
                  <a:lnTo>
                    <a:pt x="31631" y="2309120"/>
                  </a:lnTo>
                  <a:lnTo>
                    <a:pt x="4299334" y="2309120"/>
                  </a:lnTo>
                  <a:lnTo>
                    <a:pt x="4311646" y="2306634"/>
                  </a:lnTo>
                  <a:lnTo>
                    <a:pt x="4321701" y="2299856"/>
                  </a:lnTo>
                  <a:lnTo>
                    <a:pt x="4328480" y="2289801"/>
                  </a:lnTo>
                  <a:lnTo>
                    <a:pt x="4330965" y="227748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296795"/>
            </a:xfrm>
            <a:custGeom>
              <a:avLst/>
              <a:gdLst/>
              <a:ahLst/>
              <a:cxnLst/>
              <a:rect l="l" t="t" r="r" b="b"/>
              <a:pathLst>
                <a:path w="4318635" h="229679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64836"/>
                  </a:lnTo>
                  <a:lnTo>
                    <a:pt x="2485" y="2277148"/>
                  </a:lnTo>
                  <a:lnTo>
                    <a:pt x="9264" y="2287203"/>
                  </a:lnTo>
                  <a:lnTo>
                    <a:pt x="19319" y="2293982"/>
                  </a:lnTo>
                  <a:lnTo>
                    <a:pt x="31631" y="2296467"/>
                  </a:lnTo>
                  <a:lnTo>
                    <a:pt x="4286681" y="2296467"/>
                  </a:lnTo>
                  <a:lnTo>
                    <a:pt x="4298993" y="2293982"/>
                  </a:lnTo>
                  <a:lnTo>
                    <a:pt x="4309048" y="2287203"/>
                  </a:lnTo>
                  <a:lnTo>
                    <a:pt x="4315827" y="2277148"/>
                  </a:lnTo>
                  <a:lnTo>
                    <a:pt x="4318313" y="226483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81685">
              <a:lnSpc>
                <a:spcPct val="101499"/>
              </a:lnSpc>
              <a:spcBef>
                <a:spcPts val="80"/>
              </a:spcBef>
            </a:pPr>
            <a:r>
              <a:rPr spc="-75" dirty="0"/>
              <a:t>import</a:t>
            </a:r>
            <a:r>
              <a:rPr spc="-60" dirty="0"/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55" dirty="0"/>
              <a:t> </a:t>
            </a:r>
            <a:r>
              <a:rPr spc="-65" dirty="0">
                <a:solidFill>
                  <a:srgbClr val="000000"/>
                </a:solidFill>
              </a:rPr>
              <a:t>co </a:t>
            </a:r>
            <a:r>
              <a:rPr spc="-75" dirty="0"/>
              <a:t>import</a:t>
            </a:r>
            <a:r>
              <a:rPr spc="-50" dirty="0"/>
              <a:t> </a:t>
            </a:r>
            <a:r>
              <a:rPr spc="-75" dirty="0">
                <a:solidFill>
                  <a:srgbClr val="000000"/>
                </a:solidFill>
              </a:rPr>
              <a:t>numpy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45" dirty="0"/>
              <a:t> </a:t>
            </a:r>
            <a:r>
              <a:rPr spc="-25" dirty="0">
                <a:solidFill>
                  <a:srgbClr val="000000"/>
                </a:solidFill>
              </a:rPr>
              <a:t>np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m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k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b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1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8A8A"/>
                </a:solidFill>
              </a:rPr>
              <a:t>1</a:t>
            </a:r>
            <a:r>
              <a:rPr spc="-75" dirty="0">
                <a:solidFill>
                  <a:srgbClr val="000000"/>
                </a:solidFill>
              </a:rPr>
              <a:t>],[-k/m,-</a:t>
            </a:r>
            <a:r>
              <a:rPr spc="-50" dirty="0">
                <a:solidFill>
                  <a:srgbClr val="000000"/>
                </a:solidFill>
              </a:rPr>
              <a:t>b/m]])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70" dirty="0">
                <a:solidFill>
                  <a:srgbClr val="9F522C"/>
                </a:solidFill>
              </a:rPr>
              <a:t>B</a:t>
            </a:r>
            <a:r>
              <a:rPr spc="-5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],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/m]])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C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D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 marR="781685">
              <a:lnSpc>
                <a:spcPct val="101499"/>
              </a:lnSpc>
            </a:pPr>
            <a:r>
              <a:rPr spc="-70" dirty="0">
                <a:solidFill>
                  <a:srgbClr val="9F522C"/>
                </a:solidFill>
              </a:rPr>
              <a:t>sys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75" dirty="0">
                <a:solidFill>
                  <a:srgbClr val="000000"/>
                </a:solidFill>
              </a:rPr>
              <a:t>co.ss(A,B,C,D)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(sys)</a:t>
            </a:r>
          </a:p>
          <a:p>
            <a:pPr marL="12700" marR="66230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sys_tf</a:t>
            </a:r>
            <a:r>
              <a:rPr spc="-5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co.ss2tf(sys)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602615">
              <a:lnSpc>
                <a:spcPct val="101499"/>
              </a:lnSpc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(co.poles(sys)) </a:t>
            </a:r>
            <a:r>
              <a:rPr spc="-75" dirty="0">
                <a:solidFill>
                  <a:srgbClr val="473C8A"/>
                </a:solidFill>
              </a:rPr>
              <a:t>print</a:t>
            </a:r>
            <a:r>
              <a:rPr spc="-75" dirty="0">
                <a:solidFill>
                  <a:srgbClr val="000000"/>
                </a:solidFill>
              </a:rPr>
              <a:t>(co.poles(sys_tf))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633547-C011-E382-572A-9BC5EB7AA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the following state-space system parameters: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transfer function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633547-C011-E382-572A-9BC5EB7A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LTI</a:t>
            </a:r>
            <a:r>
              <a:rPr spc="30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2831" y="1237054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431" y="1168556"/>
            <a:ext cx="14249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20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</a:t>
            </a:r>
            <a:r>
              <a:rPr lang="en-US" sz="1650" i="1" u="sng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50" i="1" spc="97" baseline="378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648" y="1425575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6CFE0E42-1375-340F-69B3-14EDA2A46488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C924F4BE-2308-8C08-F7C5-6FE948AB5D4A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46EDE906-1B4E-BA77-EA44-0515FC945269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928F5C2D-6A27-8253-5A07-1445D3E38FC2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CE652BCF-7643-CFFF-A3AC-F18D0FBE5127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09BB2993-CCBB-60FE-E09E-8006DC8C1FE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6C9D2663-D3E3-7E06-BD02-89B4BC8005FF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7A50BF20-37A5-706E-1E71-D590050D000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A7C2A77B-EBC4-8338-D98B-0082219D9026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C7FD7130-35C7-B6A8-54A3-66F67D52B3A1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4" name="object 14">
            <a:extLst>
              <a:ext uri="{FF2B5EF4-FFF2-40B4-BE49-F238E27FC236}">
                <a16:creationId xmlns:a16="http://schemas.microsoft.com/office/drawing/2014/main" id="{10A681F5-0446-BD79-9673-713F841E022E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3B4958AB-4CB6-B72C-CA01-DE0AC129012A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E95C2519-037C-410A-28DE-E06F374FCB0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4AEDA067-FB6C-213A-7A2A-5E980544B7A6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Recap:</a:t>
            </a:r>
            <a:r>
              <a:rPr spc="250" dirty="0"/>
              <a:t> </a:t>
            </a:r>
            <a:r>
              <a:rPr dirty="0"/>
              <a:t>LTI</a:t>
            </a:r>
            <a:r>
              <a:rPr spc="100" dirty="0"/>
              <a:t> </a:t>
            </a:r>
            <a:r>
              <a:rPr dirty="0"/>
              <a:t>input/output</a:t>
            </a:r>
            <a:r>
              <a:rPr spc="95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D2DACCA9-3D51-7C40-F996-4AAAF0296AF1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9" name="object 5">
            <a:extLst>
              <a:ext uri="{FF2B5EF4-FFF2-40B4-BE49-F238E27FC236}">
                <a16:creationId xmlns:a16="http://schemas.microsoft.com/office/drawing/2014/main" id="{C8CC1292-2DCC-9981-603B-2A6E2E68AE49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7E5E9915-FD1F-5ADB-1C2F-C89E18281A2A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3F4E271B-56A7-68B1-841A-9D0A44E79F7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91080C92-DAE7-620F-EBC9-861C65662680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E301CD24-9B6C-153A-6FCB-1009EB96179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DE1EE80D-8C52-5A78-90E5-488D0590FD6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2D6517EE-D0D9-A9BD-D222-BA30CB64B84D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684588E5-8232-C77D-6195-124024019664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13">
              <a:extLst>
                <a:ext uri="{FF2B5EF4-FFF2-40B4-BE49-F238E27FC236}">
                  <a16:creationId xmlns:a16="http://schemas.microsoft.com/office/drawing/2014/main" id="{234DF4F7-CBD6-7079-7DBB-8117D4BD3E57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8" name="object 14">
            <a:extLst>
              <a:ext uri="{FF2B5EF4-FFF2-40B4-BE49-F238E27FC236}">
                <a16:creationId xmlns:a16="http://schemas.microsoft.com/office/drawing/2014/main" id="{D9BB3D2A-8F4C-B8C1-B5EB-84129782E5AD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BFC46CB8-32A8-694A-E9A2-27C7069A2120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1293B654-4712-892E-5824-9D98403CB592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EA5110C0-CF98-45B2-7A89-2706F13791A5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CA65C5D4-98ED-2C0C-DF51-86DE3E3A0643}"/>
              </a:ext>
            </a:extLst>
          </p:cNvPr>
          <p:cNvSpPr txBox="1"/>
          <p:nvPr/>
        </p:nvSpPr>
        <p:spPr>
          <a:xfrm>
            <a:off x="125844" y="968375"/>
            <a:ext cx="2390140" cy="375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bg1"/>
                </a:solidFill>
                <a:latin typeface="Hack"/>
                <a:cs typeface="Hack"/>
              </a:rPr>
              <a:t>∈</a:t>
            </a:r>
            <a:r>
              <a:rPr sz="1100" i="1" spc="-3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1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bg1"/>
                </a:solidFill>
                <a:latin typeface="Hack"/>
                <a:cs typeface="Hack"/>
              </a:rPr>
              <a:t>∈</a:t>
            </a:r>
            <a:r>
              <a:rPr sz="1100" i="1" spc="-3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118B96A-A066-7E51-1225-AD3C5D199C19}"/>
              </a:ext>
            </a:extLst>
          </p:cNvPr>
          <p:cNvSpPr txBox="1"/>
          <p:nvPr/>
        </p:nvSpPr>
        <p:spPr>
          <a:xfrm>
            <a:off x="125844" y="1944251"/>
            <a:ext cx="2920365" cy="4719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379095">
              <a:lnSpc>
                <a:spcPct val="102699"/>
              </a:lnSpc>
              <a:spcBef>
                <a:spcPts val="5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where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system’s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impulse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response </a:t>
            </a: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Laplace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domain: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EB9F999C-539F-14F7-EA86-A35EA6B7E2FC}"/>
              </a:ext>
            </a:extLst>
          </p:cNvPr>
          <p:cNvSpPr txBox="1"/>
          <p:nvPr/>
        </p:nvSpPr>
        <p:spPr>
          <a:xfrm>
            <a:off x="1789849" y="2459799"/>
            <a:ext cx="1028700" cy="173766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43A26888-FF49-2A46-D40C-C57B6739E73D}"/>
                  </a:ext>
                </a:extLst>
              </p:cNvPr>
              <p:cNvSpPr txBox="1"/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43A26888-FF49-2A46-D40C-C57B6739E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  <a:blipFill>
                <a:blip r:embed="rId3"/>
                <a:stretch>
                  <a:fillRect r="-759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752EC115-5E83-1664-30C8-8E1426223F80}"/>
                  </a:ext>
                </a:extLst>
              </p:cNvPr>
              <p:cNvSpPr txBox="1"/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borderBox>
                    </m:oMath>
                  </m:oMathPara>
                </a14:m>
                <a:endParaRPr lang="ar-AE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752EC115-5E83-1664-30C8-8E142622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state</a:t>
            </a:r>
            <a:r>
              <a:rPr dirty="0"/>
              <a:t>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B6EDFEC-7E90-36B7-F445-AC0F3AE8A7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ℒ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B6EDFEC-7E90-36B7-F445-AC0F3AE8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  <a:blipFill>
                <a:blip r:embed="rId4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Analogously</a:t>
            </a:r>
            <a:r>
              <a:rPr dirty="0"/>
              <a:t> for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0" dirty="0"/>
              <a:t>systems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5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5DA1377-962B-ED20-4CF2-2B753099C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𝒵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5DA1377-962B-ED20-4CF2-2B753099C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 </a:t>
            </a:r>
            <a:r>
              <a:rPr spc="-10" dirty="0"/>
              <a:t>state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dirty="0"/>
              <a:t>function:</a:t>
            </a:r>
            <a:r>
              <a:rPr spc="120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F4B476D-1AEA-40E1-39F0-ADA47667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dimensions:</a:t>
                </a: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sSup>
                        <m:sSup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𝑆𝐼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+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</m:oMath>
                  </m:oMathPara>
                </a14:m>
                <a:endParaRPr kumimoji="0" lang="en-US" altLang="zh-CN" sz="10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uniqueness: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 unique given the state-space model</a:t>
                </a: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F4B476D-1AEA-40E1-39F0-ADA47667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14">
            <a:extLst>
              <a:ext uri="{FF2B5EF4-FFF2-40B4-BE49-F238E27FC236}">
                <a16:creationId xmlns:a16="http://schemas.microsoft.com/office/drawing/2014/main" id="{93DD0692-CB3F-2AE9-ACC2-CA8F3DC835A3}"/>
              </a:ext>
            </a:extLst>
          </p:cNvPr>
          <p:cNvSpPr/>
          <p:nvPr/>
        </p:nvSpPr>
        <p:spPr>
          <a:xfrm>
            <a:off x="2117154" y="1654175"/>
            <a:ext cx="645096" cy="256254"/>
          </a:xfrm>
          <a:custGeom>
            <a:avLst/>
            <a:gdLst/>
            <a:ahLst/>
            <a:cxnLst/>
            <a:rect l="l" t="t" r="r" b="b"/>
            <a:pathLst>
              <a:path w="844550" h="349250">
                <a:moveTo>
                  <a:pt x="420052" y="172072"/>
                </a:moveTo>
                <a:lnTo>
                  <a:pt x="420052" y="0"/>
                </a:lnTo>
              </a:path>
              <a:path w="844550" h="349250">
                <a:moveTo>
                  <a:pt x="0" y="174599"/>
                </a:moveTo>
                <a:lnTo>
                  <a:pt x="844080" y="174599"/>
                </a:lnTo>
              </a:path>
              <a:path w="844550" h="349250">
                <a:moveTo>
                  <a:pt x="420052" y="349211"/>
                </a:moveTo>
                <a:lnTo>
                  <a:pt x="420052" y="177139"/>
                </a:lnTo>
              </a:path>
            </a:pathLst>
          </a:custGeom>
          <a:ln w="506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2BCCE7F3-8FFA-6DB4-00DD-B922C5228349}"/>
              </a:ext>
            </a:extLst>
          </p:cNvPr>
          <p:cNvSpPr/>
          <p:nvPr/>
        </p:nvSpPr>
        <p:spPr>
          <a:xfrm rot="5400000">
            <a:off x="1977390" y="1326515"/>
            <a:ext cx="45719" cy="1524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2AC13453-3ECF-FCEB-48A5-45C729684E58}"/>
              </a:ext>
            </a:extLst>
          </p:cNvPr>
          <p:cNvSpPr/>
          <p:nvPr/>
        </p:nvSpPr>
        <p:spPr>
          <a:xfrm rot="5400000">
            <a:off x="2374725" y="1154954"/>
            <a:ext cx="48546" cy="492696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75EBAB02-E4D1-E00F-85F9-53794E9E44C1}"/>
              </a:ext>
            </a:extLst>
          </p:cNvPr>
          <p:cNvSpPr/>
          <p:nvPr/>
        </p:nvSpPr>
        <p:spPr>
          <a:xfrm rot="5400000">
            <a:off x="2776077" y="1287002"/>
            <a:ext cx="48546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110" dirty="0"/>
              <a:t> </a:t>
            </a:r>
            <a:r>
              <a:rPr spc="-75" dirty="0"/>
              <a:t>inverse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30A919F-4450-B041-771D-30E66164D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</a:rPr>
                        <m:t>Adj</m:t>
                      </m:r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Adj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sSup>
                      <m:sSup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  <m: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e.g.: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30A919F-4450-B041-771D-30E66164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D61C6F7F-12A5-26F1-E0BF-3CF735A728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06575"/>
                <a:ext cx="4713706" cy="156498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D61C6F7F-12A5-26F1-E0BF-3CF735A7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0657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09D4A527-F7BB-D986-DF41-70F6F2BB0ABE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88FC4412-8430-301F-4A3B-6099863ED990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404DF971-DD93-46B5-A041-A2B75289FF7E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2670DCB6-3DF2-B30E-A37D-6AF4ED6F2E74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EE99F0E6-2F02-64B7-BD75-26B658469B8D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B9B73D28-A772-956F-8C90-104C40751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</m:borderBox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B9B73D28-A772-956F-8C90-104C40751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939</Words>
  <Application>Microsoft Office PowerPoint</Application>
  <PresentationFormat>自定义</PresentationFormat>
  <Paragraphs>143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Hack</vt:lpstr>
      <vt:lpstr>Arial</vt:lpstr>
      <vt:lpstr>Calibri</vt:lpstr>
      <vt:lpstr>Cambria Math</vt:lpstr>
      <vt:lpstr>Courier New</vt:lpstr>
      <vt:lpstr>Times New Roman</vt:lpstr>
      <vt:lpstr>Office Theme</vt:lpstr>
      <vt:lpstr>Introduction to Modern Controls Relationship Between State-Space Models and Transfer Functions</vt:lpstr>
      <vt:lpstr>Continuous-time LTI state-space description</vt:lpstr>
      <vt:lpstr>Recap: LTI input/output description</vt:lpstr>
      <vt:lpstr>From state space to transfer function</vt:lpstr>
      <vt:lpstr>Analogously for discrete-time systems</vt:lpstr>
      <vt:lpstr>From state space to transfer function: Observations</vt:lpstr>
      <vt:lpstr>Matrix inverse</vt:lpstr>
      <vt:lpstr>Mass-spring-damper</vt:lpstr>
      <vt:lpstr>Mass-spring-damper</vt:lpstr>
      <vt:lpstr>Mass-spring-damper</vt:lpstr>
      <vt:lpstr>Mass-spring-damper</vt:lpstr>
      <vt:lpstr>Numerical example in MATLAB</vt:lpstr>
      <vt:lpstr>Numerical example in Python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Relationship Between State-Space Models and Transfer Functions</dc:title>
  <dc:subject>scripts for Org-Coursepack </dc:subject>
  <dc:creator> Xu Chen </dc:creator>
  <cp:lastModifiedBy>Shuan Cheng</cp:lastModifiedBy>
  <cp:revision>1</cp:revision>
  <dcterms:created xsi:type="dcterms:W3CDTF">2025-07-12T07:19:31Z</dcterms:created>
  <dcterms:modified xsi:type="dcterms:W3CDTF">2025-09-19T21:59:43Z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