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8EB9E8-C2DD-4E65-95C9-0F6512B966F1}" v="17" dt="2025-09-19T22:15:06.60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704"/>
  </p:normalViewPr>
  <p:slideViewPr>
    <p:cSldViewPr>
      <p:cViewPr varScale="1">
        <p:scale>
          <a:sx n="237" d="100"/>
          <a:sy n="237" d="100"/>
        </p:scale>
        <p:origin x="60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modSld">
      <pc:chgData name="Shuan Cheng" userId="b14087c0-bac9-44dd-b3f8-5d50e1ee75e5" providerId="ADAL" clId="{75A9BF88-81BC-4677-82BB-DF96F3D360A6}" dt="2025-09-19T22:15:15.107" v="20" actId="1035"/>
      <pc:docMkLst>
        <pc:docMk/>
      </pc:docMkLst>
      <pc:sldChg chg="modSp">
        <pc:chgData name="Shuan Cheng" userId="b14087c0-bac9-44dd-b3f8-5d50e1ee75e5" providerId="ADAL" clId="{75A9BF88-81BC-4677-82BB-DF96F3D360A6}" dt="2025-09-18T21:37:15.139" v="1"/>
        <pc:sldMkLst>
          <pc:docMk/>
          <pc:sldMk cId="0" sldId="261"/>
        </pc:sldMkLst>
        <pc:spChg chg="mod">
          <ac:chgData name="Shuan Cheng" userId="b14087c0-bac9-44dd-b3f8-5d50e1ee75e5" providerId="ADAL" clId="{75A9BF88-81BC-4677-82BB-DF96F3D360A6}" dt="2025-09-18T21:37:15.139" v="1"/>
          <ac:spMkLst>
            <pc:docMk/>
            <pc:sldMk cId="0" sldId="261"/>
            <ac:spMk id="19" creationId="{00000000-0000-0000-0000-000000000000}"/>
          </ac:spMkLst>
        </pc:spChg>
      </pc:sldChg>
      <pc:sldChg chg="modSp mod">
        <pc:chgData name="Shuan Cheng" userId="b14087c0-bac9-44dd-b3f8-5d50e1ee75e5" providerId="ADAL" clId="{75A9BF88-81BC-4677-82BB-DF96F3D360A6}" dt="2025-09-18T21:43:19.276" v="7" actId="1076"/>
        <pc:sldMkLst>
          <pc:docMk/>
          <pc:sldMk cId="0" sldId="263"/>
        </pc:sldMkLst>
        <pc:spChg chg="mod">
          <ac:chgData name="Shuan Cheng" userId="b14087c0-bac9-44dd-b3f8-5d50e1ee75e5" providerId="ADAL" clId="{75A9BF88-81BC-4677-82BB-DF96F3D360A6}" dt="2025-09-18T21:43:19.276" v="7" actId="1076"/>
          <ac:spMkLst>
            <pc:docMk/>
            <pc:sldMk cId="0" sldId="263"/>
            <ac:spMk id="21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09-18T21:45:14.374" v="10" actId="207"/>
        <pc:sldMkLst>
          <pc:docMk/>
          <pc:sldMk cId="0" sldId="264"/>
        </pc:sldMkLst>
        <pc:spChg chg="add mod">
          <ac:chgData name="Shuan Cheng" userId="b14087c0-bac9-44dd-b3f8-5d50e1ee75e5" providerId="ADAL" clId="{75A9BF88-81BC-4677-82BB-DF96F3D360A6}" dt="2025-09-18T21:45:14.374" v="10" actId="207"/>
          <ac:spMkLst>
            <pc:docMk/>
            <pc:sldMk cId="0" sldId="264"/>
            <ac:spMk id="17" creationId="{D56D51E7-CFC8-CA47-5518-8BC54B73662B}"/>
          </ac:spMkLst>
        </pc:spChg>
        <pc:spChg chg="del">
          <ac:chgData name="Shuan Cheng" userId="b14087c0-bac9-44dd-b3f8-5d50e1ee75e5" providerId="ADAL" clId="{75A9BF88-81BC-4677-82BB-DF96F3D360A6}" dt="2025-09-18T21:45:11.086" v="8" actId="478"/>
          <ac:spMkLst>
            <pc:docMk/>
            <pc:sldMk cId="0" sldId="264"/>
            <ac:spMk id="34" creationId="{6EC54684-1EB0-3B70-2E90-241B1326D938}"/>
          </ac:spMkLst>
        </pc:spChg>
      </pc:sldChg>
      <pc:sldChg chg="addSp delSp modSp mod">
        <pc:chgData name="Shuan Cheng" userId="b14087c0-bac9-44dd-b3f8-5d50e1ee75e5" providerId="ADAL" clId="{75A9BF88-81BC-4677-82BB-DF96F3D360A6}" dt="2025-09-19T22:15:15.107" v="20" actId="1035"/>
        <pc:sldMkLst>
          <pc:docMk/>
          <pc:sldMk cId="0" sldId="265"/>
        </pc:sldMkLst>
        <pc:spChg chg="mod">
          <ac:chgData name="Shuan Cheng" userId="b14087c0-bac9-44dd-b3f8-5d50e1ee75e5" providerId="ADAL" clId="{75A9BF88-81BC-4677-82BB-DF96F3D360A6}" dt="2025-09-19T22:15:15.107" v="20" actId="1035"/>
          <ac:spMkLst>
            <pc:docMk/>
            <pc:sldMk cId="0" sldId="265"/>
            <ac:spMk id="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15.107" v="20" actId="1035"/>
          <ac:spMkLst>
            <pc:docMk/>
            <pc:sldMk cId="0" sldId="265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15.107" v="20" actId="1035"/>
          <ac:spMkLst>
            <pc:docMk/>
            <pc:sldMk cId="0" sldId="265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15.107" v="20" actId="1035"/>
          <ac:spMkLst>
            <pc:docMk/>
            <pc:sldMk cId="0" sldId="265"/>
            <ac:spMk id="1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15.107" v="20" actId="1035"/>
          <ac:spMkLst>
            <pc:docMk/>
            <pc:sldMk cId="0" sldId="265"/>
            <ac:spMk id="1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15.107" v="20" actId="1035"/>
          <ac:spMkLst>
            <pc:docMk/>
            <pc:sldMk cId="0" sldId="265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15.107" v="20" actId="1035"/>
          <ac:spMkLst>
            <pc:docMk/>
            <pc:sldMk cId="0" sldId="265"/>
            <ac:spMk id="1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2:15:06.602" v="18"/>
          <ac:spMkLst>
            <pc:docMk/>
            <pc:sldMk cId="0" sldId="265"/>
            <ac:spMk id="17" creationId="{082AA718-9051-5854-5E66-E7F96977F9D9}"/>
          </ac:spMkLst>
        </pc:spChg>
        <pc:spChg chg="add del mod">
          <ac:chgData name="Shuan Cheng" userId="b14087c0-bac9-44dd-b3f8-5d50e1ee75e5" providerId="ADAL" clId="{75A9BF88-81BC-4677-82BB-DF96F3D360A6}" dt="2025-09-18T21:50:12.116" v="14" actId="478"/>
          <ac:spMkLst>
            <pc:docMk/>
            <pc:sldMk cId="0" sldId="265"/>
            <ac:spMk id="17" creationId="{F2E26EEA-7727-6E69-BA8A-E29C05975DC9}"/>
          </ac:spMkLst>
        </pc:spChg>
        <pc:spChg chg="add del mod">
          <ac:chgData name="Shuan Cheng" userId="b14087c0-bac9-44dd-b3f8-5d50e1ee75e5" providerId="ADAL" clId="{75A9BF88-81BC-4677-82BB-DF96F3D360A6}" dt="2025-09-19T22:15:06.210" v="17" actId="478"/>
          <ac:spMkLst>
            <pc:docMk/>
            <pc:sldMk cId="0" sldId="265"/>
            <ac:spMk id="18" creationId="{A2B49859-67FA-5E48-4208-E6C7975B7EDB}"/>
          </ac:spMkLst>
        </pc:spChg>
        <pc:spChg chg="add mod">
          <ac:chgData name="Shuan Cheng" userId="b14087c0-bac9-44dd-b3f8-5d50e1ee75e5" providerId="ADAL" clId="{75A9BF88-81BC-4677-82BB-DF96F3D360A6}" dt="2025-09-19T22:15:06.602" v="18"/>
          <ac:spMkLst>
            <pc:docMk/>
            <pc:sldMk cId="0" sldId="265"/>
            <ac:spMk id="19" creationId="{112751AF-4B10-C56C-693E-47AD7ADFC4FC}"/>
          </ac:spMkLst>
        </pc:spChg>
        <pc:spChg chg="add mod">
          <ac:chgData name="Shuan Cheng" userId="b14087c0-bac9-44dd-b3f8-5d50e1ee75e5" providerId="ADAL" clId="{75A9BF88-81BC-4677-82BB-DF96F3D360A6}" dt="2025-09-19T22:15:06.602" v="18"/>
          <ac:spMkLst>
            <pc:docMk/>
            <pc:sldMk cId="0" sldId="265"/>
            <ac:spMk id="20" creationId="{BED8A218-7151-9ECB-AC21-DF69B4B2A5E3}"/>
          </ac:spMkLst>
        </pc:spChg>
        <pc:spChg chg="add mod">
          <ac:chgData name="Shuan Cheng" userId="b14087c0-bac9-44dd-b3f8-5d50e1ee75e5" providerId="ADAL" clId="{75A9BF88-81BC-4677-82BB-DF96F3D360A6}" dt="2025-09-19T22:15:06.602" v="18"/>
          <ac:spMkLst>
            <pc:docMk/>
            <pc:sldMk cId="0" sldId="265"/>
            <ac:spMk id="21" creationId="{B9BF7A6D-14C0-36F3-EB9C-B4CA4D4DEF5F}"/>
          </ac:spMkLst>
        </pc:spChg>
        <pc:spChg chg="add mod">
          <ac:chgData name="Shuan Cheng" userId="b14087c0-bac9-44dd-b3f8-5d50e1ee75e5" providerId="ADAL" clId="{75A9BF88-81BC-4677-82BB-DF96F3D360A6}" dt="2025-09-19T22:15:06.602" v="18"/>
          <ac:spMkLst>
            <pc:docMk/>
            <pc:sldMk cId="0" sldId="265"/>
            <ac:spMk id="22" creationId="{D20A0615-3EB0-9A00-1629-A12509C42849}"/>
          </ac:spMkLst>
        </pc:spChg>
        <pc:spChg chg="add mod">
          <ac:chgData name="Shuan Cheng" userId="b14087c0-bac9-44dd-b3f8-5d50e1ee75e5" providerId="ADAL" clId="{75A9BF88-81BC-4677-82BB-DF96F3D360A6}" dt="2025-09-19T22:15:06.602" v="18"/>
          <ac:spMkLst>
            <pc:docMk/>
            <pc:sldMk cId="0" sldId="265"/>
            <ac:spMk id="23" creationId="{B5B2645C-8132-82D3-6736-404AE9307A67}"/>
          </ac:spMkLst>
        </pc:spChg>
        <pc:spChg chg="del">
          <ac:chgData name="Shuan Cheng" userId="b14087c0-bac9-44dd-b3f8-5d50e1ee75e5" providerId="ADAL" clId="{75A9BF88-81BC-4677-82BB-DF96F3D360A6}" dt="2025-09-18T21:48:48.304" v="11" actId="478"/>
          <ac:spMkLst>
            <pc:docMk/>
            <pc:sldMk cId="0" sldId="265"/>
            <ac:spMk id="54" creationId="{A423792C-274B-3468-3300-71CB8572EFCB}"/>
          </ac:spMkLst>
        </pc:spChg>
        <pc:grpChg chg="mod">
          <ac:chgData name="Shuan Cheng" userId="b14087c0-bac9-44dd-b3f8-5d50e1ee75e5" providerId="ADAL" clId="{75A9BF88-81BC-4677-82BB-DF96F3D360A6}" dt="2025-09-19T22:15:15.107" v="20" actId="1035"/>
          <ac:grpSpMkLst>
            <pc:docMk/>
            <pc:sldMk cId="0" sldId="265"/>
            <ac:grpSpMk id="6" creationId="{00000000-0000-0000-0000-000000000000}"/>
          </ac:grpSpMkLst>
        </pc:grpChg>
        <pc:grpChg chg="mod">
          <ac:chgData name="Shuan Cheng" userId="b14087c0-bac9-44dd-b3f8-5d50e1ee75e5" providerId="ADAL" clId="{75A9BF88-81BC-4677-82BB-DF96F3D360A6}" dt="2025-09-19T22:15:15.107" v="20" actId="1035"/>
          <ac:grpSpMkLst>
            <pc:docMk/>
            <pc:sldMk cId="0" sldId="265"/>
            <ac:grpSpMk id="13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434848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532" y="1374037"/>
            <a:ext cx="4130040" cy="1368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5556" y="3322038"/>
            <a:ext cx="2781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slide" Target="slide12.xml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321" y="235473"/>
            <a:ext cx="2457450" cy="509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latin typeface="Arial"/>
                <a:cs typeface="Arial"/>
              </a:rPr>
              <a:t>Introduction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Modern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Controls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spc="-60" dirty="0">
                <a:latin typeface="Arial"/>
                <a:cs typeface="Arial"/>
              </a:rPr>
              <a:t>State-Space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97911"/>
            <a:ext cx="4608195" cy="1758314"/>
            <a:chOff x="0" y="1697911"/>
            <a:chExt cx="4608195" cy="175831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950" y="1697911"/>
              <a:ext cx="4330116" cy="164743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2555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145" dirty="0"/>
              <a:t> </a:t>
            </a:r>
            <a:r>
              <a:rPr spc="-114" dirty="0"/>
              <a:t>mass-</a:t>
            </a:r>
            <a:r>
              <a:rPr spc="-65" dirty="0"/>
              <a:t>spring-</a:t>
            </a:r>
            <a:r>
              <a:rPr spc="-30" dirty="0"/>
              <a:t>damper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705565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434975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position: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422070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520492"/>
            <a:ext cx="866775" cy="1090295"/>
            <a:chOff x="1204423" y="666426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1497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68966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2500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535394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176615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388643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039252"/>
            <a:ext cx="360045" cy="52705"/>
            <a:chOff x="2610972" y="1185186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1503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518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961428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82AA718-9051-5854-5E66-E7F96977F9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6456" y="1917995"/>
                <a:ext cx="4713706" cy="1564980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</m:t>
                      </m:r>
                      <m:r>
                        <a:rPr lang="en-US" altLang="zh-CN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  <m:r>
                        <a:rPr lang="ar-AE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             </m:t>
                      </m:r>
                      <m:r>
                        <a:rPr lang="en-US" altLang="zh-CN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82AA718-9051-5854-5E66-E7F96977F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456" y="1917995"/>
                <a:ext cx="4713706" cy="1564980"/>
              </a:xfrm>
              <a:prstGeom prst="rect">
                <a:avLst/>
              </a:prstGeom>
              <a:blipFill>
                <a:blip r:embed="rId4"/>
                <a:stretch>
                  <a:fillRect l="-1613" t="-8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大括号 18">
            <a:extLst>
              <a:ext uri="{FF2B5EF4-FFF2-40B4-BE49-F238E27FC236}">
                <a16:creationId xmlns:a16="http://schemas.microsoft.com/office/drawing/2014/main" id="{112751AF-4B10-C56C-693E-47AD7ADFC4FC}"/>
              </a:ext>
            </a:extLst>
          </p:cNvPr>
          <p:cNvSpPr/>
          <p:nvPr/>
        </p:nvSpPr>
        <p:spPr>
          <a:xfrm rot="5400000">
            <a:off x="1329690" y="2248535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BED8A218-7151-9ECB-AC21-DF69B4B2A5E3}"/>
              </a:ext>
            </a:extLst>
          </p:cNvPr>
          <p:cNvSpPr/>
          <p:nvPr/>
        </p:nvSpPr>
        <p:spPr>
          <a:xfrm rot="5400000">
            <a:off x="2167890" y="2096136"/>
            <a:ext cx="45719" cy="685799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B9BF7A6D-14C0-36F3-EB9C-B4CA4D4DEF5F}"/>
              </a:ext>
            </a:extLst>
          </p:cNvPr>
          <p:cNvSpPr/>
          <p:nvPr/>
        </p:nvSpPr>
        <p:spPr>
          <a:xfrm rot="5400000">
            <a:off x="2751943" y="2248536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D20A0615-3EB0-9A00-1629-A12509C42849}"/>
              </a:ext>
            </a:extLst>
          </p:cNvPr>
          <p:cNvSpPr/>
          <p:nvPr/>
        </p:nvSpPr>
        <p:spPr>
          <a:xfrm rot="5400000">
            <a:off x="3208274" y="2324735"/>
            <a:ext cx="45720" cy="2286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B5B2645C-8132-82D3-6736-404AE9307A67}"/>
              </a:ext>
            </a:extLst>
          </p:cNvPr>
          <p:cNvSpPr/>
          <p:nvPr/>
        </p:nvSpPr>
        <p:spPr>
          <a:xfrm rot="5400000">
            <a:off x="2383764" y="2923092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5" dirty="0"/>
              <a:t> </a:t>
            </a:r>
            <a:r>
              <a:rPr dirty="0"/>
              <a:t>a </a:t>
            </a:r>
            <a:r>
              <a:rPr spc="-45" dirty="0"/>
              <a:t>continuous-</a:t>
            </a:r>
            <a:r>
              <a:rPr dirty="0"/>
              <a:t>time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dirty="0"/>
              <a:t> </a:t>
            </a:r>
            <a:r>
              <a:rPr spc="-70" dirty="0"/>
              <a:t>system</a:t>
            </a:r>
            <a:r>
              <a:rPr dirty="0"/>
              <a:t> in </a:t>
            </a:r>
            <a:r>
              <a:rPr spc="-10" dirty="0"/>
              <a:t>MATLAB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612"/>
            <a:ext cx="4331335" cy="1195705"/>
            <a:chOff x="138544" y="594612"/>
            <a:chExt cx="4331335" cy="1195705"/>
          </a:xfrm>
        </p:grpSpPr>
        <p:sp>
          <p:nvSpPr>
            <p:cNvPr id="4" name="object 4"/>
            <p:cNvSpPr/>
            <p:nvPr/>
          </p:nvSpPr>
          <p:spPr>
            <a:xfrm>
              <a:off x="138544" y="594612"/>
              <a:ext cx="4331335" cy="1195705"/>
            </a:xfrm>
            <a:custGeom>
              <a:avLst/>
              <a:gdLst/>
              <a:ahLst/>
              <a:cxnLst/>
              <a:rect l="l" t="t" r="r" b="b"/>
              <a:pathLst>
                <a:path w="4331335" h="119570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64049"/>
                  </a:lnTo>
                  <a:lnTo>
                    <a:pt x="2485" y="1176362"/>
                  </a:lnTo>
                  <a:lnTo>
                    <a:pt x="9264" y="1186416"/>
                  </a:lnTo>
                  <a:lnTo>
                    <a:pt x="19319" y="1193195"/>
                  </a:lnTo>
                  <a:lnTo>
                    <a:pt x="31631" y="1195681"/>
                  </a:lnTo>
                  <a:lnTo>
                    <a:pt x="4299334" y="1195681"/>
                  </a:lnTo>
                  <a:lnTo>
                    <a:pt x="4311646" y="1193195"/>
                  </a:lnTo>
                  <a:lnTo>
                    <a:pt x="4321701" y="1186416"/>
                  </a:lnTo>
                  <a:lnTo>
                    <a:pt x="4328480" y="1176362"/>
                  </a:lnTo>
                  <a:lnTo>
                    <a:pt x="4330965" y="1164049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38"/>
              <a:ext cx="4318635" cy="1183640"/>
            </a:xfrm>
            <a:custGeom>
              <a:avLst/>
              <a:gdLst/>
              <a:ahLst/>
              <a:cxnLst/>
              <a:rect l="l" t="t" r="r" b="b"/>
              <a:pathLst>
                <a:path w="4318635" h="1183639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51397"/>
                  </a:lnTo>
                  <a:lnTo>
                    <a:pt x="2485" y="1163709"/>
                  </a:lnTo>
                  <a:lnTo>
                    <a:pt x="9264" y="1173764"/>
                  </a:lnTo>
                  <a:lnTo>
                    <a:pt x="19319" y="1180543"/>
                  </a:lnTo>
                  <a:lnTo>
                    <a:pt x="31631" y="1183028"/>
                  </a:lnTo>
                  <a:lnTo>
                    <a:pt x="4286681" y="1183028"/>
                  </a:lnTo>
                  <a:lnTo>
                    <a:pt x="4298993" y="1180543"/>
                  </a:lnTo>
                  <a:lnTo>
                    <a:pt x="4309048" y="1173764"/>
                  </a:lnTo>
                  <a:lnTo>
                    <a:pt x="4315827" y="1163709"/>
                  </a:lnTo>
                  <a:lnTo>
                    <a:pt x="4318313" y="115139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2778" y="609760"/>
            <a:ext cx="1520190" cy="1136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latin typeface="Courier New"/>
                <a:cs typeface="Courier New"/>
              </a:rPr>
              <a:t>A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[0,1;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80" dirty="0">
                <a:latin typeface="Courier New"/>
                <a:cs typeface="Courier New"/>
              </a:rPr>
              <a:t>3,</a:t>
            </a:r>
            <a:r>
              <a:rPr sz="900" spc="-80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25" dirty="0">
                <a:latin typeface="Courier New"/>
                <a:cs typeface="Courier New"/>
              </a:rPr>
              <a:t>2];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B = </a:t>
            </a:r>
            <a:r>
              <a:rPr sz="900" spc="-10" dirty="0">
                <a:latin typeface="Courier New"/>
                <a:cs typeface="Courier New"/>
              </a:rPr>
              <a:t>[0;1];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C = </a:t>
            </a:r>
            <a:r>
              <a:rPr sz="900" spc="-10" dirty="0">
                <a:latin typeface="Courier New"/>
                <a:cs typeface="Courier New"/>
              </a:rPr>
              <a:t>[2,1];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latin typeface="Courier New"/>
                <a:cs typeface="Courier New"/>
              </a:rPr>
              <a:t>D =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latin typeface="Courier New"/>
                <a:cs typeface="Courier New"/>
              </a:rPr>
              <a:t>sys_ss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ss(A,B,C,D)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5" dirty="0">
                <a:latin typeface="Courier New"/>
                <a:cs typeface="Courier New"/>
              </a:rPr>
              <a:t>[yout,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T]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step(sys_ss); 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latin typeface="Courier New"/>
                <a:cs typeface="Courier New"/>
              </a:rPr>
              <a:t>, plot(T, </a:t>
            </a:r>
            <a:r>
              <a:rPr sz="900" spc="-10" dirty="0">
                <a:latin typeface="Courier New"/>
                <a:cs typeface="Courier New"/>
              </a:rPr>
              <a:t>yout)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5" dirty="0"/>
              <a:t> </a:t>
            </a:r>
            <a:r>
              <a:rPr dirty="0"/>
              <a:t>a </a:t>
            </a:r>
            <a:r>
              <a:rPr spc="-45" dirty="0"/>
              <a:t>continuous-</a:t>
            </a:r>
            <a:r>
              <a:rPr dirty="0"/>
              <a:t>time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dirty="0"/>
              <a:t> </a:t>
            </a:r>
            <a:r>
              <a:rPr spc="-70" dirty="0"/>
              <a:t>system</a:t>
            </a:r>
            <a:r>
              <a:rPr dirty="0"/>
              <a:t> in </a:t>
            </a:r>
            <a:r>
              <a:rPr spc="-10" dirty="0"/>
              <a:t>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592"/>
            <a:ext cx="4331335" cy="2726690"/>
            <a:chOff x="138544" y="594592"/>
            <a:chExt cx="4331335" cy="2726690"/>
          </a:xfrm>
        </p:grpSpPr>
        <p:sp>
          <p:nvSpPr>
            <p:cNvPr id="4" name="object 4"/>
            <p:cNvSpPr/>
            <p:nvPr/>
          </p:nvSpPr>
          <p:spPr>
            <a:xfrm>
              <a:off x="138544" y="594592"/>
              <a:ext cx="4331335" cy="2726690"/>
            </a:xfrm>
            <a:custGeom>
              <a:avLst/>
              <a:gdLst/>
              <a:ahLst/>
              <a:cxnLst/>
              <a:rect l="l" t="t" r="r" b="b"/>
              <a:pathLst>
                <a:path w="4331335" h="272669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695028"/>
                  </a:lnTo>
                  <a:lnTo>
                    <a:pt x="2485" y="2707341"/>
                  </a:lnTo>
                  <a:lnTo>
                    <a:pt x="9264" y="2717395"/>
                  </a:lnTo>
                  <a:lnTo>
                    <a:pt x="19319" y="2724174"/>
                  </a:lnTo>
                  <a:lnTo>
                    <a:pt x="31631" y="2726660"/>
                  </a:lnTo>
                  <a:lnTo>
                    <a:pt x="4299334" y="2726660"/>
                  </a:lnTo>
                  <a:lnTo>
                    <a:pt x="4311646" y="2724174"/>
                  </a:lnTo>
                  <a:lnTo>
                    <a:pt x="4321701" y="2717395"/>
                  </a:lnTo>
                  <a:lnTo>
                    <a:pt x="4328480" y="2707341"/>
                  </a:lnTo>
                  <a:lnTo>
                    <a:pt x="4330965" y="269502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19"/>
              <a:ext cx="4318635" cy="2714625"/>
            </a:xfrm>
            <a:custGeom>
              <a:avLst/>
              <a:gdLst/>
              <a:ahLst/>
              <a:cxnLst/>
              <a:rect l="l" t="t" r="r" b="b"/>
              <a:pathLst>
                <a:path w="4318635" h="271462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682375"/>
                  </a:lnTo>
                  <a:lnTo>
                    <a:pt x="2485" y="2694688"/>
                  </a:lnTo>
                  <a:lnTo>
                    <a:pt x="9264" y="2704742"/>
                  </a:lnTo>
                  <a:lnTo>
                    <a:pt x="19319" y="2711521"/>
                  </a:lnTo>
                  <a:lnTo>
                    <a:pt x="31631" y="2714007"/>
                  </a:lnTo>
                  <a:lnTo>
                    <a:pt x="4286681" y="2714007"/>
                  </a:lnTo>
                  <a:lnTo>
                    <a:pt x="4298993" y="2711521"/>
                  </a:lnTo>
                  <a:lnTo>
                    <a:pt x="4309048" y="2704742"/>
                  </a:lnTo>
                  <a:lnTo>
                    <a:pt x="4315827" y="2694688"/>
                  </a:lnTo>
                  <a:lnTo>
                    <a:pt x="4318313" y="2682375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2778" y="609760"/>
            <a:ext cx="1998345" cy="266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co</a:t>
            </a:r>
            <a:endParaRPr sz="900">
              <a:latin typeface="Courier New"/>
              <a:cs typeface="Courier New"/>
            </a:endParaRPr>
          </a:p>
          <a:p>
            <a:pPr marL="12700" marR="124460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matplotlib.pyplot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latin typeface="Courier New"/>
                <a:cs typeface="Courier New"/>
              </a:rPr>
              <a:t>plt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5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numpy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4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A</a:t>
            </a:r>
            <a:r>
              <a:rPr sz="900" spc="-2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np.array([[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],[-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3</a:t>
            </a:r>
            <a:r>
              <a:rPr sz="900" spc="-75" dirty="0">
                <a:latin typeface="Courier New"/>
                <a:cs typeface="Courier New"/>
              </a:rPr>
              <a:t>,-</a:t>
            </a:r>
            <a:r>
              <a:rPr sz="900" spc="-2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20" dirty="0">
                <a:latin typeface="Courier New"/>
                <a:cs typeface="Courier New"/>
              </a:rPr>
              <a:t>]])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B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np.array([[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25" dirty="0">
                <a:latin typeface="Courier New"/>
                <a:cs typeface="Courier New"/>
              </a:rPr>
              <a:t>],[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25" dirty="0">
                <a:latin typeface="Courier New"/>
                <a:cs typeface="Courier New"/>
              </a:rPr>
              <a:t>]])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C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np.array([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])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np.array([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])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602615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sys_ss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co.ss(A,B,C,D)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(sys_ss)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yout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co.step_response(sys_ss)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243840">
              <a:lnSpc>
                <a:spcPct val="101499"/>
              </a:lnSpc>
              <a:spcBef>
                <a:spcPts val="5"/>
              </a:spcBef>
            </a:pPr>
            <a:r>
              <a:rPr sz="900" spc="-75" dirty="0">
                <a:latin typeface="Courier New"/>
                <a:cs typeface="Courier New"/>
              </a:rPr>
              <a:t>plt.figure(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,figsize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(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6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70" dirty="0">
                <a:latin typeface="Courier New"/>
                <a:cs typeface="Courier New"/>
              </a:rPr>
              <a:t>)) </a:t>
            </a:r>
            <a:r>
              <a:rPr sz="900" spc="-10" dirty="0">
                <a:latin typeface="Courier New"/>
                <a:cs typeface="Courier New"/>
              </a:rPr>
              <a:t>plt.plot(T,yout) plt.grid(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True</a:t>
            </a:r>
            <a:r>
              <a:rPr sz="900" spc="-10" dirty="0">
                <a:latin typeface="Courier New"/>
                <a:cs typeface="Courier New"/>
              </a:rPr>
              <a:t>) plt.ylabel(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"y"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 marR="542925">
              <a:lnSpc>
                <a:spcPct val="101499"/>
              </a:lnSpc>
            </a:pPr>
            <a:r>
              <a:rPr sz="900" spc="-75" dirty="0">
                <a:latin typeface="Courier New"/>
                <a:cs typeface="Courier New"/>
              </a:rPr>
              <a:t>plt.xlabel(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"Time</a:t>
            </a:r>
            <a:r>
              <a:rPr sz="900" spc="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(sec)"</a:t>
            </a:r>
            <a:r>
              <a:rPr sz="900" spc="-70" dirty="0">
                <a:latin typeface="Courier New"/>
                <a:cs typeface="Courier New"/>
              </a:rPr>
              <a:t>) </a:t>
            </a:r>
            <a:r>
              <a:rPr sz="900" spc="-10" dirty="0">
                <a:latin typeface="Courier New"/>
                <a:cs typeface="Courier New"/>
              </a:rPr>
              <a:t>plt.show()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3347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-65" dirty="0"/>
              <a:t> </a:t>
            </a:r>
            <a:r>
              <a:rPr spc="-10" dirty="0"/>
              <a:t>state</a:t>
            </a:r>
            <a:r>
              <a:rPr spc="-60" dirty="0"/>
              <a:t> </a:t>
            </a:r>
            <a:r>
              <a:rPr spc="-100" dirty="0"/>
              <a:t>space?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515758"/>
            <a:ext cx="4124960" cy="12852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Arial"/>
                <a:cs typeface="Arial"/>
              </a:rPr>
              <a:t>static/memoryless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system: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present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output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depends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5CA8"/>
                </a:solidFill>
                <a:latin typeface="Arial"/>
                <a:cs typeface="Arial"/>
              </a:rPr>
              <a:t>only</a:t>
            </a:r>
            <a:r>
              <a:rPr sz="1100" spc="5" dirty="0">
                <a:solidFill>
                  <a:srgbClr val="FF5CA8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present </a:t>
            </a:r>
            <a:r>
              <a:rPr sz="1100" dirty="0">
                <a:latin typeface="Arial"/>
                <a:cs typeface="Arial"/>
              </a:rPr>
              <a:t>input:</a:t>
            </a:r>
            <a:r>
              <a:rPr sz="1100" spc="16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f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u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spc="-10" dirty="0">
                <a:latin typeface="Arial"/>
                <a:cs typeface="Arial"/>
              </a:rPr>
              <a:t>))</a:t>
            </a:r>
            <a:endParaRPr sz="1100">
              <a:latin typeface="Arial"/>
              <a:cs typeface="Arial"/>
            </a:endParaRPr>
          </a:p>
          <a:p>
            <a:pPr marL="38100" marR="334645">
              <a:lnSpc>
                <a:spcPct val="102600"/>
              </a:lnSpc>
              <a:spcBef>
                <a:spcPts val="300"/>
              </a:spcBef>
            </a:pPr>
            <a:r>
              <a:rPr sz="1100" spc="-45" dirty="0">
                <a:latin typeface="Arial"/>
                <a:cs typeface="Arial"/>
              </a:rPr>
              <a:t>dynamic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system: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present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output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depends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5CA8"/>
                </a:solidFill>
                <a:latin typeface="Arial"/>
                <a:cs typeface="Arial"/>
              </a:rPr>
              <a:t>past</a:t>
            </a:r>
            <a:r>
              <a:rPr sz="1100" spc="-5" dirty="0">
                <a:solidFill>
                  <a:srgbClr val="FF5CA8"/>
                </a:solidFill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present </a:t>
            </a:r>
            <a:r>
              <a:rPr sz="1100" spc="-10" dirty="0">
                <a:latin typeface="Arial"/>
                <a:cs typeface="Arial"/>
              </a:rPr>
              <a:t>input,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57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10" dirty="0">
                <a:latin typeface="Arial"/>
                <a:cs typeface="Arial"/>
              </a:rPr>
              <a:t>e.g.,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-45" dirty="0">
                <a:latin typeface="Arial"/>
                <a:cs typeface="Arial"/>
              </a:rPr>
              <a:t> </a:t>
            </a:r>
            <a:r>
              <a:rPr sz="1000" i="1" spc="170" dirty="0">
                <a:latin typeface="Hack"/>
                <a:cs typeface="Hack"/>
              </a:rPr>
              <a:t>−</a:t>
            </a:r>
            <a:r>
              <a:rPr sz="1000" i="1" spc="-365" dirty="0">
                <a:latin typeface="Hack"/>
                <a:cs typeface="Hack"/>
              </a:rPr>
              <a:t> </a:t>
            </a:r>
            <a:r>
              <a:rPr sz="1000" dirty="0">
                <a:latin typeface="Arial"/>
                <a:cs typeface="Arial"/>
              </a:rPr>
              <a:t>1)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-40" dirty="0">
                <a:latin typeface="Arial"/>
                <a:cs typeface="Arial"/>
              </a:rPr>
              <a:t> </a:t>
            </a:r>
            <a:r>
              <a:rPr sz="1000" i="1" spc="170" dirty="0">
                <a:latin typeface="Hack"/>
                <a:cs typeface="Hack"/>
              </a:rPr>
              <a:t>−</a:t>
            </a:r>
            <a:r>
              <a:rPr sz="1000" i="1" spc="-365" dirty="0">
                <a:latin typeface="Hack"/>
                <a:cs typeface="Hack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12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45" dirty="0">
                <a:latin typeface="Arial"/>
                <a:cs typeface="Arial"/>
              </a:rPr>
              <a:t>described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differential</a:t>
            </a:r>
            <a:r>
              <a:rPr sz="1000" dirty="0">
                <a:latin typeface="Arial"/>
                <a:cs typeface="Arial"/>
              </a:rPr>
              <a:t> or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difference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equations,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have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delays</a:t>
            </a:r>
            <a:endParaRPr sz="1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sz="1100" spc="-45" dirty="0">
                <a:latin typeface="Arial"/>
                <a:cs typeface="Arial"/>
              </a:rPr>
              <a:t>how</a:t>
            </a:r>
            <a:r>
              <a:rPr sz="1100" spc="-30" dirty="0">
                <a:latin typeface="Arial"/>
                <a:cs typeface="Arial"/>
              </a:rPr>
              <a:t> much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information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past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needed?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981379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692452"/>
            <a:ext cx="65201" cy="6520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32270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spc="-40" dirty="0"/>
              <a:t>concept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45" dirty="0"/>
              <a:t>states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45" dirty="0"/>
              <a:t>dynamic</a:t>
            </a:r>
            <a:r>
              <a:rPr spc="-10" dirty="0"/>
              <a:t> </a:t>
            </a:r>
            <a:r>
              <a:rPr spc="-45" dirty="0"/>
              <a:t>system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515758"/>
            <a:ext cx="4130040" cy="12242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state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information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you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need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time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90" dirty="0">
                <a:latin typeface="Arial"/>
                <a:cs typeface="Arial"/>
              </a:rPr>
              <a:t>t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together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future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values</a:t>
            </a:r>
            <a:r>
              <a:rPr sz="1100" dirty="0">
                <a:latin typeface="Arial"/>
                <a:cs typeface="Arial"/>
              </a:rPr>
              <a:t> 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input,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will let </a:t>
            </a:r>
            <a:r>
              <a:rPr sz="1100" spc="-45" dirty="0">
                <a:latin typeface="Arial"/>
                <a:cs typeface="Arial"/>
              </a:rPr>
              <a:t>you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compute</a:t>
            </a:r>
            <a:r>
              <a:rPr sz="1100" dirty="0">
                <a:latin typeface="Arial"/>
                <a:cs typeface="Arial"/>
              </a:rPr>
              <a:t> future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values</a:t>
            </a:r>
            <a:r>
              <a:rPr sz="1100" dirty="0">
                <a:latin typeface="Arial"/>
                <a:cs typeface="Arial"/>
              </a:rPr>
              <a:t> of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output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spc="-50" dirty="0">
                <a:latin typeface="Arial"/>
                <a:cs typeface="Arial"/>
              </a:rPr>
              <a:t>loosely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speaking: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2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“aggregated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effect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past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inputs”</a:t>
            </a:r>
            <a:endParaRPr sz="1000">
              <a:latin typeface="Arial"/>
              <a:cs typeface="Arial"/>
            </a:endParaRPr>
          </a:p>
          <a:p>
            <a:pPr marL="314960" marR="149225" indent="-137160">
              <a:lnSpc>
                <a:spcPts val="1200"/>
              </a:lnSpc>
              <a:spcBef>
                <a:spcPts val="3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5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necessary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“memory”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dynamic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system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keeps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at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each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time </a:t>
            </a:r>
            <a:r>
              <a:rPr sz="1000" spc="-10" dirty="0">
                <a:latin typeface="Arial"/>
                <a:cs typeface="Arial"/>
              </a:rPr>
              <a:t>instance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153452"/>
            <a:ext cx="65201" cy="6520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2921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1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position: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6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7849"/>
            <a:ext cx="866775" cy="1090295"/>
            <a:chOff x="1204423" y="667849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2919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9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2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3971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6000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6609"/>
            <a:ext cx="360045" cy="52705"/>
            <a:chOff x="2610972" y="1186609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660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8785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023021"/>
            <a:ext cx="65201" cy="6520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77532" y="1914423"/>
            <a:ext cx="2764790" cy="75628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100" dirty="0">
                <a:latin typeface="Arial"/>
                <a:cs typeface="Arial"/>
              </a:rPr>
              <a:t>to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predict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future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motion,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need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know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375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i="1" spc="-10" dirty="0">
                <a:latin typeface="Arial"/>
                <a:cs typeface="Arial"/>
              </a:rPr>
              <a:t>current </a:t>
            </a:r>
            <a:r>
              <a:rPr sz="1000" spc="-10" dirty="0">
                <a:latin typeface="Arial"/>
                <a:cs typeface="Arial"/>
              </a:rPr>
              <a:t>position </a:t>
            </a:r>
            <a:r>
              <a:rPr sz="1000" spc="-20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velocity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5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i="1" dirty="0">
                <a:latin typeface="Arial"/>
                <a:cs typeface="Arial"/>
              </a:rPr>
              <a:t>future</a:t>
            </a:r>
            <a:r>
              <a:rPr sz="1000" i="1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force</a:t>
            </a:r>
            <a:endParaRPr sz="1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sz="1100" i="1" spc="420" dirty="0">
                <a:latin typeface="Hack"/>
                <a:cs typeface="Hack"/>
              </a:rPr>
              <a:t>⇒</a:t>
            </a:r>
            <a:r>
              <a:rPr sz="1100" i="1" spc="-300" dirty="0">
                <a:latin typeface="Hack"/>
                <a:cs typeface="Hack"/>
              </a:rPr>
              <a:t> </a:t>
            </a:r>
            <a:r>
              <a:rPr sz="1100" spc="-25" dirty="0">
                <a:latin typeface="Arial"/>
                <a:cs typeface="Arial"/>
              </a:rPr>
              <a:t>states: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position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velocity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562021"/>
            <a:ext cx="65201" cy="65201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3361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40" dirty="0"/>
              <a:t>order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5" dirty="0"/>
              <a:t>dynamic</a:t>
            </a:r>
            <a:r>
              <a:rPr spc="-20" dirty="0"/>
              <a:t> </a:t>
            </a:r>
            <a:r>
              <a:rPr spc="-55" dirty="0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2921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1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position: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6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7849"/>
            <a:ext cx="866775" cy="1090295"/>
            <a:chOff x="1204423" y="667849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2919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9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2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3971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6000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6609"/>
            <a:ext cx="360045" cy="52705"/>
            <a:chOff x="2610972" y="1186609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660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8785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023021"/>
            <a:ext cx="65201" cy="6520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77532" y="1939504"/>
            <a:ext cx="3905885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number,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state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variables</a:t>
            </a:r>
            <a:r>
              <a:rPr sz="1100" dirty="0">
                <a:latin typeface="Arial"/>
                <a:cs typeface="Arial"/>
              </a:rPr>
              <a:t> that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-85" dirty="0">
                <a:latin typeface="Arial"/>
                <a:cs typeface="Arial"/>
              </a:rPr>
              <a:t>necessary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and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60" dirty="0">
                <a:latin typeface="Arial"/>
                <a:cs typeface="Arial"/>
              </a:rPr>
              <a:t>suﬀicient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to </a:t>
            </a:r>
            <a:r>
              <a:rPr sz="1100" spc="-40" dirty="0">
                <a:latin typeface="Arial"/>
                <a:cs typeface="Arial"/>
              </a:rPr>
              <a:t>uniquely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describe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system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Arial"/>
                <a:cs typeface="Arial"/>
              </a:rPr>
              <a:t>for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given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dynamic</a:t>
            </a:r>
            <a:r>
              <a:rPr sz="1100" spc="-10" dirty="0">
                <a:latin typeface="Arial"/>
                <a:cs typeface="Arial"/>
              </a:rPr>
              <a:t> system,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39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40" dirty="0">
                <a:latin typeface="Arial"/>
                <a:cs typeface="Arial"/>
              </a:rPr>
              <a:t>choice</a:t>
            </a:r>
            <a:r>
              <a:rPr sz="1000" dirty="0">
                <a:latin typeface="Arial"/>
                <a:cs typeface="Arial"/>
              </a:rPr>
              <a:t> of </a:t>
            </a:r>
            <a:r>
              <a:rPr sz="1000" spc="-10" dirty="0">
                <a:latin typeface="Arial"/>
                <a:cs typeface="Arial"/>
              </a:rPr>
              <a:t>state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variables</a:t>
            </a:r>
            <a:r>
              <a:rPr sz="1000" dirty="0">
                <a:latin typeface="Arial"/>
                <a:cs typeface="Arial"/>
              </a:rPr>
              <a:t> is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not </a:t>
            </a:r>
            <a:r>
              <a:rPr sz="1000" i="1" spc="-10" dirty="0">
                <a:latin typeface="Arial"/>
                <a:cs typeface="Arial"/>
              </a:rPr>
              <a:t>unique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195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05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50" dirty="0">
                <a:latin typeface="Arial"/>
                <a:cs typeface="Arial"/>
              </a:rPr>
              <a:t>however,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its </a:t>
            </a:r>
            <a:r>
              <a:rPr sz="1000" spc="-30" dirty="0">
                <a:latin typeface="Arial"/>
                <a:cs typeface="Arial"/>
              </a:rPr>
              <a:t>order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fixed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19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latin typeface="Arial"/>
                <a:cs typeface="Arial"/>
              </a:rPr>
              <a:t>i.e.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you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need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more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but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less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state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variables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405126"/>
            <a:ext cx="65201" cy="65201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407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States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-5" dirty="0"/>
              <a:t> </a:t>
            </a:r>
            <a:r>
              <a:rPr spc="-5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77798"/>
            <a:ext cx="23952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Arial"/>
                <a:cs typeface="Arial"/>
              </a:rPr>
              <a:t>consider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45" dirty="0">
                <a:latin typeface="Arial"/>
                <a:cs typeface="Arial"/>
              </a:rPr>
              <a:t>discrete-</a:t>
            </a:r>
            <a:r>
              <a:rPr sz="1100" spc="-20" dirty="0">
                <a:latin typeface="Arial"/>
                <a:cs typeface="Arial"/>
              </a:rPr>
              <a:t>time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dynamic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system: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57553"/>
            <a:ext cx="65201" cy="65201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state</a:t>
            </a:r>
            <a:r>
              <a:rPr spc="-15" dirty="0"/>
              <a:t> </a:t>
            </a:r>
            <a:r>
              <a:rPr dirty="0"/>
              <a:t>at</a:t>
            </a:r>
            <a:r>
              <a:rPr spc="-20" dirty="0"/>
              <a:t> </a:t>
            </a:r>
            <a:r>
              <a:rPr spc="-40" dirty="0"/>
              <a:t>any</a:t>
            </a:r>
            <a:r>
              <a:rPr spc="-15" dirty="0"/>
              <a:t> </a:t>
            </a:r>
            <a:r>
              <a:rPr spc="-45" dirty="0"/>
              <a:t>instance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k</a:t>
            </a:r>
            <a:r>
              <a:rPr sz="1200" i="1" baseline="-10416" dirty="0">
                <a:latin typeface="Arial"/>
                <a:cs typeface="Arial"/>
              </a:rPr>
              <a:t>o</a:t>
            </a:r>
            <a:r>
              <a:rPr sz="1200" i="1" spc="157" baseline="-10416" dirty="0">
                <a:latin typeface="Arial"/>
                <a:cs typeface="Arial"/>
              </a:rPr>
              <a:t> </a:t>
            </a:r>
            <a:r>
              <a:rPr sz="1100" spc="-10" dirty="0"/>
              <a:t>is</a:t>
            </a:r>
            <a:r>
              <a:rPr sz="1100" spc="-15" dirty="0"/>
              <a:t> </a:t>
            </a:r>
            <a:r>
              <a:rPr sz="1100" dirty="0"/>
              <a:t>the</a:t>
            </a:r>
            <a:r>
              <a:rPr sz="1100" spc="-20" dirty="0"/>
              <a:t> </a:t>
            </a:r>
            <a:r>
              <a:rPr sz="1100" spc="-20" dirty="0">
                <a:solidFill>
                  <a:srgbClr val="FF5CA8"/>
                </a:solidFill>
              </a:rPr>
              <a:t>minimum</a:t>
            </a:r>
            <a:r>
              <a:rPr sz="1100" spc="-15" dirty="0">
                <a:solidFill>
                  <a:srgbClr val="FF5CA8"/>
                </a:solidFill>
              </a:rPr>
              <a:t> </a:t>
            </a:r>
            <a:r>
              <a:rPr sz="1100" spc="-25" dirty="0"/>
              <a:t>set</a:t>
            </a:r>
            <a:r>
              <a:rPr sz="1100" spc="-15" dirty="0"/>
              <a:t> </a:t>
            </a:r>
            <a:r>
              <a:rPr sz="1100" dirty="0"/>
              <a:t>of</a:t>
            </a:r>
            <a:r>
              <a:rPr sz="1100" spc="-20" dirty="0"/>
              <a:t> </a:t>
            </a:r>
            <a:r>
              <a:rPr sz="1100" spc="-10" dirty="0"/>
              <a:t>variables,</a:t>
            </a:r>
            <a:endParaRPr sz="11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lang="en-US" altLang="zh-CN" i="1" dirty="0"/>
              <a:t>x</a:t>
            </a:r>
            <a:r>
              <a:rPr lang="en-US" altLang="zh-CN" sz="1200" baseline="-10416" dirty="0"/>
              <a:t>1</a:t>
            </a:r>
            <a:r>
              <a:rPr lang="en-US" altLang="zh-CN" dirty="0"/>
              <a:t>(</a:t>
            </a:r>
            <a:r>
              <a:rPr lang="en-US" altLang="zh-CN" i="1" dirty="0"/>
              <a:t>k</a:t>
            </a:r>
            <a:r>
              <a:rPr lang="en-US" altLang="zh-CN" sz="1200" i="1" baseline="-10416" dirty="0"/>
              <a:t>o</a:t>
            </a:r>
            <a:r>
              <a:rPr lang="en-US" altLang="zh-CN" dirty="0"/>
              <a:t>)</a:t>
            </a:r>
            <a:r>
              <a:rPr lang="en-US" altLang="zh-CN" i="1" dirty="0">
                <a:latin typeface="Times New Roman"/>
                <a:cs typeface="Times New Roman"/>
              </a:rPr>
              <a:t>,</a:t>
            </a:r>
            <a:r>
              <a:rPr lang="en-US" altLang="zh-CN" i="1" spc="-65" dirty="0">
                <a:latin typeface="Times New Roman"/>
                <a:cs typeface="Times New Roman"/>
              </a:rPr>
              <a:t> </a:t>
            </a:r>
            <a:r>
              <a:rPr lang="en-US" altLang="zh-CN" i="1" dirty="0"/>
              <a:t>x</a:t>
            </a:r>
            <a:r>
              <a:rPr lang="en-US" altLang="zh-CN" sz="1200" baseline="-10416" dirty="0"/>
              <a:t>2</a:t>
            </a:r>
            <a:r>
              <a:rPr lang="en-US" altLang="zh-CN" dirty="0"/>
              <a:t>(</a:t>
            </a:r>
            <a:r>
              <a:rPr lang="en-US" altLang="zh-CN" i="1" dirty="0"/>
              <a:t>k</a:t>
            </a:r>
            <a:r>
              <a:rPr lang="en-US" altLang="zh-CN" sz="1200" i="1" baseline="-10416" dirty="0"/>
              <a:t>o</a:t>
            </a:r>
            <a:r>
              <a:rPr lang="en-US" altLang="zh-CN" dirty="0"/>
              <a:t>)</a:t>
            </a:r>
            <a:r>
              <a:rPr lang="en-US" altLang="zh-CN" i="1" dirty="0">
                <a:latin typeface="Times New Roman"/>
                <a:cs typeface="Times New Roman"/>
              </a:rPr>
              <a:t>, </a:t>
            </a:r>
            <a:r>
              <a:rPr lang="en-US" altLang="zh-CN" dirty="0">
                <a:ea typeface="Cambria Math" panose="02040503050406030204" pitchFamily="18" charset="0"/>
                <a:cs typeface="Times New Roman"/>
              </a:rPr>
              <a:t>⋯</a:t>
            </a:r>
            <a:r>
              <a:rPr lang="en-US" altLang="zh-CN" i="1" dirty="0">
                <a:latin typeface="Times New Roman"/>
                <a:cs typeface="Times New Roman"/>
              </a:rPr>
              <a:t>,</a:t>
            </a:r>
            <a:r>
              <a:rPr lang="en-US" altLang="zh-CN" i="1" spc="-60" dirty="0">
                <a:latin typeface="Times New Roman"/>
                <a:cs typeface="Times New Roman"/>
              </a:rPr>
              <a:t> </a:t>
            </a:r>
            <a:r>
              <a:rPr lang="en-US" altLang="zh-CN" i="1" spc="-10" dirty="0" err="1"/>
              <a:t>x</a:t>
            </a:r>
            <a:r>
              <a:rPr lang="en-US" altLang="zh-CN" sz="1200" i="1" spc="-15" baseline="-10416" dirty="0" err="1"/>
              <a:t>n</a:t>
            </a:r>
            <a:r>
              <a:rPr lang="en-US" altLang="zh-CN" spc="-10" dirty="0"/>
              <a:t>(</a:t>
            </a:r>
            <a:r>
              <a:rPr lang="en-US" altLang="zh-CN" i="1" spc="-10" dirty="0"/>
              <a:t>k</a:t>
            </a:r>
            <a:r>
              <a:rPr lang="en-US" altLang="zh-CN" sz="1200" i="1" spc="-15" baseline="-10416" dirty="0"/>
              <a:t>o</a:t>
            </a:r>
            <a:r>
              <a:rPr lang="en-US" altLang="zh-CN" spc="-10" dirty="0"/>
              <a:t>)</a:t>
            </a:r>
            <a:endParaRPr lang="en-US" altLang="zh-CN" dirty="0"/>
          </a:p>
          <a:p>
            <a:pPr marL="38100" marR="30480">
              <a:lnSpc>
                <a:spcPct val="102699"/>
              </a:lnSpc>
              <a:spcBef>
                <a:spcPts val="1095"/>
              </a:spcBef>
            </a:pP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fully</a:t>
            </a:r>
            <a:r>
              <a:rPr spc="15" dirty="0"/>
              <a:t> </a:t>
            </a:r>
            <a:r>
              <a:rPr spc="-60" dirty="0"/>
              <a:t>describe</a:t>
            </a:r>
            <a:r>
              <a:rPr spc="1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65" dirty="0"/>
              <a:t>system</a:t>
            </a:r>
            <a:r>
              <a:rPr spc="15" dirty="0"/>
              <a:t> </a:t>
            </a:r>
            <a:r>
              <a:rPr spc="-45" dirty="0"/>
              <a:t>and</a:t>
            </a:r>
            <a:r>
              <a:rPr spc="15" dirty="0"/>
              <a:t> </a:t>
            </a:r>
            <a:r>
              <a:rPr dirty="0"/>
              <a:t>its</a:t>
            </a:r>
            <a:r>
              <a:rPr spc="15" dirty="0"/>
              <a:t> </a:t>
            </a:r>
            <a:r>
              <a:rPr spc="-85" dirty="0"/>
              <a:t>response</a:t>
            </a:r>
            <a:r>
              <a:rPr spc="15" dirty="0"/>
              <a:t> </a:t>
            </a:r>
            <a:r>
              <a:rPr dirty="0"/>
              <a:t>for</a:t>
            </a:r>
            <a:r>
              <a:rPr spc="10" dirty="0"/>
              <a:t> </a:t>
            </a:r>
            <a:r>
              <a:rPr i="1" dirty="0">
                <a:latin typeface="Arial"/>
                <a:cs typeface="Arial"/>
              </a:rPr>
              <a:t>k</a:t>
            </a:r>
            <a:r>
              <a:rPr i="1" spc="-30" dirty="0">
                <a:latin typeface="Arial"/>
                <a:cs typeface="Arial"/>
              </a:rPr>
              <a:t> </a:t>
            </a:r>
            <a:r>
              <a:rPr i="1" spc="175" dirty="0">
                <a:latin typeface="Hack"/>
                <a:cs typeface="Hack"/>
              </a:rPr>
              <a:t>≥</a:t>
            </a:r>
            <a:r>
              <a:rPr i="1" spc="-360" dirty="0">
                <a:latin typeface="Hack"/>
                <a:cs typeface="Hack"/>
              </a:rPr>
              <a:t> </a:t>
            </a:r>
            <a:r>
              <a:rPr i="1" dirty="0">
                <a:latin typeface="Arial"/>
                <a:cs typeface="Arial"/>
              </a:rPr>
              <a:t>k</a:t>
            </a:r>
            <a:r>
              <a:rPr sz="1200" i="1" baseline="-10416" dirty="0">
                <a:latin typeface="Arial"/>
                <a:cs typeface="Arial"/>
              </a:rPr>
              <a:t>o</a:t>
            </a:r>
            <a:r>
              <a:rPr sz="1200" i="1" spc="217" baseline="-10416" dirty="0">
                <a:latin typeface="Arial"/>
                <a:cs typeface="Arial"/>
              </a:rPr>
              <a:t> </a:t>
            </a:r>
            <a:r>
              <a:rPr sz="1100" dirty="0"/>
              <a:t>to</a:t>
            </a:r>
            <a:r>
              <a:rPr sz="1100" spc="15" dirty="0"/>
              <a:t> </a:t>
            </a:r>
            <a:r>
              <a:rPr sz="1100" spc="-45" dirty="0"/>
              <a:t>any</a:t>
            </a:r>
            <a:r>
              <a:rPr sz="1100" spc="10" dirty="0"/>
              <a:t> </a:t>
            </a:r>
            <a:r>
              <a:rPr sz="1100" spc="-20" dirty="0"/>
              <a:t>given </a:t>
            </a:r>
            <a:r>
              <a:rPr sz="1100" spc="-25" dirty="0"/>
              <a:t>set</a:t>
            </a:r>
            <a:r>
              <a:rPr sz="1100" spc="-15" dirty="0"/>
              <a:t> </a:t>
            </a:r>
            <a:r>
              <a:rPr sz="1100" dirty="0"/>
              <a:t>of</a:t>
            </a:r>
            <a:r>
              <a:rPr sz="1100" spc="-15" dirty="0"/>
              <a:t> </a:t>
            </a:r>
            <a:r>
              <a:rPr sz="1100" spc="-10" dirty="0"/>
              <a:t>inputs</a:t>
            </a:r>
            <a:endParaRPr sz="1100" dirty="0">
              <a:latin typeface="Arial"/>
              <a:cs typeface="Arial"/>
            </a:endParaRPr>
          </a:p>
          <a:p>
            <a:pPr marL="38100" marR="396240" algn="l">
              <a:lnSpc>
                <a:spcPct val="102600"/>
              </a:lnSpc>
              <a:spcBef>
                <a:spcPts val="300"/>
              </a:spcBef>
            </a:pPr>
            <a:r>
              <a:rPr lang="en-US" altLang="zh-CN" spc="-50" dirty="0"/>
              <a:t>loosely</a:t>
            </a:r>
            <a:r>
              <a:rPr lang="en-US" altLang="zh-CN" spc="65" dirty="0"/>
              <a:t> </a:t>
            </a:r>
            <a:r>
              <a:rPr lang="en-US" altLang="zh-CN" spc="-50" dirty="0"/>
              <a:t>speaking,</a:t>
            </a:r>
            <a:r>
              <a:rPr lang="en-US" altLang="zh-CN" spc="65" dirty="0"/>
              <a:t> </a:t>
            </a:r>
            <a:r>
              <a:rPr lang="en-US" altLang="zh-CN" i="1" dirty="0"/>
              <a:t>x</a:t>
            </a:r>
            <a:r>
              <a:rPr lang="en-US" altLang="zh-CN" sz="1200" baseline="-10416" dirty="0"/>
              <a:t>1</a:t>
            </a:r>
            <a:r>
              <a:rPr lang="en-US" altLang="zh-CN" dirty="0"/>
              <a:t>(</a:t>
            </a:r>
            <a:r>
              <a:rPr lang="en-US" altLang="zh-CN" i="1" dirty="0"/>
              <a:t>k</a:t>
            </a:r>
            <a:r>
              <a:rPr lang="en-US" altLang="zh-CN" sz="1200" i="1" baseline="-10416" dirty="0"/>
              <a:t>o</a:t>
            </a:r>
            <a:r>
              <a:rPr lang="en-US" altLang="zh-CN" dirty="0"/>
              <a:t>)</a:t>
            </a:r>
            <a:r>
              <a:rPr lang="en-US" altLang="zh-CN" i="1" dirty="0">
                <a:latin typeface="Times New Roman"/>
                <a:cs typeface="Times New Roman"/>
              </a:rPr>
              <a:t>,</a:t>
            </a:r>
            <a:r>
              <a:rPr lang="en-US" altLang="zh-CN" i="1" spc="-65" dirty="0">
                <a:latin typeface="Times New Roman"/>
                <a:cs typeface="Times New Roman"/>
              </a:rPr>
              <a:t> </a:t>
            </a:r>
            <a:r>
              <a:rPr lang="en-US" altLang="zh-CN" i="1" dirty="0"/>
              <a:t>x</a:t>
            </a:r>
            <a:r>
              <a:rPr lang="en-US" altLang="zh-CN" sz="1200" baseline="-10416" dirty="0"/>
              <a:t>2</a:t>
            </a:r>
            <a:r>
              <a:rPr lang="en-US" altLang="zh-CN" dirty="0"/>
              <a:t>(</a:t>
            </a:r>
            <a:r>
              <a:rPr lang="en-US" altLang="zh-CN" i="1" dirty="0"/>
              <a:t>k</a:t>
            </a:r>
            <a:r>
              <a:rPr lang="en-US" altLang="zh-CN" sz="1200" i="1" baseline="-10416" dirty="0"/>
              <a:t>o</a:t>
            </a:r>
            <a:r>
              <a:rPr lang="en-US" altLang="zh-CN" dirty="0"/>
              <a:t>)</a:t>
            </a:r>
            <a:r>
              <a:rPr lang="en-US" altLang="zh-CN" i="1" dirty="0">
                <a:latin typeface="Times New Roman"/>
                <a:cs typeface="Times New Roman"/>
              </a:rPr>
              <a:t>, </a:t>
            </a:r>
            <a:r>
              <a:rPr lang="en-US" altLang="zh-CN" dirty="0">
                <a:ea typeface="Cambria Math" panose="02040503050406030204" pitchFamily="18" charset="0"/>
                <a:cs typeface="Times New Roman"/>
              </a:rPr>
              <a:t>⋯</a:t>
            </a:r>
            <a:r>
              <a:rPr lang="en-US" altLang="zh-CN" i="1" dirty="0">
                <a:latin typeface="Times New Roman"/>
                <a:cs typeface="Times New Roman"/>
              </a:rPr>
              <a:t>,</a:t>
            </a:r>
            <a:r>
              <a:rPr lang="en-US" altLang="zh-CN" i="1" spc="-60" dirty="0">
                <a:latin typeface="Times New Roman"/>
                <a:cs typeface="Times New Roman"/>
              </a:rPr>
              <a:t> </a:t>
            </a:r>
            <a:r>
              <a:rPr lang="en-US" altLang="zh-CN" i="1" spc="-10" dirty="0" err="1"/>
              <a:t>x</a:t>
            </a:r>
            <a:r>
              <a:rPr lang="en-US" altLang="zh-CN" sz="1200" i="1" spc="-15" baseline="-10416" dirty="0" err="1"/>
              <a:t>n</a:t>
            </a:r>
            <a:r>
              <a:rPr lang="en-US" altLang="zh-CN" spc="-10" dirty="0"/>
              <a:t>(</a:t>
            </a:r>
            <a:r>
              <a:rPr lang="en-US" altLang="zh-CN" i="1" spc="-10" dirty="0"/>
              <a:t>k</a:t>
            </a:r>
            <a:r>
              <a:rPr lang="en-US" altLang="zh-CN" sz="1200" i="1" spc="-15" baseline="-10416" dirty="0"/>
              <a:t>o</a:t>
            </a:r>
            <a:r>
              <a:rPr lang="en-US" altLang="zh-CN" spc="-10" dirty="0"/>
              <a:t>) </a:t>
            </a:r>
            <a:r>
              <a:rPr lang="en-US" altLang="zh-CN" spc="-65" dirty="0"/>
              <a:t>defines</a:t>
            </a:r>
            <a:r>
              <a:rPr lang="en-US" altLang="zh-CN" spc="65" dirty="0"/>
              <a:t> </a:t>
            </a:r>
            <a:r>
              <a:rPr lang="en-US" altLang="zh-CN" dirty="0"/>
              <a:t>the</a:t>
            </a:r>
            <a:r>
              <a:rPr lang="en-US" altLang="zh-CN" spc="70" dirty="0"/>
              <a:t> </a:t>
            </a:r>
            <a:r>
              <a:rPr lang="en-US" altLang="zh-CN" spc="-40" dirty="0"/>
              <a:t>system’s </a:t>
            </a:r>
            <a:r>
              <a:rPr lang="en-US" altLang="zh-CN" spc="-10" dirty="0"/>
              <a:t>memory</a:t>
            </a:r>
            <a:endParaRPr lang="en-US" altLang="zh-CN" dirty="0"/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462161"/>
            <a:ext cx="65201" cy="65201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p:sp>
        <p:nvSpPr>
          <p:cNvPr id="53" name="object 4">
            <a:extLst>
              <a:ext uri="{FF2B5EF4-FFF2-40B4-BE49-F238E27FC236}">
                <a16:creationId xmlns:a16="http://schemas.microsoft.com/office/drawing/2014/main" id="{0831132C-2BB9-83A4-A837-C8595968C09E}"/>
              </a:ext>
            </a:extLst>
          </p:cNvPr>
          <p:cNvSpPr txBox="1"/>
          <p:nvPr/>
        </p:nvSpPr>
        <p:spPr>
          <a:xfrm>
            <a:off x="1410716" y="852752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10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54" name="object 5">
            <a:extLst>
              <a:ext uri="{FF2B5EF4-FFF2-40B4-BE49-F238E27FC236}">
                <a16:creationId xmlns:a16="http://schemas.microsoft.com/office/drawing/2014/main" id="{1E6DDB52-F153-843D-6244-BF5CCF9D595E}"/>
              </a:ext>
            </a:extLst>
          </p:cNvPr>
          <p:cNvGrpSpPr/>
          <p:nvPr/>
        </p:nvGrpSpPr>
        <p:grpSpPr>
          <a:xfrm>
            <a:off x="1729066" y="806729"/>
            <a:ext cx="856615" cy="328295"/>
            <a:chOff x="1729066" y="806729"/>
            <a:chExt cx="856615" cy="328295"/>
          </a:xfrm>
        </p:grpSpPr>
        <p:sp>
          <p:nvSpPr>
            <p:cNvPr id="55" name="object 6">
              <a:extLst>
                <a:ext uri="{FF2B5EF4-FFF2-40B4-BE49-F238E27FC236}">
                  <a16:creationId xmlns:a16="http://schemas.microsoft.com/office/drawing/2014/main" id="{2AAD9F4C-E95A-8270-A076-BCD5F04BE8B0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tx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6" name="object 7">
              <a:extLst>
                <a:ext uri="{FF2B5EF4-FFF2-40B4-BE49-F238E27FC236}">
                  <a16:creationId xmlns:a16="http://schemas.microsoft.com/office/drawing/2014/main" id="{AA341306-9DA0-B169-2BDE-7D7544A505DB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7" name="object 8">
              <a:extLst>
                <a:ext uri="{FF2B5EF4-FFF2-40B4-BE49-F238E27FC236}">
                  <a16:creationId xmlns:a16="http://schemas.microsoft.com/office/drawing/2014/main" id="{8B5AE1FA-61EC-D457-506F-3A899F9CDA9E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8" name="object 9">
              <a:extLst>
                <a:ext uri="{FF2B5EF4-FFF2-40B4-BE49-F238E27FC236}">
                  <a16:creationId xmlns:a16="http://schemas.microsoft.com/office/drawing/2014/main" id="{86098ECE-6B39-C860-54B4-EC5C5CABEC2D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9" name="object 10">
              <a:extLst>
                <a:ext uri="{FF2B5EF4-FFF2-40B4-BE49-F238E27FC236}">
                  <a16:creationId xmlns:a16="http://schemas.microsoft.com/office/drawing/2014/main" id="{DF2A6CDD-FF03-D0B6-817A-F1072539DD06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0" name="object 11">
              <a:extLst>
                <a:ext uri="{FF2B5EF4-FFF2-40B4-BE49-F238E27FC236}">
                  <a16:creationId xmlns:a16="http://schemas.microsoft.com/office/drawing/2014/main" id="{5AF11585-F67F-9C31-B085-905D45BFDA6E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1" name="object 12">
              <a:extLst>
                <a:ext uri="{FF2B5EF4-FFF2-40B4-BE49-F238E27FC236}">
                  <a16:creationId xmlns:a16="http://schemas.microsoft.com/office/drawing/2014/main" id="{1FFEA184-33DA-180B-A83F-4803F7D9E6A8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2" name="object 13">
              <a:extLst>
                <a:ext uri="{FF2B5EF4-FFF2-40B4-BE49-F238E27FC236}">
                  <a16:creationId xmlns:a16="http://schemas.microsoft.com/office/drawing/2014/main" id="{8AA2A604-B73C-EC15-570E-1AF849BC7174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63" name="object 14">
            <a:extLst>
              <a:ext uri="{FF2B5EF4-FFF2-40B4-BE49-F238E27FC236}">
                <a16:creationId xmlns:a16="http://schemas.microsoft.com/office/drawing/2014/main" id="{4EB6C799-0FA1-D7D9-FF57-316B95CF0531}"/>
              </a:ext>
            </a:extLst>
          </p:cNvPr>
          <p:cNvSpPr txBox="1"/>
          <p:nvPr/>
        </p:nvSpPr>
        <p:spPr>
          <a:xfrm>
            <a:off x="2100135" y="795183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object 15">
            <a:extLst>
              <a:ext uri="{FF2B5EF4-FFF2-40B4-BE49-F238E27FC236}">
                <a16:creationId xmlns:a16="http://schemas.microsoft.com/office/drawing/2014/main" id="{EAD0A694-CCF4-1C63-2422-F4C3FA8E29BA}"/>
              </a:ext>
            </a:extLst>
          </p:cNvPr>
          <p:cNvSpPr txBox="1"/>
          <p:nvPr/>
        </p:nvSpPr>
        <p:spPr>
          <a:xfrm>
            <a:off x="2047824" y="944040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object 16">
            <a:extLst>
              <a:ext uri="{FF2B5EF4-FFF2-40B4-BE49-F238E27FC236}">
                <a16:creationId xmlns:a16="http://schemas.microsoft.com/office/drawing/2014/main" id="{00112172-7E2D-49A4-2CE5-9A6434AB6E14}"/>
              </a:ext>
            </a:extLst>
          </p:cNvPr>
          <p:cNvSpPr/>
          <p:nvPr/>
        </p:nvSpPr>
        <p:spPr>
          <a:xfrm>
            <a:off x="2580500" y="969365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tx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66" name="object 17">
            <a:extLst>
              <a:ext uri="{FF2B5EF4-FFF2-40B4-BE49-F238E27FC236}">
                <a16:creationId xmlns:a16="http://schemas.microsoft.com/office/drawing/2014/main" id="{A3ED2854-571E-4568-4E5D-DC18FB00E172}"/>
              </a:ext>
            </a:extLst>
          </p:cNvPr>
          <p:cNvSpPr txBox="1"/>
          <p:nvPr/>
        </p:nvSpPr>
        <p:spPr>
          <a:xfrm>
            <a:off x="2914650" y="818120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Discrete-</a:t>
            </a:r>
            <a:r>
              <a:rPr dirty="0"/>
              <a:t>time</a:t>
            </a:r>
            <a:r>
              <a:rPr spc="15" dirty="0"/>
              <a:t>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spc="15" dirty="0"/>
              <a:t> </a:t>
            </a:r>
            <a:r>
              <a:rPr spc="-40" dirty="0"/>
              <a:t>description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9667" y="1327833"/>
            <a:ext cx="7747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latin typeface="Arial"/>
                <a:cs typeface="Arial"/>
              </a:rPr>
              <a:t>general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case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66" y="1536154"/>
            <a:ext cx="2267084" cy="5060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02640" y="1683001"/>
            <a:ext cx="154495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34290" algn="r">
              <a:lnSpc>
                <a:spcPct val="100000"/>
              </a:lnSpc>
              <a:spcBef>
                <a:spcPts val="434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1)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spc="-25" dirty="0">
                <a:latin typeface="Arial"/>
                <a:cs typeface="Arial"/>
              </a:rPr>
              <a:t>k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5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spc="-25" dirty="0">
                <a:latin typeface="Arial"/>
                <a:cs typeface="Arial"/>
              </a:rPr>
              <a:t>k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75" y="2455786"/>
            <a:ext cx="65201" cy="65201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56755" y="2328517"/>
            <a:ext cx="1478915" cy="9417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):</a:t>
            </a:r>
            <a:r>
              <a:rPr sz="1100" spc="1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input;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):</a:t>
            </a:r>
            <a:r>
              <a:rPr sz="1100" spc="1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output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):</a:t>
            </a:r>
            <a:r>
              <a:rPr sz="1100" spc="2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state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1)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f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Hack"/>
                <a:cs typeface="Hack"/>
              </a:rPr>
              <a:t>·</a:t>
            </a:r>
            <a:r>
              <a:rPr sz="1100" spc="-10" dirty="0">
                <a:latin typeface="Arial"/>
                <a:cs typeface="Arial"/>
              </a:rPr>
              <a:t>):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state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Eq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h</a:t>
            </a:r>
            <a:r>
              <a:rPr sz="1100" spc="-35" dirty="0">
                <a:latin typeface="Arial"/>
                <a:cs typeface="Arial"/>
              </a:rPr>
              <a:t>(</a:t>
            </a:r>
            <a:r>
              <a:rPr sz="1100" i="1" spc="-35" dirty="0">
                <a:latin typeface="Hack"/>
                <a:cs typeface="Hack"/>
              </a:rPr>
              <a:t>·</a:t>
            </a:r>
            <a:r>
              <a:rPr sz="1100" spc="-35" dirty="0">
                <a:latin typeface="Arial"/>
                <a:cs typeface="Arial"/>
              </a:rPr>
              <a:t>):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output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Eq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75" y="2665819"/>
            <a:ext cx="65201" cy="6520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975" y="2913811"/>
            <a:ext cx="65201" cy="6520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975" y="3161804"/>
            <a:ext cx="65201" cy="6520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337485" y="1336342"/>
            <a:ext cx="19443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linear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time-</a:t>
            </a:r>
            <a:r>
              <a:rPr sz="1200" spc="-25" dirty="0">
                <a:latin typeface="Arial"/>
                <a:cs typeface="Arial"/>
              </a:rPr>
              <a:t>invariant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(LTI)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case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99385" y="1551635"/>
            <a:ext cx="2267084" cy="5060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614574" y="1698482"/>
            <a:ext cx="1584960" cy="7912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434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1)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Bu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Cx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)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Du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Σ(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spc="-45" dirty="0">
                <a:latin typeface="Arial"/>
                <a:cs typeface="Arial"/>
              </a:rPr>
              <a:t>C</a:t>
            </a:r>
            <a:r>
              <a:rPr sz="1100" i="1" spc="-45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denotes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92793" y="2381123"/>
            <a:ext cx="65201" cy="65201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614574" y="2469691"/>
            <a:ext cx="1306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Arial"/>
                <a:cs typeface="Arial"/>
              </a:rPr>
              <a:t>state-</a:t>
            </a:r>
            <a:r>
              <a:rPr sz="1100" spc="-55" dirty="0">
                <a:latin typeface="Arial"/>
                <a:cs typeface="Arial"/>
              </a:rPr>
              <a:t>space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realization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92793" y="2877883"/>
            <a:ext cx="65201" cy="65201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787851" y="2599028"/>
            <a:ext cx="98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87851" y="2736380"/>
            <a:ext cx="411683" cy="349250"/>
          </a:xfrm>
          <a:custGeom>
            <a:avLst/>
            <a:gdLst/>
            <a:ahLst/>
            <a:cxnLst/>
            <a:rect l="l" t="t" r="r" b="b"/>
            <a:pathLst>
              <a:path w="445770" h="349250">
                <a:moveTo>
                  <a:pt x="218935" y="172072"/>
                </a:moveTo>
                <a:lnTo>
                  <a:pt x="218935" y="0"/>
                </a:lnTo>
              </a:path>
              <a:path w="445770" h="349250">
                <a:moveTo>
                  <a:pt x="0" y="174599"/>
                </a:moveTo>
                <a:lnTo>
                  <a:pt x="445490" y="174599"/>
                </a:lnTo>
              </a:path>
              <a:path w="445770" h="349250">
                <a:moveTo>
                  <a:pt x="218935" y="349211"/>
                </a:moveTo>
                <a:lnTo>
                  <a:pt x="218935" y="17713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306468" y="2599028"/>
            <a:ext cx="98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10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0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0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p:sp>
        <p:nvSpPr>
          <p:cNvPr id="40" name="object 4">
            <a:extLst>
              <a:ext uri="{FF2B5EF4-FFF2-40B4-BE49-F238E27FC236}">
                <a16:creationId xmlns:a16="http://schemas.microsoft.com/office/drawing/2014/main" id="{F4AFF278-22D8-7C35-C24A-46287F29B6C8}"/>
              </a:ext>
            </a:extLst>
          </p:cNvPr>
          <p:cNvSpPr txBox="1"/>
          <p:nvPr/>
        </p:nvSpPr>
        <p:spPr>
          <a:xfrm>
            <a:off x="1410716" y="686103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10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1" name="object 5">
            <a:extLst>
              <a:ext uri="{FF2B5EF4-FFF2-40B4-BE49-F238E27FC236}">
                <a16:creationId xmlns:a16="http://schemas.microsoft.com/office/drawing/2014/main" id="{0B6F5FEA-6F58-9150-673F-5C25C25E20B4}"/>
              </a:ext>
            </a:extLst>
          </p:cNvPr>
          <p:cNvGrpSpPr/>
          <p:nvPr/>
        </p:nvGrpSpPr>
        <p:grpSpPr>
          <a:xfrm>
            <a:off x="1729066" y="640080"/>
            <a:ext cx="856615" cy="328295"/>
            <a:chOff x="1729066" y="806729"/>
            <a:chExt cx="856615" cy="328295"/>
          </a:xfrm>
        </p:grpSpPr>
        <p:sp>
          <p:nvSpPr>
            <p:cNvPr id="42" name="object 6">
              <a:extLst>
                <a:ext uri="{FF2B5EF4-FFF2-40B4-BE49-F238E27FC236}">
                  <a16:creationId xmlns:a16="http://schemas.microsoft.com/office/drawing/2014/main" id="{E1FBE106-3029-A4F1-5F84-32AAEF4EA04D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tx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3" name="object 7">
              <a:extLst>
                <a:ext uri="{FF2B5EF4-FFF2-40B4-BE49-F238E27FC236}">
                  <a16:creationId xmlns:a16="http://schemas.microsoft.com/office/drawing/2014/main" id="{0BC16C90-AB46-F3DF-137B-05EC0B56966B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4" name="object 8">
              <a:extLst>
                <a:ext uri="{FF2B5EF4-FFF2-40B4-BE49-F238E27FC236}">
                  <a16:creationId xmlns:a16="http://schemas.microsoft.com/office/drawing/2014/main" id="{BCBFF176-D21D-2003-CA23-9AC793AE0FC3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5" name="object 9">
              <a:extLst>
                <a:ext uri="{FF2B5EF4-FFF2-40B4-BE49-F238E27FC236}">
                  <a16:creationId xmlns:a16="http://schemas.microsoft.com/office/drawing/2014/main" id="{15F55013-3C8F-67D6-E357-38BB263B615E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6" name="object 10">
              <a:extLst>
                <a:ext uri="{FF2B5EF4-FFF2-40B4-BE49-F238E27FC236}">
                  <a16:creationId xmlns:a16="http://schemas.microsoft.com/office/drawing/2014/main" id="{D4620167-74B0-963E-55E8-5E6BA56DBB83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7" name="object 11">
              <a:extLst>
                <a:ext uri="{FF2B5EF4-FFF2-40B4-BE49-F238E27FC236}">
                  <a16:creationId xmlns:a16="http://schemas.microsoft.com/office/drawing/2014/main" id="{B6C969F7-4266-215B-D4B6-E11DF994CCFA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8" name="object 12">
              <a:extLst>
                <a:ext uri="{FF2B5EF4-FFF2-40B4-BE49-F238E27FC236}">
                  <a16:creationId xmlns:a16="http://schemas.microsoft.com/office/drawing/2014/main" id="{7A279D13-326A-C952-CB0C-CD44405E568A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9" name="object 13">
              <a:extLst>
                <a:ext uri="{FF2B5EF4-FFF2-40B4-BE49-F238E27FC236}">
                  <a16:creationId xmlns:a16="http://schemas.microsoft.com/office/drawing/2014/main" id="{B629EC81-860C-9690-E6A0-32CF34E1297C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50" name="object 14">
            <a:extLst>
              <a:ext uri="{FF2B5EF4-FFF2-40B4-BE49-F238E27FC236}">
                <a16:creationId xmlns:a16="http://schemas.microsoft.com/office/drawing/2014/main" id="{5205ECAF-AFC7-E635-6215-5B314D591890}"/>
              </a:ext>
            </a:extLst>
          </p:cNvPr>
          <p:cNvSpPr txBox="1"/>
          <p:nvPr/>
        </p:nvSpPr>
        <p:spPr>
          <a:xfrm>
            <a:off x="2100135" y="628534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object 15">
            <a:extLst>
              <a:ext uri="{FF2B5EF4-FFF2-40B4-BE49-F238E27FC236}">
                <a16:creationId xmlns:a16="http://schemas.microsoft.com/office/drawing/2014/main" id="{F585E8B1-616E-BA3A-003B-2D9B9EEBCA76}"/>
              </a:ext>
            </a:extLst>
          </p:cNvPr>
          <p:cNvSpPr txBox="1"/>
          <p:nvPr/>
        </p:nvSpPr>
        <p:spPr>
          <a:xfrm>
            <a:off x="2047824" y="777391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object 16">
            <a:extLst>
              <a:ext uri="{FF2B5EF4-FFF2-40B4-BE49-F238E27FC236}">
                <a16:creationId xmlns:a16="http://schemas.microsoft.com/office/drawing/2014/main" id="{5BAE5FC3-F8C9-FB80-A445-AA02BAB3FC5A}"/>
              </a:ext>
            </a:extLst>
          </p:cNvPr>
          <p:cNvSpPr/>
          <p:nvPr/>
        </p:nvSpPr>
        <p:spPr>
          <a:xfrm>
            <a:off x="2580500" y="802716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tx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53" name="object 17">
            <a:extLst>
              <a:ext uri="{FF2B5EF4-FFF2-40B4-BE49-F238E27FC236}">
                <a16:creationId xmlns:a16="http://schemas.microsoft.com/office/drawing/2014/main" id="{78C1A060-FD5C-6B73-07F1-56E920CD44C5}"/>
              </a:ext>
            </a:extLst>
          </p:cNvPr>
          <p:cNvSpPr txBox="1"/>
          <p:nvPr/>
        </p:nvSpPr>
        <p:spPr>
          <a:xfrm>
            <a:off x="2914650" y="651471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tx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bject 31">
                <a:extLst>
                  <a:ext uri="{FF2B5EF4-FFF2-40B4-BE49-F238E27FC236}">
                    <a16:creationId xmlns:a16="http://schemas.microsoft.com/office/drawing/2014/main" id="{BAE7E16A-8646-3515-2A9D-312D03A8771D}"/>
                  </a:ext>
                </a:extLst>
              </p:cNvPr>
              <p:cNvSpPr txBox="1"/>
              <p:nvPr/>
            </p:nvSpPr>
            <p:spPr>
              <a:xfrm>
                <a:off x="2614574" y="2746617"/>
                <a:ext cx="1691894" cy="29379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lvl="0"/>
                <a:r>
                  <a:rPr sz="1100" spc="-55" dirty="0">
                    <a:latin typeface="Arial"/>
                    <a:cs typeface="Arial"/>
                  </a:rPr>
                  <a:t>also</a:t>
                </a:r>
                <a:r>
                  <a:rPr sz="1100" spc="15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written</a:t>
                </a:r>
                <a:r>
                  <a:rPr sz="1100" spc="20" dirty="0">
                    <a:latin typeface="Arial"/>
                    <a:cs typeface="Arial"/>
                  </a:rPr>
                  <a:t> </a:t>
                </a:r>
                <a:r>
                  <a:rPr sz="1100" spc="-95" dirty="0">
                    <a:latin typeface="Arial"/>
                    <a:cs typeface="Arial"/>
                  </a:rPr>
                  <a:t>as</a:t>
                </a:r>
                <a:r>
                  <a:rPr sz="1100" spc="2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ar-AE" sz="1100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ar-AE" sz="110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sz="1100" dirty="0"/>
              </a:p>
            </p:txBody>
          </p:sp>
        </mc:Choice>
        <mc:Fallback xmlns="">
          <p:sp>
            <p:nvSpPr>
              <p:cNvPr id="54" name="object 31">
                <a:extLst>
                  <a:ext uri="{FF2B5EF4-FFF2-40B4-BE49-F238E27FC236}">
                    <a16:creationId xmlns:a16="http://schemas.microsoft.com/office/drawing/2014/main" id="{BAE7E16A-8646-3515-2A9D-312D03A87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574" y="2746617"/>
                <a:ext cx="1691894" cy="293798"/>
              </a:xfrm>
              <a:prstGeom prst="rect">
                <a:avLst/>
              </a:prstGeom>
              <a:blipFill>
                <a:blip r:embed="rId11"/>
                <a:stretch>
                  <a:fillRect l="-4478" r="-149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Continuous-</a:t>
            </a:r>
            <a:r>
              <a:rPr dirty="0"/>
              <a:t>time</a:t>
            </a:r>
            <a:r>
              <a:rPr spc="25" dirty="0"/>
              <a:t>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spc="30" dirty="0"/>
              <a:t> </a:t>
            </a:r>
            <a:r>
              <a:rPr spc="-40" dirty="0"/>
              <a:t>description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9667" y="1001673"/>
            <a:ext cx="725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Arial"/>
                <a:cs typeface="Arial"/>
              </a:rPr>
              <a:t>general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case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1601" y="1368425"/>
            <a:ext cx="1292860" cy="285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030"/>
              </a:lnSpc>
              <a:spcBef>
                <a:spcPts val="90"/>
              </a:spcBef>
            </a:pP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dx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359410">
              <a:lnSpc>
                <a:spcPts val="1030"/>
              </a:lnSpc>
            </a:pP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i="1" spc="20" dirty="0">
                <a:latin typeface="Arial"/>
                <a:cs typeface="Arial"/>
              </a:rPr>
              <a:t>f</a:t>
            </a:r>
            <a:r>
              <a:rPr sz="1100" spc="20" dirty="0">
                <a:latin typeface="Arial"/>
                <a:cs typeface="Arial"/>
              </a:rPr>
              <a:t>(</a:t>
            </a:r>
            <a:r>
              <a:rPr sz="1100" i="1" spc="20" dirty="0">
                <a:latin typeface="Arial"/>
                <a:cs typeface="Arial"/>
              </a:rPr>
              <a:t>x</a:t>
            </a:r>
            <a:r>
              <a:rPr sz="1100" spc="20" dirty="0">
                <a:latin typeface="Arial"/>
                <a:cs typeface="Arial"/>
              </a:rPr>
              <a:t>(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100" spc="20" dirty="0">
                <a:latin typeface="Arial"/>
                <a:cs typeface="Arial"/>
              </a:rPr>
              <a:t>)</a:t>
            </a:r>
            <a:r>
              <a:rPr sz="1100" i="1" spc="20" dirty="0">
                <a:latin typeface="Times New Roman"/>
                <a:cs typeface="Times New Roman"/>
              </a:rPr>
              <a:t>,</a:t>
            </a:r>
            <a:r>
              <a:rPr sz="1100" i="1" spc="-35" dirty="0">
                <a:latin typeface="Times New Roman"/>
                <a:cs typeface="Times New Roman"/>
              </a:rPr>
              <a:t> </a:t>
            </a:r>
            <a:r>
              <a:rPr sz="1100" i="1" spc="20" dirty="0">
                <a:latin typeface="Arial"/>
                <a:cs typeface="Arial"/>
              </a:rPr>
              <a:t>u</a:t>
            </a:r>
            <a:r>
              <a:rPr sz="1100" spc="20" dirty="0">
                <a:latin typeface="Arial"/>
                <a:cs typeface="Arial"/>
              </a:rPr>
              <a:t>(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100" spc="20" dirty="0">
                <a:latin typeface="Arial"/>
                <a:cs typeface="Arial"/>
              </a:rPr>
              <a:t>)</a:t>
            </a:r>
            <a:r>
              <a:rPr sz="1100" i="1" spc="20" dirty="0">
                <a:latin typeface="Times New Roman"/>
                <a:cs typeface="Times New Roman"/>
              </a:rPr>
              <a:t>,</a:t>
            </a:r>
            <a:r>
              <a:rPr sz="1100" i="1" spc="-35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Arial"/>
                <a:cs typeface="Arial"/>
              </a:rPr>
              <a:t>t</a:t>
            </a:r>
            <a:r>
              <a:rPr sz="1100" spc="5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7415" y="1474709"/>
            <a:ext cx="1236345" cy="364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latin typeface="Arial"/>
                <a:cs typeface="Arial"/>
              </a:rPr>
              <a:t>dt</a:t>
            </a:r>
            <a:endParaRPr sz="1100" dirty="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40"/>
              </a:spcBef>
            </a:pPr>
            <a:r>
              <a:rPr sz="1100" i="1" spc="10" dirty="0">
                <a:latin typeface="Arial"/>
                <a:cs typeface="Arial"/>
              </a:rPr>
              <a:t>y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)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i="1" spc="10" dirty="0">
                <a:latin typeface="Arial"/>
                <a:cs typeface="Arial"/>
              </a:rPr>
              <a:t>h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i="1" spc="10" dirty="0">
                <a:latin typeface="Arial"/>
                <a:cs typeface="Arial"/>
              </a:rPr>
              <a:t>x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)</a:t>
            </a:r>
            <a:r>
              <a:rPr sz="1100" i="1" spc="10" dirty="0">
                <a:latin typeface="Times New Roman"/>
                <a:cs typeface="Times New Roman"/>
              </a:rPr>
              <a:t>,</a:t>
            </a:r>
            <a:r>
              <a:rPr sz="1100" i="1" spc="-25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Arial"/>
                <a:cs typeface="Arial"/>
              </a:rPr>
              <a:t>u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)</a:t>
            </a:r>
            <a:r>
              <a:rPr sz="1100" i="1" spc="10" dirty="0">
                <a:latin typeface="Times New Roman"/>
                <a:cs typeface="Times New Roman"/>
              </a:rPr>
              <a:t>,</a:t>
            </a:r>
            <a:r>
              <a:rPr sz="1100" i="1" spc="-20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Arial"/>
                <a:cs typeface="Arial"/>
              </a:rPr>
              <a:t>t</a:t>
            </a:r>
            <a:r>
              <a:rPr sz="1100" spc="5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37485" y="1001673"/>
            <a:ext cx="5111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LTI </a:t>
            </a:r>
            <a:r>
              <a:rPr sz="1100" spc="-95" dirty="0">
                <a:latin typeface="Arial"/>
                <a:cs typeface="Arial"/>
              </a:rPr>
              <a:t>case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76740" y="1349375"/>
            <a:ext cx="1323975" cy="285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030"/>
              </a:lnSpc>
              <a:spcBef>
                <a:spcPts val="90"/>
              </a:spcBef>
            </a:pP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dx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359410">
              <a:lnSpc>
                <a:spcPts val="1030"/>
              </a:lnSpc>
            </a:pP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Bu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62554" y="1447697"/>
            <a:ext cx="1242060" cy="364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latin typeface="Arial"/>
                <a:cs typeface="Arial"/>
              </a:rPr>
              <a:t>dt</a:t>
            </a:r>
            <a:endParaRPr sz="1100" dirty="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40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Cx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Du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8085AE27-E98B-1E97-9CFA-1209E85305E4}"/>
              </a:ext>
            </a:extLst>
          </p:cNvPr>
          <p:cNvSpPr txBox="1"/>
          <p:nvPr/>
        </p:nvSpPr>
        <p:spPr>
          <a:xfrm>
            <a:off x="1410716" y="644944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8" name="object 5">
            <a:extLst>
              <a:ext uri="{FF2B5EF4-FFF2-40B4-BE49-F238E27FC236}">
                <a16:creationId xmlns:a16="http://schemas.microsoft.com/office/drawing/2014/main" id="{6ED67482-1C5E-6900-34D6-031EDE31A17E}"/>
              </a:ext>
            </a:extLst>
          </p:cNvPr>
          <p:cNvGrpSpPr/>
          <p:nvPr/>
        </p:nvGrpSpPr>
        <p:grpSpPr>
          <a:xfrm>
            <a:off x="1729066" y="598921"/>
            <a:ext cx="856615" cy="328295"/>
            <a:chOff x="1729066" y="806729"/>
            <a:chExt cx="856615" cy="328295"/>
          </a:xfrm>
        </p:grpSpPr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1BAE364D-D4D5-5DE1-D045-44B225EF1294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tx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0" name="object 7">
              <a:extLst>
                <a:ext uri="{FF2B5EF4-FFF2-40B4-BE49-F238E27FC236}">
                  <a16:creationId xmlns:a16="http://schemas.microsoft.com/office/drawing/2014/main" id="{AC75F8D2-F86E-5B99-C484-91131CF77257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B44174F5-058E-8ACD-C443-2319F5D95538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502958B6-8FAF-1A02-27D3-21FE2FBB65CA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A33AED45-181B-07F4-7887-98D5D60BE54E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397E9B46-B782-DB3C-C3CC-4D1B8D170701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5" name="object 12">
              <a:extLst>
                <a:ext uri="{FF2B5EF4-FFF2-40B4-BE49-F238E27FC236}">
                  <a16:creationId xmlns:a16="http://schemas.microsoft.com/office/drawing/2014/main" id="{A23B98AC-06C3-9398-BF6B-A5DF876523BB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6" name="object 13">
              <a:extLst>
                <a:ext uri="{FF2B5EF4-FFF2-40B4-BE49-F238E27FC236}">
                  <a16:creationId xmlns:a16="http://schemas.microsoft.com/office/drawing/2014/main" id="{5B55936F-D4D0-23E1-DF55-13C847201549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37" name="object 14">
            <a:extLst>
              <a:ext uri="{FF2B5EF4-FFF2-40B4-BE49-F238E27FC236}">
                <a16:creationId xmlns:a16="http://schemas.microsoft.com/office/drawing/2014/main" id="{EFA07BC7-46CA-B21A-B280-BE6BEE9168C3}"/>
              </a:ext>
            </a:extLst>
          </p:cNvPr>
          <p:cNvSpPr txBox="1"/>
          <p:nvPr/>
        </p:nvSpPr>
        <p:spPr>
          <a:xfrm>
            <a:off x="2100135" y="587375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object 15">
            <a:extLst>
              <a:ext uri="{FF2B5EF4-FFF2-40B4-BE49-F238E27FC236}">
                <a16:creationId xmlns:a16="http://schemas.microsoft.com/office/drawing/2014/main" id="{7AF3ED00-40D6-D8C8-8904-6837F78B7171}"/>
              </a:ext>
            </a:extLst>
          </p:cNvPr>
          <p:cNvSpPr txBox="1"/>
          <p:nvPr/>
        </p:nvSpPr>
        <p:spPr>
          <a:xfrm>
            <a:off x="2047824" y="736232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object 16">
            <a:extLst>
              <a:ext uri="{FF2B5EF4-FFF2-40B4-BE49-F238E27FC236}">
                <a16:creationId xmlns:a16="http://schemas.microsoft.com/office/drawing/2014/main" id="{C73E530A-9AAA-CF32-C16F-A51A469C8470}"/>
              </a:ext>
            </a:extLst>
          </p:cNvPr>
          <p:cNvSpPr/>
          <p:nvPr/>
        </p:nvSpPr>
        <p:spPr>
          <a:xfrm>
            <a:off x="2580500" y="76155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tx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40" name="object 17">
            <a:extLst>
              <a:ext uri="{FF2B5EF4-FFF2-40B4-BE49-F238E27FC236}">
                <a16:creationId xmlns:a16="http://schemas.microsoft.com/office/drawing/2014/main" id="{311F1D29-EC42-3A94-DD35-199E58279491}"/>
              </a:ext>
            </a:extLst>
          </p:cNvPr>
          <p:cNvSpPr txBox="1"/>
          <p:nvPr/>
        </p:nvSpPr>
        <p:spPr>
          <a:xfrm>
            <a:off x="2914650" y="610312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2555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145" dirty="0"/>
              <a:t> </a:t>
            </a:r>
            <a:r>
              <a:rPr spc="-114" dirty="0"/>
              <a:t>mass-</a:t>
            </a:r>
            <a:r>
              <a:rPr spc="-65" dirty="0"/>
              <a:t>spring-</a:t>
            </a:r>
            <a:r>
              <a:rPr spc="-30" dirty="0"/>
              <a:t>damper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2921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1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position: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6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7849"/>
            <a:ext cx="866775" cy="1090295"/>
            <a:chOff x="1204423" y="667849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2919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9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2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3971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6000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6609"/>
            <a:ext cx="360045" cy="52705"/>
            <a:chOff x="2610972" y="1186609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660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8785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D56D51E7-CFC8-CA47-5518-8BC54B7366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50" y="2008664"/>
                <a:ext cx="4150995" cy="83138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limUpp>
                                  <m:limUp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ar-AE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groupChr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</a:rPr>
                                      <m:t>mass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</a:rPr>
                                      <m:t>position</m:t>
                                    </m:r>
                                  </m:lim>
                                </m:limUpp>
                              </m:e>
                            </m:mr>
                            <m:mr>
                              <m:e>
                                <m:limLow>
                                  <m:limLow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groupChr>
                                      <m:groupChrPr>
                                        <m:chr m:val="⏟"/>
                                        <m:ctrlPr>
                                          <a:rPr lang="en-US" altLang="zh-CN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a:rPr lang="ar-AE" altLang="zh-CN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d>
                                          <m:dPr>
                                            <m:ctrlPr>
                                              <a:rPr lang="ar-AE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 altLang="zh-CN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groupChr>
                                  </m:e>
                                  <m:lim>
                                    <m:eqArr>
                                      <m:eqArrPr>
                                        <m:ctrlPr>
                                          <a:rPr lang="en-US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/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m:t>mass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m:t>velocity</m:t>
                                        </m:r>
                                      </m:e>
                                    </m:eqArr>
                                  </m:lim>
                                </m:limLow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D56D51E7-CFC8-CA47-5518-8BC54B736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2008664"/>
                <a:ext cx="4150995" cy="831381"/>
              </a:xfrm>
              <a:prstGeom prst="rect">
                <a:avLst/>
              </a:prstGeom>
              <a:blipFill>
                <a:blip r:embed="rId4"/>
                <a:stretch>
                  <a:fillRect t="-6061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4B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1034</Words>
  <Application>Microsoft Macintosh PowerPoint</Application>
  <PresentationFormat>Custom</PresentationFormat>
  <Paragraphs>155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Cambria Math</vt:lpstr>
      <vt:lpstr>Courier New</vt:lpstr>
      <vt:lpstr>Hack</vt:lpstr>
      <vt:lpstr>Lucida Grande</vt:lpstr>
      <vt:lpstr>Times New Roman</vt:lpstr>
      <vt:lpstr>Office Theme</vt:lpstr>
      <vt:lpstr>PowerPoint Presentation</vt:lpstr>
      <vt:lpstr>Why state space?</vt:lpstr>
      <vt:lpstr>The concept of states of a dynamic system</vt:lpstr>
      <vt:lpstr>Example</vt:lpstr>
      <vt:lpstr>The order of a dynamic system</vt:lpstr>
      <vt:lpstr>States of a discrete-time system</vt:lpstr>
      <vt:lpstr>Discrete-time state-space description</vt:lpstr>
      <vt:lpstr>Continuous-time state-space description</vt:lpstr>
      <vt:lpstr>Example: mass-spring-damper</vt:lpstr>
      <vt:lpstr>Example: mass-spring-damper</vt:lpstr>
      <vt:lpstr>Coding a continuous-time state-space system in MATLAB</vt:lpstr>
      <vt:lpstr>Coding a continuous-time state-space system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State-Space Introduction</dc:title>
  <dc:subject>scripts for Org-Coursepack </dc:subject>
  <dc:creator> Xu Chen </dc:creator>
  <cp:lastModifiedBy>Xu Chen</cp:lastModifiedBy>
  <cp:revision>5</cp:revision>
  <dcterms:created xsi:type="dcterms:W3CDTF">2025-07-12T07:19:09Z</dcterms:created>
  <dcterms:modified xsi:type="dcterms:W3CDTF">2025-09-20T06:44:40Z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2025-01-15T00:00:00Z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2025-01-15T00:00:00Z</vt:filetime>
  </property>
</Properties>
</file>