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251DC4-774A-4309-AB5B-D7C973ECB1BD}" v="114" dt="2025-09-19T22:01:38.77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94704"/>
  </p:normalViewPr>
  <p:slideViewPr>
    <p:cSldViewPr>
      <p:cViewPr varScale="1">
        <p:scale>
          <a:sx n="237" d="100"/>
          <a:sy n="237" d="100"/>
        </p:scale>
        <p:origin x="1600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an Cheng" userId="b14087c0-bac9-44dd-b3f8-5d50e1ee75e5" providerId="ADAL" clId="{75A9BF88-81BC-4677-82BB-DF96F3D360A6}"/>
    <pc:docChg chg="undo redo custSel modSld">
      <pc:chgData name="Shuan Cheng" userId="b14087c0-bac9-44dd-b3f8-5d50e1ee75e5" providerId="ADAL" clId="{75A9BF88-81BC-4677-82BB-DF96F3D360A6}" dt="2025-09-19T22:01:49.935" v="144" actId="2085"/>
      <pc:docMkLst>
        <pc:docMk/>
      </pc:docMkLst>
      <pc:sldChg chg="modSp">
        <pc:chgData name="Shuan Cheng" userId="b14087c0-bac9-44dd-b3f8-5d50e1ee75e5" providerId="ADAL" clId="{75A9BF88-81BC-4677-82BB-DF96F3D360A6}" dt="2025-09-19T03:24:55.543" v="0" actId="20577"/>
        <pc:sldMkLst>
          <pc:docMk/>
          <pc:sldMk cId="0" sldId="258"/>
        </pc:sldMkLst>
        <pc:spChg chg="mod">
          <ac:chgData name="Shuan Cheng" userId="b14087c0-bac9-44dd-b3f8-5d50e1ee75e5" providerId="ADAL" clId="{75A9BF88-81BC-4677-82BB-DF96F3D360A6}" dt="2025-09-19T03:24:55.543" v="0" actId="20577"/>
          <ac:spMkLst>
            <pc:docMk/>
            <pc:sldMk cId="0" sldId="258"/>
            <ac:spMk id="43" creationId="{DB0271B6-09F6-1FD9-9437-FD1F44A10B4A}"/>
          </ac:spMkLst>
        </pc:spChg>
      </pc:sldChg>
      <pc:sldChg chg="modSp">
        <pc:chgData name="Shuan Cheng" userId="b14087c0-bac9-44dd-b3f8-5d50e1ee75e5" providerId="ADAL" clId="{75A9BF88-81BC-4677-82BB-DF96F3D360A6}" dt="2025-09-19T03:26:47.693" v="1" actId="120"/>
        <pc:sldMkLst>
          <pc:docMk/>
          <pc:sldMk cId="0" sldId="259"/>
        </pc:sldMkLst>
        <pc:spChg chg="mod">
          <ac:chgData name="Shuan Cheng" userId="b14087c0-bac9-44dd-b3f8-5d50e1ee75e5" providerId="ADAL" clId="{75A9BF88-81BC-4677-82BB-DF96F3D360A6}" dt="2025-09-19T03:26:47.693" v="1" actId="120"/>
          <ac:spMkLst>
            <pc:docMk/>
            <pc:sldMk cId="0" sldId="259"/>
            <ac:spMk id="19" creationId="{41457A88-F9DA-C99A-9A76-A64662A70E7A}"/>
          </ac:spMkLst>
        </pc:spChg>
      </pc:sldChg>
      <pc:sldChg chg="modSp">
        <pc:chgData name="Shuan Cheng" userId="b14087c0-bac9-44dd-b3f8-5d50e1ee75e5" providerId="ADAL" clId="{75A9BF88-81BC-4677-82BB-DF96F3D360A6}" dt="2025-09-19T03:28:14.462" v="2" actId="120"/>
        <pc:sldMkLst>
          <pc:docMk/>
          <pc:sldMk cId="0" sldId="260"/>
        </pc:sldMkLst>
        <pc:spChg chg="mod">
          <ac:chgData name="Shuan Cheng" userId="b14087c0-bac9-44dd-b3f8-5d50e1ee75e5" providerId="ADAL" clId="{75A9BF88-81BC-4677-82BB-DF96F3D360A6}" dt="2025-09-19T03:28:14.462" v="2" actId="120"/>
          <ac:spMkLst>
            <pc:docMk/>
            <pc:sldMk cId="0" sldId="260"/>
            <ac:spMk id="16" creationId="{7A774ADE-3C7E-B12E-C17D-509D3248379E}"/>
          </ac:spMkLst>
        </pc:spChg>
      </pc:sldChg>
      <pc:sldChg chg="addSp delSp modSp mod">
        <pc:chgData name="Shuan Cheng" userId="b14087c0-bac9-44dd-b3f8-5d50e1ee75e5" providerId="ADAL" clId="{75A9BF88-81BC-4677-82BB-DF96F3D360A6}" dt="2025-09-19T22:01:49.935" v="144" actId="2085"/>
        <pc:sldMkLst>
          <pc:docMk/>
          <pc:sldMk cId="0" sldId="261"/>
        </pc:sldMkLst>
        <pc:spChg chg="add mod">
          <ac:chgData name="Shuan Cheng" userId="b14087c0-bac9-44dd-b3f8-5d50e1ee75e5" providerId="ADAL" clId="{75A9BF88-81BC-4677-82BB-DF96F3D360A6}" dt="2025-09-19T22:01:49.935" v="144" actId="2085"/>
          <ac:spMkLst>
            <pc:docMk/>
            <pc:sldMk cId="0" sldId="261"/>
            <ac:spMk id="3" creationId="{7893BE33-BC6A-DD67-D478-DEC2D94F7122}"/>
          </ac:spMkLst>
        </pc:spChg>
        <pc:spChg chg="add mod">
          <ac:chgData name="Shuan Cheng" userId="b14087c0-bac9-44dd-b3f8-5d50e1ee75e5" providerId="ADAL" clId="{75A9BF88-81BC-4677-82BB-DF96F3D360A6}" dt="2025-09-19T22:01:46.090" v="143" actId="208"/>
          <ac:spMkLst>
            <pc:docMk/>
            <pc:sldMk cId="0" sldId="261"/>
            <ac:spMk id="4" creationId="{D169DC99-FD2A-24B4-3881-100F243FFF74}"/>
          </ac:spMkLst>
        </pc:spChg>
        <pc:spChg chg="add mod">
          <ac:chgData name="Shuan Cheng" userId="b14087c0-bac9-44dd-b3f8-5d50e1ee75e5" providerId="ADAL" clId="{75A9BF88-81BC-4677-82BB-DF96F3D360A6}" dt="2025-09-19T22:01:46.090" v="143" actId="208"/>
          <ac:spMkLst>
            <pc:docMk/>
            <pc:sldMk cId="0" sldId="261"/>
            <ac:spMk id="5" creationId="{4D867439-738A-2ABA-9E05-4327C34888CD}"/>
          </ac:spMkLst>
        </pc:spChg>
        <pc:spChg chg="add mod">
          <ac:chgData name="Shuan Cheng" userId="b14087c0-bac9-44dd-b3f8-5d50e1ee75e5" providerId="ADAL" clId="{75A9BF88-81BC-4677-82BB-DF96F3D360A6}" dt="2025-09-19T22:01:46.090" v="143" actId="208"/>
          <ac:spMkLst>
            <pc:docMk/>
            <pc:sldMk cId="0" sldId="261"/>
            <ac:spMk id="6" creationId="{FD5F3C5E-320E-FC1A-E120-A5F5FB124F36}"/>
          </ac:spMkLst>
        </pc:spChg>
        <pc:spChg chg="add mod">
          <ac:chgData name="Shuan Cheng" userId="b14087c0-bac9-44dd-b3f8-5d50e1ee75e5" providerId="ADAL" clId="{75A9BF88-81BC-4677-82BB-DF96F3D360A6}" dt="2025-09-19T22:01:46.090" v="143" actId="208"/>
          <ac:spMkLst>
            <pc:docMk/>
            <pc:sldMk cId="0" sldId="261"/>
            <ac:spMk id="7" creationId="{CFD4B218-A0CD-E09A-A1C6-2D30A8A708B0}"/>
          </ac:spMkLst>
        </pc:spChg>
        <pc:spChg chg="del mod">
          <ac:chgData name="Shuan Cheng" userId="b14087c0-bac9-44dd-b3f8-5d50e1ee75e5" providerId="ADAL" clId="{75A9BF88-81BC-4677-82BB-DF96F3D360A6}" dt="2025-09-19T22:01:36.167" v="139" actId="478"/>
          <ac:spMkLst>
            <pc:docMk/>
            <pc:sldMk cId="0" sldId="261"/>
            <ac:spMk id="14" creationId="{00000000-0000-0000-0000-000000000000}"/>
          </ac:spMkLst>
        </pc:spChg>
        <pc:spChg chg="del mod ord">
          <ac:chgData name="Shuan Cheng" userId="b14087c0-bac9-44dd-b3f8-5d50e1ee75e5" providerId="ADAL" clId="{75A9BF88-81BC-4677-82BB-DF96F3D360A6}" dt="2025-09-19T22:01:37.877" v="140" actId="478"/>
          <ac:spMkLst>
            <pc:docMk/>
            <pc:sldMk cId="0" sldId="261"/>
            <ac:spMk id="24" creationId="{B5DFFEBF-511B-FC84-2C6D-AE86CA05095D}"/>
          </ac:spMkLst>
        </pc:spChg>
      </pc:sldChg>
      <pc:sldChg chg="addSp delSp modSp mod">
        <pc:chgData name="Shuan Cheng" userId="b14087c0-bac9-44dd-b3f8-5d50e1ee75e5" providerId="ADAL" clId="{75A9BF88-81BC-4677-82BB-DF96F3D360A6}" dt="2025-09-19T22:01:07.894" v="138" actId="1035"/>
        <pc:sldMkLst>
          <pc:docMk/>
          <pc:sldMk cId="0" sldId="263"/>
        </pc:sldMkLst>
        <pc:spChg chg="add del mod">
          <ac:chgData name="Shuan Cheng" userId="b14087c0-bac9-44dd-b3f8-5d50e1ee75e5" providerId="ADAL" clId="{75A9BF88-81BC-4677-82BB-DF96F3D360A6}" dt="2025-09-19T22:01:07.894" v="138" actId="1035"/>
          <ac:spMkLst>
            <pc:docMk/>
            <pc:sldMk cId="0" sldId="263"/>
            <ac:spMk id="3" creationId="{00000000-0000-0000-0000-000000000000}"/>
          </ac:spMkLst>
        </pc:spChg>
        <pc:spChg chg="add del mod">
          <ac:chgData name="Shuan Cheng" userId="b14087c0-bac9-44dd-b3f8-5d50e1ee75e5" providerId="ADAL" clId="{75A9BF88-81BC-4677-82BB-DF96F3D360A6}" dt="2025-09-19T22:01:07.894" v="138" actId="1035"/>
          <ac:spMkLst>
            <pc:docMk/>
            <pc:sldMk cId="0" sldId="263"/>
            <ac:spMk id="4" creationId="{00000000-0000-0000-0000-000000000000}"/>
          </ac:spMkLst>
        </pc:spChg>
        <pc:spChg chg="add del mod">
          <ac:chgData name="Shuan Cheng" userId="b14087c0-bac9-44dd-b3f8-5d50e1ee75e5" providerId="ADAL" clId="{75A9BF88-81BC-4677-82BB-DF96F3D360A6}" dt="2025-09-19T22:01:07.894" v="138" actId="1035"/>
          <ac:spMkLst>
            <pc:docMk/>
            <pc:sldMk cId="0" sldId="263"/>
            <ac:spMk id="5" creationId="{00000000-0000-0000-0000-000000000000}"/>
          </ac:spMkLst>
        </pc:spChg>
        <pc:spChg chg="add del mod">
          <ac:chgData name="Shuan Cheng" userId="b14087c0-bac9-44dd-b3f8-5d50e1ee75e5" providerId="ADAL" clId="{75A9BF88-81BC-4677-82BB-DF96F3D360A6}" dt="2025-09-19T22:01:07.894" v="138" actId="1035"/>
          <ac:spMkLst>
            <pc:docMk/>
            <pc:sldMk cId="0" sldId="263"/>
            <ac:spMk id="10" creationId="{00000000-0000-0000-0000-000000000000}"/>
          </ac:spMkLst>
        </pc:spChg>
        <pc:spChg chg="add del mod">
          <ac:chgData name="Shuan Cheng" userId="b14087c0-bac9-44dd-b3f8-5d50e1ee75e5" providerId="ADAL" clId="{75A9BF88-81BC-4677-82BB-DF96F3D360A6}" dt="2025-09-19T22:01:07.894" v="138" actId="1035"/>
          <ac:spMkLst>
            <pc:docMk/>
            <pc:sldMk cId="0" sldId="263"/>
            <ac:spMk id="11" creationId="{00000000-0000-0000-0000-000000000000}"/>
          </ac:spMkLst>
        </pc:spChg>
        <pc:spChg chg="add del mod">
          <ac:chgData name="Shuan Cheng" userId="b14087c0-bac9-44dd-b3f8-5d50e1ee75e5" providerId="ADAL" clId="{75A9BF88-81BC-4677-82BB-DF96F3D360A6}" dt="2025-09-19T22:01:07.894" v="138" actId="1035"/>
          <ac:spMkLst>
            <pc:docMk/>
            <pc:sldMk cId="0" sldId="263"/>
            <ac:spMk id="12" creationId="{00000000-0000-0000-0000-000000000000}"/>
          </ac:spMkLst>
        </pc:spChg>
        <pc:spChg chg="add del mod">
          <ac:chgData name="Shuan Cheng" userId="b14087c0-bac9-44dd-b3f8-5d50e1ee75e5" providerId="ADAL" clId="{75A9BF88-81BC-4677-82BB-DF96F3D360A6}" dt="2025-09-19T22:01:07.894" v="138" actId="1035"/>
          <ac:spMkLst>
            <pc:docMk/>
            <pc:sldMk cId="0" sldId="263"/>
            <ac:spMk id="16" creationId="{00000000-0000-0000-0000-000000000000}"/>
          </ac:spMkLst>
        </pc:spChg>
        <pc:spChg chg="add del mod">
          <ac:chgData name="Shuan Cheng" userId="b14087c0-bac9-44dd-b3f8-5d50e1ee75e5" providerId="ADAL" clId="{75A9BF88-81BC-4677-82BB-DF96F3D360A6}" dt="2025-09-19T22:00:43.328" v="132" actId="478"/>
          <ac:spMkLst>
            <pc:docMk/>
            <pc:sldMk cId="0" sldId="263"/>
            <ac:spMk id="17" creationId="{D96962BB-43AD-1D44-F4FD-4FBEC9D831A3}"/>
          </ac:spMkLst>
        </pc:spChg>
        <pc:spChg chg="add mod">
          <ac:chgData name="Shuan Cheng" userId="b14087c0-bac9-44dd-b3f8-5d50e1ee75e5" providerId="ADAL" clId="{75A9BF88-81BC-4677-82BB-DF96F3D360A6}" dt="2025-09-19T22:00:33.968" v="128" actId="207"/>
          <ac:spMkLst>
            <pc:docMk/>
            <pc:sldMk cId="0" sldId="263"/>
            <ac:spMk id="18" creationId="{1AA5A23F-EECB-32FD-EE65-CF3FF3E4EA5C}"/>
          </ac:spMkLst>
        </pc:spChg>
        <pc:spChg chg="add mod">
          <ac:chgData name="Shuan Cheng" userId="b14087c0-bac9-44dd-b3f8-5d50e1ee75e5" providerId="ADAL" clId="{75A9BF88-81BC-4677-82BB-DF96F3D360A6}" dt="2025-09-19T22:00:33.968" v="128" actId="207"/>
          <ac:spMkLst>
            <pc:docMk/>
            <pc:sldMk cId="0" sldId="263"/>
            <ac:spMk id="19" creationId="{255D0C8A-3DA5-45FF-9E51-648676663B95}"/>
          </ac:spMkLst>
        </pc:spChg>
        <pc:spChg chg="mod">
          <ac:chgData name="Shuan Cheng" userId="b14087c0-bac9-44dd-b3f8-5d50e1ee75e5" providerId="ADAL" clId="{75A9BF88-81BC-4677-82BB-DF96F3D360A6}" dt="2025-09-19T22:00:33.968" v="128" actId="207"/>
          <ac:spMkLst>
            <pc:docMk/>
            <pc:sldMk cId="0" sldId="263"/>
            <ac:spMk id="20" creationId="{6A3DE412-1AB9-9E73-D861-0148E5D432E6}"/>
          </ac:spMkLst>
        </pc:spChg>
        <pc:spChg chg="mod">
          <ac:chgData name="Shuan Cheng" userId="b14087c0-bac9-44dd-b3f8-5d50e1ee75e5" providerId="ADAL" clId="{75A9BF88-81BC-4677-82BB-DF96F3D360A6}" dt="2025-09-19T22:00:33.968" v="128" actId="207"/>
          <ac:spMkLst>
            <pc:docMk/>
            <pc:sldMk cId="0" sldId="263"/>
            <ac:spMk id="23" creationId="{614BC0CB-90C0-F973-CDE4-52CF73EE10E9}"/>
          </ac:spMkLst>
        </pc:spChg>
        <pc:spChg chg="mod">
          <ac:chgData name="Shuan Cheng" userId="b14087c0-bac9-44dd-b3f8-5d50e1ee75e5" providerId="ADAL" clId="{75A9BF88-81BC-4677-82BB-DF96F3D360A6}" dt="2025-09-19T22:00:33.968" v="128" actId="207"/>
          <ac:spMkLst>
            <pc:docMk/>
            <pc:sldMk cId="0" sldId="263"/>
            <ac:spMk id="24" creationId="{7B8D89A8-300B-23F3-B70B-5B958399DB52}"/>
          </ac:spMkLst>
        </pc:spChg>
        <pc:spChg chg="add mod">
          <ac:chgData name="Shuan Cheng" userId="b14087c0-bac9-44dd-b3f8-5d50e1ee75e5" providerId="ADAL" clId="{75A9BF88-81BC-4677-82BB-DF96F3D360A6}" dt="2025-09-19T22:00:33.597" v="127" actId="208"/>
          <ac:spMkLst>
            <pc:docMk/>
            <pc:sldMk cId="0" sldId="263"/>
            <ac:spMk id="25" creationId="{4EC072E3-1B48-8117-D845-A1CC292A5FCB}"/>
          </ac:spMkLst>
        </pc:spChg>
        <pc:spChg chg="add mod">
          <ac:chgData name="Shuan Cheng" userId="b14087c0-bac9-44dd-b3f8-5d50e1ee75e5" providerId="ADAL" clId="{75A9BF88-81BC-4677-82BB-DF96F3D360A6}" dt="2025-09-19T22:00:33.968" v="128" actId="207"/>
          <ac:spMkLst>
            <pc:docMk/>
            <pc:sldMk cId="0" sldId="263"/>
            <ac:spMk id="26" creationId="{EE36E7E4-ABA3-6C8E-306D-BD0CB4B73DED}"/>
          </ac:spMkLst>
        </pc:spChg>
        <pc:spChg chg="mod">
          <ac:chgData name="Shuan Cheng" userId="b14087c0-bac9-44dd-b3f8-5d50e1ee75e5" providerId="ADAL" clId="{75A9BF88-81BC-4677-82BB-DF96F3D360A6}" dt="2025-09-19T22:00:33.968" v="128" actId="207"/>
          <ac:spMkLst>
            <pc:docMk/>
            <pc:sldMk cId="0" sldId="263"/>
            <ac:spMk id="27" creationId="{72531518-1E83-9B13-3AE0-D2692ACA13FA}"/>
          </ac:spMkLst>
        </pc:spChg>
        <pc:spChg chg="mod">
          <ac:chgData name="Shuan Cheng" userId="b14087c0-bac9-44dd-b3f8-5d50e1ee75e5" providerId="ADAL" clId="{75A9BF88-81BC-4677-82BB-DF96F3D360A6}" dt="2025-09-19T22:00:33.968" v="128" actId="207"/>
          <ac:spMkLst>
            <pc:docMk/>
            <pc:sldMk cId="0" sldId="263"/>
            <ac:spMk id="29" creationId="{A45F1DC6-7BD0-007A-0202-11190757DEAB}"/>
          </ac:spMkLst>
        </pc:spChg>
        <pc:spChg chg="mod">
          <ac:chgData name="Shuan Cheng" userId="b14087c0-bac9-44dd-b3f8-5d50e1ee75e5" providerId="ADAL" clId="{75A9BF88-81BC-4677-82BB-DF96F3D360A6}" dt="2025-09-19T22:00:33.597" v="127" actId="208"/>
          <ac:spMkLst>
            <pc:docMk/>
            <pc:sldMk cId="0" sldId="263"/>
            <ac:spMk id="30" creationId="{DA8ECF47-B852-8C9A-5527-EF6FE3F9E6A1}"/>
          </ac:spMkLst>
        </pc:spChg>
        <pc:spChg chg="add mod">
          <ac:chgData name="Shuan Cheng" userId="b14087c0-bac9-44dd-b3f8-5d50e1ee75e5" providerId="ADAL" clId="{75A9BF88-81BC-4677-82BB-DF96F3D360A6}" dt="2025-09-19T22:00:33.968" v="128" actId="207"/>
          <ac:spMkLst>
            <pc:docMk/>
            <pc:sldMk cId="0" sldId="263"/>
            <ac:spMk id="31" creationId="{A1D6E23F-0392-59B1-B61A-F5B31833F865}"/>
          </ac:spMkLst>
        </pc:spChg>
        <pc:spChg chg="mod">
          <ac:chgData name="Shuan Cheng" userId="b14087c0-bac9-44dd-b3f8-5d50e1ee75e5" providerId="ADAL" clId="{75A9BF88-81BC-4677-82BB-DF96F3D360A6}" dt="2025-09-19T22:00:33.968" v="128" actId="207"/>
          <ac:spMkLst>
            <pc:docMk/>
            <pc:sldMk cId="0" sldId="263"/>
            <ac:spMk id="32" creationId="{12A374CF-269A-70E7-F008-C5B5164EA3E2}"/>
          </ac:spMkLst>
        </pc:spChg>
        <pc:spChg chg="add mod">
          <ac:chgData name="Shuan Cheng" userId="b14087c0-bac9-44dd-b3f8-5d50e1ee75e5" providerId="ADAL" clId="{75A9BF88-81BC-4677-82BB-DF96F3D360A6}" dt="2025-09-19T22:00:33.597" v="127" actId="208"/>
          <ac:spMkLst>
            <pc:docMk/>
            <pc:sldMk cId="0" sldId="263"/>
            <ac:spMk id="35" creationId="{D35AC54E-FF4A-49AC-524C-6B8FE1F8A289}"/>
          </ac:spMkLst>
        </pc:spChg>
        <pc:spChg chg="add mod">
          <ac:chgData name="Shuan Cheng" userId="b14087c0-bac9-44dd-b3f8-5d50e1ee75e5" providerId="ADAL" clId="{75A9BF88-81BC-4677-82BB-DF96F3D360A6}" dt="2025-09-19T22:00:33.597" v="127" actId="208"/>
          <ac:spMkLst>
            <pc:docMk/>
            <pc:sldMk cId="0" sldId="263"/>
            <ac:spMk id="36" creationId="{AD1CCACF-C633-5489-32DA-5AFF24944817}"/>
          </ac:spMkLst>
        </pc:spChg>
        <pc:spChg chg="add mod">
          <ac:chgData name="Shuan Cheng" userId="b14087c0-bac9-44dd-b3f8-5d50e1ee75e5" providerId="ADAL" clId="{75A9BF88-81BC-4677-82BB-DF96F3D360A6}" dt="2025-09-19T22:00:33.597" v="127" actId="208"/>
          <ac:spMkLst>
            <pc:docMk/>
            <pc:sldMk cId="0" sldId="263"/>
            <ac:spMk id="37" creationId="{8A6EAE10-E6FD-CC2A-341B-0AF0EFC6DAED}"/>
          </ac:spMkLst>
        </pc:spChg>
        <pc:spChg chg="add mod">
          <ac:chgData name="Shuan Cheng" userId="b14087c0-bac9-44dd-b3f8-5d50e1ee75e5" providerId="ADAL" clId="{75A9BF88-81BC-4677-82BB-DF96F3D360A6}" dt="2025-09-19T22:01:00.757" v="136" actId="2085"/>
          <ac:spMkLst>
            <pc:docMk/>
            <pc:sldMk cId="0" sldId="263"/>
            <ac:spMk id="38" creationId="{260AEAB4-944B-C773-0FC5-0A3DC7A9BB2B}"/>
          </ac:spMkLst>
        </pc:spChg>
        <pc:spChg chg="add mod">
          <ac:chgData name="Shuan Cheng" userId="b14087c0-bac9-44dd-b3f8-5d50e1ee75e5" providerId="ADAL" clId="{75A9BF88-81BC-4677-82BB-DF96F3D360A6}" dt="2025-09-19T22:00:55.302" v="135" actId="208"/>
          <ac:spMkLst>
            <pc:docMk/>
            <pc:sldMk cId="0" sldId="263"/>
            <ac:spMk id="39" creationId="{B16551B4-C816-80E2-5BC5-4DB2BFA02154}"/>
          </ac:spMkLst>
        </pc:spChg>
        <pc:spChg chg="add mod">
          <ac:chgData name="Shuan Cheng" userId="b14087c0-bac9-44dd-b3f8-5d50e1ee75e5" providerId="ADAL" clId="{75A9BF88-81BC-4677-82BB-DF96F3D360A6}" dt="2025-09-19T22:00:55.302" v="135" actId="208"/>
          <ac:spMkLst>
            <pc:docMk/>
            <pc:sldMk cId="0" sldId="263"/>
            <ac:spMk id="40" creationId="{DBF44C2F-A27D-4E3B-3782-A23CF0D00601}"/>
          </ac:spMkLst>
        </pc:spChg>
        <pc:spChg chg="add mod">
          <ac:chgData name="Shuan Cheng" userId="b14087c0-bac9-44dd-b3f8-5d50e1ee75e5" providerId="ADAL" clId="{75A9BF88-81BC-4677-82BB-DF96F3D360A6}" dt="2025-09-19T22:00:55.302" v="135" actId="208"/>
          <ac:spMkLst>
            <pc:docMk/>
            <pc:sldMk cId="0" sldId="263"/>
            <ac:spMk id="41" creationId="{7EFD1A5F-E44A-E8AE-81BE-76723BDB20B8}"/>
          </ac:spMkLst>
        </pc:spChg>
        <pc:spChg chg="add mod">
          <ac:chgData name="Shuan Cheng" userId="b14087c0-bac9-44dd-b3f8-5d50e1ee75e5" providerId="ADAL" clId="{75A9BF88-81BC-4677-82BB-DF96F3D360A6}" dt="2025-09-19T22:00:55.302" v="135" actId="208"/>
          <ac:spMkLst>
            <pc:docMk/>
            <pc:sldMk cId="0" sldId="263"/>
            <ac:spMk id="42" creationId="{45D65537-25EA-8840-E645-11A4700029EB}"/>
          </ac:spMkLst>
        </pc:spChg>
        <pc:spChg chg="add mod">
          <ac:chgData name="Shuan Cheng" userId="b14087c0-bac9-44dd-b3f8-5d50e1ee75e5" providerId="ADAL" clId="{75A9BF88-81BC-4677-82BB-DF96F3D360A6}" dt="2025-09-19T22:00:55.302" v="135" actId="208"/>
          <ac:spMkLst>
            <pc:docMk/>
            <pc:sldMk cId="0" sldId="263"/>
            <ac:spMk id="43" creationId="{426F782F-36D5-5D5C-86E1-15BDA0FA2A08}"/>
          </ac:spMkLst>
        </pc:spChg>
        <pc:spChg chg="del">
          <ac:chgData name="Shuan Cheng" userId="b14087c0-bac9-44dd-b3f8-5d50e1ee75e5" providerId="ADAL" clId="{75A9BF88-81BC-4677-82BB-DF96F3D360A6}" dt="2025-09-19T03:34:08.230" v="120" actId="478"/>
          <ac:spMkLst>
            <pc:docMk/>
            <pc:sldMk cId="0" sldId="263"/>
            <ac:spMk id="55" creationId="{F26B864D-1843-B685-02A5-52A217244C66}"/>
          </ac:spMkLst>
        </pc:spChg>
        <pc:grpChg chg="add del mod">
          <ac:chgData name="Shuan Cheng" userId="b14087c0-bac9-44dd-b3f8-5d50e1ee75e5" providerId="ADAL" clId="{75A9BF88-81BC-4677-82BB-DF96F3D360A6}" dt="2025-09-19T22:01:07.894" v="138" actId="1035"/>
          <ac:grpSpMkLst>
            <pc:docMk/>
            <pc:sldMk cId="0" sldId="263"/>
            <ac:grpSpMk id="6" creationId="{00000000-0000-0000-0000-000000000000}"/>
          </ac:grpSpMkLst>
        </pc:grpChg>
        <pc:grpChg chg="add del mod">
          <ac:chgData name="Shuan Cheng" userId="b14087c0-bac9-44dd-b3f8-5d50e1ee75e5" providerId="ADAL" clId="{75A9BF88-81BC-4677-82BB-DF96F3D360A6}" dt="2025-09-19T22:01:07.894" v="138" actId="1035"/>
          <ac:grpSpMkLst>
            <pc:docMk/>
            <pc:sldMk cId="0" sldId="263"/>
            <ac:grpSpMk id="13" creationId="{00000000-0000-0000-0000-000000000000}"/>
          </ac:grpSpMkLst>
        </pc:grpChg>
      </pc:sldChg>
      <pc:sldChg chg="modSp">
        <pc:chgData name="Shuan Cheng" userId="b14087c0-bac9-44dd-b3f8-5d50e1ee75e5" providerId="ADAL" clId="{75A9BF88-81BC-4677-82BB-DF96F3D360A6}" dt="2025-09-19T03:34:56.708" v="122" actId="120"/>
        <pc:sldMkLst>
          <pc:docMk/>
          <pc:sldMk cId="0" sldId="264"/>
        </pc:sldMkLst>
        <pc:spChg chg="mod">
          <ac:chgData name="Shuan Cheng" userId="b14087c0-bac9-44dd-b3f8-5d50e1ee75e5" providerId="ADAL" clId="{75A9BF88-81BC-4677-82BB-DF96F3D360A6}" dt="2025-09-19T03:34:56.708" v="122" actId="120"/>
          <ac:spMkLst>
            <pc:docMk/>
            <pc:sldMk cId="0" sldId="264"/>
            <ac:spMk id="44" creationId="{9257DC23-3487-60C9-1276-6D335355312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300" y="60004"/>
            <a:ext cx="1513840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926FDB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14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926FDB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14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14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14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14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60004"/>
            <a:ext cx="3880485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2778" y="609760"/>
            <a:ext cx="1998345" cy="22498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926FDB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0426" y="3322038"/>
            <a:ext cx="1315720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00956" y="3322038"/>
            <a:ext cx="252729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6575" y="772370"/>
            <a:ext cx="3835400" cy="50927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dirty="0">
                <a:solidFill>
                  <a:srgbClr val="000000"/>
                </a:solidFill>
              </a:rPr>
              <a:t>Introduction</a:t>
            </a:r>
            <a:r>
              <a:rPr spc="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to</a:t>
            </a:r>
            <a:r>
              <a:rPr spc="5" dirty="0">
                <a:solidFill>
                  <a:srgbClr val="000000"/>
                </a:solidFill>
              </a:rPr>
              <a:t> </a:t>
            </a:r>
            <a:r>
              <a:rPr spc="-20" dirty="0">
                <a:solidFill>
                  <a:srgbClr val="000000"/>
                </a:solidFill>
              </a:rPr>
              <a:t>Modern</a:t>
            </a:r>
            <a:r>
              <a:rPr spc="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Controls</a:t>
            </a:r>
          </a:p>
          <a:p>
            <a:pPr algn="ctr">
              <a:lnSpc>
                <a:spcPct val="100000"/>
              </a:lnSpc>
              <a:spcBef>
                <a:spcPts val="334"/>
              </a:spcBef>
            </a:pPr>
            <a:r>
              <a:rPr sz="1100" spc="-45" dirty="0">
                <a:solidFill>
                  <a:srgbClr val="000000"/>
                </a:solidFill>
              </a:rPr>
              <a:t>Relationship</a:t>
            </a:r>
            <a:r>
              <a:rPr sz="1100" spc="5" dirty="0">
                <a:solidFill>
                  <a:srgbClr val="000000"/>
                </a:solidFill>
              </a:rPr>
              <a:t> </a:t>
            </a:r>
            <a:r>
              <a:rPr sz="1100" spc="-60" dirty="0">
                <a:solidFill>
                  <a:srgbClr val="000000"/>
                </a:solidFill>
              </a:rPr>
              <a:t>Between</a:t>
            </a:r>
            <a:r>
              <a:rPr sz="1100" spc="10" dirty="0">
                <a:solidFill>
                  <a:srgbClr val="000000"/>
                </a:solidFill>
              </a:rPr>
              <a:t> </a:t>
            </a:r>
            <a:r>
              <a:rPr sz="1100" spc="-60" dirty="0">
                <a:solidFill>
                  <a:srgbClr val="000000"/>
                </a:solidFill>
              </a:rPr>
              <a:t>State-Space</a:t>
            </a:r>
            <a:r>
              <a:rPr sz="1100" spc="5" dirty="0">
                <a:solidFill>
                  <a:srgbClr val="000000"/>
                </a:solidFill>
              </a:rPr>
              <a:t> </a:t>
            </a:r>
            <a:r>
              <a:rPr sz="1100" spc="-40" dirty="0">
                <a:solidFill>
                  <a:srgbClr val="000000"/>
                </a:solidFill>
              </a:rPr>
              <a:t>Models</a:t>
            </a:r>
            <a:r>
              <a:rPr sz="1100" spc="10" dirty="0">
                <a:solidFill>
                  <a:srgbClr val="000000"/>
                </a:solidFill>
              </a:rPr>
              <a:t> </a:t>
            </a:r>
            <a:r>
              <a:rPr sz="1100" spc="-45" dirty="0">
                <a:solidFill>
                  <a:srgbClr val="000000"/>
                </a:solidFill>
              </a:rPr>
              <a:t>and</a:t>
            </a:r>
            <a:r>
              <a:rPr sz="1100" spc="5" dirty="0">
                <a:solidFill>
                  <a:srgbClr val="000000"/>
                </a:solidFill>
              </a:rPr>
              <a:t> </a:t>
            </a:r>
            <a:r>
              <a:rPr sz="1100" spc="-40" dirty="0">
                <a:solidFill>
                  <a:srgbClr val="000000"/>
                </a:solidFill>
              </a:rPr>
              <a:t>Transfer</a:t>
            </a:r>
            <a:r>
              <a:rPr sz="1100" spc="10" dirty="0">
                <a:solidFill>
                  <a:srgbClr val="000000"/>
                </a:solidFill>
              </a:rPr>
              <a:t> </a:t>
            </a:r>
            <a:r>
              <a:rPr sz="1100" spc="-10" dirty="0">
                <a:solidFill>
                  <a:srgbClr val="000000"/>
                </a:solidFill>
              </a:rPr>
              <a:t>Functions</a:t>
            </a:r>
            <a:endParaRPr sz="1100"/>
          </a:p>
        </p:txBody>
      </p:sp>
      <p:sp>
        <p:nvSpPr>
          <p:cNvPr id="3" name="object 3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14398" y="3322038"/>
            <a:ext cx="137922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From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3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to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Transfer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Functions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14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0" dirty="0"/>
              <a:t>Mass-</a:t>
            </a:r>
            <a:r>
              <a:rPr spc="-60" dirty="0"/>
              <a:t>spring-</a:t>
            </a:r>
            <a:r>
              <a:rPr spc="-35" dirty="0"/>
              <a:t>damper</a:t>
            </a:r>
          </a:p>
        </p:txBody>
      </p:sp>
      <p:sp>
        <p:nvSpPr>
          <p:cNvPr id="31" name="object 31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1614398" y="3322038"/>
            <a:ext cx="137922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From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3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to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Transfer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Functions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10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00A75D29-0F6B-3980-527F-5BA9F3496AA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7307" y="511175"/>
                <a:ext cx="4223086" cy="3394472"/>
              </a:xfrm>
              <a:prstGeom prst="rect">
                <a:avLst/>
              </a:prstGeom>
            </p:spPr>
            <p:txBody>
              <a:bodyPr/>
              <a:lstStyle>
                <a:lvl1pPr marL="0">
                  <a:defRPr>
                    <a:latin typeface="+mn-lt"/>
                    <a:ea typeface="+mn-ea"/>
                    <a:cs typeface="+mn-cs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ar-AE" sz="9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p>
                              <m:sSupPr>
                                <m:ctrlPr>
                                  <a:rPr lang="ar-AE" sz="9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ar-AE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ar-AE" sz="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ar-AE" sz="9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lang="ar-AE" sz="90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e>
                                              <m:r>
                                                <a:rPr lang="ar-AE" sz="90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ar-AE" sz="90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ar-AE" sz="90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  <m:r>
                                      <a:rPr lang="ar-AE" sz="9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ar-AE" sz="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ar-AE" sz="9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lang="ar-AE" sz="90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ar-AE" sz="90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ar-AE" sz="90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lang="ar-AE" sz="9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ar-AE" sz="900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ar-AE" sz="900">
                                                      <a:latin typeface="Cambria Math" panose="02040503050406030204" pitchFamily="18" charset="0"/>
                                                    </a:rPr>
                                                    <m:t>𝑚</m:t>
                                                  </m:r>
                                                </m:den>
                                              </m:f>
                                            </m:e>
                                            <m:e>
                                              <m:r>
                                                <a:rPr lang="ar-AE" sz="90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lang="ar-AE" sz="9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ar-AE" sz="900">
                                                      <a:latin typeface="Cambria Math" panose="02040503050406030204" pitchFamily="18" charset="0"/>
                                                    </a:rPr>
                                                    <m:t>𝑏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ar-AE" sz="900">
                                                      <a:latin typeface="Cambria Math" panose="02040503050406030204" pitchFamily="18" charset="0"/>
                                                    </a:rPr>
                                                    <m:t>𝑚</m:t>
                                                  </m:r>
                                                </m:den>
                                              </m:f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ar-AE" sz="90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  <m:e>
                            <m:r>
                              <a:rPr lang="ar-AE" sz="90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ar-AE" sz="9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ar-AE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ar-AE" sz="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ar-AE" sz="90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e>
                                          <m:r>
                                            <a:rPr lang="ar-AE" sz="90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f>
                                            <m:fPr>
                                              <m:ctrlPr>
                                                <a:rPr lang="ar-AE" sz="9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ar-AE" sz="90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num>
                                            <m:den>
                                              <m:r>
                                                <a:rPr lang="ar-AE" sz="900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den>
                                          </m:f>
                                        </m:e>
                                        <m:e>
                                          <m:r>
                                            <a:rPr lang="ar-AE" sz="90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ar-AE" sz="90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f>
                                            <m:fPr>
                                              <m:ctrlPr>
                                                <a:rPr lang="ar-AE" sz="9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ar-AE" sz="900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num>
                                            <m:den>
                                              <m:r>
                                                <a:rPr lang="ar-AE" sz="900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den>
                                          </m:f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  <m:sup>
                                <m:r>
                                  <a:rPr lang="ar-AE" sz="90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mr>
                        <m:mr>
                          <m:e/>
                          <m:e>
                            <m:r>
                              <a:rPr lang="ar-AE" sz="90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ar-AE" sz="9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ar-AE" sz="9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ar-AE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ar-AE" sz="90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ar-AE" sz="9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ar-AE" sz="9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ar-AE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 sz="90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num>
                                  <m:den>
                                    <m:r>
                                      <a:rPr lang="ar-AE" sz="90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r>
                                  <a:rPr lang="ar-AE" sz="90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ar-AE" sz="9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ar-AE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 sz="90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ar-AE" sz="90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den>
                            </m:f>
                            <m:d>
                              <m:dPr>
                                <m:begChr m:val="["/>
                                <m:endChr m:val="]"/>
                                <m:ctrlPr>
                                  <a:rPr lang="ar-AE" sz="9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ar-AE" sz="90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ar-AE" sz="90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ar-AE" sz="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sz="90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num>
                                        <m:den>
                                          <m:r>
                                            <a:rPr lang="ar-AE" sz="90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</m:e>
                                    <m:e>
                                      <m:r>
                                        <a:rPr lang="ar-AE" sz="9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sz="90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ar-AE" sz="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sz="90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num>
                                        <m:den>
                                          <m:r>
                                            <a:rPr lang="ar-AE" sz="90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</m:e>
                                    <m:e>
                                      <m:r>
                                        <a:rPr lang="ar-AE" sz="90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ar-AE" sz="900" dirty="0"/>
              </a:p>
            </p:txBody>
          </p:sp>
        </mc:Choice>
        <mc:Fallback xmlns="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00A75D29-0F6B-3980-527F-5BA9F3496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07" y="511175"/>
                <a:ext cx="4223086" cy="33944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0" dirty="0"/>
              <a:t>Mass-</a:t>
            </a:r>
            <a:r>
              <a:rPr spc="-60" dirty="0"/>
              <a:t>spring-</a:t>
            </a:r>
            <a:r>
              <a:rPr spc="-35" dirty="0"/>
              <a:t>damper</a:t>
            </a:r>
          </a:p>
        </p:txBody>
      </p:sp>
      <p:sp>
        <p:nvSpPr>
          <p:cNvPr id="34" name="object 34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1614398" y="3322038"/>
            <a:ext cx="137922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From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3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to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Transfer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Functions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11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7090EAAE-A68D-513D-BECF-91DAC7C413A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0881" y="469503"/>
                <a:ext cx="3839169" cy="1880002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0">
                  <a:defRPr sz="900" b="0" i="0">
                    <a:solidFill>
                      <a:srgbClr val="926FDB"/>
                    </a:solidFill>
                    <a:latin typeface="Courier New"/>
                    <a:ea typeface="+mn-ea"/>
                    <a:cs typeface="Courier New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Putting the inverse in yields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ar-AE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  <m:d>
                              <m:dPr>
                                <m:ctrlPr>
                                  <a:rPr lang="ar-A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  <m:e>
                            <m:r>
                              <a:rPr lang="ar-AE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ar-AE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ar-AE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  <m:sSup>
                              <m:sSupPr>
                                <m:ctrlPr>
                                  <a:rPr lang="ar-A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ar-A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ar-AE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f>
                                            <m:fPr>
                                              <m:ctrlPr>
                                                <a:rPr lang="ar-AE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ar-AE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num>
                                            <m:den>
                                              <m:r>
                                                <a:rPr lang="ar-AE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den>
                                          </m:f>
                                        </m:e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f>
                                            <m:fPr>
                                              <m:ctrlPr>
                                                <a:rPr lang="ar-AE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ar-AE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num>
                                            <m:den>
                                              <m:r>
                                                <a:rPr lang="ar-AE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den>
                                          </m:f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  <m:sup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d>
                              <m:dPr>
                                <m:begChr m:val="["/>
                                <m:endChr m:val="]"/>
                                <m:ctrlPr>
                                  <a:rPr lang="ar-A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ar-AE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ar-AE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a:rPr lang="ar-AE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ar-A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ar-A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ar-AE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ar-A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ar-AE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f>
                                            <m:fPr>
                                              <m:ctrlPr>
                                                <a:rPr lang="ar-AE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ar-AE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num>
                                            <m:den>
                                              <m:r>
                                                <a:rPr lang="ar-AE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den>
                                          </m:f>
                                        </m:e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f>
                                            <m:fPr>
                                              <m:ctrlPr>
                                                <a:rPr lang="ar-AE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ar-AE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num>
                                            <m:den>
                                              <m:r>
                                                <a:rPr lang="ar-AE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den>
                                          </m:f>
                                        </m:e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ar-A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plcHide m:val="on"/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ar-AE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ar-AE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f>
                                            <m:fPr>
                                              <m:ctrlPr>
                                                <a:rPr lang="ar-AE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ar-AE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r>
                                                <a:rPr lang="ar-AE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den>
                                          </m:f>
                                        </m:e>
                                      </m:mr>
                                    </m:m>
                                  </m:e>
                                </m:d>
                              </m:num>
                              <m:den>
                                <m:sSup>
                                  <m:sSupPr>
                                    <m:ctrlPr>
                                      <a:rPr lang="ar-A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ar-AE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ar-AE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ar-A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num>
                                  <m:den>
                                    <m:r>
                                      <a:rPr lang="ar-AE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ar-AE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ar-AE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den>
                            </m:f>
                          </m:e>
                        </m:mr>
                      </m:m>
                    </m:oMath>
                  </m:oMathPara>
                </a14:m>
                <a:endParaRPr lang="ar-AE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namely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ar-A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ar-A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num>
                        <m:den>
                          <m:sSup>
                            <m:sSupPr>
                              <m:ctrlPr>
                                <a:rPr lang="ar-A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ar-A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ar-AE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ar-AE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ar-AE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ar-A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7090EAAE-A68D-513D-BECF-91DAC7C41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881" y="469503"/>
                <a:ext cx="3839169" cy="1880002"/>
              </a:xfrm>
              <a:prstGeom prst="rect">
                <a:avLst/>
              </a:prstGeom>
              <a:blipFill>
                <a:blip r:embed="rId3"/>
                <a:stretch>
                  <a:fillRect l="-1980" t="-1342" b="-13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Numerical</a:t>
            </a:r>
            <a:r>
              <a:rPr spc="15" dirty="0"/>
              <a:t> </a:t>
            </a:r>
            <a:r>
              <a:rPr spc="-75" dirty="0"/>
              <a:t>example</a:t>
            </a:r>
            <a:r>
              <a:rPr spc="15" dirty="0"/>
              <a:t> </a:t>
            </a:r>
            <a:r>
              <a:rPr dirty="0"/>
              <a:t>in</a:t>
            </a:r>
            <a:r>
              <a:rPr spc="15" dirty="0"/>
              <a:t> </a:t>
            </a:r>
            <a:r>
              <a:rPr spc="-10" dirty="0"/>
              <a:t>MATLAB</a:t>
            </a:r>
          </a:p>
        </p:txBody>
      </p:sp>
      <p:sp>
        <p:nvSpPr>
          <p:cNvPr id="3" name="object 3"/>
          <p:cNvSpPr/>
          <p:nvPr/>
        </p:nvSpPr>
        <p:spPr>
          <a:xfrm>
            <a:off x="2068434" y="789650"/>
            <a:ext cx="540385" cy="720090"/>
          </a:xfrm>
          <a:custGeom>
            <a:avLst/>
            <a:gdLst/>
            <a:ahLst/>
            <a:cxnLst/>
            <a:rect l="l" t="t" r="r" b="b"/>
            <a:pathLst>
              <a:path w="540385" h="720090">
                <a:moveTo>
                  <a:pt x="0" y="720008"/>
                </a:moveTo>
                <a:lnTo>
                  <a:pt x="540006" y="720008"/>
                </a:lnTo>
                <a:lnTo>
                  <a:pt x="540006" y="0"/>
                </a:lnTo>
                <a:lnTo>
                  <a:pt x="0" y="0"/>
                </a:lnTo>
                <a:lnTo>
                  <a:pt x="0" y="720008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37410" y="519060"/>
            <a:ext cx="8020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Arial"/>
                <a:cs typeface="Arial"/>
              </a:rPr>
              <a:t>position: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y</a:t>
            </a:r>
            <a:r>
              <a:rPr sz="1100" spc="-20" dirty="0">
                <a:latin typeface="Arial"/>
                <a:cs typeface="Arial"/>
              </a:rPr>
              <a:t>(</a:t>
            </a:r>
            <a:r>
              <a:rPr sz="1100" i="1" spc="-20" dirty="0">
                <a:latin typeface="Arial"/>
                <a:cs typeface="Arial"/>
              </a:rPr>
              <a:t>t</a:t>
            </a:r>
            <a:r>
              <a:rPr sz="1100" spc="-20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0734" y="1506155"/>
            <a:ext cx="1358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04423" y="604577"/>
            <a:ext cx="866775" cy="1090295"/>
            <a:chOff x="1204423" y="604577"/>
            <a:chExt cx="866775" cy="109029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4423" y="609648"/>
              <a:ext cx="108002" cy="108001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314956" y="607117"/>
              <a:ext cx="0" cy="1085215"/>
            </a:xfrm>
            <a:custGeom>
              <a:avLst/>
              <a:gdLst/>
              <a:ahLst/>
              <a:cxnLst/>
              <a:rect l="l" t="t" r="r" b="b"/>
              <a:pathLst>
                <a:path h="1085214">
                  <a:moveTo>
                    <a:pt x="0" y="1085074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14956" y="830651"/>
              <a:ext cx="751205" cy="216535"/>
            </a:xfrm>
            <a:custGeom>
              <a:avLst/>
              <a:gdLst/>
              <a:ahLst/>
              <a:cxnLst/>
              <a:rect l="l" t="t" r="r" b="b"/>
              <a:pathLst>
                <a:path w="751205" h="216534">
                  <a:moveTo>
                    <a:pt x="0" y="108001"/>
                  </a:moveTo>
                  <a:lnTo>
                    <a:pt x="4783" y="65839"/>
                  </a:lnTo>
                  <a:lnTo>
                    <a:pt x="13956" y="31523"/>
                  </a:lnTo>
                  <a:lnTo>
                    <a:pt x="26500" y="8446"/>
                  </a:lnTo>
                  <a:lnTo>
                    <a:pt x="41399" y="0"/>
                  </a:lnTo>
                  <a:lnTo>
                    <a:pt x="56297" y="8446"/>
                  </a:lnTo>
                  <a:lnTo>
                    <a:pt x="78015" y="65839"/>
                  </a:lnTo>
                  <a:lnTo>
                    <a:pt x="82799" y="108001"/>
                  </a:lnTo>
                  <a:lnTo>
                    <a:pt x="82514" y="150163"/>
                  </a:lnTo>
                  <a:lnTo>
                    <a:pt x="69796" y="207556"/>
                  </a:lnTo>
                  <a:lnTo>
                    <a:pt x="59397" y="216002"/>
                  </a:lnTo>
                  <a:lnTo>
                    <a:pt x="48998" y="207556"/>
                  </a:lnTo>
                  <a:lnTo>
                    <a:pt x="36279" y="150163"/>
                  </a:lnTo>
                  <a:lnTo>
                    <a:pt x="35995" y="108001"/>
                  </a:lnTo>
                  <a:lnTo>
                    <a:pt x="40782" y="65839"/>
                  </a:lnTo>
                  <a:lnTo>
                    <a:pt x="62501" y="8446"/>
                  </a:lnTo>
                  <a:lnTo>
                    <a:pt x="77399" y="0"/>
                  </a:lnTo>
                  <a:lnTo>
                    <a:pt x="92298" y="8446"/>
                  </a:lnTo>
                  <a:lnTo>
                    <a:pt x="114015" y="65839"/>
                  </a:lnTo>
                  <a:lnTo>
                    <a:pt x="118799" y="108001"/>
                  </a:lnTo>
                  <a:lnTo>
                    <a:pt x="118515" y="150163"/>
                  </a:lnTo>
                  <a:lnTo>
                    <a:pt x="105796" y="207556"/>
                  </a:lnTo>
                  <a:lnTo>
                    <a:pt x="95397" y="216002"/>
                  </a:lnTo>
                  <a:lnTo>
                    <a:pt x="84998" y="207556"/>
                  </a:lnTo>
                  <a:lnTo>
                    <a:pt x="72280" y="150163"/>
                  </a:lnTo>
                  <a:lnTo>
                    <a:pt x="71995" y="108001"/>
                  </a:lnTo>
                  <a:lnTo>
                    <a:pt x="76782" y="65839"/>
                  </a:lnTo>
                  <a:lnTo>
                    <a:pt x="98501" y="8446"/>
                  </a:lnTo>
                  <a:lnTo>
                    <a:pt x="113400" y="0"/>
                  </a:lnTo>
                  <a:lnTo>
                    <a:pt x="128298" y="8446"/>
                  </a:lnTo>
                  <a:lnTo>
                    <a:pt x="150016" y="65839"/>
                  </a:lnTo>
                  <a:lnTo>
                    <a:pt x="154799" y="108001"/>
                  </a:lnTo>
                  <a:lnTo>
                    <a:pt x="154515" y="150163"/>
                  </a:lnTo>
                  <a:lnTo>
                    <a:pt x="141797" y="207556"/>
                  </a:lnTo>
                  <a:lnTo>
                    <a:pt x="131398" y="216002"/>
                  </a:lnTo>
                  <a:lnTo>
                    <a:pt x="120998" y="207556"/>
                  </a:lnTo>
                  <a:lnTo>
                    <a:pt x="108280" y="150163"/>
                  </a:lnTo>
                  <a:lnTo>
                    <a:pt x="107996" y="108001"/>
                  </a:lnTo>
                  <a:lnTo>
                    <a:pt x="112782" y="65839"/>
                  </a:lnTo>
                  <a:lnTo>
                    <a:pt x="134501" y="8446"/>
                  </a:lnTo>
                  <a:lnTo>
                    <a:pt x="149400" y="0"/>
                  </a:lnTo>
                  <a:lnTo>
                    <a:pt x="164298" y="8446"/>
                  </a:lnTo>
                  <a:lnTo>
                    <a:pt x="186016" y="65839"/>
                  </a:lnTo>
                  <a:lnTo>
                    <a:pt x="190799" y="108001"/>
                  </a:lnTo>
                  <a:lnTo>
                    <a:pt x="190515" y="150163"/>
                  </a:lnTo>
                  <a:lnTo>
                    <a:pt x="177797" y="207556"/>
                  </a:lnTo>
                  <a:lnTo>
                    <a:pt x="167398" y="216002"/>
                  </a:lnTo>
                  <a:lnTo>
                    <a:pt x="156999" y="207556"/>
                  </a:lnTo>
                  <a:lnTo>
                    <a:pt x="144280" y="150163"/>
                  </a:lnTo>
                  <a:lnTo>
                    <a:pt x="143996" y="108001"/>
                  </a:lnTo>
                  <a:lnTo>
                    <a:pt x="148782" y="65839"/>
                  </a:lnTo>
                  <a:lnTo>
                    <a:pt x="170501" y="8446"/>
                  </a:lnTo>
                  <a:lnTo>
                    <a:pt x="185400" y="0"/>
                  </a:lnTo>
                  <a:lnTo>
                    <a:pt x="200299" y="8446"/>
                  </a:lnTo>
                  <a:lnTo>
                    <a:pt x="222016" y="65839"/>
                  </a:lnTo>
                  <a:lnTo>
                    <a:pt x="226800" y="108001"/>
                  </a:lnTo>
                  <a:lnTo>
                    <a:pt x="226516" y="150163"/>
                  </a:lnTo>
                  <a:lnTo>
                    <a:pt x="213797" y="207556"/>
                  </a:lnTo>
                  <a:lnTo>
                    <a:pt x="203398" y="216002"/>
                  </a:lnTo>
                  <a:lnTo>
                    <a:pt x="192999" y="207556"/>
                  </a:lnTo>
                  <a:lnTo>
                    <a:pt x="180280" y="150163"/>
                  </a:lnTo>
                  <a:lnTo>
                    <a:pt x="179996" y="108001"/>
                  </a:lnTo>
                  <a:lnTo>
                    <a:pt x="184783" y="65839"/>
                  </a:lnTo>
                  <a:lnTo>
                    <a:pt x="206502" y="8446"/>
                  </a:lnTo>
                  <a:lnTo>
                    <a:pt x="221400" y="0"/>
                  </a:lnTo>
                  <a:lnTo>
                    <a:pt x="236299" y="8446"/>
                  </a:lnTo>
                  <a:lnTo>
                    <a:pt x="258016" y="65839"/>
                  </a:lnTo>
                  <a:lnTo>
                    <a:pt x="262800" y="108001"/>
                  </a:lnTo>
                  <a:lnTo>
                    <a:pt x="262516" y="150163"/>
                  </a:lnTo>
                  <a:lnTo>
                    <a:pt x="249797" y="207556"/>
                  </a:lnTo>
                  <a:lnTo>
                    <a:pt x="239398" y="216002"/>
                  </a:lnTo>
                  <a:lnTo>
                    <a:pt x="228999" y="207556"/>
                  </a:lnTo>
                  <a:lnTo>
                    <a:pt x="216281" y="150163"/>
                  </a:lnTo>
                  <a:lnTo>
                    <a:pt x="215997" y="108001"/>
                  </a:lnTo>
                  <a:lnTo>
                    <a:pt x="220783" y="65839"/>
                  </a:lnTo>
                  <a:lnTo>
                    <a:pt x="242502" y="8446"/>
                  </a:lnTo>
                  <a:lnTo>
                    <a:pt x="257401" y="0"/>
                  </a:lnTo>
                  <a:lnTo>
                    <a:pt x="272299" y="8446"/>
                  </a:lnTo>
                  <a:lnTo>
                    <a:pt x="294017" y="65839"/>
                  </a:lnTo>
                  <a:lnTo>
                    <a:pt x="298800" y="108001"/>
                  </a:lnTo>
                  <a:lnTo>
                    <a:pt x="298516" y="150163"/>
                  </a:lnTo>
                  <a:lnTo>
                    <a:pt x="285798" y="207556"/>
                  </a:lnTo>
                  <a:lnTo>
                    <a:pt x="275399" y="216002"/>
                  </a:lnTo>
                  <a:lnTo>
                    <a:pt x="264999" y="207556"/>
                  </a:lnTo>
                  <a:lnTo>
                    <a:pt x="252281" y="150163"/>
                  </a:lnTo>
                  <a:lnTo>
                    <a:pt x="251997" y="108001"/>
                  </a:lnTo>
                  <a:lnTo>
                    <a:pt x="256783" y="65839"/>
                  </a:lnTo>
                  <a:lnTo>
                    <a:pt x="278502" y="8446"/>
                  </a:lnTo>
                  <a:lnTo>
                    <a:pt x="293401" y="0"/>
                  </a:lnTo>
                  <a:lnTo>
                    <a:pt x="308300" y="8446"/>
                  </a:lnTo>
                  <a:lnTo>
                    <a:pt x="330017" y="65839"/>
                  </a:lnTo>
                  <a:lnTo>
                    <a:pt x="334801" y="108001"/>
                  </a:lnTo>
                  <a:lnTo>
                    <a:pt x="334516" y="150163"/>
                  </a:lnTo>
                  <a:lnTo>
                    <a:pt x="321798" y="207556"/>
                  </a:lnTo>
                  <a:lnTo>
                    <a:pt x="311399" y="216002"/>
                  </a:lnTo>
                  <a:lnTo>
                    <a:pt x="301000" y="207556"/>
                  </a:lnTo>
                  <a:lnTo>
                    <a:pt x="288281" y="150163"/>
                  </a:lnTo>
                  <a:lnTo>
                    <a:pt x="287997" y="108001"/>
                  </a:lnTo>
                  <a:lnTo>
                    <a:pt x="292783" y="65839"/>
                  </a:lnTo>
                  <a:lnTo>
                    <a:pt x="314503" y="8446"/>
                  </a:lnTo>
                  <a:lnTo>
                    <a:pt x="329401" y="0"/>
                  </a:lnTo>
                  <a:lnTo>
                    <a:pt x="344300" y="8446"/>
                  </a:lnTo>
                  <a:lnTo>
                    <a:pt x="366017" y="65839"/>
                  </a:lnTo>
                  <a:lnTo>
                    <a:pt x="370801" y="108001"/>
                  </a:lnTo>
                  <a:lnTo>
                    <a:pt x="370517" y="150163"/>
                  </a:lnTo>
                  <a:lnTo>
                    <a:pt x="357798" y="207556"/>
                  </a:lnTo>
                  <a:lnTo>
                    <a:pt x="347399" y="216002"/>
                  </a:lnTo>
                  <a:lnTo>
                    <a:pt x="337000" y="207556"/>
                  </a:lnTo>
                  <a:lnTo>
                    <a:pt x="324282" y="150163"/>
                  </a:lnTo>
                  <a:lnTo>
                    <a:pt x="323998" y="108001"/>
                  </a:lnTo>
                  <a:lnTo>
                    <a:pt x="328784" y="65839"/>
                  </a:lnTo>
                  <a:lnTo>
                    <a:pt x="350503" y="8446"/>
                  </a:lnTo>
                  <a:lnTo>
                    <a:pt x="365401" y="0"/>
                  </a:lnTo>
                  <a:lnTo>
                    <a:pt x="380300" y="8446"/>
                  </a:lnTo>
                  <a:lnTo>
                    <a:pt x="402018" y="65839"/>
                  </a:lnTo>
                  <a:lnTo>
                    <a:pt x="406801" y="108001"/>
                  </a:lnTo>
                  <a:lnTo>
                    <a:pt x="406517" y="150163"/>
                  </a:lnTo>
                  <a:lnTo>
                    <a:pt x="393798" y="207556"/>
                  </a:lnTo>
                  <a:lnTo>
                    <a:pt x="383399" y="216002"/>
                  </a:lnTo>
                  <a:lnTo>
                    <a:pt x="373000" y="207556"/>
                  </a:lnTo>
                  <a:lnTo>
                    <a:pt x="360282" y="150163"/>
                  </a:lnTo>
                  <a:lnTo>
                    <a:pt x="359998" y="108001"/>
                  </a:lnTo>
                  <a:lnTo>
                    <a:pt x="364784" y="65839"/>
                  </a:lnTo>
                  <a:lnTo>
                    <a:pt x="386503" y="8446"/>
                  </a:lnTo>
                  <a:lnTo>
                    <a:pt x="401402" y="0"/>
                  </a:lnTo>
                  <a:lnTo>
                    <a:pt x="416300" y="8446"/>
                  </a:lnTo>
                  <a:lnTo>
                    <a:pt x="438018" y="65839"/>
                  </a:lnTo>
                  <a:lnTo>
                    <a:pt x="442802" y="108001"/>
                  </a:lnTo>
                  <a:lnTo>
                    <a:pt x="442517" y="150163"/>
                  </a:lnTo>
                  <a:lnTo>
                    <a:pt x="429799" y="207556"/>
                  </a:lnTo>
                  <a:lnTo>
                    <a:pt x="419400" y="216002"/>
                  </a:lnTo>
                  <a:lnTo>
                    <a:pt x="409001" y="207556"/>
                  </a:lnTo>
                  <a:lnTo>
                    <a:pt x="396282" y="150163"/>
                  </a:lnTo>
                  <a:lnTo>
                    <a:pt x="395998" y="108001"/>
                  </a:lnTo>
                  <a:lnTo>
                    <a:pt x="400784" y="65839"/>
                  </a:lnTo>
                  <a:lnTo>
                    <a:pt x="422503" y="8446"/>
                  </a:lnTo>
                  <a:lnTo>
                    <a:pt x="437402" y="0"/>
                  </a:lnTo>
                  <a:lnTo>
                    <a:pt x="452301" y="8446"/>
                  </a:lnTo>
                  <a:lnTo>
                    <a:pt x="474018" y="65839"/>
                  </a:lnTo>
                  <a:lnTo>
                    <a:pt x="478802" y="108001"/>
                  </a:lnTo>
                  <a:lnTo>
                    <a:pt x="478517" y="150163"/>
                  </a:lnTo>
                  <a:lnTo>
                    <a:pt x="465799" y="207556"/>
                  </a:lnTo>
                  <a:lnTo>
                    <a:pt x="455400" y="216002"/>
                  </a:lnTo>
                  <a:lnTo>
                    <a:pt x="445001" y="207556"/>
                  </a:lnTo>
                  <a:lnTo>
                    <a:pt x="432282" y="150163"/>
                  </a:lnTo>
                  <a:lnTo>
                    <a:pt x="431998" y="108001"/>
                  </a:lnTo>
                  <a:lnTo>
                    <a:pt x="436784" y="65839"/>
                  </a:lnTo>
                  <a:lnTo>
                    <a:pt x="458504" y="8446"/>
                  </a:lnTo>
                  <a:lnTo>
                    <a:pt x="473402" y="0"/>
                  </a:lnTo>
                  <a:lnTo>
                    <a:pt x="488301" y="8446"/>
                  </a:lnTo>
                  <a:lnTo>
                    <a:pt x="510018" y="65839"/>
                  </a:lnTo>
                  <a:lnTo>
                    <a:pt x="514802" y="108001"/>
                  </a:lnTo>
                  <a:lnTo>
                    <a:pt x="514518" y="150163"/>
                  </a:lnTo>
                  <a:lnTo>
                    <a:pt x="501799" y="207556"/>
                  </a:lnTo>
                  <a:lnTo>
                    <a:pt x="491400" y="216002"/>
                  </a:lnTo>
                  <a:lnTo>
                    <a:pt x="481001" y="207556"/>
                  </a:lnTo>
                  <a:lnTo>
                    <a:pt x="468283" y="150163"/>
                  </a:lnTo>
                  <a:lnTo>
                    <a:pt x="467999" y="108001"/>
                  </a:lnTo>
                  <a:lnTo>
                    <a:pt x="472785" y="65839"/>
                  </a:lnTo>
                  <a:lnTo>
                    <a:pt x="494504" y="8446"/>
                  </a:lnTo>
                  <a:lnTo>
                    <a:pt x="509402" y="0"/>
                  </a:lnTo>
                  <a:lnTo>
                    <a:pt x="524301" y="8446"/>
                  </a:lnTo>
                  <a:lnTo>
                    <a:pt x="546019" y="65839"/>
                  </a:lnTo>
                  <a:lnTo>
                    <a:pt x="550802" y="108001"/>
                  </a:lnTo>
                  <a:lnTo>
                    <a:pt x="550518" y="150163"/>
                  </a:lnTo>
                  <a:lnTo>
                    <a:pt x="537799" y="207556"/>
                  </a:lnTo>
                  <a:lnTo>
                    <a:pt x="527400" y="216002"/>
                  </a:lnTo>
                  <a:lnTo>
                    <a:pt x="517001" y="207556"/>
                  </a:lnTo>
                  <a:lnTo>
                    <a:pt x="504283" y="150163"/>
                  </a:lnTo>
                  <a:lnTo>
                    <a:pt x="503999" y="108001"/>
                  </a:lnTo>
                  <a:lnTo>
                    <a:pt x="508785" y="65839"/>
                  </a:lnTo>
                  <a:lnTo>
                    <a:pt x="530504" y="8446"/>
                  </a:lnTo>
                  <a:lnTo>
                    <a:pt x="545403" y="0"/>
                  </a:lnTo>
                  <a:lnTo>
                    <a:pt x="560301" y="8446"/>
                  </a:lnTo>
                  <a:lnTo>
                    <a:pt x="582019" y="65839"/>
                  </a:lnTo>
                  <a:lnTo>
                    <a:pt x="586803" y="108001"/>
                  </a:lnTo>
                  <a:lnTo>
                    <a:pt x="586518" y="150163"/>
                  </a:lnTo>
                  <a:lnTo>
                    <a:pt x="573800" y="207556"/>
                  </a:lnTo>
                  <a:lnTo>
                    <a:pt x="563401" y="216002"/>
                  </a:lnTo>
                  <a:lnTo>
                    <a:pt x="553002" y="207556"/>
                  </a:lnTo>
                  <a:lnTo>
                    <a:pt x="540283" y="150163"/>
                  </a:lnTo>
                  <a:lnTo>
                    <a:pt x="539999" y="108001"/>
                  </a:lnTo>
                  <a:lnTo>
                    <a:pt x="544785" y="65839"/>
                  </a:lnTo>
                  <a:lnTo>
                    <a:pt x="566504" y="8446"/>
                  </a:lnTo>
                  <a:lnTo>
                    <a:pt x="581403" y="0"/>
                  </a:lnTo>
                  <a:lnTo>
                    <a:pt x="596302" y="8446"/>
                  </a:lnTo>
                  <a:lnTo>
                    <a:pt x="618019" y="65839"/>
                  </a:lnTo>
                  <a:lnTo>
                    <a:pt x="622803" y="108001"/>
                  </a:lnTo>
                  <a:lnTo>
                    <a:pt x="622519" y="150163"/>
                  </a:lnTo>
                  <a:lnTo>
                    <a:pt x="609800" y="207556"/>
                  </a:lnTo>
                  <a:lnTo>
                    <a:pt x="599401" y="216002"/>
                  </a:lnTo>
                  <a:lnTo>
                    <a:pt x="589002" y="207556"/>
                  </a:lnTo>
                  <a:lnTo>
                    <a:pt x="576284" y="150163"/>
                  </a:lnTo>
                  <a:lnTo>
                    <a:pt x="575999" y="108001"/>
                  </a:lnTo>
                  <a:lnTo>
                    <a:pt x="580786" y="65839"/>
                  </a:lnTo>
                  <a:lnTo>
                    <a:pt x="602505" y="8446"/>
                  </a:lnTo>
                  <a:lnTo>
                    <a:pt x="617403" y="0"/>
                  </a:lnTo>
                  <a:lnTo>
                    <a:pt x="632302" y="8446"/>
                  </a:lnTo>
                  <a:lnTo>
                    <a:pt x="654019" y="65839"/>
                  </a:lnTo>
                  <a:lnTo>
                    <a:pt x="658803" y="108001"/>
                  </a:lnTo>
                  <a:lnTo>
                    <a:pt x="658519" y="150163"/>
                  </a:lnTo>
                  <a:lnTo>
                    <a:pt x="645800" y="207556"/>
                  </a:lnTo>
                  <a:lnTo>
                    <a:pt x="635401" y="216002"/>
                  </a:lnTo>
                  <a:lnTo>
                    <a:pt x="625002" y="207556"/>
                  </a:lnTo>
                  <a:lnTo>
                    <a:pt x="612284" y="150163"/>
                  </a:lnTo>
                  <a:lnTo>
                    <a:pt x="612000" y="108001"/>
                  </a:lnTo>
                  <a:lnTo>
                    <a:pt x="616786" y="65839"/>
                  </a:lnTo>
                  <a:lnTo>
                    <a:pt x="638505" y="8446"/>
                  </a:lnTo>
                  <a:lnTo>
                    <a:pt x="653404" y="0"/>
                  </a:lnTo>
                  <a:lnTo>
                    <a:pt x="668302" y="8446"/>
                  </a:lnTo>
                  <a:lnTo>
                    <a:pt x="690020" y="65839"/>
                  </a:lnTo>
                  <a:lnTo>
                    <a:pt x="694803" y="108001"/>
                  </a:lnTo>
                  <a:lnTo>
                    <a:pt x="694519" y="150163"/>
                  </a:lnTo>
                  <a:lnTo>
                    <a:pt x="681801" y="207556"/>
                  </a:lnTo>
                  <a:lnTo>
                    <a:pt x="671402" y="216002"/>
                  </a:lnTo>
                  <a:lnTo>
                    <a:pt x="661002" y="207556"/>
                  </a:lnTo>
                  <a:lnTo>
                    <a:pt x="648284" y="150163"/>
                  </a:lnTo>
                  <a:lnTo>
                    <a:pt x="648000" y="108001"/>
                  </a:lnTo>
                  <a:lnTo>
                    <a:pt x="652786" y="65839"/>
                  </a:lnTo>
                  <a:lnTo>
                    <a:pt x="674505" y="8446"/>
                  </a:lnTo>
                  <a:lnTo>
                    <a:pt x="689404" y="0"/>
                  </a:lnTo>
                  <a:lnTo>
                    <a:pt x="704302" y="8446"/>
                  </a:lnTo>
                  <a:lnTo>
                    <a:pt x="716847" y="31523"/>
                  </a:lnTo>
                  <a:lnTo>
                    <a:pt x="726020" y="65839"/>
                  </a:lnTo>
                  <a:lnTo>
                    <a:pt x="730804" y="108001"/>
                  </a:lnTo>
                  <a:lnTo>
                    <a:pt x="750948" y="108001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638973" y="619479"/>
            <a:ext cx="933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14956" y="1260700"/>
            <a:ext cx="751205" cy="200025"/>
          </a:xfrm>
          <a:custGeom>
            <a:avLst/>
            <a:gdLst/>
            <a:ahLst/>
            <a:cxnLst/>
            <a:rect l="l" t="t" r="r" b="b"/>
            <a:pathLst>
              <a:path w="751205" h="200025">
                <a:moveTo>
                  <a:pt x="424819" y="199912"/>
                </a:moveTo>
                <a:lnTo>
                  <a:pt x="351433" y="199912"/>
                </a:lnTo>
                <a:lnTo>
                  <a:pt x="351433" y="0"/>
                </a:lnTo>
                <a:lnTo>
                  <a:pt x="424819" y="0"/>
                </a:lnTo>
              </a:path>
              <a:path w="751205" h="200025">
                <a:moveTo>
                  <a:pt x="399513" y="163219"/>
                </a:moveTo>
                <a:lnTo>
                  <a:pt x="399513" y="36692"/>
                </a:lnTo>
              </a:path>
              <a:path w="751205" h="200025">
                <a:moveTo>
                  <a:pt x="0" y="99956"/>
                </a:moveTo>
                <a:lnTo>
                  <a:pt x="351433" y="99956"/>
                </a:lnTo>
              </a:path>
              <a:path w="751205" h="200025">
                <a:moveTo>
                  <a:pt x="399513" y="99956"/>
                </a:moveTo>
                <a:lnTo>
                  <a:pt x="750948" y="99956"/>
                </a:lnTo>
                <a:lnTo>
                  <a:pt x="750948" y="99956"/>
                </a:lnTo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638973" y="1472728"/>
            <a:ext cx="97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latin typeface="Arial"/>
                <a:cs typeface="Arial"/>
              </a:rPr>
              <a:t>b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610972" y="1123337"/>
            <a:ext cx="360045" cy="52705"/>
            <a:chOff x="2610972" y="1123337"/>
            <a:chExt cx="360045" cy="52705"/>
          </a:xfrm>
        </p:grpSpPr>
        <p:sp>
          <p:nvSpPr>
            <p:cNvPr id="14" name="object 14"/>
            <p:cNvSpPr/>
            <p:nvPr/>
          </p:nvSpPr>
          <p:spPr>
            <a:xfrm>
              <a:off x="2610972" y="1149654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08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18342" y="1123337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009519" y="1045513"/>
            <a:ext cx="3606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Arial"/>
                <a:cs typeface="Arial"/>
              </a:rPr>
              <a:t>u</a:t>
            </a:r>
            <a:r>
              <a:rPr sz="1100" i="1" spc="-3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i="1" spc="-50" dirty="0">
                <a:latin typeface="Arial"/>
                <a:cs typeface="Arial"/>
              </a:rPr>
              <a:t>F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38544" y="1841217"/>
            <a:ext cx="4331335" cy="1474470"/>
            <a:chOff x="138544" y="1841217"/>
            <a:chExt cx="4331335" cy="1474470"/>
          </a:xfrm>
        </p:grpSpPr>
        <p:sp>
          <p:nvSpPr>
            <p:cNvPr id="18" name="object 18"/>
            <p:cNvSpPr/>
            <p:nvPr/>
          </p:nvSpPr>
          <p:spPr>
            <a:xfrm>
              <a:off x="138544" y="1841217"/>
              <a:ext cx="4331335" cy="1474470"/>
            </a:xfrm>
            <a:custGeom>
              <a:avLst/>
              <a:gdLst/>
              <a:ahLst/>
              <a:cxnLst/>
              <a:rect l="l" t="t" r="r" b="b"/>
              <a:pathLst>
                <a:path w="4331335" h="1474470">
                  <a:moveTo>
                    <a:pt x="4299334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1442409"/>
                  </a:lnTo>
                  <a:lnTo>
                    <a:pt x="2485" y="1454722"/>
                  </a:lnTo>
                  <a:lnTo>
                    <a:pt x="9264" y="1464776"/>
                  </a:lnTo>
                  <a:lnTo>
                    <a:pt x="19319" y="1471555"/>
                  </a:lnTo>
                  <a:lnTo>
                    <a:pt x="31631" y="1474041"/>
                  </a:lnTo>
                  <a:lnTo>
                    <a:pt x="4299334" y="1474041"/>
                  </a:lnTo>
                  <a:lnTo>
                    <a:pt x="4311646" y="1471555"/>
                  </a:lnTo>
                  <a:lnTo>
                    <a:pt x="4321701" y="1464776"/>
                  </a:lnTo>
                  <a:lnTo>
                    <a:pt x="4328480" y="1454722"/>
                  </a:lnTo>
                  <a:lnTo>
                    <a:pt x="4330965" y="1442409"/>
                  </a:lnTo>
                  <a:lnTo>
                    <a:pt x="4330965" y="31631"/>
                  </a:lnTo>
                  <a:lnTo>
                    <a:pt x="4328480" y="19319"/>
                  </a:lnTo>
                  <a:lnTo>
                    <a:pt x="4321701" y="9264"/>
                  </a:lnTo>
                  <a:lnTo>
                    <a:pt x="4311646" y="2485"/>
                  </a:lnTo>
                  <a:lnTo>
                    <a:pt x="429933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4870" y="1847543"/>
              <a:ext cx="4318635" cy="1461770"/>
            </a:xfrm>
            <a:custGeom>
              <a:avLst/>
              <a:gdLst/>
              <a:ahLst/>
              <a:cxnLst/>
              <a:rect l="l" t="t" r="r" b="b"/>
              <a:pathLst>
                <a:path w="4318635" h="1461770">
                  <a:moveTo>
                    <a:pt x="4286681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1429756"/>
                  </a:lnTo>
                  <a:lnTo>
                    <a:pt x="2485" y="1442069"/>
                  </a:lnTo>
                  <a:lnTo>
                    <a:pt x="9264" y="1452124"/>
                  </a:lnTo>
                  <a:lnTo>
                    <a:pt x="19319" y="1458903"/>
                  </a:lnTo>
                  <a:lnTo>
                    <a:pt x="31631" y="1461388"/>
                  </a:lnTo>
                  <a:lnTo>
                    <a:pt x="4286681" y="1461388"/>
                  </a:lnTo>
                  <a:lnTo>
                    <a:pt x="4298993" y="1458903"/>
                  </a:lnTo>
                  <a:lnTo>
                    <a:pt x="4309048" y="1452124"/>
                  </a:lnTo>
                  <a:lnTo>
                    <a:pt x="4315827" y="1442069"/>
                  </a:lnTo>
                  <a:lnTo>
                    <a:pt x="4318313" y="1429756"/>
                  </a:lnTo>
                  <a:lnTo>
                    <a:pt x="4318313" y="31631"/>
                  </a:lnTo>
                  <a:lnTo>
                    <a:pt x="4315827" y="19319"/>
                  </a:lnTo>
                  <a:lnTo>
                    <a:pt x="4309048" y="9264"/>
                  </a:lnTo>
                  <a:lnTo>
                    <a:pt x="4298993" y="2485"/>
                  </a:lnTo>
                  <a:lnTo>
                    <a:pt x="4286681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82778" y="1856366"/>
            <a:ext cx="1639570" cy="1414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70" dirty="0">
                <a:latin typeface="Courier New"/>
                <a:cs typeface="Courier New"/>
              </a:rPr>
              <a:t>m =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1;</a:t>
            </a:r>
            <a:r>
              <a:rPr sz="900" spc="-70" dirty="0">
                <a:latin typeface="Courier New"/>
                <a:cs typeface="Courier New"/>
              </a:rPr>
              <a:t> k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 </a:t>
            </a:r>
            <a:r>
              <a:rPr sz="900" spc="-75" dirty="0">
                <a:latin typeface="Courier New"/>
                <a:cs typeface="Courier New"/>
              </a:rPr>
              <a:t>2;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b =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1;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latin typeface="Courier New"/>
                <a:cs typeface="Courier New"/>
              </a:rPr>
              <a:t>A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[0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1;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-</a:t>
            </a:r>
            <a:r>
              <a:rPr sz="900" spc="-70" dirty="0">
                <a:latin typeface="Courier New"/>
                <a:cs typeface="Courier New"/>
              </a:rPr>
              <a:t>k</a:t>
            </a:r>
            <a:r>
              <a:rPr sz="900" spc="-70" dirty="0">
                <a:solidFill>
                  <a:srgbClr val="218A21"/>
                </a:solidFill>
                <a:latin typeface="Courier New"/>
                <a:cs typeface="Courier New"/>
              </a:rPr>
              <a:t>/</a:t>
            </a:r>
            <a:r>
              <a:rPr sz="900" spc="-70" dirty="0">
                <a:latin typeface="Courier New"/>
                <a:cs typeface="Courier New"/>
              </a:rPr>
              <a:t>m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-</a:t>
            </a:r>
            <a:r>
              <a:rPr sz="900" spc="-20" dirty="0">
                <a:latin typeface="Courier New"/>
                <a:cs typeface="Courier New"/>
              </a:rPr>
              <a:t>b</a:t>
            </a:r>
            <a:r>
              <a:rPr sz="900" spc="-20" dirty="0">
                <a:solidFill>
                  <a:srgbClr val="218A21"/>
                </a:solidFill>
                <a:latin typeface="Courier New"/>
                <a:cs typeface="Courier New"/>
              </a:rPr>
              <a:t>/</a:t>
            </a:r>
            <a:r>
              <a:rPr sz="900" spc="-20" dirty="0">
                <a:latin typeface="Courier New"/>
                <a:cs typeface="Courier New"/>
              </a:rPr>
              <a:t>m];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latin typeface="Courier New"/>
                <a:cs typeface="Courier New"/>
              </a:rPr>
              <a:t>B = [0; </a:t>
            </a:r>
            <a:r>
              <a:rPr sz="900" spc="-10" dirty="0">
                <a:latin typeface="Courier New"/>
                <a:cs typeface="Courier New"/>
              </a:rPr>
              <a:t>1</a:t>
            </a:r>
            <a:r>
              <a:rPr sz="900" spc="-10" dirty="0">
                <a:solidFill>
                  <a:srgbClr val="218A21"/>
                </a:solidFill>
                <a:latin typeface="Courier New"/>
                <a:cs typeface="Courier New"/>
              </a:rPr>
              <a:t>/</a:t>
            </a:r>
            <a:r>
              <a:rPr sz="900" spc="-10" dirty="0">
                <a:latin typeface="Courier New"/>
                <a:cs typeface="Courier New"/>
              </a:rPr>
              <a:t>m];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spc="-70" dirty="0">
                <a:latin typeface="Courier New"/>
                <a:cs typeface="Courier New"/>
              </a:rPr>
              <a:t>C =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[1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0];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latin typeface="Courier New"/>
                <a:cs typeface="Courier New"/>
              </a:rPr>
              <a:t>D = </a:t>
            </a:r>
            <a:r>
              <a:rPr sz="900" spc="-25" dirty="0">
                <a:latin typeface="Courier New"/>
                <a:cs typeface="Courier New"/>
              </a:rPr>
              <a:t>0;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latin typeface="Courier New"/>
                <a:cs typeface="Courier New"/>
              </a:rPr>
              <a:t>sys = </a:t>
            </a:r>
            <a:r>
              <a:rPr sz="900" spc="-10" dirty="0">
                <a:latin typeface="Courier New"/>
                <a:cs typeface="Courier New"/>
              </a:rPr>
              <a:t>ss(A,B,C,D)</a:t>
            </a:r>
            <a:endParaRPr sz="900">
              <a:latin typeface="Courier New"/>
              <a:cs typeface="Courier New"/>
            </a:endParaRPr>
          </a:p>
          <a:p>
            <a:pPr marL="12700" marR="5080">
              <a:lnSpc>
                <a:spcPct val="101499"/>
              </a:lnSpc>
            </a:pPr>
            <a:r>
              <a:rPr sz="900" spc="-70" dirty="0">
                <a:latin typeface="Courier New"/>
                <a:cs typeface="Courier New"/>
              </a:rPr>
              <a:t>[num,den] = </a:t>
            </a:r>
            <a:r>
              <a:rPr sz="900" spc="-75" dirty="0">
                <a:latin typeface="Courier New"/>
                <a:cs typeface="Courier New"/>
              </a:rPr>
              <a:t>ss2tf(A,B,C,D); sys_tf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tf(num,den) </a:t>
            </a:r>
            <a:r>
              <a:rPr sz="900" spc="-70" dirty="0">
                <a:solidFill>
                  <a:srgbClr val="218A21"/>
                </a:solidFill>
                <a:latin typeface="Courier New"/>
                <a:cs typeface="Courier New"/>
              </a:rPr>
              <a:t>figure</a:t>
            </a:r>
            <a:r>
              <a:rPr sz="900" spc="-70" dirty="0">
                <a:latin typeface="Courier New"/>
                <a:cs typeface="Courier New"/>
              </a:rPr>
              <a:t>, </a:t>
            </a:r>
            <a:r>
              <a:rPr sz="900" spc="-10" dirty="0">
                <a:latin typeface="Courier New"/>
                <a:cs typeface="Courier New"/>
              </a:rPr>
              <a:t>step(sys)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solidFill>
                  <a:srgbClr val="218A21"/>
                </a:solidFill>
                <a:latin typeface="Courier New"/>
                <a:cs typeface="Courier New"/>
              </a:rPr>
              <a:t>figure</a:t>
            </a:r>
            <a:r>
              <a:rPr sz="900" spc="-70" dirty="0">
                <a:latin typeface="Courier New"/>
                <a:cs typeface="Courier New"/>
              </a:rPr>
              <a:t>, </a:t>
            </a:r>
            <a:r>
              <a:rPr sz="900" spc="-10" dirty="0">
                <a:latin typeface="Courier New"/>
                <a:cs typeface="Courier New"/>
              </a:rPr>
              <a:t>step(sys_tf)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614398" y="3322038"/>
            <a:ext cx="137922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From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State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3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to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Transfer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Functions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12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14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22148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Numerical</a:t>
            </a:r>
            <a:r>
              <a:rPr spc="15" dirty="0"/>
              <a:t> </a:t>
            </a:r>
            <a:r>
              <a:rPr spc="-75" dirty="0"/>
              <a:t>example</a:t>
            </a:r>
            <a:r>
              <a:rPr spc="15" dirty="0"/>
              <a:t> </a:t>
            </a:r>
            <a:r>
              <a:rPr dirty="0"/>
              <a:t>in</a:t>
            </a:r>
            <a:r>
              <a:rPr spc="15" dirty="0"/>
              <a:t> </a:t>
            </a:r>
            <a:r>
              <a:rPr spc="-10" dirty="0"/>
              <a:t>Python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8544" y="594594"/>
            <a:ext cx="4331335" cy="2309495"/>
            <a:chOff x="138544" y="594594"/>
            <a:chExt cx="4331335" cy="2309495"/>
          </a:xfrm>
        </p:grpSpPr>
        <p:sp>
          <p:nvSpPr>
            <p:cNvPr id="4" name="object 4"/>
            <p:cNvSpPr/>
            <p:nvPr/>
          </p:nvSpPr>
          <p:spPr>
            <a:xfrm>
              <a:off x="138544" y="594594"/>
              <a:ext cx="4331335" cy="2309495"/>
            </a:xfrm>
            <a:custGeom>
              <a:avLst/>
              <a:gdLst/>
              <a:ahLst/>
              <a:cxnLst/>
              <a:rect l="l" t="t" r="r" b="b"/>
              <a:pathLst>
                <a:path w="4331335" h="2309495">
                  <a:moveTo>
                    <a:pt x="4299334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2277488"/>
                  </a:lnTo>
                  <a:lnTo>
                    <a:pt x="2485" y="2289801"/>
                  </a:lnTo>
                  <a:lnTo>
                    <a:pt x="9264" y="2299856"/>
                  </a:lnTo>
                  <a:lnTo>
                    <a:pt x="19319" y="2306634"/>
                  </a:lnTo>
                  <a:lnTo>
                    <a:pt x="31631" y="2309120"/>
                  </a:lnTo>
                  <a:lnTo>
                    <a:pt x="4299334" y="2309120"/>
                  </a:lnTo>
                  <a:lnTo>
                    <a:pt x="4311646" y="2306634"/>
                  </a:lnTo>
                  <a:lnTo>
                    <a:pt x="4321701" y="2299856"/>
                  </a:lnTo>
                  <a:lnTo>
                    <a:pt x="4328480" y="2289801"/>
                  </a:lnTo>
                  <a:lnTo>
                    <a:pt x="4330965" y="2277488"/>
                  </a:lnTo>
                  <a:lnTo>
                    <a:pt x="4330965" y="31631"/>
                  </a:lnTo>
                  <a:lnTo>
                    <a:pt x="4328480" y="19319"/>
                  </a:lnTo>
                  <a:lnTo>
                    <a:pt x="4321701" y="9264"/>
                  </a:lnTo>
                  <a:lnTo>
                    <a:pt x="4311646" y="2485"/>
                  </a:lnTo>
                  <a:lnTo>
                    <a:pt x="429933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4870" y="600920"/>
              <a:ext cx="4318635" cy="2296795"/>
            </a:xfrm>
            <a:custGeom>
              <a:avLst/>
              <a:gdLst/>
              <a:ahLst/>
              <a:cxnLst/>
              <a:rect l="l" t="t" r="r" b="b"/>
              <a:pathLst>
                <a:path w="4318635" h="2296795">
                  <a:moveTo>
                    <a:pt x="4286681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2264836"/>
                  </a:lnTo>
                  <a:lnTo>
                    <a:pt x="2485" y="2277148"/>
                  </a:lnTo>
                  <a:lnTo>
                    <a:pt x="9264" y="2287203"/>
                  </a:lnTo>
                  <a:lnTo>
                    <a:pt x="19319" y="2293982"/>
                  </a:lnTo>
                  <a:lnTo>
                    <a:pt x="31631" y="2296467"/>
                  </a:lnTo>
                  <a:lnTo>
                    <a:pt x="4286681" y="2296467"/>
                  </a:lnTo>
                  <a:lnTo>
                    <a:pt x="4298993" y="2293982"/>
                  </a:lnTo>
                  <a:lnTo>
                    <a:pt x="4309048" y="2287203"/>
                  </a:lnTo>
                  <a:lnTo>
                    <a:pt x="4315827" y="2277148"/>
                  </a:lnTo>
                  <a:lnTo>
                    <a:pt x="4318313" y="2264836"/>
                  </a:lnTo>
                  <a:lnTo>
                    <a:pt x="4318313" y="31631"/>
                  </a:lnTo>
                  <a:lnTo>
                    <a:pt x="4315827" y="19319"/>
                  </a:lnTo>
                  <a:lnTo>
                    <a:pt x="4309048" y="9264"/>
                  </a:lnTo>
                  <a:lnTo>
                    <a:pt x="4298993" y="2485"/>
                  </a:lnTo>
                  <a:lnTo>
                    <a:pt x="4286681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781685">
              <a:lnSpc>
                <a:spcPct val="101499"/>
              </a:lnSpc>
              <a:spcBef>
                <a:spcPts val="80"/>
              </a:spcBef>
            </a:pPr>
            <a:r>
              <a:rPr spc="-75" dirty="0"/>
              <a:t>import</a:t>
            </a:r>
            <a:r>
              <a:rPr spc="-60" dirty="0"/>
              <a:t> </a:t>
            </a:r>
            <a:r>
              <a:rPr spc="-70" dirty="0">
                <a:solidFill>
                  <a:srgbClr val="000000"/>
                </a:solidFill>
              </a:rPr>
              <a:t>control</a:t>
            </a:r>
            <a:r>
              <a:rPr spc="-55" dirty="0">
                <a:solidFill>
                  <a:srgbClr val="000000"/>
                </a:solidFill>
              </a:rPr>
              <a:t> </a:t>
            </a:r>
            <a:r>
              <a:rPr spc="-75" dirty="0"/>
              <a:t>as</a:t>
            </a:r>
            <a:r>
              <a:rPr spc="-55" dirty="0"/>
              <a:t> </a:t>
            </a:r>
            <a:r>
              <a:rPr spc="-65" dirty="0">
                <a:solidFill>
                  <a:srgbClr val="000000"/>
                </a:solidFill>
              </a:rPr>
              <a:t>co </a:t>
            </a:r>
            <a:r>
              <a:rPr spc="-75" dirty="0"/>
              <a:t>import</a:t>
            </a:r>
            <a:r>
              <a:rPr spc="-50" dirty="0"/>
              <a:t> </a:t>
            </a:r>
            <a:r>
              <a:rPr spc="-75" dirty="0">
                <a:solidFill>
                  <a:srgbClr val="000000"/>
                </a:solidFill>
              </a:rPr>
              <a:t>numpy</a:t>
            </a:r>
            <a:r>
              <a:rPr spc="-50" dirty="0">
                <a:solidFill>
                  <a:srgbClr val="000000"/>
                </a:solidFill>
              </a:rPr>
              <a:t> </a:t>
            </a:r>
            <a:r>
              <a:rPr spc="-75" dirty="0"/>
              <a:t>as</a:t>
            </a:r>
            <a:r>
              <a:rPr spc="-45" dirty="0"/>
              <a:t> </a:t>
            </a:r>
            <a:r>
              <a:rPr spc="-25" dirty="0">
                <a:solidFill>
                  <a:srgbClr val="000000"/>
                </a:solidFill>
              </a:rPr>
              <a:t>np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70" dirty="0">
                <a:solidFill>
                  <a:srgbClr val="9F522C"/>
                </a:solidFill>
              </a:rPr>
              <a:t>m </a:t>
            </a:r>
            <a:r>
              <a:rPr spc="-70" dirty="0">
                <a:solidFill>
                  <a:srgbClr val="000000"/>
                </a:solidFill>
              </a:rPr>
              <a:t>= </a:t>
            </a:r>
            <a:r>
              <a:rPr spc="-50" dirty="0">
                <a:solidFill>
                  <a:srgbClr val="008A8A"/>
                </a:solidFill>
              </a:rPr>
              <a:t>1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70" dirty="0">
                <a:solidFill>
                  <a:srgbClr val="9F522C"/>
                </a:solidFill>
              </a:rPr>
              <a:t>k </a:t>
            </a:r>
            <a:r>
              <a:rPr spc="-70" dirty="0">
                <a:solidFill>
                  <a:srgbClr val="000000"/>
                </a:solidFill>
              </a:rPr>
              <a:t>= </a:t>
            </a:r>
            <a:r>
              <a:rPr spc="-50" dirty="0">
                <a:solidFill>
                  <a:srgbClr val="008A8A"/>
                </a:solidFill>
              </a:rPr>
              <a:t>2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70" dirty="0">
                <a:solidFill>
                  <a:srgbClr val="9F522C"/>
                </a:solidFill>
              </a:rPr>
              <a:t>b </a:t>
            </a:r>
            <a:r>
              <a:rPr spc="-70" dirty="0">
                <a:solidFill>
                  <a:srgbClr val="000000"/>
                </a:solidFill>
              </a:rPr>
              <a:t>= </a:t>
            </a:r>
            <a:r>
              <a:rPr spc="-50" dirty="0">
                <a:solidFill>
                  <a:srgbClr val="008A8A"/>
                </a:solidFill>
              </a:rPr>
              <a:t>1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70" dirty="0">
                <a:solidFill>
                  <a:srgbClr val="9F522C"/>
                </a:solidFill>
              </a:rPr>
              <a:t>A</a:t>
            </a:r>
            <a:r>
              <a:rPr spc="-15" dirty="0">
                <a:solidFill>
                  <a:srgbClr val="9F522C"/>
                </a:solidFill>
              </a:rPr>
              <a:t> </a:t>
            </a:r>
            <a:r>
              <a:rPr spc="-70" dirty="0">
                <a:solidFill>
                  <a:srgbClr val="000000"/>
                </a:solidFill>
              </a:rPr>
              <a:t>=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spc="-75" dirty="0">
                <a:solidFill>
                  <a:srgbClr val="000000"/>
                </a:solidFill>
              </a:rPr>
              <a:t>np.array([[</a:t>
            </a:r>
            <a:r>
              <a:rPr spc="-75" dirty="0">
                <a:solidFill>
                  <a:srgbClr val="008A8A"/>
                </a:solidFill>
              </a:rPr>
              <a:t>0</a:t>
            </a:r>
            <a:r>
              <a:rPr spc="-75" dirty="0">
                <a:solidFill>
                  <a:srgbClr val="000000"/>
                </a:solidFill>
              </a:rPr>
              <a:t>,</a:t>
            </a:r>
            <a:r>
              <a:rPr spc="-75" dirty="0">
                <a:solidFill>
                  <a:srgbClr val="008A8A"/>
                </a:solidFill>
              </a:rPr>
              <a:t>1</a:t>
            </a:r>
            <a:r>
              <a:rPr spc="-75" dirty="0">
                <a:solidFill>
                  <a:srgbClr val="000000"/>
                </a:solidFill>
              </a:rPr>
              <a:t>],[-k/m,-</a:t>
            </a:r>
            <a:r>
              <a:rPr spc="-50" dirty="0">
                <a:solidFill>
                  <a:srgbClr val="000000"/>
                </a:solidFill>
              </a:rPr>
              <a:t>b/m]])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70" dirty="0">
                <a:solidFill>
                  <a:srgbClr val="9F522C"/>
                </a:solidFill>
              </a:rPr>
              <a:t>B</a:t>
            </a:r>
            <a:r>
              <a:rPr spc="-50" dirty="0">
                <a:solidFill>
                  <a:srgbClr val="9F522C"/>
                </a:solidFill>
              </a:rPr>
              <a:t> </a:t>
            </a:r>
            <a:r>
              <a:rPr spc="-70" dirty="0">
                <a:solidFill>
                  <a:srgbClr val="000000"/>
                </a:solidFill>
              </a:rPr>
              <a:t>=</a:t>
            </a:r>
            <a:r>
              <a:rPr spc="-50" dirty="0">
                <a:solidFill>
                  <a:srgbClr val="000000"/>
                </a:solidFill>
              </a:rPr>
              <a:t> </a:t>
            </a:r>
            <a:r>
              <a:rPr spc="-75" dirty="0">
                <a:solidFill>
                  <a:srgbClr val="000000"/>
                </a:solidFill>
              </a:rPr>
              <a:t>np.array([[</a:t>
            </a:r>
            <a:r>
              <a:rPr spc="-75" dirty="0">
                <a:solidFill>
                  <a:srgbClr val="008A8A"/>
                </a:solidFill>
              </a:rPr>
              <a:t>0</a:t>
            </a:r>
            <a:r>
              <a:rPr spc="-75" dirty="0">
                <a:solidFill>
                  <a:srgbClr val="000000"/>
                </a:solidFill>
              </a:rPr>
              <a:t>],</a:t>
            </a:r>
            <a:r>
              <a:rPr spc="-5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[</a:t>
            </a:r>
            <a:r>
              <a:rPr spc="-10" dirty="0">
                <a:solidFill>
                  <a:srgbClr val="008A8A"/>
                </a:solidFill>
              </a:rPr>
              <a:t>1</a:t>
            </a:r>
            <a:r>
              <a:rPr spc="-10" dirty="0">
                <a:solidFill>
                  <a:srgbClr val="000000"/>
                </a:solidFill>
              </a:rPr>
              <a:t>/m]])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70" dirty="0">
                <a:solidFill>
                  <a:srgbClr val="9F522C"/>
                </a:solidFill>
              </a:rPr>
              <a:t>C </a:t>
            </a:r>
            <a:r>
              <a:rPr spc="-70" dirty="0">
                <a:solidFill>
                  <a:srgbClr val="000000"/>
                </a:solidFill>
              </a:rPr>
              <a:t>=</a:t>
            </a:r>
            <a:r>
              <a:rPr spc="-7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np.array([</a:t>
            </a:r>
            <a:r>
              <a:rPr spc="-10" dirty="0">
                <a:solidFill>
                  <a:srgbClr val="008A8A"/>
                </a:solidFill>
              </a:rPr>
              <a:t>1</a:t>
            </a:r>
            <a:r>
              <a:rPr spc="-10" dirty="0">
                <a:solidFill>
                  <a:srgbClr val="000000"/>
                </a:solidFill>
              </a:rPr>
              <a:t>,</a:t>
            </a:r>
            <a:r>
              <a:rPr spc="-10" dirty="0">
                <a:solidFill>
                  <a:srgbClr val="008A8A"/>
                </a:solidFill>
              </a:rPr>
              <a:t>0</a:t>
            </a:r>
            <a:r>
              <a:rPr spc="-10" dirty="0">
                <a:solidFill>
                  <a:srgbClr val="000000"/>
                </a:solidFill>
              </a:rPr>
              <a:t>])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70" dirty="0">
                <a:solidFill>
                  <a:srgbClr val="9F522C"/>
                </a:solidFill>
              </a:rPr>
              <a:t>D </a:t>
            </a:r>
            <a:r>
              <a:rPr spc="-70" dirty="0">
                <a:solidFill>
                  <a:srgbClr val="000000"/>
                </a:solidFill>
              </a:rPr>
              <a:t>=</a:t>
            </a:r>
            <a:r>
              <a:rPr spc="-7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np.array([</a:t>
            </a:r>
            <a:r>
              <a:rPr spc="-10" dirty="0">
                <a:solidFill>
                  <a:srgbClr val="008A8A"/>
                </a:solidFill>
              </a:rPr>
              <a:t>0</a:t>
            </a:r>
            <a:r>
              <a:rPr spc="-10" dirty="0">
                <a:solidFill>
                  <a:srgbClr val="000000"/>
                </a:solidFill>
              </a:rPr>
              <a:t>])</a:t>
            </a:r>
          </a:p>
          <a:p>
            <a:pPr marL="12700" marR="781685">
              <a:lnSpc>
                <a:spcPct val="101499"/>
              </a:lnSpc>
            </a:pPr>
            <a:r>
              <a:rPr spc="-70" dirty="0">
                <a:solidFill>
                  <a:srgbClr val="9F522C"/>
                </a:solidFill>
              </a:rPr>
              <a:t>sys </a:t>
            </a:r>
            <a:r>
              <a:rPr spc="-70" dirty="0">
                <a:solidFill>
                  <a:srgbClr val="000000"/>
                </a:solidFill>
              </a:rPr>
              <a:t>= </a:t>
            </a:r>
            <a:r>
              <a:rPr spc="-75" dirty="0">
                <a:solidFill>
                  <a:srgbClr val="000000"/>
                </a:solidFill>
              </a:rPr>
              <a:t>co.ss(A,B,C,D) </a:t>
            </a:r>
            <a:r>
              <a:rPr spc="-10" dirty="0">
                <a:solidFill>
                  <a:srgbClr val="473C8A"/>
                </a:solidFill>
              </a:rPr>
              <a:t>print</a:t>
            </a:r>
            <a:r>
              <a:rPr spc="-10" dirty="0">
                <a:solidFill>
                  <a:srgbClr val="000000"/>
                </a:solidFill>
              </a:rPr>
              <a:t>(sys)</a:t>
            </a:r>
          </a:p>
          <a:p>
            <a:pPr marL="12700" marR="662305">
              <a:lnSpc>
                <a:spcPct val="101499"/>
              </a:lnSpc>
            </a:pPr>
            <a:r>
              <a:rPr spc="-75" dirty="0">
                <a:solidFill>
                  <a:srgbClr val="9F522C"/>
                </a:solidFill>
              </a:rPr>
              <a:t>sys_tf</a:t>
            </a:r>
            <a:r>
              <a:rPr spc="-55" dirty="0">
                <a:solidFill>
                  <a:srgbClr val="9F522C"/>
                </a:solidFill>
              </a:rPr>
              <a:t> </a:t>
            </a:r>
            <a:r>
              <a:rPr spc="-70" dirty="0">
                <a:solidFill>
                  <a:srgbClr val="000000"/>
                </a:solidFill>
              </a:rPr>
              <a:t>=</a:t>
            </a:r>
            <a:r>
              <a:rPr spc="-60" dirty="0">
                <a:solidFill>
                  <a:srgbClr val="000000"/>
                </a:solidFill>
              </a:rPr>
              <a:t> </a:t>
            </a:r>
            <a:r>
              <a:rPr spc="-75" dirty="0">
                <a:solidFill>
                  <a:srgbClr val="000000"/>
                </a:solidFill>
              </a:rPr>
              <a:t>co.ss2tf(sys) </a:t>
            </a:r>
            <a:r>
              <a:rPr spc="-10" dirty="0">
                <a:solidFill>
                  <a:srgbClr val="473C8A"/>
                </a:solidFill>
              </a:rPr>
              <a:t>print</a:t>
            </a:r>
            <a:r>
              <a:rPr spc="-10" dirty="0">
                <a:solidFill>
                  <a:srgbClr val="000000"/>
                </a:solidFill>
              </a:rPr>
              <a:t>(sys_tf)</a:t>
            </a: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pc="-10" dirty="0">
              <a:solidFill>
                <a:srgbClr val="000000"/>
              </a:solidFill>
            </a:endParaRPr>
          </a:p>
          <a:p>
            <a:pPr marL="12700" marR="602615">
              <a:lnSpc>
                <a:spcPct val="101499"/>
              </a:lnSpc>
            </a:pPr>
            <a:r>
              <a:rPr spc="-25" dirty="0">
                <a:solidFill>
                  <a:srgbClr val="473C8A"/>
                </a:solidFill>
              </a:rPr>
              <a:t>print</a:t>
            </a:r>
            <a:r>
              <a:rPr spc="-25" dirty="0">
                <a:solidFill>
                  <a:srgbClr val="000000"/>
                </a:solidFill>
              </a:rPr>
              <a:t>(co.poles(sys)) </a:t>
            </a:r>
            <a:r>
              <a:rPr spc="-75" dirty="0">
                <a:solidFill>
                  <a:srgbClr val="473C8A"/>
                </a:solidFill>
              </a:rPr>
              <a:t>print</a:t>
            </a:r>
            <a:r>
              <a:rPr spc="-75" dirty="0">
                <a:solidFill>
                  <a:srgbClr val="000000"/>
                </a:solidFill>
              </a:rPr>
              <a:t>(co.poles(sys_tf))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14398" y="3322038"/>
            <a:ext cx="137922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From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3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to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Transfer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Functions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13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14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85" dirty="0"/>
              <a:t>Exercise</a:t>
            </a:r>
          </a:p>
        </p:txBody>
      </p:sp>
      <p:sp>
        <p:nvSpPr>
          <p:cNvPr id="21" name="object 21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614398" y="3322038"/>
            <a:ext cx="137922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From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3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to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Transfer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Functions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14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2AA79EEB-E81D-210E-4FA8-25D61EE181F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855" y="434975"/>
                <a:ext cx="4645395" cy="25503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Given the following state-space system parameters: </a:t>
                </a:r>
                <a14:m>
                  <m:oMath xmlns:m="http://schemas.openxmlformats.org/officeDocument/2006/math"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−6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−2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0" lang="ar-AE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𝐵</m:t>
                    </m:r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−6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−3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−2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0" lang="ar-AE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𝐶</m:t>
                    </m:r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0" lang="ar-AE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𝐷</m:t>
                    </m:r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11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0" lang="ar-AE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obtain the transfer function </a:t>
                </a:r>
                <a14:m>
                  <m:oMath xmlns:m="http://schemas.openxmlformats.org/officeDocument/2006/math"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𝐺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</m:e>
                    </m:d>
                  </m:oMath>
                </a14:m>
                <a:r>
                  <a:rPr kumimoji="0" lang="ar-AE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2AA79EEB-E81D-210E-4FA8-25D61EE18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55" y="434975"/>
                <a:ext cx="4645395" cy="25503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0" dirty="0"/>
              <a:t>Continuous-</a:t>
            </a:r>
            <a:r>
              <a:rPr dirty="0"/>
              <a:t>time</a:t>
            </a:r>
            <a:r>
              <a:rPr spc="15" dirty="0"/>
              <a:t> </a:t>
            </a:r>
            <a:r>
              <a:rPr dirty="0"/>
              <a:t>LTI</a:t>
            </a:r>
            <a:r>
              <a:rPr spc="30" dirty="0"/>
              <a:t> </a:t>
            </a:r>
            <a:r>
              <a:rPr spc="-65" dirty="0"/>
              <a:t>state-</a:t>
            </a:r>
            <a:r>
              <a:rPr spc="-60" dirty="0"/>
              <a:t>space</a:t>
            </a:r>
            <a:r>
              <a:rPr spc="30" dirty="0"/>
              <a:t> </a:t>
            </a:r>
            <a:r>
              <a:rPr spc="-35" dirty="0"/>
              <a:t>description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622831" y="1237054"/>
            <a:ext cx="1473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25" dirty="0">
                <a:latin typeface="Arial"/>
                <a:cs typeface="Arial"/>
              </a:rPr>
              <a:t>dt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97431" y="1142020"/>
            <a:ext cx="14249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50" i="1" u="sng" spc="-120" baseline="37878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50" i="1" u="sng" baseline="37878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</a:t>
            </a:r>
            <a:r>
              <a:rPr sz="1650" i="1" spc="97" baseline="37878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Ax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Bu</a:t>
            </a:r>
            <a:r>
              <a:rPr sz="1100" spc="-20" dirty="0">
                <a:latin typeface="Arial"/>
                <a:cs typeface="Arial"/>
              </a:rPr>
              <a:t>(</a:t>
            </a:r>
            <a:r>
              <a:rPr sz="1100" i="1" spc="-20" dirty="0">
                <a:latin typeface="Arial"/>
                <a:cs typeface="Arial"/>
              </a:rPr>
              <a:t>t</a:t>
            </a:r>
            <a:r>
              <a:rPr sz="1100" spc="-20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59648" y="1409647"/>
            <a:ext cx="12407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Arial"/>
                <a:cs typeface="Arial"/>
              </a:rPr>
              <a:t>y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6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Cx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20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Du</a:t>
            </a:r>
            <a:r>
              <a:rPr sz="1100" spc="-20" dirty="0">
                <a:latin typeface="Arial"/>
                <a:cs typeface="Arial"/>
              </a:rPr>
              <a:t>(</a:t>
            </a:r>
            <a:r>
              <a:rPr sz="1100" i="1" spc="-20" dirty="0">
                <a:latin typeface="Arial"/>
                <a:cs typeface="Arial"/>
              </a:rPr>
              <a:t>t</a:t>
            </a:r>
            <a:r>
              <a:rPr sz="1100" spc="-20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614398" y="3322038"/>
            <a:ext cx="137922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From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3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to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Transfer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Functions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2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14</a:t>
            </a:r>
          </a:p>
        </p:txBody>
      </p:sp>
      <p:sp>
        <p:nvSpPr>
          <p:cNvPr id="24" name="object 4">
            <a:extLst>
              <a:ext uri="{FF2B5EF4-FFF2-40B4-BE49-F238E27FC236}">
                <a16:creationId xmlns:a16="http://schemas.microsoft.com/office/drawing/2014/main" id="{00EA0D4A-506D-2D99-C874-D7AF22F26686}"/>
              </a:ext>
            </a:extLst>
          </p:cNvPr>
          <p:cNvSpPr txBox="1"/>
          <p:nvPr/>
        </p:nvSpPr>
        <p:spPr>
          <a:xfrm>
            <a:off x="1410716" y="721144"/>
            <a:ext cx="29591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5" dirty="0">
                <a:solidFill>
                  <a:schemeClr val="tx1"/>
                </a:solidFill>
                <a:latin typeface="Arial"/>
                <a:cs typeface="Arial"/>
              </a:rPr>
              <a:t>u</a:t>
            </a:r>
            <a:r>
              <a:rPr sz="1100" i="1" spc="-12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lang="en-US" sz="1100" i="1" spc="-25" dirty="0">
                <a:solidFill>
                  <a:schemeClr val="tx1"/>
                </a:solidFill>
                <a:latin typeface="Arial"/>
                <a:cs typeface="Arial"/>
              </a:rPr>
              <a:t>t</a:t>
            </a:r>
            <a:r>
              <a:rPr sz="1100" spc="-25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sz="11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25" name="object 5">
            <a:extLst>
              <a:ext uri="{FF2B5EF4-FFF2-40B4-BE49-F238E27FC236}">
                <a16:creationId xmlns:a16="http://schemas.microsoft.com/office/drawing/2014/main" id="{AAAE4D87-E265-1FE2-04DA-6CF5BB322C55}"/>
              </a:ext>
            </a:extLst>
          </p:cNvPr>
          <p:cNvGrpSpPr/>
          <p:nvPr/>
        </p:nvGrpSpPr>
        <p:grpSpPr>
          <a:xfrm>
            <a:off x="1729066" y="675121"/>
            <a:ext cx="856615" cy="328295"/>
            <a:chOff x="1729066" y="806729"/>
            <a:chExt cx="856615" cy="328295"/>
          </a:xfrm>
        </p:grpSpPr>
        <p:sp>
          <p:nvSpPr>
            <p:cNvPr id="26" name="object 6">
              <a:extLst>
                <a:ext uri="{FF2B5EF4-FFF2-40B4-BE49-F238E27FC236}">
                  <a16:creationId xmlns:a16="http://schemas.microsoft.com/office/drawing/2014/main" id="{B116F14C-D57E-5A1A-2B95-A4D791076CBC}"/>
                </a:ext>
              </a:extLst>
            </p:cNvPr>
            <p:cNvSpPr/>
            <p:nvPr/>
          </p:nvSpPr>
          <p:spPr>
            <a:xfrm>
              <a:off x="1731606" y="969365"/>
              <a:ext cx="304165" cy="0"/>
            </a:xfrm>
            <a:custGeom>
              <a:avLst/>
              <a:gdLst/>
              <a:ahLst/>
              <a:cxnLst/>
              <a:rect l="l" t="t" r="r" b="b"/>
              <a:pathLst>
                <a:path w="304164">
                  <a:moveTo>
                    <a:pt x="0" y="0"/>
                  </a:moveTo>
                  <a:lnTo>
                    <a:pt x="303657" y="0"/>
                  </a:lnTo>
                </a:path>
              </a:pathLst>
            </a:custGeom>
            <a:ln w="5060">
              <a:solidFill>
                <a:schemeClr val="tx1"/>
              </a:solidFill>
              <a:tailEnd type="stealth"/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7" name="object 7">
              <a:extLst>
                <a:ext uri="{FF2B5EF4-FFF2-40B4-BE49-F238E27FC236}">
                  <a16:creationId xmlns:a16="http://schemas.microsoft.com/office/drawing/2014/main" id="{1078A3A0-A40A-6525-FBE1-B7C605544401}"/>
                </a:ext>
              </a:extLst>
            </p:cNvPr>
            <p:cNvSpPr/>
            <p:nvPr/>
          </p:nvSpPr>
          <p:spPr>
            <a:xfrm>
              <a:off x="2035263" y="808012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8" name="object 8">
              <a:extLst>
                <a:ext uri="{FF2B5EF4-FFF2-40B4-BE49-F238E27FC236}">
                  <a16:creationId xmlns:a16="http://schemas.microsoft.com/office/drawing/2014/main" id="{52AAECC3-B176-A8DB-1C45-D5D41CFEB9E4}"/>
                </a:ext>
              </a:extLst>
            </p:cNvPr>
            <p:cNvSpPr/>
            <p:nvPr/>
          </p:nvSpPr>
          <p:spPr>
            <a:xfrm>
              <a:off x="2036533" y="809269"/>
              <a:ext cx="540385" cy="0"/>
            </a:xfrm>
            <a:custGeom>
              <a:avLst/>
              <a:gdLst/>
              <a:ahLst/>
              <a:cxnLst/>
              <a:rect l="l" t="t" r="r" b="b"/>
              <a:pathLst>
                <a:path w="540385">
                  <a:moveTo>
                    <a:pt x="0" y="0"/>
                  </a:moveTo>
                  <a:lnTo>
                    <a:pt x="540169" y="0"/>
                  </a:lnTo>
                </a:path>
              </a:pathLst>
            </a:custGeom>
            <a:ln w="506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29" name="object 9">
              <a:extLst>
                <a:ext uri="{FF2B5EF4-FFF2-40B4-BE49-F238E27FC236}">
                  <a16:creationId xmlns:a16="http://schemas.microsoft.com/office/drawing/2014/main" id="{10FEA347-C8AD-4F23-313A-CBF923B971DB}"/>
                </a:ext>
              </a:extLst>
            </p:cNvPr>
            <p:cNvSpPr/>
            <p:nvPr/>
          </p:nvSpPr>
          <p:spPr>
            <a:xfrm>
              <a:off x="2577973" y="808012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0" name="object 10">
              <a:extLst>
                <a:ext uri="{FF2B5EF4-FFF2-40B4-BE49-F238E27FC236}">
                  <a16:creationId xmlns:a16="http://schemas.microsoft.com/office/drawing/2014/main" id="{C9EE0F75-1DF9-0EA4-1DAA-869D8290CE1C}"/>
                </a:ext>
              </a:extLst>
            </p:cNvPr>
            <p:cNvSpPr/>
            <p:nvPr/>
          </p:nvSpPr>
          <p:spPr>
            <a:xfrm>
              <a:off x="2035263" y="811809"/>
              <a:ext cx="548005" cy="318135"/>
            </a:xfrm>
            <a:custGeom>
              <a:avLst/>
              <a:gdLst/>
              <a:ahLst/>
              <a:cxnLst/>
              <a:rect l="l" t="t" r="r" b="b"/>
              <a:pathLst>
                <a:path w="548005" h="318134">
                  <a:moveTo>
                    <a:pt x="0" y="317893"/>
                  </a:moveTo>
                  <a:lnTo>
                    <a:pt x="0" y="0"/>
                  </a:lnTo>
                </a:path>
                <a:path w="548005" h="318134">
                  <a:moveTo>
                    <a:pt x="547763" y="317893"/>
                  </a:moveTo>
                  <a:lnTo>
                    <a:pt x="547763" y="0"/>
                  </a:lnTo>
                </a:path>
              </a:pathLst>
            </a:custGeom>
            <a:ln w="506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1" name="object 11">
              <a:extLst>
                <a:ext uri="{FF2B5EF4-FFF2-40B4-BE49-F238E27FC236}">
                  <a16:creationId xmlns:a16="http://schemas.microsoft.com/office/drawing/2014/main" id="{E337B0F4-5154-CAFF-A0C8-82AC57EFD2BA}"/>
                </a:ext>
              </a:extLst>
            </p:cNvPr>
            <p:cNvSpPr/>
            <p:nvPr/>
          </p:nvSpPr>
          <p:spPr>
            <a:xfrm>
              <a:off x="2035263" y="1130973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2" name="object 12">
              <a:extLst>
                <a:ext uri="{FF2B5EF4-FFF2-40B4-BE49-F238E27FC236}">
                  <a16:creationId xmlns:a16="http://schemas.microsoft.com/office/drawing/2014/main" id="{F0A870A8-67FE-ADE1-2B19-D5C67439A4B6}"/>
                </a:ext>
              </a:extLst>
            </p:cNvPr>
            <p:cNvSpPr/>
            <p:nvPr/>
          </p:nvSpPr>
          <p:spPr>
            <a:xfrm>
              <a:off x="2036533" y="1132243"/>
              <a:ext cx="540385" cy="0"/>
            </a:xfrm>
            <a:custGeom>
              <a:avLst/>
              <a:gdLst/>
              <a:ahLst/>
              <a:cxnLst/>
              <a:rect l="l" t="t" r="r" b="b"/>
              <a:pathLst>
                <a:path w="540385">
                  <a:moveTo>
                    <a:pt x="0" y="0"/>
                  </a:moveTo>
                  <a:lnTo>
                    <a:pt x="540169" y="0"/>
                  </a:lnTo>
                </a:path>
              </a:pathLst>
            </a:custGeom>
            <a:ln w="506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33" name="object 13">
              <a:extLst>
                <a:ext uri="{FF2B5EF4-FFF2-40B4-BE49-F238E27FC236}">
                  <a16:creationId xmlns:a16="http://schemas.microsoft.com/office/drawing/2014/main" id="{85FCC474-9176-F9B0-BD09-5CC6020BB65A}"/>
                </a:ext>
              </a:extLst>
            </p:cNvPr>
            <p:cNvSpPr/>
            <p:nvPr/>
          </p:nvSpPr>
          <p:spPr>
            <a:xfrm>
              <a:off x="2577973" y="1130973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</p:grpSp>
      <p:sp>
        <p:nvSpPr>
          <p:cNvPr id="34" name="object 14">
            <a:extLst>
              <a:ext uri="{FF2B5EF4-FFF2-40B4-BE49-F238E27FC236}">
                <a16:creationId xmlns:a16="http://schemas.microsoft.com/office/drawing/2014/main" id="{C605C797-D692-0F27-80F8-04D1ED00EBA5}"/>
              </a:ext>
            </a:extLst>
          </p:cNvPr>
          <p:cNvSpPr txBox="1"/>
          <p:nvPr/>
        </p:nvSpPr>
        <p:spPr>
          <a:xfrm>
            <a:off x="2100135" y="663575"/>
            <a:ext cx="42862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chemeClr val="tx1"/>
                </a:solidFill>
                <a:latin typeface="Arial"/>
                <a:cs typeface="Arial"/>
              </a:rPr>
              <a:t>System</a:t>
            </a:r>
            <a:endParaRPr sz="11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5" name="object 15">
            <a:extLst>
              <a:ext uri="{FF2B5EF4-FFF2-40B4-BE49-F238E27FC236}">
                <a16:creationId xmlns:a16="http://schemas.microsoft.com/office/drawing/2014/main" id="{72A0C408-9993-554F-1147-BF8299BF2A1F}"/>
              </a:ext>
            </a:extLst>
          </p:cNvPr>
          <p:cNvSpPr txBox="1"/>
          <p:nvPr/>
        </p:nvSpPr>
        <p:spPr>
          <a:xfrm>
            <a:off x="2047824" y="812432"/>
            <a:ext cx="527050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800" i="1" spc="-10" dirty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sz="900" spc="-15" baseline="-13888" dirty="0">
                <a:solidFill>
                  <a:schemeClr val="tx1"/>
                </a:solidFill>
                <a:latin typeface="Arial"/>
                <a:cs typeface="Arial"/>
              </a:rPr>
              <a:t>1</a:t>
            </a:r>
            <a:r>
              <a:rPr sz="800" i="1" spc="-10" dirty="0">
                <a:solidFill>
                  <a:schemeClr val="tx1"/>
                </a:solidFill>
                <a:latin typeface="Times New Roman"/>
                <a:cs typeface="Times New Roman"/>
              </a:rPr>
              <a:t>,</a:t>
            </a:r>
            <a:r>
              <a:rPr sz="800" i="1" spc="-10" dirty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sz="900" spc="-15" baseline="-13888" dirty="0">
                <a:solidFill>
                  <a:schemeClr val="tx1"/>
                </a:solidFill>
                <a:latin typeface="Arial"/>
                <a:cs typeface="Arial"/>
              </a:rPr>
              <a:t>2</a:t>
            </a:r>
            <a:r>
              <a:rPr sz="800" i="1" spc="-10" dirty="0">
                <a:solidFill>
                  <a:schemeClr val="tx1"/>
                </a:solidFill>
                <a:latin typeface="Times New Roman"/>
                <a:cs typeface="Times New Roman"/>
              </a:rPr>
              <a:t>,...,</a:t>
            </a:r>
            <a:r>
              <a:rPr sz="800" i="1" spc="-10" dirty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sz="900" i="1" spc="-15" baseline="-9259" dirty="0">
                <a:solidFill>
                  <a:schemeClr val="tx1"/>
                </a:solidFill>
                <a:latin typeface="Arial"/>
                <a:cs typeface="Arial"/>
              </a:rPr>
              <a:t>n</a:t>
            </a:r>
            <a:endParaRPr sz="900" baseline="-9259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6" name="object 16">
            <a:extLst>
              <a:ext uri="{FF2B5EF4-FFF2-40B4-BE49-F238E27FC236}">
                <a16:creationId xmlns:a16="http://schemas.microsoft.com/office/drawing/2014/main" id="{B0C92A2E-D0A8-7F11-0D53-0A7AB68DB3B0}"/>
              </a:ext>
            </a:extLst>
          </p:cNvPr>
          <p:cNvSpPr/>
          <p:nvPr/>
        </p:nvSpPr>
        <p:spPr>
          <a:xfrm>
            <a:off x="2580500" y="837757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>
                <a:moveTo>
                  <a:pt x="0" y="0"/>
                </a:moveTo>
                <a:lnTo>
                  <a:pt x="303656" y="0"/>
                </a:lnTo>
              </a:path>
            </a:pathLst>
          </a:custGeom>
          <a:ln w="5060">
            <a:solidFill>
              <a:schemeClr val="tx1"/>
            </a:solidFill>
            <a:tailEnd type="stealth"/>
          </a:ln>
        </p:spPr>
        <p:txBody>
          <a:bodyPr wrap="square" lIns="0" tIns="0" rIns="0" bIns="0" rtlCol="0"/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37" name="object 17">
            <a:extLst>
              <a:ext uri="{FF2B5EF4-FFF2-40B4-BE49-F238E27FC236}">
                <a16:creationId xmlns:a16="http://schemas.microsoft.com/office/drawing/2014/main" id="{8047C31C-612B-F6ED-D72A-D711FC763443}"/>
              </a:ext>
            </a:extLst>
          </p:cNvPr>
          <p:cNvSpPr txBox="1"/>
          <p:nvPr/>
        </p:nvSpPr>
        <p:spPr>
          <a:xfrm>
            <a:off x="2914650" y="686512"/>
            <a:ext cx="390498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886460" algn="l"/>
              </a:tabLst>
            </a:pPr>
            <a:r>
              <a:rPr lang="en-US" sz="1650" i="1" spc="-37" baseline="-12626" dirty="0">
                <a:solidFill>
                  <a:schemeClr val="tx1"/>
                </a:solidFill>
                <a:latin typeface="Arial"/>
                <a:cs typeface="Arial"/>
              </a:rPr>
              <a:t>y</a:t>
            </a:r>
            <a:r>
              <a:rPr lang="en-US" sz="1650" spc="-37" baseline="-12626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lang="en-US" sz="1650" i="1" spc="-37" baseline="-12626" dirty="0">
                <a:solidFill>
                  <a:schemeClr val="tx1"/>
                </a:solidFill>
                <a:latin typeface="Arial"/>
                <a:cs typeface="Arial"/>
              </a:rPr>
              <a:t>t</a:t>
            </a:r>
            <a:r>
              <a:rPr sz="1650" spc="-37" baseline="-12626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sz="1650" baseline="-12626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60" dirty="0"/>
              <a:t>Recap:</a:t>
            </a:r>
            <a:r>
              <a:rPr spc="250" dirty="0"/>
              <a:t> </a:t>
            </a:r>
            <a:r>
              <a:rPr dirty="0"/>
              <a:t>LTI</a:t>
            </a:r>
            <a:r>
              <a:rPr spc="100" dirty="0"/>
              <a:t> </a:t>
            </a:r>
            <a:r>
              <a:rPr dirty="0"/>
              <a:t>input/output</a:t>
            </a:r>
            <a:r>
              <a:rPr spc="95" dirty="0"/>
              <a:t> </a:t>
            </a:r>
            <a:r>
              <a:rPr spc="-35" dirty="0"/>
              <a:t>description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25844" y="968375"/>
            <a:ext cx="2390140" cy="37574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100" dirty="0">
                <a:latin typeface="Arial"/>
                <a:cs typeface="Arial"/>
              </a:rPr>
              <a:t>let</a:t>
            </a:r>
            <a:r>
              <a:rPr sz="1100" spc="95" dirty="0">
                <a:latin typeface="Arial"/>
                <a:cs typeface="Arial"/>
              </a:rPr>
              <a:t> </a:t>
            </a:r>
            <a:r>
              <a:rPr lang="en-US" sz="1100" i="1" spc="-55" dirty="0">
                <a:solidFill>
                  <a:schemeClr val="tx1"/>
                </a:solidFill>
                <a:latin typeface="Arial"/>
                <a:cs typeface="Arial"/>
              </a:rPr>
              <a:t>u</a:t>
            </a:r>
            <a:r>
              <a:rPr lang="en-US" sz="1100" i="1" spc="-12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100" spc="-25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lang="en-US" sz="1100" i="1" spc="-25" dirty="0">
                <a:solidFill>
                  <a:schemeClr val="tx1"/>
                </a:solidFill>
                <a:latin typeface="Arial"/>
                <a:cs typeface="Arial"/>
              </a:rPr>
              <a:t>t</a:t>
            </a:r>
            <a:r>
              <a:rPr lang="en-US" sz="1100" spc="-25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i="1" spc="55" dirty="0">
                <a:latin typeface="Hack"/>
                <a:cs typeface="Hack"/>
              </a:rPr>
              <a:t>∈</a:t>
            </a:r>
            <a:r>
              <a:rPr sz="1100" i="1" spc="-320" dirty="0">
                <a:latin typeface="Hack"/>
                <a:cs typeface="Hack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spc="125" dirty="0">
                <a:latin typeface="Times New Roman"/>
                <a:cs typeface="Times New Roman"/>
              </a:rPr>
              <a:t> </a:t>
            </a:r>
            <a:r>
              <a:rPr sz="1100" spc="-45" dirty="0">
                <a:latin typeface="Arial"/>
                <a:cs typeface="Arial"/>
              </a:rPr>
              <a:t>and</a:t>
            </a:r>
            <a:r>
              <a:rPr sz="1100" spc="100" dirty="0">
                <a:latin typeface="Arial"/>
                <a:cs typeface="Arial"/>
              </a:rPr>
              <a:t> </a:t>
            </a:r>
            <a:r>
              <a:rPr lang="en-US" sz="1100" i="1" spc="-55" dirty="0">
                <a:solidFill>
                  <a:schemeClr val="tx1"/>
                </a:solidFill>
                <a:latin typeface="Arial"/>
                <a:cs typeface="Arial"/>
              </a:rPr>
              <a:t>y</a:t>
            </a:r>
            <a:r>
              <a:rPr lang="en-US" sz="1100" i="1" spc="-12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100" spc="-25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lang="en-US" sz="1100" i="1" spc="-25" dirty="0">
                <a:solidFill>
                  <a:schemeClr val="tx1"/>
                </a:solidFill>
                <a:latin typeface="Arial"/>
                <a:cs typeface="Arial"/>
              </a:rPr>
              <a:t>t</a:t>
            </a:r>
            <a:r>
              <a:rPr lang="en-US" sz="1100" spc="-25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r>
              <a:rPr sz="1100" spc="30" dirty="0">
                <a:latin typeface="Arial"/>
                <a:cs typeface="Arial"/>
              </a:rPr>
              <a:t> </a:t>
            </a:r>
            <a:r>
              <a:rPr sz="1100" i="1" spc="55" dirty="0">
                <a:latin typeface="Hack"/>
                <a:cs typeface="Hack"/>
              </a:rPr>
              <a:t>∈</a:t>
            </a:r>
            <a:r>
              <a:rPr sz="1100" i="1" spc="-320" dirty="0">
                <a:latin typeface="Hack"/>
                <a:cs typeface="Hack"/>
              </a:rPr>
              <a:t> </a:t>
            </a:r>
            <a:r>
              <a:rPr sz="1100" dirty="0">
                <a:latin typeface="Times New Roman"/>
                <a:cs typeface="Times New Roman"/>
              </a:rPr>
              <a:t>R</a:t>
            </a:r>
            <a:r>
              <a:rPr sz="1100" dirty="0">
                <a:latin typeface="Arial"/>
                <a:cs typeface="Arial"/>
              </a:rPr>
              <a:t>,</a:t>
            </a:r>
            <a:r>
              <a:rPr sz="1100" spc="9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then</a:t>
            </a:r>
            <a:endParaRPr sz="11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1100" dirty="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5844" y="1944251"/>
            <a:ext cx="2920365" cy="47192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0"/>
              </a:spcBef>
            </a:pPr>
            <a:endParaRPr sz="800" dirty="0">
              <a:latin typeface="Arial"/>
              <a:cs typeface="Arial"/>
            </a:endParaRPr>
          </a:p>
          <a:p>
            <a:pPr marL="12700" marR="379095">
              <a:lnSpc>
                <a:spcPct val="102699"/>
              </a:lnSpc>
              <a:spcBef>
                <a:spcPts val="5"/>
              </a:spcBef>
            </a:pPr>
            <a:r>
              <a:rPr sz="1100" spc="-65" dirty="0">
                <a:latin typeface="Arial"/>
                <a:cs typeface="Arial"/>
              </a:rPr>
              <a:t>where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lang="en-US" sz="1100" i="1" spc="-55" dirty="0">
                <a:solidFill>
                  <a:schemeClr val="tx1"/>
                </a:solidFill>
                <a:latin typeface="Arial"/>
                <a:cs typeface="Arial"/>
              </a:rPr>
              <a:t>g</a:t>
            </a:r>
            <a:r>
              <a:rPr lang="en-US" sz="1100" i="1" spc="-12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US" sz="1100" spc="-25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lang="en-US" sz="1100" i="1" spc="-25" dirty="0">
                <a:solidFill>
                  <a:schemeClr val="tx1"/>
                </a:solidFill>
                <a:latin typeface="Arial"/>
                <a:cs typeface="Arial"/>
              </a:rPr>
              <a:t>t</a:t>
            </a:r>
            <a:r>
              <a:rPr lang="en-US" sz="1100" spc="-25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is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system’s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50" dirty="0">
                <a:latin typeface="Arial"/>
                <a:cs typeface="Arial"/>
              </a:rPr>
              <a:t>impulse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response </a:t>
            </a:r>
            <a:r>
              <a:rPr sz="1100" spc="-65" dirty="0">
                <a:latin typeface="Arial"/>
                <a:cs typeface="Arial"/>
              </a:rPr>
              <a:t>Laplace</a:t>
            </a:r>
            <a:r>
              <a:rPr sz="1100" spc="4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domain: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89849" y="2459799"/>
            <a:ext cx="1028700" cy="219710"/>
          </a:xfrm>
          <a:prstGeom prst="rect">
            <a:avLst/>
          </a:prstGeom>
          <a:ln w="5060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35"/>
              </a:spcBef>
            </a:pPr>
            <a:r>
              <a:rPr sz="1100" i="1" dirty="0">
                <a:latin typeface="Arial"/>
                <a:cs typeface="Arial"/>
              </a:rPr>
              <a:t>Y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s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G</a:t>
            </a:r>
            <a:r>
              <a:rPr sz="1100" spc="-10" dirty="0">
                <a:latin typeface="Arial"/>
                <a:cs typeface="Arial"/>
              </a:rPr>
              <a:t>(</a:t>
            </a:r>
            <a:r>
              <a:rPr sz="1100" i="1" spc="-10" dirty="0">
                <a:latin typeface="Arial"/>
                <a:cs typeface="Arial"/>
              </a:rPr>
              <a:t>s</a:t>
            </a:r>
            <a:r>
              <a:rPr sz="1100" spc="-10" dirty="0">
                <a:latin typeface="Arial"/>
                <a:cs typeface="Arial"/>
              </a:rPr>
              <a:t>)</a:t>
            </a:r>
            <a:r>
              <a:rPr sz="1100" i="1" spc="-10" dirty="0">
                <a:latin typeface="Arial"/>
                <a:cs typeface="Arial"/>
              </a:rPr>
              <a:t>U</a:t>
            </a:r>
            <a:r>
              <a:rPr sz="1100" spc="-10" dirty="0">
                <a:latin typeface="Arial"/>
                <a:cs typeface="Arial"/>
              </a:rPr>
              <a:t>(</a:t>
            </a:r>
            <a:r>
              <a:rPr sz="1100" i="1" spc="-10" dirty="0">
                <a:latin typeface="Arial"/>
                <a:cs typeface="Arial"/>
              </a:rPr>
              <a:t>s</a:t>
            </a:r>
            <a:r>
              <a:rPr sz="1100" spc="-10" dirty="0">
                <a:latin typeface="Arial"/>
                <a:cs typeface="Arial"/>
              </a:rPr>
              <a:t>)</a:t>
            </a:r>
            <a:endParaRPr sz="1100" dirty="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bject 23"/>
              <p:cNvSpPr txBox="1"/>
              <p:nvPr/>
            </p:nvSpPr>
            <p:spPr>
              <a:xfrm>
                <a:off x="125844" y="2735587"/>
                <a:ext cx="2407920" cy="150682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900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ar-AE" sz="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90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ar-AE" sz="9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sz="90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ar-AE" sz="90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ar-AE" sz="90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ar-AE" sz="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90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 sz="900">
                          <a:latin typeface="Cambria Math" panose="02040503050406030204" pitchFamily="18" charset="0"/>
                        </a:rPr>
                        <m:t>},</m:t>
                      </m:r>
                      <m:r>
                        <a:rPr lang="ar-AE" sz="90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ar-AE" sz="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90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ar-AE" sz="9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sz="90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ar-AE" sz="90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ar-AE" sz="90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ar-AE" sz="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90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 sz="900">
                          <a:latin typeface="Cambria Math" panose="02040503050406030204" pitchFamily="18" charset="0"/>
                        </a:rPr>
                        <m:t>},</m:t>
                      </m:r>
                      <m:r>
                        <a:rPr lang="ar-AE" sz="90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ar-AE" sz="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90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ar-AE" sz="9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sz="90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ar-AE" sz="90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ar-AE" sz="90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ar-AE" sz="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90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ar-AE" sz="90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ar-AE" sz="900" dirty="0"/>
              </a:p>
            </p:txBody>
          </p:sp>
        </mc:Choice>
        <mc:Fallback xmlns="">
          <p:sp>
            <p:nvSpPr>
              <p:cNvPr id="23" name="object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44" y="2735587"/>
                <a:ext cx="2407920" cy="150682"/>
              </a:xfrm>
              <a:prstGeom prst="rect">
                <a:avLst/>
              </a:prstGeom>
              <a:blipFill>
                <a:blip r:embed="rId2"/>
                <a:stretch>
                  <a:fillRect t="-15385" r="-2632" b="-4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bject 24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614398" y="3322038"/>
            <a:ext cx="137922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From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State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3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to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Transfer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Functions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3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B0271B6-09F6-1FD9-9437-FD1F44A10B4A}"/>
                  </a:ext>
                </a:extLst>
              </p:cNvPr>
              <p:cNvSpPr txBox="1"/>
              <p:nvPr/>
            </p:nvSpPr>
            <p:spPr>
              <a:xfrm>
                <a:off x="1152304" y="1175445"/>
                <a:ext cx="2304606" cy="7272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ar-AE" sz="1100" i="1" smtClean="0"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sz="11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 sz="110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ar-AE" sz="11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⋆</m:t>
                                    </m:r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  <m:mr>
                              <m:e/>
                              <m:e>
                                <m:r>
                                  <a:rPr lang="ar-AE" sz="11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nary>
                                  <m:naryPr>
                                    <m:limLoc m:val="subSup"/>
                                    <m:ctrlP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  <m:e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</m:nary>
                                <m:d>
                                  <m:dPr>
                                    <m:ctrlP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</m:d>
                                <m:r>
                                  <a:rPr lang="ar-AE" sz="110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ar-AE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sz="110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</m:d>
                                <m:r>
                                  <a:rPr lang="ar-AE" sz="110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ar-AE" sz="110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mr>
                          </m:m>
                        </m:e>
                      </m:borderBox>
                    </m:oMath>
                  </m:oMathPara>
                </a14:m>
                <a:endParaRPr lang="ar-AE" sz="16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B0271B6-09F6-1FD9-9437-FD1F44A10B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304" y="1175445"/>
                <a:ext cx="2304606" cy="7272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bject 4">
            <a:extLst>
              <a:ext uri="{FF2B5EF4-FFF2-40B4-BE49-F238E27FC236}">
                <a16:creationId xmlns:a16="http://schemas.microsoft.com/office/drawing/2014/main" id="{7AA8B02C-2EB9-004A-5F3D-CC711212EDB9}"/>
              </a:ext>
            </a:extLst>
          </p:cNvPr>
          <p:cNvSpPr txBox="1"/>
          <p:nvPr/>
        </p:nvSpPr>
        <p:spPr>
          <a:xfrm>
            <a:off x="1410716" y="721144"/>
            <a:ext cx="29591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5" dirty="0">
                <a:solidFill>
                  <a:schemeClr val="tx1"/>
                </a:solidFill>
                <a:latin typeface="Arial"/>
                <a:cs typeface="Arial"/>
              </a:rPr>
              <a:t>u</a:t>
            </a:r>
            <a:r>
              <a:rPr sz="1100" i="1" spc="-12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lang="en-US" sz="1100" i="1" spc="-25" dirty="0">
                <a:solidFill>
                  <a:schemeClr val="tx1"/>
                </a:solidFill>
                <a:latin typeface="Arial"/>
                <a:cs typeface="Arial"/>
              </a:rPr>
              <a:t>t</a:t>
            </a:r>
            <a:r>
              <a:rPr sz="1100" spc="-25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sz="11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4" name="object 5">
            <a:extLst>
              <a:ext uri="{FF2B5EF4-FFF2-40B4-BE49-F238E27FC236}">
                <a16:creationId xmlns:a16="http://schemas.microsoft.com/office/drawing/2014/main" id="{2CE2A774-48FE-D9CC-47F9-C343AC073E69}"/>
              </a:ext>
            </a:extLst>
          </p:cNvPr>
          <p:cNvGrpSpPr/>
          <p:nvPr/>
        </p:nvGrpSpPr>
        <p:grpSpPr>
          <a:xfrm>
            <a:off x="1729066" y="675121"/>
            <a:ext cx="856615" cy="328295"/>
            <a:chOff x="1729066" y="806729"/>
            <a:chExt cx="856615" cy="328295"/>
          </a:xfrm>
        </p:grpSpPr>
        <p:sp>
          <p:nvSpPr>
            <p:cNvPr id="5" name="object 6">
              <a:extLst>
                <a:ext uri="{FF2B5EF4-FFF2-40B4-BE49-F238E27FC236}">
                  <a16:creationId xmlns:a16="http://schemas.microsoft.com/office/drawing/2014/main" id="{FFAAE33A-8436-C7E8-EA8B-D8DE574D95C8}"/>
                </a:ext>
              </a:extLst>
            </p:cNvPr>
            <p:cNvSpPr/>
            <p:nvPr/>
          </p:nvSpPr>
          <p:spPr>
            <a:xfrm>
              <a:off x="1731606" y="969365"/>
              <a:ext cx="304165" cy="0"/>
            </a:xfrm>
            <a:custGeom>
              <a:avLst/>
              <a:gdLst/>
              <a:ahLst/>
              <a:cxnLst/>
              <a:rect l="l" t="t" r="r" b="b"/>
              <a:pathLst>
                <a:path w="304164">
                  <a:moveTo>
                    <a:pt x="0" y="0"/>
                  </a:moveTo>
                  <a:lnTo>
                    <a:pt x="303657" y="0"/>
                  </a:lnTo>
                </a:path>
              </a:pathLst>
            </a:custGeom>
            <a:ln w="5060">
              <a:solidFill>
                <a:schemeClr val="tx1"/>
              </a:solidFill>
              <a:tailEnd type="stealth"/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6" name="object 7">
              <a:extLst>
                <a:ext uri="{FF2B5EF4-FFF2-40B4-BE49-F238E27FC236}">
                  <a16:creationId xmlns:a16="http://schemas.microsoft.com/office/drawing/2014/main" id="{CC9B70A8-22AC-C7BF-CA1C-28D79FB58E3D}"/>
                </a:ext>
              </a:extLst>
            </p:cNvPr>
            <p:cNvSpPr/>
            <p:nvPr/>
          </p:nvSpPr>
          <p:spPr>
            <a:xfrm>
              <a:off x="2035263" y="808012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7" name="object 8">
              <a:extLst>
                <a:ext uri="{FF2B5EF4-FFF2-40B4-BE49-F238E27FC236}">
                  <a16:creationId xmlns:a16="http://schemas.microsoft.com/office/drawing/2014/main" id="{153A6E93-1215-86BB-A0C0-3A32F9CFFC95}"/>
                </a:ext>
              </a:extLst>
            </p:cNvPr>
            <p:cNvSpPr/>
            <p:nvPr/>
          </p:nvSpPr>
          <p:spPr>
            <a:xfrm>
              <a:off x="2036533" y="809269"/>
              <a:ext cx="540385" cy="0"/>
            </a:xfrm>
            <a:custGeom>
              <a:avLst/>
              <a:gdLst/>
              <a:ahLst/>
              <a:cxnLst/>
              <a:rect l="l" t="t" r="r" b="b"/>
              <a:pathLst>
                <a:path w="540385">
                  <a:moveTo>
                    <a:pt x="0" y="0"/>
                  </a:moveTo>
                  <a:lnTo>
                    <a:pt x="540169" y="0"/>
                  </a:lnTo>
                </a:path>
              </a:pathLst>
            </a:custGeom>
            <a:ln w="506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8" name="object 9">
              <a:extLst>
                <a:ext uri="{FF2B5EF4-FFF2-40B4-BE49-F238E27FC236}">
                  <a16:creationId xmlns:a16="http://schemas.microsoft.com/office/drawing/2014/main" id="{40DCEFF6-D55F-767B-1250-559ACB99A7E3}"/>
                </a:ext>
              </a:extLst>
            </p:cNvPr>
            <p:cNvSpPr/>
            <p:nvPr/>
          </p:nvSpPr>
          <p:spPr>
            <a:xfrm>
              <a:off x="2577973" y="808012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9" name="object 10">
              <a:extLst>
                <a:ext uri="{FF2B5EF4-FFF2-40B4-BE49-F238E27FC236}">
                  <a16:creationId xmlns:a16="http://schemas.microsoft.com/office/drawing/2014/main" id="{9DF785EB-F700-ABAF-E4B5-3B61BC516851}"/>
                </a:ext>
              </a:extLst>
            </p:cNvPr>
            <p:cNvSpPr/>
            <p:nvPr/>
          </p:nvSpPr>
          <p:spPr>
            <a:xfrm>
              <a:off x="2035263" y="811809"/>
              <a:ext cx="548005" cy="318135"/>
            </a:xfrm>
            <a:custGeom>
              <a:avLst/>
              <a:gdLst/>
              <a:ahLst/>
              <a:cxnLst/>
              <a:rect l="l" t="t" r="r" b="b"/>
              <a:pathLst>
                <a:path w="548005" h="318134">
                  <a:moveTo>
                    <a:pt x="0" y="317893"/>
                  </a:moveTo>
                  <a:lnTo>
                    <a:pt x="0" y="0"/>
                  </a:lnTo>
                </a:path>
                <a:path w="548005" h="318134">
                  <a:moveTo>
                    <a:pt x="547763" y="317893"/>
                  </a:moveTo>
                  <a:lnTo>
                    <a:pt x="547763" y="0"/>
                  </a:lnTo>
                </a:path>
              </a:pathLst>
            </a:custGeom>
            <a:ln w="506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0" name="object 11">
              <a:extLst>
                <a:ext uri="{FF2B5EF4-FFF2-40B4-BE49-F238E27FC236}">
                  <a16:creationId xmlns:a16="http://schemas.microsoft.com/office/drawing/2014/main" id="{3EF0FAEE-A0E7-2C61-697F-9212C97911E8}"/>
                </a:ext>
              </a:extLst>
            </p:cNvPr>
            <p:cNvSpPr/>
            <p:nvPr/>
          </p:nvSpPr>
          <p:spPr>
            <a:xfrm>
              <a:off x="2035263" y="1130973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1" name="object 12">
              <a:extLst>
                <a:ext uri="{FF2B5EF4-FFF2-40B4-BE49-F238E27FC236}">
                  <a16:creationId xmlns:a16="http://schemas.microsoft.com/office/drawing/2014/main" id="{2B31B382-2B1B-966A-10A1-51B35EFF8EF0}"/>
                </a:ext>
              </a:extLst>
            </p:cNvPr>
            <p:cNvSpPr/>
            <p:nvPr/>
          </p:nvSpPr>
          <p:spPr>
            <a:xfrm>
              <a:off x="2036533" y="1132243"/>
              <a:ext cx="540385" cy="0"/>
            </a:xfrm>
            <a:custGeom>
              <a:avLst/>
              <a:gdLst/>
              <a:ahLst/>
              <a:cxnLst/>
              <a:rect l="l" t="t" r="r" b="b"/>
              <a:pathLst>
                <a:path w="540385">
                  <a:moveTo>
                    <a:pt x="0" y="0"/>
                  </a:moveTo>
                  <a:lnTo>
                    <a:pt x="540169" y="0"/>
                  </a:lnTo>
                </a:path>
              </a:pathLst>
            </a:custGeom>
            <a:ln w="506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2" name="object 13">
              <a:extLst>
                <a:ext uri="{FF2B5EF4-FFF2-40B4-BE49-F238E27FC236}">
                  <a16:creationId xmlns:a16="http://schemas.microsoft.com/office/drawing/2014/main" id="{95B00B45-9350-0653-7535-D181B13446A1}"/>
                </a:ext>
              </a:extLst>
            </p:cNvPr>
            <p:cNvSpPr/>
            <p:nvPr/>
          </p:nvSpPr>
          <p:spPr>
            <a:xfrm>
              <a:off x="2577973" y="1130973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0" y="252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tx1"/>
                </a:solidFill>
              </a:endParaRPr>
            </a:p>
          </p:txBody>
        </p:sp>
      </p:grpSp>
      <p:sp>
        <p:nvSpPr>
          <p:cNvPr id="13" name="object 14">
            <a:extLst>
              <a:ext uri="{FF2B5EF4-FFF2-40B4-BE49-F238E27FC236}">
                <a16:creationId xmlns:a16="http://schemas.microsoft.com/office/drawing/2014/main" id="{74215F02-8F23-87EF-04D5-9B59C444C1C3}"/>
              </a:ext>
            </a:extLst>
          </p:cNvPr>
          <p:cNvSpPr txBox="1"/>
          <p:nvPr/>
        </p:nvSpPr>
        <p:spPr>
          <a:xfrm>
            <a:off x="2100135" y="663575"/>
            <a:ext cx="42862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solidFill>
                  <a:schemeClr val="tx1"/>
                </a:solidFill>
                <a:latin typeface="Arial"/>
                <a:cs typeface="Arial"/>
              </a:rPr>
              <a:t>System</a:t>
            </a:r>
            <a:endParaRPr sz="11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4" name="object 15">
            <a:extLst>
              <a:ext uri="{FF2B5EF4-FFF2-40B4-BE49-F238E27FC236}">
                <a16:creationId xmlns:a16="http://schemas.microsoft.com/office/drawing/2014/main" id="{8CB57FA5-5718-2056-1D18-59C4C1750788}"/>
              </a:ext>
            </a:extLst>
          </p:cNvPr>
          <p:cNvSpPr txBox="1"/>
          <p:nvPr/>
        </p:nvSpPr>
        <p:spPr>
          <a:xfrm>
            <a:off x="2047824" y="812432"/>
            <a:ext cx="527050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800" i="1" spc="-10" dirty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sz="900" spc="-15" baseline="-13888" dirty="0">
                <a:solidFill>
                  <a:schemeClr val="tx1"/>
                </a:solidFill>
                <a:latin typeface="Arial"/>
                <a:cs typeface="Arial"/>
              </a:rPr>
              <a:t>1</a:t>
            </a:r>
            <a:r>
              <a:rPr sz="800" i="1" spc="-10" dirty="0">
                <a:solidFill>
                  <a:schemeClr val="tx1"/>
                </a:solidFill>
                <a:latin typeface="Times New Roman"/>
                <a:cs typeface="Times New Roman"/>
              </a:rPr>
              <a:t>,</a:t>
            </a:r>
            <a:r>
              <a:rPr sz="800" i="1" spc="-10" dirty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sz="900" spc="-15" baseline="-13888" dirty="0">
                <a:solidFill>
                  <a:schemeClr val="tx1"/>
                </a:solidFill>
                <a:latin typeface="Arial"/>
                <a:cs typeface="Arial"/>
              </a:rPr>
              <a:t>2</a:t>
            </a:r>
            <a:r>
              <a:rPr sz="800" i="1" spc="-10" dirty="0">
                <a:solidFill>
                  <a:schemeClr val="tx1"/>
                </a:solidFill>
                <a:latin typeface="Times New Roman"/>
                <a:cs typeface="Times New Roman"/>
              </a:rPr>
              <a:t>,...,</a:t>
            </a:r>
            <a:r>
              <a:rPr sz="800" i="1" spc="-10" dirty="0">
                <a:solidFill>
                  <a:schemeClr val="tx1"/>
                </a:solidFill>
                <a:latin typeface="Arial"/>
                <a:cs typeface="Arial"/>
              </a:rPr>
              <a:t>x</a:t>
            </a:r>
            <a:r>
              <a:rPr sz="900" i="1" spc="-15" baseline="-9259" dirty="0">
                <a:solidFill>
                  <a:schemeClr val="tx1"/>
                </a:solidFill>
                <a:latin typeface="Arial"/>
                <a:cs typeface="Arial"/>
              </a:rPr>
              <a:t>n</a:t>
            </a:r>
            <a:endParaRPr sz="900" baseline="-9259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" name="object 16">
            <a:extLst>
              <a:ext uri="{FF2B5EF4-FFF2-40B4-BE49-F238E27FC236}">
                <a16:creationId xmlns:a16="http://schemas.microsoft.com/office/drawing/2014/main" id="{1F59EF96-5C19-E0FC-7BE9-AA876AA33FB3}"/>
              </a:ext>
            </a:extLst>
          </p:cNvPr>
          <p:cNvSpPr/>
          <p:nvPr/>
        </p:nvSpPr>
        <p:spPr>
          <a:xfrm>
            <a:off x="2580500" y="837757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>
                <a:moveTo>
                  <a:pt x="0" y="0"/>
                </a:moveTo>
                <a:lnTo>
                  <a:pt x="303656" y="0"/>
                </a:lnTo>
              </a:path>
            </a:pathLst>
          </a:custGeom>
          <a:ln w="5060">
            <a:solidFill>
              <a:schemeClr val="tx1"/>
            </a:solidFill>
            <a:tailEnd type="stealth"/>
          </a:ln>
        </p:spPr>
        <p:txBody>
          <a:bodyPr wrap="square" lIns="0" tIns="0" rIns="0" bIns="0" rtlCol="0"/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16" name="object 17">
            <a:extLst>
              <a:ext uri="{FF2B5EF4-FFF2-40B4-BE49-F238E27FC236}">
                <a16:creationId xmlns:a16="http://schemas.microsoft.com/office/drawing/2014/main" id="{C42162F0-A374-2861-76D5-8D45D4DCC694}"/>
              </a:ext>
            </a:extLst>
          </p:cNvPr>
          <p:cNvSpPr txBox="1"/>
          <p:nvPr/>
        </p:nvSpPr>
        <p:spPr>
          <a:xfrm>
            <a:off x="2914650" y="686512"/>
            <a:ext cx="390498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886460" algn="l"/>
              </a:tabLst>
            </a:pPr>
            <a:r>
              <a:rPr lang="en-US" sz="1650" i="1" spc="-37" baseline="-12626" dirty="0">
                <a:solidFill>
                  <a:schemeClr val="tx1"/>
                </a:solidFill>
                <a:latin typeface="Arial"/>
                <a:cs typeface="Arial"/>
              </a:rPr>
              <a:t>y</a:t>
            </a:r>
            <a:r>
              <a:rPr lang="en-US" sz="1650" spc="-37" baseline="-12626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lang="en-US" sz="1650" i="1" spc="-37" baseline="-12626" dirty="0">
                <a:solidFill>
                  <a:schemeClr val="tx1"/>
                </a:solidFill>
                <a:latin typeface="Arial"/>
                <a:cs typeface="Arial"/>
              </a:rPr>
              <a:t>t</a:t>
            </a:r>
            <a:r>
              <a:rPr sz="1650" spc="-37" baseline="-12626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sz="1650" baseline="-12626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From</a:t>
            </a:r>
            <a:r>
              <a:rPr dirty="0"/>
              <a:t> </a:t>
            </a:r>
            <a:r>
              <a:rPr spc="-10" dirty="0"/>
              <a:t>state</a:t>
            </a:r>
            <a:r>
              <a:rPr dirty="0"/>
              <a:t> </a:t>
            </a:r>
            <a:r>
              <a:rPr spc="-100" dirty="0"/>
              <a:t>space</a:t>
            </a:r>
            <a:r>
              <a:rPr spc="5" dirty="0"/>
              <a:t> </a:t>
            </a:r>
            <a:r>
              <a:rPr dirty="0"/>
              <a:t>to </a:t>
            </a:r>
            <a:r>
              <a:rPr spc="-25" dirty="0"/>
              <a:t>transfer</a:t>
            </a:r>
            <a:r>
              <a:rPr dirty="0"/>
              <a:t> </a:t>
            </a:r>
            <a:r>
              <a:rPr spc="-10" dirty="0"/>
              <a:t>function</a:t>
            </a:r>
          </a:p>
        </p:txBody>
      </p:sp>
      <p:sp>
        <p:nvSpPr>
          <p:cNvPr id="13" name="object 13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614398" y="3322038"/>
            <a:ext cx="137922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From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3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to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Transfer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Functions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4</a:t>
            </a:fld>
            <a:r>
              <a:rPr spc="-65" dirty="0"/>
              <a:t> </a:t>
            </a:r>
            <a:r>
              <a:rPr spc="150" dirty="0"/>
              <a:t>/</a:t>
            </a:r>
            <a:r>
              <a:rPr spc="-65" dirty="0"/>
              <a:t> </a:t>
            </a:r>
            <a:r>
              <a:rPr spc="-25" dirty="0"/>
              <a:t>14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41457A88-F9DA-C99A-9A76-A64662A70E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1450" y="545703"/>
                <a:ext cx="4150995" cy="33944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given </a:t>
                </a:r>
                <a14:m>
                  <m:oMath xmlns:m="http://schemas.openxmlformats.org/officeDocument/2006/math">
                    <m:r>
                      <a: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∈</m:t>
                    </m:r>
                    <m:sSup>
                      <m:sSup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ℝ</m:t>
                        </m:r>
                      </m:e>
                      <m:sup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×</m:t>
                        </m:r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0" lang="ar-A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𝐵</m:t>
                    </m:r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∈</m:t>
                    </m:r>
                    <m:sSup>
                      <m:sSup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ℝ</m:t>
                        </m:r>
                      </m:e>
                      <m:sup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×1</m:t>
                        </m:r>
                      </m:sup>
                    </m:sSup>
                  </m:oMath>
                </a14:m>
                <a:r>
                  <a:rPr kumimoji="0" lang="ar-A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𝐶</m:t>
                    </m:r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∈</m:t>
                    </m:r>
                    <m:sSup>
                      <m:sSup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ℝ</m:t>
                        </m:r>
                      </m:e>
                      <m:sup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1×</m:t>
                        </m:r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0" lang="ar-A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𝐷</m:t>
                    </m:r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∈</m:t>
                    </m:r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ℝ</m:t>
                    </m:r>
                  </m:oMath>
                </a14:m>
                <a:r>
                  <a:rPr kumimoji="0" lang="ar-A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>
                            <m:f>
                              <m:f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fPr>
                              <m:num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𝑑𝑡</m:t>
                                </m:r>
                              </m:den>
                            </m:f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𝐴𝑥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𝐵𝑢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𝐶𝑥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𝐷𝑢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limUppPr>
                        <m:e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⇒</m:t>
                          </m:r>
                        </m:e>
                        <m:lim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ℒ</m:t>
                          </m:r>
                        </m:lim>
                      </m:limUpp>
                    </m:oMath>
                  </m:oMathPara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𝑠𝑋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</m:e>
                            </m:d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−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</m:d>
                          </m:e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𝐴𝑋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</m:e>
                            </m:d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𝐵𝑈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𝑌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</m:e>
                            </m:d>
                          </m:e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𝐶𝑋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</m:e>
                            </m:d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𝐷𝑈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𝑠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when </a:t>
                </a:r>
                <a14:m>
                  <m:oMath xmlns:m="http://schemas.openxmlformats.org/officeDocument/2006/math">
                    <m:r>
                      <a: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𝑥</m:t>
                    </m:r>
                    <m:d>
                      <m:d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e>
                    </m:d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=0</m:t>
                    </m:r>
                  </m:oMath>
                </a14:m>
                <a:r>
                  <a:rPr kumimoji="0" lang="ar-A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we have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borderBoxPr>
                        <m:e>
                          <m:f>
                            <m:f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fPr>
                            <m:num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𝑌</m:t>
                              </m:r>
                              <m:d>
                                <m:dPr>
                                  <m:ctrlPr>
                                    <a:rPr kumimoji="0" lang="ar-AE" sz="1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r>
                                    <a:rPr kumimoji="0" lang="ar-AE" sz="10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𝑈</m:t>
                              </m:r>
                              <m:d>
                                <m:dPr>
                                  <m:ctrlPr>
                                    <a:rPr kumimoji="0" lang="ar-AE" sz="1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r>
                                    <a:rPr kumimoji="0" lang="ar-AE" sz="10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𝑠</m:t>
                                  </m:r>
                                </m:e>
                              </m:d>
                            </m:den>
                          </m:f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=</m:t>
                          </m:r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𝐶</m:t>
                          </m:r>
                          <m:sSup>
                            <m:sSup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0" lang="ar-AE" sz="1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r>
                                    <a:rPr kumimoji="0" lang="ar-AE" sz="10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𝑠𝐼</m:t>
                                  </m:r>
                                  <m:r>
                                    <a:rPr kumimoji="0" lang="ar-AE" sz="10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−</m:t>
                                  </m:r>
                                  <m:r>
                                    <a:rPr kumimoji="0" lang="ar-AE" sz="10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𝐴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p>
                          </m:sSup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𝐵</m:t>
                          </m:r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𝐷</m:t>
                          </m:r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≜:</m:t>
                          </m:r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𝐺</m:t>
                          </m:r>
                          <m:d>
                            <m:d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</m:d>
                        </m:e>
                      </m:borderBox>
                    </m:oMath>
                  </m:oMathPara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ar-A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–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the transfer function between </a:t>
                </a:r>
                <a14:m>
                  <m:oMath xmlns:m="http://schemas.openxmlformats.org/officeDocument/2006/math">
                    <m:r>
                      <a: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𝑢</m:t>
                    </m:r>
                  </m:oMath>
                </a14:m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 and </a:t>
                </a:r>
                <a14:m>
                  <m:oMath xmlns:m="http://schemas.openxmlformats.org/officeDocument/2006/math">
                    <m:r>
                      <a: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</m:oMath>
                </a14:m>
                <a:endPara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endParaRPr>
              </a:p>
            </p:txBody>
          </p:sp>
        </mc:Choice>
        <mc:Fallback xmlns="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41457A88-F9DA-C99A-9A76-A64662A70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50" y="545703"/>
                <a:ext cx="4150995" cy="3394472"/>
              </a:xfrm>
              <a:prstGeom prst="rect">
                <a:avLst/>
              </a:prstGeom>
              <a:blipFill>
                <a:blip r:embed="rId3"/>
                <a:stretch>
                  <a:fillRect t="-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5" dirty="0"/>
              <a:t>Analogously</a:t>
            </a:r>
            <a:r>
              <a:rPr dirty="0"/>
              <a:t> for</a:t>
            </a:r>
            <a:r>
              <a:rPr spc="5" dirty="0"/>
              <a:t> </a:t>
            </a:r>
            <a:r>
              <a:rPr spc="-50" dirty="0"/>
              <a:t>discrete-</a:t>
            </a:r>
            <a:r>
              <a:rPr spc="-10" dirty="0"/>
              <a:t>time</a:t>
            </a:r>
            <a:r>
              <a:rPr spc="5" dirty="0"/>
              <a:t> </a:t>
            </a:r>
            <a:r>
              <a:rPr spc="-70" dirty="0"/>
              <a:t>systems</a:t>
            </a:r>
          </a:p>
        </p:txBody>
      </p:sp>
      <p:sp>
        <p:nvSpPr>
          <p:cNvPr id="11" name="object 11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614398" y="3322038"/>
            <a:ext cx="137922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From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3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to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Transfer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Functions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41266" y="3322038"/>
            <a:ext cx="21209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30" dirty="0">
                <a:solidFill>
                  <a:srgbClr val="191919"/>
                </a:solidFill>
                <a:latin typeface="Arial"/>
                <a:cs typeface="Arial"/>
              </a:rPr>
              <a:t>5</a:t>
            </a:r>
            <a:r>
              <a:rPr sz="600" spc="-6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6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191919"/>
                </a:solidFill>
                <a:latin typeface="Arial"/>
                <a:cs typeface="Arial"/>
              </a:rPr>
              <a:t>14</a:t>
            </a:r>
            <a:endParaRPr sz="6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7A774ADE-3C7E-B12E-C17D-509D324837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055" y="393303"/>
                <a:ext cx="4608195" cy="33944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for </a:t>
                </a:r>
                <a14:m>
                  <m:oMath xmlns:m="http://schemas.openxmlformats.org/officeDocument/2006/math">
                    <m:r>
                      <a: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𝐴</m:t>
                    </m:r>
                    <m:r>
                      <a: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∈</m:t>
                    </m:r>
                    <m:sSup>
                      <m:sSup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ℝ</m:t>
                        </m:r>
                      </m:e>
                      <m:sup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×</m:t>
                        </m:r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0" lang="ar-A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𝐵</m:t>
                    </m:r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∈</m:t>
                    </m:r>
                    <m:sSup>
                      <m:sSup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ℝ</m:t>
                        </m:r>
                      </m:e>
                      <m:sup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×1</m:t>
                        </m:r>
                      </m:sup>
                    </m:sSup>
                  </m:oMath>
                </a14:m>
                <a:r>
                  <a:rPr kumimoji="0" lang="ar-A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𝐶</m:t>
                    </m:r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∈</m:t>
                    </m:r>
                    <m:sSup>
                      <m:sSup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ℝ</m:t>
                        </m:r>
                      </m:e>
                      <m:sup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1×</m:t>
                        </m:r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0" lang="ar-A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𝐷</m:t>
                    </m:r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∈</m:t>
                    </m:r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ℝ</m:t>
                    </m:r>
                  </m:oMath>
                </a14:m>
                <a:r>
                  <a:rPr kumimoji="0" lang="ar-A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+1</m:t>
                                </m:r>
                              </m:e>
                            </m:d>
                          </m:e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𝐴𝑥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</m:e>
                            </m:d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𝐵𝑢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</m:e>
                            </m:d>
                          </m:e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𝐶𝑥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</m:e>
                            </m:d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𝐷𝑢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𝑘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limUpp>
                        <m:limUpp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limUppPr>
                        <m:e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⇒</m:t>
                          </m:r>
                        </m:e>
                        <m:lim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𝒵</m:t>
                          </m:r>
                        </m:lim>
                      </m:limUpp>
                    </m:oMath>
                  </m:oMathPara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𝑧𝑋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𝑧</m:t>
                                </m:r>
                              </m:e>
                            </m:d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−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𝑧𝑥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</m:d>
                          </m:e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𝐴𝑋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𝑧</m:t>
                                </m:r>
                              </m:e>
                            </m:d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𝐵𝑈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𝑧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𝑌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𝑧</m:t>
                                </m:r>
                              </m:e>
                            </m:d>
                          </m:e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𝐶𝑋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𝑧</m:t>
                                </m:r>
                              </m:e>
                            </m:d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𝐷𝑈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𝑧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when </a:t>
                </a:r>
                <a14:m>
                  <m:oMath xmlns:m="http://schemas.openxmlformats.org/officeDocument/2006/math">
                    <m:r>
                      <a: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𝑥</m:t>
                    </m:r>
                    <m:d>
                      <m:d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e>
                    </m:d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=0</m:t>
                    </m:r>
                  </m:oMath>
                </a14:m>
                <a:r>
                  <a:rPr kumimoji="0" lang="ar-A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we have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borderBoxPr>
                        <m:e>
                          <m:f>
                            <m:f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fPr>
                            <m:num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𝑌</m:t>
                              </m:r>
                              <m:d>
                                <m:dPr>
                                  <m:ctrlPr>
                                    <a:rPr kumimoji="0" lang="ar-AE" sz="1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r>
                                    <a:rPr kumimoji="0" lang="ar-AE" sz="10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𝑧</m:t>
                                  </m:r>
                                </m:e>
                              </m:d>
                            </m:num>
                            <m:den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𝑈</m:t>
                              </m:r>
                              <m:d>
                                <m:dPr>
                                  <m:ctrlPr>
                                    <a:rPr kumimoji="0" lang="ar-AE" sz="1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r>
                                    <a:rPr kumimoji="0" lang="ar-AE" sz="10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𝑧</m:t>
                                  </m:r>
                                </m:e>
                              </m:d>
                            </m:den>
                          </m:f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=</m:t>
                          </m:r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𝐶</m:t>
                          </m:r>
                          <m:sSup>
                            <m:sSup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0" lang="ar-AE" sz="1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r>
                                    <a:rPr kumimoji="0" lang="ar-AE" sz="10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𝑧𝐼</m:t>
                                  </m:r>
                                  <m:r>
                                    <a:rPr kumimoji="0" lang="ar-AE" sz="10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−</m:t>
                                  </m:r>
                                  <m:r>
                                    <a:rPr kumimoji="0" lang="ar-AE" sz="10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𝐴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p>
                          </m:sSup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𝐵</m:t>
                          </m:r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𝐷</m:t>
                          </m:r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≜:</m:t>
                          </m:r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𝐺</m:t>
                          </m:r>
                          <m:d>
                            <m:d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𝑧</m:t>
                              </m:r>
                            </m:e>
                          </m:d>
                        </m:e>
                      </m:borderBox>
                    </m:oMath>
                  </m:oMathPara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ar-A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–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the transfer function between </a:t>
                </a:r>
                <a14:m>
                  <m:oMath xmlns:m="http://schemas.openxmlformats.org/officeDocument/2006/math">
                    <m:r>
                      <a: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𝑢</m:t>
                    </m:r>
                  </m:oMath>
                </a14:m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 and </a:t>
                </a:r>
                <a14:m>
                  <m:oMath xmlns:m="http://schemas.openxmlformats.org/officeDocument/2006/math">
                    <m:r>
                      <a: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</m:oMath>
                </a14:m>
                <a:endPara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</a:endParaRPr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7A774ADE-3C7E-B12E-C17D-509D32483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5" y="393303"/>
                <a:ext cx="4608195" cy="3394472"/>
              </a:xfrm>
              <a:prstGeom prst="rect">
                <a:avLst/>
              </a:prstGeom>
              <a:blipFill>
                <a:blip r:embed="rId3"/>
                <a:stretch>
                  <a:fillRect t="-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From </a:t>
            </a:r>
            <a:r>
              <a:rPr spc="-10" dirty="0"/>
              <a:t>state </a:t>
            </a:r>
            <a:r>
              <a:rPr spc="-100" dirty="0"/>
              <a:t>space</a:t>
            </a:r>
            <a:r>
              <a:rPr spc="5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spc="-25" dirty="0"/>
              <a:t>transfer</a:t>
            </a:r>
            <a:r>
              <a:rPr spc="-10" dirty="0"/>
              <a:t> </a:t>
            </a:r>
            <a:r>
              <a:rPr dirty="0"/>
              <a:t>function:</a:t>
            </a:r>
            <a:r>
              <a:rPr spc="120" dirty="0"/>
              <a:t> </a:t>
            </a:r>
            <a:r>
              <a:rPr spc="-55" dirty="0"/>
              <a:t>Observations</a:t>
            </a:r>
          </a:p>
        </p:txBody>
      </p:sp>
      <p:sp>
        <p:nvSpPr>
          <p:cNvPr id="19" name="object 19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614398" y="3322038"/>
            <a:ext cx="137922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From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3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to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Transfer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Functions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6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93BE33-BC6A-DD67-D478-DEC2D94F71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250" y="469503"/>
                <a:ext cx="4438650" cy="3394472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1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>
                            <m:f>
                              <m:f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fPr>
                              <m:num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𝑑𝑡</m:t>
                                </m:r>
                              </m:den>
                            </m:f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𝑛</m:t>
                                </m:r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×</m:t>
                                </m:r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𝑛</m:t>
                                </m:r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×1</m:t>
                                </m:r>
                              </m:sub>
                            </m:sSub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1×</m:t>
                                </m:r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𝐷𝑢</m:t>
                            </m:r>
                            <m:d>
                              <m:d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dimensions:</a:t>
                </a:r>
              </a:p>
              <a:p>
                <a:pPr marL="0" lvl="0" indent="0">
                  <a:spcAft>
                    <a:spcPts val="9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𝐺</m:t>
                      </m:r>
                      <m:d>
                        <m:d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</m:e>
                      </m:d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kumimoji="0" lang="en-US" sz="1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  </m:t>
                      </m:r>
                      <m:r>
                        <a:rPr kumimoji="0" lang="en-US" altLang="zh-CN" sz="1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𝐶</m:t>
                      </m:r>
                      <m:r>
                        <a:rPr kumimoji="0" lang="en-US" altLang="zh-CN" sz="1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  </m:t>
                      </m:r>
                      <m:sSup>
                        <m:sSupPr>
                          <m:ctrlPr>
                            <a:rPr kumimoji="0" lang="en-US" altLang="zh-CN" sz="1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n-US" altLang="zh-CN" sz="1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en-US" altLang="zh-CN" sz="1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𝑆𝐼</m:t>
                              </m:r>
                              <m:r>
                                <a:rPr kumimoji="0" lang="en-US" altLang="zh-CN" sz="1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r>
                                <a:rPr kumimoji="0" lang="en-US" altLang="zh-CN" sz="1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kumimoji="0" lang="en-US" altLang="zh-CN" sz="1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−1</m:t>
                          </m:r>
                        </m:sup>
                      </m:sSup>
                      <m:r>
                        <a:rPr kumimoji="0" lang="en-US" altLang="zh-CN" sz="1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  </m:t>
                      </m:r>
                      <m:r>
                        <a:rPr kumimoji="0" lang="en-US" altLang="zh-CN" sz="1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𝐵</m:t>
                      </m:r>
                      <m:r>
                        <a:rPr kumimoji="0" lang="en-US" altLang="zh-CN" sz="1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  +</m:t>
                      </m:r>
                      <m:r>
                        <a:rPr kumimoji="0" lang="en-US" altLang="zh-CN" sz="1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𝐷</m:t>
                      </m:r>
                    </m:oMath>
                  </m:oMathPara>
                </a14:m>
                <a:endParaRPr kumimoji="0" lang="en-US" altLang="zh-CN" sz="1000" b="0" i="1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</a:endParaRPr>
              </a:p>
              <a:p>
                <a:pPr marL="0" lvl="0" indent="0">
                  <a:spcAft>
                    <a:spcPts val="90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                                          1×</m:t>
                      </m:r>
                      <m:r>
                        <a:rPr lang="en-US" altLang="zh-CN" sz="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en-US" altLang="zh-CN" sz="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sz="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en-US" altLang="zh-CN" sz="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lv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𝛴</m:t>
                      </m:r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𝑛</m:t>
                                    </m:r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×</m:t>
                                    </m:r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𝑛</m:t>
                                    </m:r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×1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1×</m:t>
                                    </m:r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1×1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uniqueness: </a:t>
                </a:r>
                <a14:m>
                  <m:oMath xmlns:m="http://schemas.openxmlformats.org/officeDocument/2006/math">
                    <m:r>
                      <a: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𝐺</m:t>
                    </m:r>
                    <m:d>
                      <m:d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</m:e>
                    </m:d>
                  </m:oMath>
                </a14:m>
                <a:r>
                  <a:rPr kumimoji="0" lang="ar-A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is unique given the state-space model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93BE33-BC6A-DD67-D478-DEC2D94F71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" y="469503"/>
                <a:ext cx="4438650" cy="33944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bject 14">
            <a:extLst>
              <a:ext uri="{FF2B5EF4-FFF2-40B4-BE49-F238E27FC236}">
                <a16:creationId xmlns:a16="http://schemas.microsoft.com/office/drawing/2014/main" id="{D169DC99-FD2A-24B4-3881-100F243FFF74}"/>
              </a:ext>
            </a:extLst>
          </p:cNvPr>
          <p:cNvSpPr/>
          <p:nvPr/>
        </p:nvSpPr>
        <p:spPr>
          <a:xfrm>
            <a:off x="2117154" y="1654175"/>
            <a:ext cx="645096" cy="256254"/>
          </a:xfrm>
          <a:custGeom>
            <a:avLst/>
            <a:gdLst/>
            <a:ahLst/>
            <a:cxnLst/>
            <a:rect l="l" t="t" r="r" b="b"/>
            <a:pathLst>
              <a:path w="844550" h="349250">
                <a:moveTo>
                  <a:pt x="420052" y="172072"/>
                </a:moveTo>
                <a:lnTo>
                  <a:pt x="420052" y="0"/>
                </a:lnTo>
              </a:path>
              <a:path w="844550" h="349250">
                <a:moveTo>
                  <a:pt x="0" y="174599"/>
                </a:moveTo>
                <a:lnTo>
                  <a:pt x="844080" y="174599"/>
                </a:lnTo>
              </a:path>
              <a:path w="844550" h="349250">
                <a:moveTo>
                  <a:pt x="420052" y="349211"/>
                </a:moveTo>
                <a:lnTo>
                  <a:pt x="420052" y="177139"/>
                </a:lnTo>
              </a:path>
            </a:pathLst>
          </a:custGeom>
          <a:ln w="506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5" name="右大括号 4">
            <a:extLst>
              <a:ext uri="{FF2B5EF4-FFF2-40B4-BE49-F238E27FC236}">
                <a16:creationId xmlns:a16="http://schemas.microsoft.com/office/drawing/2014/main" id="{4D867439-738A-2ABA-9E05-4327C34888CD}"/>
              </a:ext>
            </a:extLst>
          </p:cNvPr>
          <p:cNvSpPr/>
          <p:nvPr/>
        </p:nvSpPr>
        <p:spPr>
          <a:xfrm rot="5400000">
            <a:off x="1977390" y="1326515"/>
            <a:ext cx="45719" cy="152400"/>
          </a:xfrm>
          <a:prstGeom prst="rightBrace">
            <a:avLst>
              <a:gd name="adj1" fmla="val 4583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右大括号 5">
            <a:extLst>
              <a:ext uri="{FF2B5EF4-FFF2-40B4-BE49-F238E27FC236}">
                <a16:creationId xmlns:a16="http://schemas.microsoft.com/office/drawing/2014/main" id="{FD5F3C5E-320E-FC1A-E120-A5F5FB124F36}"/>
              </a:ext>
            </a:extLst>
          </p:cNvPr>
          <p:cNvSpPr/>
          <p:nvPr/>
        </p:nvSpPr>
        <p:spPr>
          <a:xfrm rot="5400000">
            <a:off x="2374725" y="1154954"/>
            <a:ext cx="48546" cy="492696"/>
          </a:xfrm>
          <a:prstGeom prst="rightBrace">
            <a:avLst>
              <a:gd name="adj1" fmla="val 4583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右大括号 6">
            <a:extLst>
              <a:ext uri="{FF2B5EF4-FFF2-40B4-BE49-F238E27FC236}">
                <a16:creationId xmlns:a16="http://schemas.microsoft.com/office/drawing/2014/main" id="{CFD4B218-A0CD-E09A-A1C6-2D30A8A708B0}"/>
              </a:ext>
            </a:extLst>
          </p:cNvPr>
          <p:cNvSpPr/>
          <p:nvPr/>
        </p:nvSpPr>
        <p:spPr>
          <a:xfrm rot="5400000">
            <a:off x="2776077" y="1287002"/>
            <a:ext cx="48546" cy="228600"/>
          </a:xfrm>
          <a:prstGeom prst="rightBrace">
            <a:avLst>
              <a:gd name="adj1" fmla="val 4583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Matrix</a:t>
            </a:r>
            <a:r>
              <a:rPr spc="110" dirty="0"/>
              <a:t> </a:t>
            </a:r>
            <a:r>
              <a:rPr spc="-75" dirty="0"/>
              <a:t>inverse</a:t>
            </a:r>
          </a:p>
        </p:txBody>
      </p:sp>
      <p:sp>
        <p:nvSpPr>
          <p:cNvPr id="23" name="object 23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614398" y="3322038"/>
            <a:ext cx="137922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From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3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to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Transfer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Functions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7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ontent Placeholder 2">
                <a:extLst>
                  <a:ext uri="{FF2B5EF4-FFF2-40B4-BE49-F238E27FC236}">
                    <a16:creationId xmlns:a16="http://schemas.microsoft.com/office/drawing/2014/main" id="{CE4023DA-F21C-B549-3045-B78CE9E639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050" y="393303"/>
                <a:ext cx="4608195" cy="33944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ar-AE" sz="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𝑀</m:t>
                          </m:r>
                        </m:e>
                        <m:sup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−1</m:t>
                          </m:r>
                        </m:sup>
                      </m:sSup>
                      <m:r>
                        <a:rPr kumimoji="0" lang="ar-AE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kumimoji="0" lang="ar-AE" sz="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kumimoji="0" lang="en-US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det</m:t>
                          </m:r>
                          <m:d>
                            <m:dPr>
                              <m:ctrlPr>
                                <a:rPr kumimoji="0" lang="ar-AE" sz="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𝑀</m:t>
                              </m:r>
                            </m:e>
                          </m:d>
                        </m:den>
                      </m:f>
                      <m:r>
                        <m:rPr>
                          <m:nor/>
                        </m:rP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</a:rPr>
                        <m:t>Adj</m:t>
                      </m:r>
                      <m:d>
                        <m:dPr>
                          <m:ctrlPr>
                            <a:rPr kumimoji="0" lang="ar-AE" sz="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kumimoji="0" lang="ar-AE" sz="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where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</a:rPr>
                      <m:t>Adj</m:t>
                    </m:r>
                    <m:d>
                      <m:d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𝑀</m:t>
                        </m:r>
                      </m:e>
                    </m:d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={</m:t>
                    </m:r>
                    <m:r>
                      <m:rPr>
                        <m:nor/>
                      </m:rP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</a:rPr>
                      <m:t>Cofactor</m:t>
                    </m:r>
                    <m:r>
                      <m:rPr>
                        <m:nor/>
                      </m:rP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</a:rPr>
                      <m:t> </m:t>
                    </m:r>
                    <m:r>
                      <m:rPr>
                        <m:nor/>
                      </m:rP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</a:rPr>
                      <m:t>matrix</m:t>
                    </m:r>
                    <m:r>
                      <m:rPr>
                        <m:nor/>
                      </m:rP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</a:rPr>
                      <m:t> </m:t>
                    </m:r>
                    <m:r>
                      <m:rPr>
                        <m:nor/>
                      </m:rP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</a:rPr>
                      <m:t>of</m:t>
                    </m:r>
                    <m:r>
                      <m:rPr>
                        <m:nor/>
                      </m:rP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</a:rPr>
                      <m:t> </m:t>
                    </m:r>
                    <m: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𝑀</m:t>
                    </m:r>
                    <m:sSup>
                      <m:sSup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}</m:t>
                        </m:r>
                      </m:e>
                      <m:sup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𝑇</m:t>
                        </m:r>
                      </m:sup>
                    </m:sSup>
                  </m:oMath>
                </a14:m>
                <a:endParaRPr kumimoji="0" lang="ar-AE" sz="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e.g.: </a:t>
                </a:r>
                <a14:m>
                  <m:oMath xmlns:m="http://schemas.openxmlformats.org/officeDocument/2006/math">
                    <m: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𝑀</m:t>
                    </m:r>
                    <m: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4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0" lang="ar-AE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{</m:t>
                    </m:r>
                    <m:r>
                      <m:rPr>
                        <m:nor/>
                      </m:rP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</a:rPr>
                      <m:t>Cofactor</m:t>
                    </m:r>
                    <m:r>
                      <m:rPr>
                        <m:nor/>
                      </m:rP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</a:rPr>
                      <m:t> </m:t>
                    </m:r>
                    <m:r>
                      <m:rPr>
                        <m:nor/>
                      </m:rP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</a:rPr>
                      <m:t>matrix</m:t>
                    </m:r>
                    <m:r>
                      <m:rPr>
                        <m:nor/>
                      </m:rP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</a:rPr>
                      <m:t> </m:t>
                    </m:r>
                    <m:r>
                      <m:rPr>
                        <m:nor/>
                      </m:rP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</a:rPr>
                      <m:t>of</m:t>
                    </m:r>
                    <m:r>
                      <m:rPr>
                        <m:nor/>
                      </m:rP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</a:rPr>
                      <m:t> </m:t>
                    </m:r>
                    <m: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𝑀</m:t>
                    </m:r>
                    <m:r>
                      <a: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}=</m:t>
                    </m:r>
                    <m:d>
                      <m:dPr>
                        <m:begChr m:val="["/>
                        <m:endChr m:val="]"/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0" lang="ar-AE" sz="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0" lang="ar-AE" sz="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0" lang="ar-AE" sz="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0" lang="ar-AE" sz="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0" lang="ar-AE" sz="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0" lang="ar-AE" sz="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0" lang="ar-AE" sz="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0" lang="ar-AE" sz="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0" lang="ar-AE" sz="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bPr>
                                <m:e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0" lang="ar-AE" sz="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kumimoji="0" lang="ar-AE" sz="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𝑐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11</m:t>
                        </m:r>
                      </m:sub>
                    </m:sSub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4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=24</m:t>
                    </m:r>
                  </m:oMath>
                </a14:m>
                <a:r>
                  <a:rPr kumimoji="0" lang="ar-AE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𝑐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12</m:t>
                        </m:r>
                      </m:sub>
                    </m:sSub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=−</m:t>
                    </m:r>
                    <m:d>
                      <m:dPr>
                        <m:begChr m:val="|"/>
                        <m:endChr m:val="|"/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=5</m:t>
                    </m:r>
                  </m:oMath>
                </a14:m>
                <a:r>
                  <a:rPr kumimoji="0" lang="ar-AE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𝑐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13</m:t>
                        </m:r>
                      </m:sub>
                    </m:sSub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=−4</m:t>
                    </m:r>
                  </m:oMath>
                </a14:m>
                <a:r>
                  <a:rPr kumimoji="0" lang="ar-AE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</a:t>
                </a:r>
                <a:br>
                  <a:rPr kumimoji="0" lang="ar-AE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𝑐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21</m:t>
                        </m:r>
                      </m:sub>
                    </m:sSub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=−</m:t>
                    </m:r>
                    <m:d>
                      <m:dPr>
                        <m:begChr m:val="|"/>
                        <m:endChr m:val="|"/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=−12</m:t>
                    </m:r>
                  </m:oMath>
                </a14:m>
                <a:r>
                  <a:rPr kumimoji="0" lang="ar-AE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𝑐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22</m:t>
                        </m:r>
                      </m:sub>
                    </m:sSub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=3</m:t>
                    </m:r>
                  </m:oMath>
                </a14:m>
                <a:r>
                  <a:rPr kumimoji="0" lang="ar-AE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𝑐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23</m:t>
                        </m:r>
                      </m:sub>
                    </m:sSub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=−</m:t>
                    </m:r>
                    <m:d>
                      <m:dPr>
                        <m:begChr m:val="|"/>
                        <m:endChr m:val="|"/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=2</m:t>
                    </m:r>
                  </m:oMath>
                </a14:m>
                <a:r>
                  <a:rPr kumimoji="0" lang="ar-AE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</a:t>
                </a:r>
                <a:br>
                  <a:rPr kumimoji="0" lang="ar-AE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𝑐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31</m:t>
                        </m:r>
                      </m:sub>
                    </m:sSub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4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=−2</m:t>
                    </m:r>
                  </m:oMath>
                </a14:m>
                <a:r>
                  <a:rPr kumimoji="0" lang="ar-AE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𝑐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32</m:t>
                        </m:r>
                      </m:sub>
                    </m:sSub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=−</m:t>
                    </m:r>
                    <m:d>
                      <m:dPr>
                        <m:begChr m:val="|"/>
                        <m:endChr m:val="|"/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=−5</m:t>
                    </m:r>
                  </m:oMath>
                </a14:m>
                <a:r>
                  <a:rPr kumimoji="0" lang="ar-AE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𝑐</m:t>
                        </m:r>
                      </m:e>
                      <m:sub>
                        <m:r>
                          <a:rPr kumimoji="0" lang="ar-AE" sz="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33</m:t>
                        </m:r>
                      </m:sub>
                    </m:sSub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kumimoji="0" lang="ar-AE" sz="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0" lang="ar-AE" sz="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kumimoji="0" lang="ar-AE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=4</m:t>
                    </m:r>
                  </m:oMath>
                </a14:m>
                <a:endParaRPr kumimoji="0" lang="ar-AE" sz="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8" name="Content Placeholder 2">
                <a:extLst>
                  <a:ext uri="{FF2B5EF4-FFF2-40B4-BE49-F238E27FC236}">
                    <a16:creationId xmlns:a16="http://schemas.microsoft.com/office/drawing/2014/main" id="{CE4023DA-F21C-B549-3045-B78CE9E63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" y="393303"/>
                <a:ext cx="4608195" cy="33944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0" dirty="0"/>
              <a:t>Mass-</a:t>
            </a:r>
            <a:r>
              <a:rPr spc="-60" dirty="0"/>
              <a:t>spring-</a:t>
            </a:r>
            <a:r>
              <a:rPr spc="-35" dirty="0"/>
              <a:t>damper</a:t>
            </a:r>
          </a:p>
        </p:txBody>
      </p:sp>
      <p:sp>
        <p:nvSpPr>
          <p:cNvPr id="3" name="object 3"/>
          <p:cNvSpPr/>
          <p:nvPr/>
        </p:nvSpPr>
        <p:spPr>
          <a:xfrm>
            <a:off x="2068434" y="705565"/>
            <a:ext cx="540385" cy="720090"/>
          </a:xfrm>
          <a:custGeom>
            <a:avLst/>
            <a:gdLst/>
            <a:ahLst/>
            <a:cxnLst/>
            <a:rect l="l" t="t" r="r" b="b"/>
            <a:pathLst>
              <a:path w="540385" h="720090">
                <a:moveTo>
                  <a:pt x="0" y="720008"/>
                </a:moveTo>
                <a:lnTo>
                  <a:pt x="540006" y="720008"/>
                </a:lnTo>
                <a:lnTo>
                  <a:pt x="540006" y="0"/>
                </a:lnTo>
                <a:lnTo>
                  <a:pt x="0" y="0"/>
                </a:lnTo>
                <a:lnTo>
                  <a:pt x="0" y="720008"/>
                </a:lnTo>
                <a:close/>
              </a:path>
            </a:pathLst>
          </a:custGeom>
          <a:ln w="506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37410" y="434975"/>
            <a:ext cx="8020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Arial"/>
                <a:cs typeface="Arial"/>
              </a:rPr>
              <a:t>position: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y</a:t>
            </a:r>
            <a:r>
              <a:rPr sz="1100" spc="-20" dirty="0">
                <a:latin typeface="Arial"/>
                <a:cs typeface="Arial"/>
              </a:rPr>
              <a:t>(</a:t>
            </a:r>
            <a:r>
              <a:rPr sz="1100" i="1" spc="-20" dirty="0">
                <a:latin typeface="Arial"/>
                <a:cs typeface="Arial"/>
              </a:rPr>
              <a:t>t</a:t>
            </a:r>
            <a:r>
              <a:rPr sz="1100" spc="-20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0734" y="1422070"/>
            <a:ext cx="1358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latin typeface="Arial"/>
                <a:cs typeface="Arial"/>
              </a:rPr>
              <a:t>m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204423" y="520492"/>
            <a:ext cx="866775" cy="1090295"/>
            <a:chOff x="1204423" y="666426"/>
            <a:chExt cx="866775" cy="109029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4423" y="671497"/>
              <a:ext cx="108002" cy="108001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314956" y="668966"/>
              <a:ext cx="0" cy="1085215"/>
            </a:xfrm>
            <a:custGeom>
              <a:avLst/>
              <a:gdLst/>
              <a:ahLst/>
              <a:cxnLst/>
              <a:rect l="l" t="t" r="r" b="b"/>
              <a:pathLst>
                <a:path h="1085214">
                  <a:moveTo>
                    <a:pt x="0" y="1085074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14956" y="892500"/>
              <a:ext cx="751205" cy="216535"/>
            </a:xfrm>
            <a:custGeom>
              <a:avLst/>
              <a:gdLst/>
              <a:ahLst/>
              <a:cxnLst/>
              <a:rect l="l" t="t" r="r" b="b"/>
              <a:pathLst>
                <a:path w="751205" h="216534">
                  <a:moveTo>
                    <a:pt x="0" y="108001"/>
                  </a:moveTo>
                  <a:lnTo>
                    <a:pt x="4783" y="65839"/>
                  </a:lnTo>
                  <a:lnTo>
                    <a:pt x="13956" y="31523"/>
                  </a:lnTo>
                  <a:lnTo>
                    <a:pt x="26500" y="8446"/>
                  </a:lnTo>
                  <a:lnTo>
                    <a:pt x="41399" y="0"/>
                  </a:lnTo>
                  <a:lnTo>
                    <a:pt x="56297" y="8446"/>
                  </a:lnTo>
                  <a:lnTo>
                    <a:pt x="78015" y="65839"/>
                  </a:lnTo>
                  <a:lnTo>
                    <a:pt x="82799" y="108001"/>
                  </a:lnTo>
                  <a:lnTo>
                    <a:pt x="82514" y="150163"/>
                  </a:lnTo>
                  <a:lnTo>
                    <a:pt x="69796" y="207556"/>
                  </a:lnTo>
                  <a:lnTo>
                    <a:pt x="59397" y="216002"/>
                  </a:lnTo>
                  <a:lnTo>
                    <a:pt x="48998" y="207556"/>
                  </a:lnTo>
                  <a:lnTo>
                    <a:pt x="36279" y="150163"/>
                  </a:lnTo>
                  <a:lnTo>
                    <a:pt x="35995" y="108001"/>
                  </a:lnTo>
                  <a:lnTo>
                    <a:pt x="40782" y="65839"/>
                  </a:lnTo>
                  <a:lnTo>
                    <a:pt x="62501" y="8446"/>
                  </a:lnTo>
                  <a:lnTo>
                    <a:pt x="77399" y="0"/>
                  </a:lnTo>
                  <a:lnTo>
                    <a:pt x="92298" y="8446"/>
                  </a:lnTo>
                  <a:lnTo>
                    <a:pt x="114015" y="65839"/>
                  </a:lnTo>
                  <a:lnTo>
                    <a:pt x="118799" y="108001"/>
                  </a:lnTo>
                  <a:lnTo>
                    <a:pt x="118515" y="150163"/>
                  </a:lnTo>
                  <a:lnTo>
                    <a:pt x="105796" y="207556"/>
                  </a:lnTo>
                  <a:lnTo>
                    <a:pt x="95397" y="216002"/>
                  </a:lnTo>
                  <a:lnTo>
                    <a:pt x="84998" y="207556"/>
                  </a:lnTo>
                  <a:lnTo>
                    <a:pt x="72280" y="150163"/>
                  </a:lnTo>
                  <a:lnTo>
                    <a:pt x="71995" y="108001"/>
                  </a:lnTo>
                  <a:lnTo>
                    <a:pt x="76782" y="65839"/>
                  </a:lnTo>
                  <a:lnTo>
                    <a:pt x="98501" y="8446"/>
                  </a:lnTo>
                  <a:lnTo>
                    <a:pt x="113400" y="0"/>
                  </a:lnTo>
                  <a:lnTo>
                    <a:pt x="128298" y="8446"/>
                  </a:lnTo>
                  <a:lnTo>
                    <a:pt x="150016" y="65839"/>
                  </a:lnTo>
                  <a:lnTo>
                    <a:pt x="154799" y="108001"/>
                  </a:lnTo>
                  <a:lnTo>
                    <a:pt x="154515" y="150163"/>
                  </a:lnTo>
                  <a:lnTo>
                    <a:pt x="141797" y="207556"/>
                  </a:lnTo>
                  <a:lnTo>
                    <a:pt x="131398" y="216002"/>
                  </a:lnTo>
                  <a:lnTo>
                    <a:pt x="120998" y="207556"/>
                  </a:lnTo>
                  <a:lnTo>
                    <a:pt x="108280" y="150163"/>
                  </a:lnTo>
                  <a:lnTo>
                    <a:pt x="107996" y="108001"/>
                  </a:lnTo>
                  <a:lnTo>
                    <a:pt x="112782" y="65839"/>
                  </a:lnTo>
                  <a:lnTo>
                    <a:pt x="134501" y="8446"/>
                  </a:lnTo>
                  <a:lnTo>
                    <a:pt x="149400" y="0"/>
                  </a:lnTo>
                  <a:lnTo>
                    <a:pt x="164298" y="8446"/>
                  </a:lnTo>
                  <a:lnTo>
                    <a:pt x="186016" y="65839"/>
                  </a:lnTo>
                  <a:lnTo>
                    <a:pt x="190799" y="108001"/>
                  </a:lnTo>
                  <a:lnTo>
                    <a:pt x="190515" y="150163"/>
                  </a:lnTo>
                  <a:lnTo>
                    <a:pt x="177797" y="207556"/>
                  </a:lnTo>
                  <a:lnTo>
                    <a:pt x="167398" y="216002"/>
                  </a:lnTo>
                  <a:lnTo>
                    <a:pt x="156999" y="207556"/>
                  </a:lnTo>
                  <a:lnTo>
                    <a:pt x="144280" y="150163"/>
                  </a:lnTo>
                  <a:lnTo>
                    <a:pt x="143996" y="108001"/>
                  </a:lnTo>
                  <a:lnTo>
                    <a:pt x="148782" y="65839"/>
                  </a:lnTo>
                  <a:lnTo>
                    <a:pt x="170501" y="8446"/>
                  </a:lnTo>
                  <a:lnTo>
                    <a:pt x="185400" y="0"/>
                  </a:lnTo>
                  <a:lnTo>
                    <a:pt x="200299" y="8446"/>
                  </a:lnTo>
                  <a:lnTo>
                    <a:pt x="222016" y="65839"/>
                  </a:lnTo>
                  <a:lnTo>
                    <a:pt x="226800" y="108001"/>
                  </a:lnTo>
                  <a:lnTo>
                    <a:pt x="226516" y="150163"/>
                  </a:lnTo>
                  <a:lnTo>
                    <a:pt x="213797" y="207556"/>
                  </a:lnTo>
                  <a:lnTo>
                    <a:pt x="203398" y="216002"/>
                  </a:lnTo>
                  <a:lnTo>
                    <a:pt x="192999" y="207556"/>
                  </a:lnTo>
                  <a:lnTo>
                    <a:pt x="180280" y="150163"/>
                  </a:lnTo>
                  <a:lnTo>
                    <a:pt x="179996" y="108001"/>
                  </a:lnTo>
                  <a:lnTo>
                    <a:pt x="184783" y="65839"/>
                  </a:lnTo>
                  <a:lnTo>
                    <a:pt x="206502" y="8446"/>
                  </a:lnTo>
                  <a:lnTo>
                    <a:pt x="221400" y="0"/>
                  </a:lnTo>
                  <a:lnTo>
                    <a:pt x="236299" y="8446"/>
                  </a:lnTo>
                  <a:lnTo>
                    <a:pt x="258016" y="65839"/>
                  </a:lnTo>
                  <a:lnTo>
                    <a:pt x="262800" y="108001"/>
                  </a:lnTo>
                  <a:lnTo>
                    <a:pt x="262516" y="150163"/>
                  </a:lnTo>
                  <a:lnTo>
                    <a:pt x="249797" y="207556"/>
                  </a:lnTo>
                  <a:lnTo>
                    <a:pt x="239398" y="216002"/>
                  </a:lnTo>
                  <a:lnTo>
                    <a:pt x="228999" y="207556"/>
                  </a:lnTo>
                  <a:lnTo>
                    <a:pt x="216281" y="150163"/>
                  </a:lnTo>
                  <a:lnTo>
                    <a:pt x="215997" y="108001"/>
                  </a:lnTo>
                  <a:lnTo>
                    <a:pt x="220783" y="65839"/>
                  </a:lnTo>
                  <a:lnTo>
                    <a:pt x="242502" y="8446"/>
                  </a:lnTo>
                  <a:lnTo>
                    <a:pt x="257401" y="0"/>
                  </a:lnTo>
                  <a:lnTo>
                    <a:pt x="272299" y="8446"/>
                  </a:lnTo>
                  <a:lnTo>
                    <a:pt x="294017" y="65839"/>
                  </a:lnTo>
                  <a:lnTo>
                    <a:pt x="298800" y="108001"/>
                  </a:lnTo>
                  <a:lnTo>
                    <a:pt x="298516" y="150163"/>
                  </a:lnTo>
                  <a:lnTo>
                    <a:pt x="285798" y="207556"/>
                  </a:lnTo>
                  <a:lnTo>
                    <a:pt x="275399" y="216002"/>
                  </a:lnTo>
                  <a:lnTo>
                    <a:pt x="264999" y="207556"/>
                  </a:lnTo>
                  <a:lnTo>
                    <a:pt x="252281" y="150163"/>
                  </a:lnTo>
                  <a:lnTo>
                    <a:pt x="251997" y="108001"/>
                  </a:lnTo>
                  <a:lnTo>
                    <a:pt x="256783" y="65839"/>
                  </a:lnTo>
                  <a:lnTo>
                    <a:pt x="278502" y="8446"/>
                  </a:lnTo>
                  <a:lnTo>
                    <a:pt x="293401" y="0"/>
                  </a:lnTo>
                  <a:lnTo>
                    <a:pt x="308300" y="8446"/>
                  </a:lnTo>
                  <a:lnTo>
                    <a:pt x="330017" y="65839"/>
                  </a:lnTo>
                  <a:lnTo>
                    <a:pt x="334801" y="108001"/>
                  </a:lnTo>
                  <a:lnTo>
                    <a:pt x="334516" y="150163"/>
                  </a:lnTo>
                  <a:lnTo>
                    <a:pt x="321798" y="207556"/>
                  </a:lnTo>
                  <a:lnTo>
                    <a:pt x="311399" y="216002"/>
                  </a:lnTo>
                  <a:lnTo>
                    <a:pt x="301000" y="207556"/>
                  </a:lnTo>
                  <a:lnTo>
                    <a:pt x="288281" y="150163"/>
                  </a:lnTo>
                  <a:lnTo>
                    <a:pt x="287997" y="108001"/>
                  </a:lnTo>
                  <a:lnTo>
                    <a:pt x="292783" y="65839"/>
                  </a:lnTo>
                  <a:lnTo>
                    <a:pt x="314503" y="8446"/>
                  </a:lnTo>
                  <a:lnTo>
                    <a:pt x="329401" y="0"/>
                  </a:lnTo>
                  <a:lnTo>
                    <a:pt x="344300" y="8446"/>
                  </a:lnTo>
                  <a:lnTo>
                    <a:pt x="366017" y="65839"/>
                  </a:lnTo>
                  <a:lnTo>
                    <a:pt x="370801" y="108001"/>
                  </a:lnTo>
                  <a:lnTo>
                    <a:pt x="370517" y="150163"/>
                  </a:lnTo>
                  <a:lnTo>
                    <a:pt x="357798" y="207556"/>
                  </a:lnTo>
                  <a:lnTo>
                    <a:pt x="347399" y="216002"/>
                  </a:lnTo>
                  <a:lnTo>
                    <a:pt x="337000" y="207556"/>
                  </a:lnTo>
                  <a:lnTo>
                    <a:pt x="324282" y="150163"/>
                  </a:lnTo>
                  <a:lnTo>
                    <a:pt x="323998" y="108001"/>
                  </a:lnTo>
                  <a:lnTo>
                    <a:pt x="328784" y="65839"/>
                  </a:lnTo>
                  <a:lnTo>
                    <a:pt x="350503" y="8446"/>
                  </a:lnTo>
                  <a:lnTo>
                    <a:pt x="365401" y="0"/>
                  </a:lnTo>
                  <a:lnTo>
                    <a:pt x="380300" y="8446"/>
                  </a:lnTo>
                  <a:lnTo>
                    <a:pt x="402018" y="65839"/>
                  </a:lnTo>
                  <a:lnTo>
                    <a:pt x="406801" y="108001"/>
                  </a:lnTo>
                  <a:lnTo>
                    <a:pt x="406517" y="150163"/>
                  </a:lnTo>
                  <a:lnTo>
                    <a:pt x="393798" y="207556"/>
                  </a:lnTo>
                  <a:lnTo>
                    <a:pt x="383399" y="216002"/>
                  </a:lnTo>
                  <a:lnTo>
                    <a:pt x="373000" y="207556"/>
                  </a:lnTo>
                  <a:lnTo>
                    <a:pt x="360282" y="150163"/>
                  </a:lnTo>
                  <a:lnTo>
                    <a:pt x="359998" y="108001"/>
                  </a:lnTo>
                  <a:lnTo>
                    <a:pt x="364784" y="65839"/>
                  </a:lnTo>
                  <a:lnTo>
                    <a:pt x="386503" y="8446"/>
                  </a:lnTo>
                  <a:lnTo>
                    <a:pt x="401402" y="0"/>
                  </a:lnTo>
                  <a:lnTo>
                    <a:pt x="416300" y="8446"/>
                  </a:lnTo>
                  <a:lnTo>
                    <a:pt x="438018" y="65839"/>
                  </a:lnTo>
                  <a:lnTo>
                    <a:pt x="442802" y="108001"/>
                  </a:lnTo>
                  <a:lnTo>
                    <a:pt x="442517" y="150163"/>
                  </a:lnTo>
                  <a:lnTo>
                    <a:pt x="429799" y="207556"/>
                  </a:lnTo>
                  <a:lnTo>
                    <a:pt x="419400" y="216002"/>
                  </a:lnTo>
                  <a:lnTo>
                    <a:pt x="409001" y="207556"/>
                  </a:lnTo>
                  <a:lnTo>
                    <a:pt x="396282" y="150163"/>
                  </a:lnTo>
                  <a:lnTo>
                    <a:pt x="395998" y="108001"/>
                  </a:lnTo>
                  <a:lnTo>
                    <a:pt x="400784" y="65839"/>
                  </a:lnTo>
                  <a:lnTo>
                    <a:pt x="422503" y="8446"/>
                  </a:lnTo>
                  <a:lnTo>
                    <a:pt x="437402" y="0"/>
                  </a:lnTo>
                  <a:lnTo>
                    <a:pt x="452301" y="8446"/>
                  </a:lnTo>
                  <a:lnTo>
                    <a:pt x="474018" y="65839"/>
                  </a:lnTo>
                  <a:lnTo>
                    <a:pt x="478802" y="108001"/>
                  </a:lnTo>
                  <a:lnTo>
                    <a:pt x="478517" y="150163"/>
                  </a:lnTo>
                  <a:lnTo>
                    <a:pt x="465799" y="207556"/>
                  </a:lnTo>
                  <a:lnTo>
                    <a:pt x="455400" y="216002"/>
                  </a:lnTo>
                  <a:lnTo>
                    <a:pt x="445001" y="207556"/>
                  </a:lnTo>
                  <a:lnTo>
                    <a:pt x="432282" y="150163"/>
                  </a:lnTo>
                  <a:lnTo>
                    <a:pt x="431998" y="108001"/>
                  </a:lnTo>
                  <a:lnTo>
                    <a:pt x="436784" y="65839"/>
                  </a:lnTo>
                  <a:lnTo>
                    <a:pt x="458504" y="8446"/>
                  </a:lnTo>
                  <a:lnTo>
                    <a:pt x="473402" y="0"/>
                  </a:lnTo>
                  <a:lnTo>
                    <a:pt x="488301" y="8446"/>
                  </a:lnTo>
                  <a:lnTo>
                    <a:pt x="510018" y="65839"/>
                  </a:lnTo>
                  <a:lnTo>
                    <a:pt x="514802" y="108001"/>
                  </a:lnTo>
                  <a:lnTo>
                    <a:pt x="514518" y="150163"/>
                  </a:lnTo>
                  <a:lnTo>
                    <a:pt x="501799" y="207556"/>
                  </a:lnTo>
                  <a:lnTo>
                    <a:pt x="491400" y="216002"/>
                  </a:lnTo>
                  <a:lnTo>
                    <a:pt x="481001" y="207556"/>
                  </a:lnTo>
                  <a:lnTo>
                    <a:pt x="468283" y="150163"/>
                  </a:lnTo>
                  <a:lnTo>
                    <a:pt x="467999" y="108001"/>
                  </a:lnTo>
                  <a:lnTo>
                    <a:pt x="472785" y="65839"/>
                  </a:lnTo>
                  <a:lnTo>
                    <a:pt x="494504" y="8446"/>
                  </a:lnTo>
                  <a:lnTo>
                    <a:pt x="509402" y="0"/>
                  </a:lnTo>
                  <a:lnTo>
                    <a:pt x="524301" y="8446"/>
                  </a:lnTo>
                  <a:lnTo>
                    <a:pt x="546019" y="65839"/>
                  </a:lnTo>
                  <a:lnTo>
                    <a:pt x="550802" y="108001"/>
                  </a:lnTo>
                  <a:lnTo>
                    <a:pt x="550518" y="150163"/>
                  </a:lnTo>
                  <a:lnTo>
                    <a:pt x="537799" y="207556"/>
                  </a:lnTo>
                  <a:lnTo>
                    <a:pt x="527400" y="216002"/>
                  </a:lnTo>
                  <a:lnTo>
                    <a:pt x="517001" y="207556"/>
                  </a:lnTo>
                  <a:lnTo>
                    <a:pt x="504283" y="150163"/>
                  </a:lnTo>
                  <a:lnTo>
                    <a:pt x="503999" y="108001"/>
                  </a:lnTo>
                  <a:lnTo>
                    <a:pt x="508785" y="65839"/>
                  </a:lnTo>
                  <a:lnTo>
                    <a:pt x="530504" y="8446"/>
                  </a:lnTo>
                  <a:lnTo>
                    <a:pt x="545403" y="0"/>
                  </a:lnTo>
                  <a:lnTo>
                    <a:pt x="560301" y="8446"/>
                  </a:lnTo>
                  <a:lnTo>
                    <a:pt x="582019" y="65839"/>
                  </a:lnTo>
                  <a:lnTo>
                    <a:pt x="586803" y="108001"/>
                  </a:lnTo>
                  <a:lnTo>
                    <a:pt x="586518" y="150163"/>
                  </a:lnTo>
                  <a:lnTo>
                    <a:pt x="573800" y="207556"/>
                  </a:lnTo>
                  <a:lnTo>
                    <a:pt x="563401" y="216002"/>
                  </a:lnTo>
                  <a:lnTo>
                    <a:pt x="553002" y="207556"/>
                  </a:lnTo>
                  <a:lnTo>
                    <a:pt x="540283" y="150163"/>
                  </a:lnTo>
                  <a:lnTo>
                    <a:pt x="539999" y="108001"/>
                  </a:lnTo>
                  <a:lnTo>
                    <a:pt x="544785" y="65839"/>
                  </a:lnTo>
                  <a:lnTo>
                    <a:pt x="566504" y="8446"/>
                  </a:lnTo>
                  <a:lnTo>
                    <a:pt x="581403" y="0"/>
                  </a:lnTo>
                  <a:lnTo>
                    <a:pt x="596302" y="8446"/>
                  </a:lnTo>
                  <a:lnTo>
                    <a:pt x="618019" y="65839"/>
                  </a:lnTo>
                  <a:lnTo>
                    <a:pt x="622803" y="108001"/>
                  </a:lnTo>
                  <a:lnTo>
                    <a:pt x="622519" y="150163"/>
                  </a:lnTo>
                  <a:lnTo>
                    <a:pt x="609800" y="207556"/>
                  </a:lnTo>
                  <a:lnTo>
                    <a:pt x="599401" y="216002"/>
                  </a:lnTo>
                  <a:lnTo>
                    <a:pt x="589002" y="207556"/>
                  </a:lnTo>
                  <a:lnTo>
                    <a:pt x="576284" y="150163"/>
                  </a:lnTo>
                  <a:lnTo>
                    <a:pt x="575999" y="108001"/>
                  </a:lnTo>
                  <a:lnTo>
                    <a:pt x="580786" y="65839"/>
                  </a:lnTo>
                  <a:lnTo>
                    <a:pt x="602505" y="8446"/>
                  </a:lnTo>
                  <a:lnTo>
                    <a:pt x="617403" y="0"/>
                  </a:lnTo>
                  <a:lnTo>
                    <a:pt x="632302" y="8446"/>
                  </a:lnTo>
                  <a:lnTo>
                    <a:pt x="654019" y="65839"/>
                  </a:lnTo>
                  <a:lnTo>
                    <a:pt x="658803" y="108001"/>
                  </a:lnTo>
                  <a:lnTo>
                    <a:pt x="658519" y="150163"/>
                  </a:lnTo>
                  <a:lnTo>
                    <a:pt x="645800" y="207556"/>
                  </a:lnTo>
                  <a:lnTo>
                    <a:pt x="635401" y="216002"/>
                  </a:lnTo>
                  <a:lnTo>
                    <a:pt x="625002" y="207556"/>
                  </a:lnTo>
                  <a:lnTo>
                    <a:pt x="612284" y="150163"/>
                  </a:lnTo>
                  <a:lnTo>
                    <a:pt x="612000" y="108001"/>
                  </a:lnTo>
                  <a:lnTo>
                    <a:pt x="616786" y="65839"/>
                  </a:lnTo>
                  <a:lnTo>
                    <a:pt x="638505" y="8446"/>
                  </a:lnTo>
                  <a:lnTo>
                    <a:pt x="653404" y="0"/>
                  </a:lnTo>
                  <a:lnTo>
                    <a:pt x="668302" y="8446"/>
                  </a:lnTo>
                  <a:lnTo>
                    <a:pt x="690020" y="65839"/>
                  </a:lnTo>
                  <a:lnTo>
                    <a:pt x="694803" y="108001"/>
                  </a:lnTo>
                  <a:lnTo>
                    <a:pt x="694519" y="150163"/>
                  </a:lnTo>
                  <a:lnTo>
                    <a:pt x="681801" y="207556"/>
                  </a:lnTo>
                  <a:lnTo>
                    <a:pt x="671402" y="216002"/>
                  </a:lnTo>
                  <a:lnTo>
                    <a:pt x="661002" y="207556"/>
                  </a:lnTo>
                  <a:lnTo>
                    <a:pt x="648284" y="150163"/>
                  </a:lnTo>
                  <a:lnTo>
                    <a:pt x="648000" y="108001"/>
                  </a:lnTo>
                  <a:lnTo>
                    <a:pt x="652786" y="65839"/>
                  </a:lnTo>
                  <a:lnTo>
                    <a:pt x="674505" y="8446"/>
                  </a:lnTo>
                  <a:lnTo>
                    <a:pt x="689404" y="0"/>
                  </a:lnTo>
                  <a:lnTo>
                    <a:pt x="704302" y="8446"/>
                  </a:lnTo>
                  <a:lnTo>
                    <a:pt x="716847" y="31523"/>
                  </a:lnTo>
                  <a:lnTo>
                    <a:pt x="726020" y="65839"/>
                  </a:lnTo>
                  <a:lnTo>
                    <a:pt x="730804" y="108001"/>
                  </a:lnTo>
                  <a:lnTo>
                    <a:pt x="750948" y="108001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638973" y="535394"/>
            <a:ext cx="933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14956" y="1176615"/>
            <a:ext cx="751205" cy="200025"/>
          </a:xfrm>
          <a:custGeom>
            <a:avLst/>
            <a:gdLst/>
            <a:ahLst/>
            <a:cxnLst/>
            <a:rect l="l" t="t" r="r" b="b"/>
            <a:pathLst>
              <a:path w="751205" h="200025">
                <a:moveTo>
                  <a:pt x="424819" y="199912"/>
                </a:moveTo>
                <a:lnTo>
                  <a:pt x="351433" y="199912"/>
                </a:lnTo>
                <a:lnTo>
                  <a:pt x="351433" y="0"/>
                </a:lnTo>
                <a:lnTo>
                  <a:pt x="424819" y="0"/>
                </a:lnTo>
              </a:path>
              <a:path w="751205" h="200025">
                <a:moveTo>
                  <a:pt x="399513" y="163219"/>
                </a:moveTo>
                <a:lnTo>
                  <a:pt x="399513" y="36692"/>
                </a:lnTo>
              </a:path>
              <a:path w="751205" h="200025">
                <a:moveTo>
                  <a:pt x="0" y="99956"/>
                </a:moveTo>
                <a:lnTo>
                  <a:pt x="351433" y="99956"/>
                </a:lnTo>
              </a:path>
              <a:path w="751205" h="200025">
                <a:moveTo>
                  <a:pt x="399513" y="99956"/>
                </a:moveTo>
                <a:lnTo>
                  <a:pt x="750948" y="99956"/>
                </a:lnTo>
                <a:lnTo>
                  <a:pt x="750948" y="99956"/>
                </a:lnTo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638973" y="1388643"/>
            <a:ext cx="971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latin typeface="Arial"/>
                <a:cs typeface="Arial"/>
              </a:rPr>
              <a:t>b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610972" y="1039252"/>
            <a:ext cx="360045" cy="52705"/>
            <a:chOff x="2610972" y="1185186"/>
            <a:chExt cx="360045" cy="52705"/>
          </a:xfrm>
        </p:grpSpPr>
        <p:sp>
          <p:nvSpPr>
            <p:cNvPr id="14" name="object 14"/>
            <p:cNvSpPr/>
            <p:nvPr/>
          </p:nvSpPr>
          <p:spPr>
            <a:xfrm>
              <a:off x="2610972" y="1211503"/>
              <a:ext cx="327660" cy="0"/>
            </a:xfrm>
            <a:custGeom>
              <a:avLst/>
              <a:gdLst/>
              <a:ahLst/>
              <a:cxnLst/>
              <a:rect l="l" t="t" r="r" b="b"/>
              <a:pathLst>
                <a:path w="327660">
                  <a:moveTo>
                    <a:pt x="0" y="0"/>
                  </a:moveTo>
                  <a:lnTo>
                    <a:pt x="327108" y="0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18342" y="1185186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009519" y="961428"/>
            <a:ext cx="3606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Arial"/>
                <a:cs typeface="Arial"/>
              </a:rPr>
              <a:t>u</a:t>
            </a:r>
            <a:r>
              <a:rPr sz="1100" i="1" spc="-3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i="1" spc="-50" dirty="0">
                <a:latin typeface="Arial"/>
                <a:cs typeface="Arial"/>
              </a:rPr>
              <a:t>F</a:t>
            </a:r>
            <a:endParaRPr sz="11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1614398" y="3322038"/>
            <a:ext cx="137922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From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State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3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Space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to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Transfer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Functions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8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260AEAB4-944B-C773-0FC5-0A3DC7A9BB2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46456" y="1917995"/>
                <a:ext cx="4713706" cy="1564980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0" tIns="0" rIns="0" bIns="0">
                <a:spAutoFit/>
              </a:bodyPr>
              <a:lstStyle>
                <a:lvl1pPr marL="0">
                  <a:defRPr sz="1100" b="0" i="0">
                    <a:solidFill>
                      <a:schemeClr val="tx1"/>
                    </a:solidFill>
                    <a:latin typeface="Arial"/>
                    <a:ea typeface="+mn-ea"/>
                    <a:cs typeface="Arial"/>
                  </a:defRPr>
                </a:lvl1pPr>
                <a:lvl2pPr marL="457200">
                  <a:defRPr>
                    <a:latin typeface="+mn-lt"/>
                    <a:ea typeface="+mn-ea"/>
                    <a:cs typeface="+mn-cs"/>
                  </a:defRPr>
                </a:lvl2pPr>
                <a:lvl3pPr marL="914400">
                  <a:defRPr>
                    <a:latin typeface="+mn-lt"/>
                    <a:ea typeface="+mn-ea"/>
                    <a:cs typeface="+mn-cs"/>
                  </a:defRPr>
                </a:lvl3pPr>
                <a:lvl4pPr marL="1371600">
                  <a:defRPr>
                    <a:latin typeface="+mn-lt"/>
                    <a:ea typeface="+mn-ea"/>
                    <a:cs typeface="+mn-cs"/>
                  </a:defRPr>
                </a:lvl4pPr>
                <a:lvl5pPr marL="1828800">
                  <a:defRPr>
                    <a:latin typeface="+mn-lt"/>
                    <a:ea typeface="+mn-ea"/>
                    <a:cs typeface="+mn-cs"/>
                  </a:defRPr>
                </a:lvl5pPr>
                <a:lvl6pPr marL="2286000">
                  <a:defRPr>
                    <a:latin typeface="+mn-lt"/>
                    <a:ea typeface="+mn-ea"/>
                    <a:cs typeface="+mn-cs"/>
                  </a:defRPr>
                </a:lvl6pPr>
                <a:lvl7pPr marL="2743200">
                  <a:defRPr>
                    <a:latin typeface="+mn-lt"/>
                    <a:ea typeface="+mn-ea"/>
                    <a:cs typeface="+mn-cs"/>
                  </a:defRPr>
                </a:lvl7pPr>
                <a:lvl8pPr marL="3200400">
                  <a:defRPr>
                    <a:latin typeface="+mn-lt"/>
                    <a:ea typeface="+mn-ea"/>
                    <a:cs typeface="+mn-cs"/>
                  </a:defRPr>
                </a:lvl8pPr>
                <a:lvl9pPr marL="3657600">
                  <a:defRPr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7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ar-AE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f>
                              <m:fPr>
                                <m:ctrlPr>
                                  <a:rPr lang="ar-A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den>
                            </m:f>
                            <m:d>
                              <m:dPr>
                                <m:begChr m:val="["/>
                                <m:endChr m:val="]"/>
                                <m:ctrlPr>
                                  <a:rPr lang="ar-AE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ar-AE" altLang="zh-CN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lang="ar-AE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altLang="zh-CN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r>
                                        <a:rPr lang="ar-AE" altLang="zh-CN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d>
                                        <m:dPr>
                                          <m:ctrlPr>
                                            <a:rPr lang="ar-AE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altLang="zh-CN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</m:e>
                          <m:e>
                            <m:r>
                              <a:rPr lang="ar-AE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ar-AE" altLang="zh-CN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ar-AE" altLang="zh-CN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ar-AE" altLang="zh-CN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ar-AE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altLang="zh-CN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num>
                                        <m:den>
                                          <m:r>
                                            <a:rPr lang="ar-AE" altLang="zh-CN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</m:e>
                                    <m:e>
                                      <m:r>
                                        <a:rPr lang="ar-AE" altLang="zh-CN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ar-AE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altLang="zh-CN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num>
                                        <m:den>
                                          <m:r>
                                            <a:rPr lang="ar-AE" altLang="zh-CN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ar-AE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ar-AE" altLang="zh-CN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lang="ar-AE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altLang="zh-CN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r>
                                        <a:rPr lang="ar-AE" altLang="zh-CN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d>
                                        <m:dPr>
                                          <m:ctrlPr>
                                            <a:rPr lang="ar-AE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ar-AE" altLang="zh-CN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  <m:r>
                              <a:rPr lang="ar-AE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ar-AE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ar-AE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ar-AE" altLang="zh-CN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ar-AE" altLang="zh-CN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ar-AE" altLang="zh-CN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ar-AE" altLang="zh-CN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d>
                            <m:r>
                              <a:rPr lang="ar-AE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ar-AE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mr>
                        <m:mr>
                          <m:e/>
                          <m:e/>
                        </m:mr>
                      </m:m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spcAft>
                    <a:spcPts val="7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 </m:t>
                      </m:r>
                      <m:r>
                        <a:rPr lang="en-US" altLang="zh-CN" sz="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</m:t>
                      </m:r>
                      <m:r>
                        <a:rPr lang="en-US" altLang="zh-CN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</m:t>
                      </m:r>
                      <m:r>
                        <a:rPr lang="en-US" altLang="zh-CN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</m:t>
                      </m:r>
                      <m:r>
                        <a:rPr lang="en-US" altLang="zh-CN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spcAft>
                    <a:spcPts val="7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     </m:t>
                      </m:r>
                      <m:r>
                        <a:rPr lang="ar-AE" altLang="zh-CN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ar-AE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ar-AE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ar-AE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 altLang="zh-C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ar-AE" altLang="zh-C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ar-AE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 altLang="zh-C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ar-AE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altLang="zh-CN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ar-AE" altLang="zh-CN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d>
                                  <m:dPr>
                                    <m:ctrlPr>
                                      <a:rPr lang="ar-AE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ar-AE" altLang="zh-CN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spcAft>
                    <a:spcPts val="7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                                                   </m:t>
                      </m:r>
                      <m:r>
                        <a:rPr lang="en-US" altLang="zh-CN" sz="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ar-AE" sz="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8" name="Content Placeholder 2">
                <a:extLst>
                  <a:ext uri="{FF2B5EF4-FFF2-40B4-BE49-F238E27FC236}">
                    <a16:creationId xmlns:a16="http://schemas.microsoft.com/office/drawing/2014/main" id="{260AEAB4-944B-C773-0FC5-0A3DC7A9B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6456" y="1917995"/>
                <a:ext cx="4713706" cy="1564980"/>
              </a:xfrm>
              <a:prstGeom prst="rect">
                <a:avLst/>
              </a:prstGeom>
              <a:blipFill>
                <a:blip r:embed="rId4"/>
                <a:stretch>
                  <a:fillRect l="-1613" t="-80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右大括号 38">
            <a:extLst>
              <a:ext uri="{FF2B5EF4-FFF2-40B4-BE49-F238E27FC236}">
                <a16:creationId xmlns:a16="http://schemas.microsoft.com/office/drawing/2014/main" id="{B16551B4-C816-80E2-5BC5-4DB2BFA02154}"/>
              </a:ext>
            </a:extLst>
          </p:cNvPr>
          <p:cNvSpPr/>
          <p:nvPr/>
        </p:nvSpPr>
        <p:spPr>
          <a:xfrm rot="5400000">
            <a:off x="1329690" y="2248535"/>
            <a:ext cx="45719" cy="381000"/>
          </a:xfrm>
          <a:prstGeom prst="rightBrace">
            <a:avLst>
              <a:gd name="adj1" fmla="val 4583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右大括号 39">
            <a:extLst>
              <a:ext uri="{FF2B5EF4-FFF2-40B4-BE49-F238E27FC236}">
                <a16:creationId xmlns:a16="http://schemas.microsoft.com/office/drawing/2014/main" id="{DBF44C2F-A27D-4E3B-3782-A23CF0D00601}"/>
              </a:ext>
            </a:extLst>
          </p:cNvPr>
          <p:cNvSpPr/>
          <p:nvPr/>
        </p:nvSpPr>
        <p:spPr>
          <a:xfrm rot="5400000">
            <a:off x="2167890" y="2096136"/>
            <a:ext cx="45719" cy="685799"/>
          </a:xfrm>
          <a:prstGeom prst="rightBrace">
            <a:avLst>
              <a:gd name="adj1" fmla="val 4583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右大括号 40">
            <a:extLst>
              <a:ext uri="{FF2B5EF4-FFF2-40B4-BE49-F238E27FC236}">
                <a16:creationId xmlns:a16="http://schemas.microsoft.com/office/drawing/2014/main" id="{7EFD1A5F-E44A-E8AE-81BE-76723BDB20B8}"/>
              </a:ext>
            </a:extLst>
          </p:cNvPr>
          <p:cNvSpPr/>
          <p:nvPr/>
        </p:nvSpPr>
        <p:spPr>
          <a:xfrm rot="5400000">
            <a:off x="2751943" y="2248536"/>
            <a:ext cx="45719" cy="381000"/>
          </a:xfrm>
          <a:prstGeom prst="rightBrace">
            <a:avLst>
              <a:gd name="adj1" fmla="val 4583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右大括号 41">
            <a:extLst>
              <a:ext uri="{FF2B5EF4-FFF2-40B4-BE49-F238E27FC236}">
                <a16:creationId xmlns:a16="http://schemas.microsoft.com/office/drawing/2014/main" id="{45D65537-25EA-8840-E645-11A4700029EB}"/>
              </a:ext>
            </a:extLst>
          </p:cNvPr>
          <p:cNvSpPr/>
          <p:nvPr/>
        </p:nvSpPr>
        <p:spPr>
          <a:xfrm rot="5400000">
            <a:off x="3208274" y="2324735"/>
            <a:ext cx="45720" cy="228600"/>
          </a:xfrm>
          <a:prstGeom prst="rightBrace">
            <a:avLst>
              <a:gd name="adj1" fmla="val 4583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右大括号 42">
            <a:extLst>
              <a:ext uri="{FF2B5EF4-FFF2-40B4-BE49-F238E27FC236}">
                <a16:creationId xmlns:a16="http://schemas.microsoft.com/office/drawing/2014/main" id="{426F782F-36D5-5D5C-86E1-15BDA0FA2A08}"/>
              </a:ext>
            </a:extLst>
          </p:cNvPr>
          <p:cNvSpPr/>
          <p:nvPr/>
        </p:nvSpPr>
        <p:spPr>
          <a:xfrm rot="5400000">
            <a:off x="2383764" y="2923092"/>
            <a:ext cx="45719" cy="381000"/>
          </a:xfrm>
          <a:prstGeom prst="rightBrace">
            <a:avLst>
              <a:gd name="adj1" fmla="val 4583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0" dirty="0"/>
              <a:t>Mass-</a:t>
            </a:r>
            <a:r>
              <a:rPr spc="-60" dirty="0"/>
              <a:t>spring-</a:t>
            </a:r>
            <a:r>
              <a:rPr spc="-35" dirty="0"/>
              <a:t>damper</a:t>
            </a:r>
          </a:p>
        </p:txBody>
      </p:sp>
      <p:sp>
        <p:nvSpPr>
          <p:cNvPr id="39" name="object 39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1614398" y="3322038"/>
            <a:ext cx="137922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From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3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Space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to</a:t>
            </a:r>
            <a:r>
              <a:rPr sz="600" spc="4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Transfer</a:t>
            </a:r>
            <a:r>
              <a:rPr sz="600" spc="3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Functions</a:t>
            </a:r>
            <a:endParaRPr sz="600">
              <a:latin typeface="Arial"/>
              <a:cs typeface="Arial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9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ontent Placeholder 2">
                <a:extLst>
                  <a:ext uri="{FF2B5EF4-FFF2-40B4-BE49-F238E27FC236}">
                    <a16:creationId xmlns:a16="http://schemas.microsoft.com/office/drawing/2014/main" id="{9257DC23-3487-60C9-1276-6D33535531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050" y="469503"/>
                <a:ext cx="4514850" cy="33944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kumimoji="0" lang="ar-AE" sz="105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mPr>
                        <m:mr>
                          <m:e>
                            <m:f>
                              <m:fPr>
                                <m:ctrlPr>
                                  <a:rPr kumimoji="0" lang="ar-AE" sz="105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fPr>
                              <m:num>
                                <m:r>
                                  <a:rPr kumimoji="0" lang="ar-AE" sz="105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𝑑</m:t>
                                </m:r>
                              </m:num>
                              <m:den>
                                <m:r>
                                  <a:rPr kumimoji="0" lang="ar-AE" sz="105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𝑑𝑡</m:t>
                                </m:r>
                              </m:den>
                            </m:f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105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105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105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kumimoji="0" lang="ar-AE" sz="105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05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105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𝑣</m:t>
                                      </m:r>
                                      <m:d>
                                        <m:dPr>
                                          <m:ctrlPr>
                                            <a:rPr kumimoji="0" lang="ar-AE" sz="105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05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</m:e>
                          <m:e>
                            <m:r>
                              <a:rPr kumimoji="0" lang="ar-AE" sz="105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105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105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105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kumimoji="0" lang="ar-AE" sz="105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105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kumimoji="0" lang="ar-AE" sz="105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0" lang="ar-AE" sz="105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𝑘</m:t>
                                          </m:r>
                                        </m:num>
                                        <m:den>
                                          <m:r>
                                            <a:rPr kumimoji="0" lang="ar-AE" sz="105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</m:e>
                                    <m:e>
                                      <m:r>
                                        <a:rPr kumimoji="0" lang="ar-AE" sz="105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kumimoji="0" lang="ar-AE" sz="105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0" lang="ar-AE" sz="105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𝑏</m:t>
                                          </m:r>
                                        </m:num>
                                        <m:den>
                                          <m:r>
                                            <a:rPr kumimoji="0" lang="ar-AE" sz="105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105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105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105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kumimoji="0" lang="ar-AE" sz="105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05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105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𝑣</m:t>
                                      </m:r>
                                      <m:d>
                                        <m:dPr>
                                          <m:ctrlPr>
                                            <a:rPr kumimoji="0" lang="ar-AE" sz="105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05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  <m:r>
                              <a:rPr kumimoji="0" lang="ar-AE" sz="105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105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105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105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kumimoji="0" lang="ar-AE" sz="105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kumimoji="0" lang="ar-AE" sz="105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kumimoji="0" lang="ar-AE" sz="105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𝑚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d>
                            <m:r>
                              <a:rPr kumimoji="0" lang="ar-AE" sz="105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kumimoji="0" lang="ar-AE" sz="105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5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kumimoji="0" lang="ar-AE" sz="105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kumimoji="0" lang="ar-AE" sz="105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r>
                                  <a:rPr kumimoji="0" lang="ar-AE" sz="105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</m:e>
                            </m:d>
                          </m:e>
                          <m:e>
                            <m:r>
                              <a:rPr kumimoji="0" lang="ar-AE" sz="105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105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105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105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kumimoji="0" lang="ar-AE" sz="105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ar-AE" sz="105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0" lang="ar-AE" sz="105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kumimoji="0" lang="ar-AE" sz="105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kumimoji="0" lang="ar-AE" sz="105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05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  <m:mr>
                                    <m:e>
                                      <m:r>
                                        <a:rPr kumimoji="0" lang="ar-AE" sz="105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  <m:t>𝑣</m:t>
                                      </m:r>
                                      <m:d>
                                        <m:dPr>
                                          <m:ctrlPr>
                                            <a:rPr kumimoji="0" lang="ar-AE" sz="105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ar-AE" sz="1050" b="0" i="0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ysClr val="windowText" lastClr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kumimoji="0" lang="ar-AE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kumimoji="0" lang="ar-AE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borderBoxPr>
                        <m:e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𝐺</m:t>
                          </m:r>
                          <m:d>
                            <m:dPr>
                              <m:ctrlPr>
                                <a:rPr kumimoji="0" lang="ar-AE" sz="105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105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</m:d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=</m:t>
                          </m:r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𝐶</m:t>
                          </m:r>
                          <m:sSup>
                            <m:sSupPr>
                              <m:ctrlPr>
                                <a:rPr kumimoji="0" lang="ar-AE" sz="105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0" lang="ar-AE" sz="105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r>
                                    <a:rPr kumimoji="0" lang="ar-AE" sz="105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𝑠𝐼</m:t>
                                  </m:r>
                                  <m:r>
                                    <a:rPr kumimoji="0" lang="ar-AE" sz="105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−</m:t>
                                  </m:r>
                                  <m:r>
                                    <a:rPr kumimoji="0" lang="ar-AE" sz="105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𝐴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0" lang="ar-AE" sz="105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p>
                          </m:sSup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𝐵</m:t>
                          </m:r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𝐷</m:t>
                          </m:r>
                        </m:e>
                      </m:borderBox>
                    </m:oMath>
                  </m:oMathPara>
                </a14:m>
                <a:endParaRPr kumimoji="0" lang="ar-AE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ar-AE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⇒</m:t>
                      </m:r>
                    </m:oMath>
                  </m:oMathPara>
                </a14:m>
                <a:endParaRPr kumimoji="0" lang="ar-AE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ar-AE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𝐺</m:t>
                      </m:r>
                      <m:d>
                        <m:dPr>
                          <m:ctrlPr>
                            <a:rPr kumimoji="0" lang="ar-AE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</m:e>
                      </m:d>
                      <m:r>
                        <a:rPr kumimoji="0" lang="ar-AE" sz="105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ar-AE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ar-AE" sz="105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0" lang="ar-AE" sz="105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ar-AE" sz="105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kumimoji="0" lang="ar-AE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ar-AE" sz="105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ar-AE" sz="105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plcHide m:val="on"/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kumimoji="0" lang="ar-AE" sz="105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kumimoji="0" lang="ar-AE" sz="105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𝑠</m:t>
                                        </m:r>
                                      </m:e>
                                      <m:e>
                                        <m:r>
                                          <a:rPr kumimoji="0" lang="ar-AE" sz="105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0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kumimoji="0" lang="ar-AE" sz="105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kumimoji="0" lang="ar-AE" sz="105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𝑠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  <m:r>
                                <a:rPr kumimoji="0" lang="ar-AE" sz="105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ar-AE" sz="105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ysClr val="windowText" lastClr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plcHide m:val="on"/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kumimoji="0" lang="ar-AE" sz="105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ysClr val="windowText" lastClr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a:rPr kumimoji="0" lang="ar-AE" sz="105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kumimoji="0" lang="ar-AE" sz="105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kumimoji="0" lang="ar-AE" sz="105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−</m:t>
                                        </m:r>
                                        <m:f>
                                          <m:fPr>
                                            <m:ctrlPr>
                                              <a:rPr kumimoji="0" lang="ar-AE" sz="105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kumimoji="0" lang="ar-AE" sz="1050" b="0" i="0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𝑘</m:t>
                                            </m:r>
                                          </m:num>
                                          <m:den>
                                            <m:r>
                                              <a:rPr kumimoji="0" lang="ar-AE" sz="1050" b="0" i="0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𝑚</m:t>
                                            </m:r>
                                          </m:den>
                                        </m:f>
                                      </m:e>
                                      <m:e>
                                        <m:r>
                                          <a:rPr kumimoji="0" lang="ar-AE" sz="105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ysClr val="windowText" lastClr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</a:rPr>
                                          <m:t>−</m:t>
                                        </m:r>
                                        <m:f>
                                          <m:fPr>
                                            <m:ctrlPr>
                                              <a:rPr kumimoji="0" lang="ar-AE" sz="105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kumimoji="0" lang="ar-AE" sz="1050" b="0" i="0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𝑏</m:t>
                                            </m:r>
                                          </m:num>
                                          <m:den>
                                            <m:r>
                                              <a:rPr kumimoji="0" lang="ar-AE" sz="1050" b="0" i="0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ysClr val="windowText" lastClr="000000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</a:rPr>
                                              <m:t>𝑚</m:t>
                                            </m:r>
                                          </m:den>
                                        </m:f>
                                      </m:e>
                                    </m:mr>
                                  </m:m>
                                </m:e>
                              </m:d>
                            </m:e>
                          </m:d>
                        </m:e>
                        <m:sup>
                          <m:r>
                            <a:rPr kumimoji="0" lang="ar-AE" sz="105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0" lang="ar-AE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ar-AE" sz="105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a:rPr kumimoji="0" lang="ar-AE" sz="105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kumimoji="0" lang="ar-AE" sz="105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ar-AE" sz="105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kumimoji="0" lang="ar-AE" sz="105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ysClr val="windowText" lastClr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𝑚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ar-AE" sz="105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4" name="Content Placeholder 2">
                <a:extLst>
                  <a:ext uri="{FF2B5EF4-FFF2-40B4-BE49-F238E27FC236}">
                    <a16:creationId xmlns:a16="http://schemas.microsoft.com/office/drawing/2014/main" id="{9257DC23-3487-60C9-1276-6D3353553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" y="469503"/>
                <a:ext cx="4514850" cy="33944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84B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938</Words>
  <Application>Microsoft Macintosh PowerPoint</Application>
  <PresentationFormat>Custom</PresentationFormat>
  <Paragraphs>142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Cambria Math</vt:lpstr>
      <vt:lpstr>Courier New</vt:lpstr>
      <vt:lpstr>Hack</vt:lpstr>
      <vt:lpstr>Times New Roman</vt:lpstr>
      <vt:lpstr>Office Theme</vt:lpstr>
      <vt:lpstr>Introduction to Modern Controls Relationship Between State-Space Models and Transfer Functions</vt:lpstr>
      <vt:lpstr>Continuous-time LTI state-space description</vt:lpstr>
      <vt:lpstr>Recap: LTI input/output description</vt:lpstr>
      <vt:lpstr>From state space to transfer function</vt:lpstr>
      <vt:lpstr>Analogously for discrete-time systems</vt:lpstr>
      <vt:lpstr>From state space to transfer function: Observations</vt:lpstr>
      <vt:lpstr>Matrix inverse</vt:lpstr>
      <vt:lpstr>Mass-spring-damper</vt:lpstr>
      <vt:lpstr>Mass-spring-damper</vt:lpstr>
      <vt:lpstr>Mass-spring-damper</vt:lpstr>
      <vt:lpstr>Mass-spring-damper</vt:lpstr>
      <vt:lpstr>Numerical example in MATLAB</vt:lpstr>
      <vt:lpstr>Numerical example in Python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Modern Controls - Relationship Between State-Space Models and Transfer Functions</dc:title>
  <dc:subject>scripts for Org-Coursepack </dc:subject>
  <dc:creator> Xu Chen </dc:creator>
  <cp:lastModifiedBy>Xu Chen</cp:lastModifiedBy>
  <cp:revision>3</cp:revision>
  <dcterms:created xsi:type="dcterms:W3CDTF">2025-07-12T07:20:53Z</dcterms:created>
  <dcterms:modified xsi:type="dcterms:W3CDTF">2025-09-20T06:43:59Z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2025-01-13T00:00:00Z</vt:filetime>
  </property>
  <property fmtid="{D5CDD505-2E9C-101B-9397-08002B2CF9AE}" pid="3" name="Creator">
    <vt:lpwstr>Emacs 29.4 (Org mode 9.7.11)</vt:lpwstr>
  </property>
  <property fmtid="{D5CDD505-2E9C-101B-9397-08002B2CF9AE}" pid="4" name="Producer">
    <vt:lpwstr>xdvipdfmx (20240407)</vt:lpwstr>
  </property>
  <property fmtid="{D5CDD505-2E9C-101B-9397-08002B2CF9AE}" pid="5" name="LastSaved">
    <vt:filetime>2025-01-13T00:00:00Z</vt:filetime>
  </property>
</Properties>
</file>