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504000" y="1326600"/>
            <a:ext cx="9071640" cy="156816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504000" y="3044160"/>
            <a:ext cx="907164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30"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31"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32" name="PlaceHolder 4"/>
          <p:cNvSpPr>
            <a:spLocks noGrp="1"/>
          </p:cNvSpPr>
          <p:nvPr>
            <p:ph type="body"/>
          </p:nvPr>
        </p:nvSpPr>
        <p:spPr>
          <a:xfrm>
            <a:off x="504000" y="3044160"/>
            <a:ext cx="4426920" cy="1568160"/>
          </a:xfrm>
          <a:prstGeom prst="rect">
            <a:avLst/>
          </a:prstGeom>
        </p:spPr>
        <p:txBody>
          <a:bodyPr lIns="0" rIns="0" tIns="0" bIns="0">
            <a:normAutofit/>
          </a:bodyPr>
          <a:p>
            <a:endParaRPr b="0" lang="en-US" sz="3200" spc="-1" strike="noStrike">
              <a:latin typeface="Arial"/>
            </a:endParaRPr>
          </a:p>
        </p:txBody>
      </p:sp>
      <p:sp>
        <p:nvSpPr>
          <p:cNvPr id="33" name="PlaceHolder 5"/>
          <p:cNvSpPr>
            <a:spLocks noGrp="1"/>
          </p:cNvSpPr>
          <p:nvPr>
            <p:ph type="body"/>
          </p:nvPr>
        </p:nvSpPr>
        <p:spPr>
          <a:xfrm>
            <a:off x="515268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35" name="PlaceHolder 2"/>
          <p:cNvSpPr>
            <a:spLocks noGrp="1"/>
          </p:cNvSpPr>
          <p:nvPr>
            <p:ph type="body"/>
          </p:nvPr>
        </p:nvSpPr>
        <p:spPr>
          <a:xfrm>
            <a:off x="504000" y="1326600"/>
            <a:ext cx="2920680" cy="1568160"/>
          </a:xfrm>
          <a:prstGeom prst="rect">
            <a:avLst/>
          </a:prstGeom>
        </p:spPr>
        <p:txBody>
          <a:bodyPr lIns="0" rIns="0" tIns="0" bIns="0">
            <a:normAutofit/>
          </a:bodyPr>
          <a:p>
            <a:endParaRPr b="0" lang="en-US" sz="3200" spc="-1" strike="noStrike">
              <a:latin typeface="Arial"/>
            </a:endParaRPr>
          </a:p>
        </p:txBody>
      </p:sp>
      <p:sp>
        <p:nvSpPr>
          <p:cNvPr id="36" name="PlaceHolder 3"/>
          <p:cNvSpPr>
            <a:spLocks noGrp="1"/>
          </p:cNvSpPr>
          <p:nvPr>
            <p:ph type="body"/>
          </p:nvPr>
        </p:nvSpPr>
        <p:spPr>
          <a:xfrm>
            <a:off x="3571200" y="1326600"/>
            <a:ext cx="2920680" cy="1568160"/>
          </a:xfrm>
          <a:prstGeom prst="rect">
            <a:avLst/>
          </a:prstGeom>
        </p:spPr>
        <p:txBody>
          <a:bodyPr lIns="0" rIns="0" tIns="0" bIns="0">
            <a:normAutofit/>
          </a:bodyPr>
          <a:p>
            <a:endParaRPr b="0" lang="en-US" sz="3200" spc="-1" strike="noStrike">
              <a:latin typeface="Arial"/>
            </a:endParaRPr>
          </a:p>
        </p:txBody>
      </p:sp>
      <p:sp>
        <p:nvSpPr>
          <p:cNvPr id="37" name="PlaceHolder 4"/>
          <p:cNvSpPr>
            <a:spLocks noGrp="1"/>
          </p:cNvSpPr>
          <p:nvPr>
            <p:ph type="body"/>
          </p:nvPr>
        </p:nvSpPr>
        <p:spPr>
          <a:xfrm>
            <a:off x="6638040" y="1326600"/>
            <a:ext cx="2920680" cy="1568160"/>
          </a:xfrm>
          <a:prstGeom prst="rect">
            <a:avLst/>
          </a:prstGeom>
        </p:spPr>
        <p:txBody>
          <a:bodyPr lIns="0" rIns="0" tIns="0" bIns="0">
            <a:normAutofit/>
          </a:bodyPr>
          <a:p>
            <a:endParaRPr b="0" lang="en-US" sz="3200" spc="-1" strike="noStrike">
              <a:latin typeface="Arial"/>
            </a:endParaRPr>
          </a:p>
        </p:txBody>
      </p:sp>
      <p:sp>
        <p:nvSpPr>
          <p:cNvPr id="38" name="PlaceHolder 5"/>
          <p:cNvSpPr>
            <a:spLocks noGrp="1"/>
          </p:cNvSpPr>
          <p:nvPr>
            <p:ph type="body"/>
          </p:nvPr>
        </p:nvSpPr>
        <p:spPr>
          <a:xfrm>
            <a:off x="504000" y="3044160"/>
            <a:ext cx="2920680" cy="1568160"/>
          </a:xfrm>
          <a:prstGeom prst="rect">
            <a:avLst/>
          </a:prstGeom>
        </p:spPr>
        <p:txBody>
          <a:bodyPr lIns="0" rIns="0" tIns="0" bIns="0">
            <a:normAutofit/>
          </a:bodyPr>
          <a:p>
            <a:endParaRPr b="0" lang="en-US" sz="3200" spc="-1" strike="noStrike">
              <a:latin typeface="Arial"/>
            </a:endParaRPr>
          </a:p>
        </p:txBody>
      </p:sp>
      <p:sp>
        <p:nvSpPr>
          <p:cNvPr id="39" name="PlaceHolder 6"/>
          <p:cNvSpPr>
            <a:spLocks noGrp="1"/>
          </p:cNvSpPr>
          <p:nvPr>
            <p:ph type="body"/>
          </p:nvPr>
        </p:nvSpPr>
        <p:spPr>
          <a:xfrm>
            <a:off x="3571200" y="3044160"/>
            <a:ext cx="2920680" cy="1568160"/>
          </a:xfrm>
          <a:prstGeom prst="rect">
            <a:avLst/>
          </a:prstGeom>
        </p:spPr>
        <p:txBody>
          <a:bodyPr lIns="0" rIns="0" tIns="0" bIns="0">
            <a:normAutofit/>
          </a:bodyPr>
          <a:p>
            <a:endParaRPr b="0" lang="en-US" sz="3200" spc="-1" strike="noStrike">
              <a:latin typeface="Arial"/>
            </a:endParaRPr>
          </a:p>
        </p:txBody>
      </p:sp>
      <p:sp>
        <p:nvSpPr>
          <p:cNvPr id="40" name="PlaceHolder 7"/>
          <p:cNvSpPr>
            <a:spLocks noGrp="1"/>
          </p:cNvSpPr>
          <p:nvPr>
            <p:ph type="body"/>
          </p:nvPr>
        </p:nvSpPr>
        <p:spPr>
          <a:xfrm>
            <a:off x="6638040" y="3044160"/>
            <a:ext cx="292068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6" name="PlaceHolder 2"/>
          <p:cNvSpPr>
            <a:spLocks noGrp="1"/>
          </p:cNvSpPr>
          <p:nvPr>
            <p:ph type="subTitle"/>
          </p:nvPr>
        </p:nvSpPr>
        <p:spPr>
          <a:xfrm>
            <a:off x="504000" y="1326600"/>
            <a:ext cx="9071640" cy="3288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8" name="PlaceHolder 2"/>
          <p:cNvSpPr>
            <a:spLocks noGrp="1"/>
          </p:cNvSpPr>
          <p:nvPr>
            <p:ph type="body"/>
          </p:nvPr>
        </p:nvSpPr>
        <p:spPr>
          <a:xfrm>
            <a:off x="504000" y="1326600"/>
            <a:ext cx="9071640" cy="3288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10" name="PlaceHolder 2"/>
          <p:cNvSpPr>
            <a:spLocks noGrp="1"/>
          </p:cNvSpPr>
          <p:nvPr>
            <p:ph type="body"/>
          </p:nvPr>
        </p:nvSpPr>
        <p:spPr>
          <a:xfrm>
            <a:off x="504000" y="1326600"/>
            <a:ext cx="4426920" cy="3288240"/>
          </a:xfrm>
          <a:prstGeom prst="rect">
            <a:avLst/>
          </a:prstGeom>
        </p:spPr>
        <p:txBody>
          <a:bodyPr lIns="0" rIns="0" tIns="0" bIns="0">
            <a:normAutofit/>
          </a:bodyPr>
          <a:p>
            <a:endParaRPr b="0" lang="en-US" sz="3200" spc="-1" strike="noStrike">
              <a:latin typeface="Arial"/>
            </a:endParaRPr>
          </a:p>
        </p:txBody>
      </p:sp>
      <p:sp>
        <p:nvSpPr>
          <p:cNvPr id="11" name="PlaceHolder 3"/>
          <p:cNvSpPr>
            <a:spLocks noGrp="1"/>
          </p:cNvSpPr>
          <p:nvPr>
            <p:ph type="body"/>
          </p:nvPr>
        </p:nvSpPr>
        <p:spPr>
          <a:xfrm>
            <a:off x="5152680" y="1326600"/>
            <a:ext cx="4426920" cy="3288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15"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16" name="PlaceHolder 3"/>
          <p:cNvSpPr>
            <a:spLocks noGrp="1"/>
          </p:cNvSpPr>
          <p:nvPr>
            <p:ph type="body"/>
          </p:nvPr>
        </p:nvSpPr>
        <p:spPr>
          <a:xfrm>
            <a:off x="5152680" y="1326600"/>
            <a:ext cx="4426920" cy="3288240"/>
          </a:xfrm>
          <a:prstGeom prst="rect">
            <a:avLst/>
          </a:prstGeom>
        </p:spPr>
        <p:txBody>
          <a:bodyPr lIns="0" rIns="0" tIns="0" bIns="0">
            <a:normAutofit/>
          </a:bodyPr>
          <a:p>
            <a:endParaRPr b="0" lang="en-US" sz="3200" spc="-1" strike="noStrike">
              <a:latin typeface="Arial"/>
            </a:endParaRPr>
          </a:p>
        </p:txBody>
      </p:sp>
      <p:sp>
        <p:nvSpPr>
          <p:cNvPr id="17" name="PlaceHolder 4"/>
          <p:cNvSpPr>
            <a:spLocks noGrp="1"/>
          </p:cNvSpPr>
          <p:nvPr>
            <p:ph type="body"/>
          </p:nvPr>
        </p:nvSpPr>
        <p:spPr>
          <a:xfrm>
            <a:off x="50400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19" name="PlaceHolder 2"/>
          <p:cNvSpPr>
            <a:spLocks noGrp="1"/>
          </p:cNvSpPr>
          <p:nvPr>
            <p:ph type="body"/>
          </p:nvPr>
        </p:nvSpPr>
        <p:spPr>
          <a:xfrm>
            <a:off x="504000" y="1326600"/>
            <a:ext cx="4426920" cy="3288240"/>
          </a:xfrm>
          <a:prstGeom prst="rect">
            <a:avLst/>
          </a:prstGeom>
        </p:spPr>
        <p:txBody>
          <a:bodyPr lIns="0" rIns="0" tIns="0" bIns="0">
            <a:normAutofit/>
          </a:bodyPr>
          <a:p>
            <a:endParaRPr b="0" lang="en-US" sz="3200" spc="-1" strike="noStrike">
              <a:latin typeface="Arial"/>
            </a:endParaRPr>
          </a:p>
        </p:txBody>
      </p:sp>
      <p:sp>
        <p:nvSpPr>
          <p:cNvPr id="20"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21" name="PlaceHolder 4"/>
          <p:cNvSpPr>
            <a:spLocks noGrp="1"/>
          </p:cNvSpPr>
          <p:nvPr>
            <p:ph type="body"/>
          </p:nvPr>
        </p:nvSpPr>
        <p:spPr>
          <a:xfrm>
            <a:off x="515268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23"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24"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25" name="PlaceHolder 4"/>
          <p:cNvSpPr>
            <a:spLocks noGrp="1"/>
          </p:cNvSpPr>
          <p:nvPr>
            <p:ph type="body"/>
          </p:nvPr>
        </p:nvSpPr>
        <p:spPr>
          <a:xfrm>
            <a:off x="504000" y="3044160"/>
            <a:ext cx="9071640" cy="156816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2" name="PlaceHolder 3"/>
          <p:cNvSpPr>
            <a:spLocks noGrp="1"/>
          </p:cNvSpPr>
          <p:nvPr>
            <p:ph type="dt"/>
          </p:nvPr>
        </p:nvSpPr>
        <p:spPr>
          <a:xfrm>
            <a:off x="504000" y="5165280"/>
            <a:ext cx="2348280" cy="390600"/>
          </a:xfrm>
          <a:prstGeom prst="rect">
            <a:avLst/>
          </a:prstGeom>
        </p:spPr>
        <p:txBody>
          <a:bodyPr lIns="0" rIns="0" tIns="0" bIns="0">
            <a:noAutofit/>
          </a:bodyPr>
          <a:p>
            <a:r>
              <a:rPr b="0" lang="en-US" sz="1400" spc="-1" strike="noStrike">
                <a:latin typeface="Times New Roman"/>
              </a:rPr>
              <a:t>&lt;date/time&gt;</a:t>
            </a:r>
            <a:endParaRPr b="0" lang="en-US" sz="1400" spc="-1" strike="noStrike">
              <a:latin typeface="Times New Roman"/>
            </a:endParaRPr>
          </a:p>
        </p:txBody>
      </p:sp>
      <p:sp>
        <p:nvSpPr>
          <p:cNvPr id="3" name="PlaceHolder 4"/>
          <p:cNvSpPr>
            <a:spLocks noGrp="1"/>
          </p:cNvSpPr>
          <p:nvPr>
            <p:ph type="ftr"/>
          </p:nvPr>
        </p:nvSpPr>
        <p:spPr>
          <a:xfrm>
            <a:off x="3447360" y="5165280"/>
            <a:ext cx="3195000" cy="390600"/>
          </a:xfrm>
          <a:prstGeom prst="rect">
            <a:avLst/>
          </a:prstGeom>
        </p:spPr>
        <p:txBody>
          <a:bodyPr lIns="0" rIns="0" tIns="0" bIns="0">
            <a:noAutofit/>
          </a:bodyPr>
          <a:p>
            <a:pPr algn="ctr"/>
            <a:r>
              <a:rPr b="0" lang="en-US" sz="1400" spc="-1" strike="noStrike">
                <a:latin typeface="Times New Roman"/>
              </a:rPr>
              <a:t>&lt;footer&gt;</a:t>
            </a:r>
            <a:endParaRPr b="0" lang="en-US" sz="1400" spc="-1" strike="noStrike">
              <a:latin typeface="Times New Roman"/>
            </a:endParaRPr>
          </a:p>
        </p:txBody>
      </p:sp>
      <p:sp>
        <p:nvSpPr>
          <p:cNvPr id="4" name="PlaceHolder 5"/>
          <p:cNvSpPr>
            <a:spLocks noGrp="1"/>
          </p:cNvSpPr>
          <p:nvPr>
            <p:ph type="sldNum"/>
          </p:nvPr>
        </p:nvSpPr>
        <p:spPr>
          <a:xfrm>
            <a:off x="7227360" y="5165280"/>
            <a:ext cx="2348280" cy="390600"/>
          </a:xfrm>
          <a:prstGeom prst="rect">
            <a:avLst/>
          </a:prstGeom>
        </p:spPr>
        <p:txBody>
          <a:bodyPr lIns="0" rIns="0" tIns="0" bIns="0">
            <a:noAutofit/>
          </a:bodyPr>
          <a:p>
            <a:pPr algn="r"/>
            <a:fld id="{0626883E-618D-40B8-A5D3-64703519392A}"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TextShape 1"/>
          <p:cNvSpPr txBox="1"/>
          <p:nvPr/>
        </p:nvSpPr>
        <p:spPr>
          <a:xfrm>
            <a:off x="504000" y="226080"/>
            <a:ext cx="9071640" cy="946440"/>
          </a:xfrm>
          <a:prstGeom prst="rect">
            <a:avLst/>
          </a:prstGeom>
          <a:noFill/>
          <a:ln w="0">
            <a:noFill/>
          </a:ln>
        </p:spPr>
        <p:txBody>
          <a:bodyPr lIns="0" rIns="0" tIns="0" bIns="0" anchor="ctr">
            <a:noAutofit/>
          </a:bodyPr>
          <a:p>
            <a:pPr algn="ctr">
              <a:spcAft>
                <a:spcPts val="1400"/>
              </a:spcAft>
            </a:pPr>
            <a:r>
              <a:rPr b="0" lang="en-US" sz="2200" spc="-1" strike="noStrike" u="sng">
                <a:solidFill>
                  <a:srgbClr val="000000"/>
                </a:solidFill>
                <a:uFillTx/>
                <a:latin typeface="Times New Roman"/>
                <a:ea typeface="Times New Roman"/>
              </a:rPr>
              <a:t>Test Case ID</a:t>
            </a:r>
            <a:r>
              <a:rPr b="0" lang="en-US" sz="2200" spc="-1" strike="noStrike">
                <a:solidFill>
                  <a:srgbClr val="000000"/>
                </a:solidFill>
                <a:latin typeface="Times New Roman"/>
                <a:ea typeface="Times New Roman"/>
              </a:rPr>
              <a:t>:  1</a:t>
            </a:r>
            <a:br/>
            <a:r>
              <a:rPr b="0" lang="en-US" sz="2200" spc="-1" strike="noStrike" u="sng">
                <a:solidFill>
                  <a:srgbClr val="000000"/>
                </a:solidFill>
                <a:uFillTx/>
                <a:latin typeface="Times New Roman"/>
                <a:ea typeface="Times New Roman"/>
              </a:rPr>
              <a:t>Test Case Title</a:t>
            </a:r>
            <a:r>
              <a:rPr b="0" lang="en-US" sz="2200" spc="-1" strike="noStrike">
                <a:solidFill>
                  <a:srgbClr val="000000"/>
                </a:solidFill>
                <a:latin typeface="Times New Roman"/>
                <a:ea typeface="Times New Roman"/>
              </a:rPr>
              <a:t>: Movie in database “ms_test_data” created</a:t>
            </a:r>
            <a:r>
              <a:rPr b="0" lang="en-US" sz="1000" spc="-1" strike="noStrike">
                <a:solidFill>
                  <a:srgbClr val="000000"/>
                </a:solidFill>
                <a:latin typeface="Times New Roman"/>
                <a:ea typeface="Times New Roman"/>
              </a:rPr>
              <a:t>.</a:t>
            </a:r>
            <a:endParaRPr b="0" lang="en-US" sz="1000" spc="-1" strike="noStrike">
              <a:latin typeface="Arial"/>
            </a:endParaRPr>
          </a:p>
        </p:txBody>
      </p:sp>
      <p:sp>
        <p:nvSpPr>
          <p:cNvPr id="42" name="TextShape 2"/>
          <p:cNvSpPr txBox="1"/>
          <p:nvPr/>
        </p:nvSpPr>
        <p:spPr>
          <a:xfrm>
            <a:off x="504000" y="1172520"/>
            <a:ext cx="4296600" cy="4304520"/>
          </a:xfrm>
          <a:prstGeom prst="rect">
            <a:avLst/>
          </a:prstGeom>
          <a:noFill/>
          <a:ln w="0">
            <a:noFill/>
          </a:ln>
        </p:spPr>
        <p:txBody>
          <a:bodyPr lIns="0" rIns="0" tIns="0" bIns="0" anchor="ctr">
            <a:noAutofit/>
          </a:bodyPr>
          <a:p>
            <a:pPr algn="ctr"/>
            <a:r>
              <a:rPr b="1" lang="en-US" sz="1400" spc="-1" strike="noStrike">
                <a:latin typeface="Arial"/>
              </a:rPr>
              <a:t>Test Case Description</a:t>
            </a:r>
            <a:r>
              <a:rPr b="0" lang="en-US" sz="1400" spc="-1" strike="noStrike">
                <a:latin typeface="Arial"/>
              </a:rPr>
              <a:t>: “ms_data_test” table is read for native_name and year_made, if both or one do not exist in the “movies” table then the data is entered in the “movies” table. Execution status column in “ms_data_test” updated accordingly. </a:t>
            </a:r>
            <a:endParaRPr b="0" lang="en-US" sz="1400" spc="-1" strike="noStrike">
              <a:latin typeface="Arial"/>
            </a:endParaRPr>
          </a:p>
          <a:p>
            <a:pPr algn="ctr"/>
            <a:endParaRPr b="0" lang="en-US" sz="1400" spc="-1" strike="noStrike">
              <a:latin typeface="Arial"/>
            </a:endParaRPr>
          </a:p>
          <a:p>
            <a:pPr algn="ctr"/>
            <a:r>
              <a:rPr b="1" lang="en-US" sz="1400" spc="-1" strike="noStrike">
                <a:latin typeface="Arial"/>
              </a:rPr>
              <a:t>Test Case Data:</a:t>
            </a:r>
            <a:r>
              <a:rPr b="0" lang="en-US" sz="1400" spc="-1" strike="noStrike">
                <a:latin typeface="Arial"/>
              </a:rPr>
              <a:t> “ms_test_data” table is the test table for this case, it contains new data and existing data that can be found in the “movies” table.</a:t>
            </a:r>
            <a:endParaRPr b="0" lang="en-US" sz="1400" spc="-1" strike="noStrike">
              <a:latin typeface="Arial"/>
            </a:endParaRPr>
          </a:p>
          <a:p>
            <a:pPr algn="ctr"/>
            <a:endParaRPr b="0" lang="en-US" sz="1400" spc="-1" strike="noStrike">
              <a:latin typeface="Arial"/>
            </a:endParaRPr>
          </a:p>
          <a:p>
            <a:r>
              <a:rPr b="1" lang="en-US" sz="1400" spc="-1" strike="noStrike">
                <a:latin typeface="Arial"/>
              </a:rPr>
              <a:t>Expected Result:</a:t>
            </a:r>
            <a:endParaRPr b="0" lang="en-US" sz="1400" spc="-1" strike="noStrike">
              <a:latin typeface="Arial"/>
            </a:endParaRPr>
          </a:p>
          <a:p>
            <a:pPr algn="ctr"/>
            <a:endParaRPr b="0" lang="en-US" sz="1400" spc="-1" strike="noStrike">
              <a:latin typeface="Arial"/>
            </a:endParaRPr>
          </a:p>
          <a:p>
            <a:r>
              <a:rPr b="0" lang="en-US" sz="1400" spc="-1" strike="noStrike">
                <a:latin typeface="Arial"/>
              </a:rPr>
              <a:t>        </a:t>
            </a:r>
            <a:r>
              <a:rPr b="0" lang="en-US" sz="1400" spc="-1" strike="noStrike">
                <a:latin typeface="Arial"/>
              </a:rPr>
              <a:t>[1] The last column named “executions status” would read “M created”.</a:t>
            </a:r>
            <a:endParaRPr b="0" lang="en-US" sz="1400" spc="-1" strike="noStrike">
              <a:latin typeface="Arial"/>
            </a:endParaRPr>
          </a:p>
          <a:p>
            <a:r>
              <a:rPr b="0" lang="en-US" sz="1800" spc="-1" strike="noStrike">
                <a:latin typeface="Arial"/>
              </a:rPr>
              <a:t>      </a:t>
            </a:r>
            <a:r>
              <a:rPr b="0" lang="en-US" sz="1400" spc="-1" strike="noStrike">
                <a:latin typeface="Arial"/>
              </a:rPr>
              <a:t>[2] All new movies in “ms_test_data” are created in "movies" database.</a:t>
            </a:r>
            <a:endParaRPr b="0" lang="en-US" sz="1400" spc="-1" strike="noStrike">
              <a:latin typeface="Arial"/>
            </a:endParaRPr>
          </a:p>
          <a:p>
            <a:endParaRPr b="0" lang="en-US" sz="1400" spc="-1" strike="noStrike">
              <a:latin typeface="Arial"/>
            </a:endParaRPr>
          </a:p>
          <a:p>
            <a:r>
              <a:rPr b="1" lang="en-US" sz="1400" spc="-1" strike="noStrike">
                <a:latin typeface="Arial"/>
              </a:rPr>
              <a:t>Actual Result:</a:t>
            </a:r>
            <a:r>
              <a:rPr b="0" lang="en-US" sz="1400" spc="-1" strike="noStrike">
                <a:latin typeface="Arial"/>
              </a:rPr>
              <a:t>  [x] Passing  [  ] Failing</a:t>
            </a:r>
            <a:endParaRPr b="0" lang="en-US" sz="1400" spc="-1" strike="noStrike">
              <a:latin typeface="Arial"/>
            </a:endParaRPr>
          </a:p>
        </p:txBody>
      </p:sp>
      <p:grpSp>
        <p:nvGrpSpPr>
          <p:cNvPr id="43" name="Group 3"/>
          <p:cNvGrpSpPr/>
          <p:nvPr/>
        </p:nvGrpSpPr>
        <p:grpSpPr>
          <a:xfrm>
            <a:off x="5029200" y="1600200"/>
            <a:ext cx="4800960" cy="3200400"/>
            <a:chOff x="5029200" y="1600200"/>
            <a:chExt cx="4800960" cy="3200400"/>
          </a:xfrm>
        </p:grpSpPr>
        <p:pic>
          <p:nvPicPr>
            <p:cNvPr id="44" name="" descr=""/>
            <p:cNvPicPr/>
            <p:nvPr/>
          </p:nvPicPr>
          <p:blipFill>
            <a:blip r:embed="rId1"/>
            <a:srcRect l="0" t="15617" r="53987" b="21899"/>
            <a:stretch/>
          </p:blipFill>
          <p:spPr>
            <a:xfrm>
              <a:off x="5029200" y="1600200"/>
              <a:ext cx="4800960" cy="3200400"/>
            </a:xfrm>
            <a:prstGeom prst="rect">
              <a:avLst/>
            </a:prstGeom>
            <a:ln w="0">
              <a:noFill/>
            </a:ln>
          </p:spPr>
        </p:pic>
        <p:sp>
          <p:nvSpPr>
            <p:cNvPr id="45" name="CustomShape 4"/>
            <p:cNvSpPr/>
            <p:nvPr/>
          </p:nvSpPr>
          <p:spPr>
            <a:xfrm>
              <a:off x="6172200" y="2286000"/>
              <a:ext cx="2761560" cy="128160"/>
            </a:xfrm>
            <a:prstGeom prst="rect">
              <a:avLst/>
            </a:prstGeom>
            <a:solidFill>
              <a:srgbClr val="ffff00">
                <a:alpha val="35000"/>
              </a:srgbClr>
            </a:solidFill>
            <a:ln w="0">
              <a:solidFill>
                <a:srgbClr val="3465a4"/>
              </a:solidFill>
            </a:ln>
          </p:spPr>
          <p:style>
            <a:lnRef idx="0"/>
            <a:fillRef idx="0"/>
            <a:effectRef idx="0"/>
            <a:fontRef idx="minor"/>
          </p:style>
        </p:sp>
        <p:sp>
          <p:nvSpPr>
            <p:cNvPr id="46" name="CustomShape 5"/>
            <p:cNvSpPr/>
            <p:nvPr/>
          </p:nvSpPr>
          <p:spPr>
            <a:xfrm>
              <a:off x="6172200" y="3117960"/>
              <a:ext cx="2761560" cy="128160"/>
            </a:xfrm>
            <a:prstGeom prst="rect">
              <a:avLst/>
            </a:prstGeom>
            <a:solidFill>
              <a:srgbClr val="ffff00">
                <a:alpha val="35000"/>
              </a:srgbClr>
            </a:solidFill>
            <a:ln w="0">
              <a:solidFill>
                <a:srgbClr val="3465a4"/>
              </a:solid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TextShape 1"/>
          <p:cNvSpPr txBox="1"/>
          <p:nvPr/>
        </p:nvSpPr>
        <p:spPr>
          <a:xfrm>
            <a:off x="504000" y="226080"/>
            <a:ext cx="9071640" cy="946440"/>
          </a:xfrm>
          <a:prstGeom prst="rect">
            <a:avLst/>
          </a:prstGeom>
          <a:noFill/>
          <a:ln w="0">
            <a:noFill/>
          </a:ln>
        </p:spPr>
        <p:txBody>
          <a:bodyPr lIns="0" rIns="0" tIns="0" bIns="0" anchor="ctr">
            <a:noAutofit/>
          </a:bodyPr>
          <a:p>
            <a:pPr algn="ctr">
              <a:spcAft>
                <a:spcPts val="1400"/>
              </a:spcAft>
            </a:pPr>
            <a:r>
              <a:rPr b="0" lang="en-US" sz="2200" spc="-1" strike="noStrike" u="sng">
                <a:solidFill>
                  <a:srgbClr val="000000"/>
                </a:solidFill>
                <a:uFillTx/>
                <a:latin typeface="Times New Roman"/>
                <a:ea typeface="Times New Roman"/>
              </a:rPr>
              <a:t>Test Case ID</a:t>
            </a:r>
            <a:r>
              <a:rPr b="0" lang="en-US" sz="2200" spc="-1" strike="noStrike">
                <a:solidFill>
                  <a:srgbClr val="000000"/>
                </a:solidFill>
                <a:latin typeface="Times New Roman"/>
                <a:ea typeface="Times New Roman"/>
              </a:rPr>
              <a:t>:  2</a:t>
            </a:r>
            <a:br/>
            <a:r>
              <a:rPr b="0" lang="en-US" sz="2200" spc="-1" strike="noStrike" u="sng">
                <a:solidFill>
                  <a:srgbClr val="000000"/>
                </a:solidFill>
                <a:uFillTx/>
                <a:latin typeface="Times New Roman"/>
                <a:ea typeface="Times New Roman"/>
              </a:rPr>
              <a:t>Test Case Title</a:t>
            </a:r>
            <a:r>
              <a:rPr b="0" lang="en-US" sz="2200" spc="-1" strike="noStrike">
                <a:solidFill>
                  <a:srgbClr val="000000"/>
                </a:solidFill>
                <a:latin typeface="Times New Roman"/>
                <a:ea typeface="Times New Roman"/>
              </a:rPr>
              <a:t>: Movie in database “ms_test_data” ignored.</a:t>
            </a:r>
            <a:endParaRPr b="0" lang="en-US" sz="2200" spc="-1" strike="noStrike">
              <a:latin typeface="Arial"/>
            </a:endParaRPr>
          </a:p>
        </p:txBody>
      </p:sp>
      <p:sp>
        <p:nvSpPr>
          <p:cNvPr id="48" name="TextShape 2"/>
          <p:cNvSpPr txBox="1"/>
          <p:nvPr/>
        </p:nvSpPr>
        <p:spPr>
          <a:xfrm>
            <a:off x="504000" y="1172520"/>
            <a:ext cx="4296600" cy="4304520"/>
          </a:xfrm>
          <a:prstGeom prst="rect">
            <a:avLst/>
          </a:prstGeom>
          <a:noFill/>
          <a:ln w="0">
            <a:noFill/>
          </a:ln>
        </p:spPr>
        <p:txBody>
          <a:bodyPr lIns="0" rIns="0" tIns="0" bIns="0" anchor="ctr">
            <a:noAutofit/>
          </a:bodyPr>
          <a:p>
            <a:pPr algn="ctr"/>
            <a:r>
              <a:rPr b="1" lang="en-US" sz="1400" spc="-1" strike="noStrike">
                <a:latin typeface="Arial"/>
              </a:rPr>
              <a:t>Test Case Description</a:t>
            </a:r>
            <a:r>
              <a:rPr b="0" lang="en-US" sz="1400" spc="-1" strike="noStrike">
                <a:latin typeface="Arial"/>
              </a:rPr>
              <a:t>: “ms_data_test” table is read for native_name and year_made, if both do exist in the “movies” table the system will ignore the data, “movies” table will not be updated with that data. Execution status column in “ms_data_test” updated accordingly. </a:t>
            </a:r>
            <a:endParaRPr b="0" lang="en-US" sz="1400" spc="-1" strike="noStrike">
              <a:latin typeface="Arial"/>
            </a:endParaRPr>
          </a:p>
          <a:p>
            <a:pPr algn="ctr"/>
            <a:endParaRPr b="0" lang="en-US" sz="1400" spc="-1" strike="noStrike">
              <a:latin typeface="Arial"/>
            </a:endParaRPr>
          </a:p>
          <a:p>
            <a:pPr algn="ctr"/>
            <a:r>
              <a:rPr b="1" lang="en-US" sz="1400" spc="-1" strike="noStrike">
                <a:latin typeface="Arial"/>
              </a:rPr>
              <a:t>Test Case Data:</a:t>
            </a:r>
            <a:r>
              <a:rPr b="0" lang="en-US" sz="1400" spc="-1" strike="noStrike">
                <a:latin typeface="Arial"/>
              </a:rPr>
              <a:t>  “ms_test_data” table is the test table for this case, it contains new data and existing data that can be found in the “movies” table.</a:t>
            </a:r>
            <a:endParaRPr b="0" lang="en-US" sz="1400" spc="-1" strike="noStrike">
              <a:latin typeface="Arial"/>
            </a:endParaRPr>
          </a:p>
          <a:p>
            <a:pPr algn="ctr"/>
            <a:endParaRPr b="0" lang="en-US" sz="1400" spc="-1" strike="noStrike">
              <a:latin typeface="Arial"/>
            </a:endParaRPr>
          </a:p>
          <a:p>
            <a:r>
              <a:rPr b="1" lang="en-US" sz="1400" spc="-1" strike="noStrike">
                <a:latin typeface="Arial"/>
              </a:rPr>
              <a:t>Expected Result:</a:t>
            </a:r>
            <a:endParaRPr b="0" lang="en-US" sz="1400" spc="-1" strike="noStrike">
              <a:latin typeface="Arial"/>
            </a:endParaRPr>
          </a:p>
          <a:p>
            <a:pPr algn="ctr"/>
            <a:endParaRPr b="0" lang="en-US" sz="1400" spc="-1" strike="noStrike">
              <a:latin typeface="Arial"/>
            </a:endParaRPr>
          </a:p>
          <a:p>
            <a:r>
              <a:rPr b="0" lang="en-US" sz="1400" spc="-1" strike="noStrike">
                <a:latin typeface="Arial"/>
              </a:rPr>
              <a:t>        </a:t>
            </a:r>
            <a:r>
              <a:rPr b="0" lang="en-US" sz="1400" spc="-1" strike="noStrike">
                <a:latin typeface="Arial"/>
              </a:rPr>
              <a:t>[1] The last column named “executions status” would read “M ignored”.</a:t>
            </a:r>
            <a:endParaRPr b="0" lang="en-US" sz="1400" spc="-1" strike="noStrike">
              <a:latin typeface="Arial"/>
            </a:endParaRPr>
          </a:p>
          <a:p>
            <a:r>
              <a:rPr b="0" lang="en-US" sz="1800" spc="-1" strike="noStrike">
                <a:latin typeface="Arial"/>
              </a:rPr>
              <a:t>      </a:t>
            </a:r>
            <a:r>
              <a:rPr b="0" lang="en-US" sz="1400" spc="-1" strike="noStrike">
                <a:latin typeface="Arial"/>
              </a:rPr>
              <a:t>[2] </a:t>
            </a:r>
            <a:r>
              <a:rPr b="0" lang="en-US" sz="1400" spc="-1" strike="noStrike">
                <a:solidFill>
                  <a:srgbClr val="000000"/>
                </a:solidFill>
                <a:latin typeface="Times New Roman"/>
                <a:ea typeface="Times New Roman"/>
              </a:rPr>
              <a:t>All duplicate movies in “ms_test_data” are ignored and no new data added to "movies" table.</a:t>
            </a:r>
            <a:endParaRPr b="0" lang="en-US" sz="1400" spc="-1" strike="noStrike">
              <a:latin typeface="Arial"/>
            </a:endParaRPr>
          </a:p>
          <a:p>
            <a:endParaRPr b="0" lang="en-US" sz="1400" spc="-1" strike="noStrike">
              <a:latin typeface="Arial"/>
            </a:endParaRPr>
          </a:p>
          <a:p>
            <a:r>
              <a:rPr b="1" lang="en-US" sz="1400" spc="-1" strike="noStrike">
                <a:latin typeface="Arial"/>
              </a:rPr>
              <a:t>Actual Result:</a:t>
            </a:r>
            <a:r>
              <a:rPr b="0" lang="en-US" sz="1400" spc="-1" strike="noStrike">
                <a:latin typeface="Arial"/>
              </a:rPr>
              <a:t>  [x] Passing  [  ] Failing</a:t>
            </a:r>
            <a:endParaRPr b="0" lang="en-US" sz="1400" spc="-1" strike="noStrike">
              <a:latin typeface="Arial"/>
            </a:endParaRPr>
          </a:p>
        </p:txBody>
      </p:sp>
      <p:grpSp>
        <p:nvGrpSpPr>
          <p:cNvPr id="49" name="Group 3"/>
          <p:cNvGrpSpPr/>
          <p:nvPr/>
        </p:nvGrpSpPr>
        <p:grpSpPr>
          <a:xfrm>
            <a:off x="5029200" y="1371600"/>
            <a:ext cx="4800960" cy="3200400"/>
            <a:chOff x="5029200" y="1371600"/>
            <a:chExt cx="4800960" cy="3200400"/>
          </a:xfrm>
        </p:grpSpPr>
        <p:pic>
          <p:nvPicPr>
            <p:cNvPr id="50" name="" descr=""/>
            <p:cNvPicPr/>
            <p:nvPr/>
          </p:nvPicPr>
          <p:blipFill>
            <a:blip r:embed="rId1"/>
            <a:srcRect l="0" t="15617" r="53987" b="21899"/>
            <a:stretch/>
          </p:blipFill>
          <p:spPr>
            <a:xfrm>
              <a:off x="5029200" y="1371600"/>
              <a:ext cx="4800960" cy="3200400"/>
            </a:xfrm>
            <a:prstGeom prst="rect">
              <a:avLst/>
            </a:prstGeom>
            <a:ln w="0">
              <a:noFill/>
            </a:ln>
          </p:spPr>
        </p:pic>
        <p:sp>
          <p:nvSpPr>
            <p:cNvPr id="51" name="CustomShape 4"/>
            <p:cNvSpPr/>
            <p:nvPr/>
          </p:nvSpPr>
          <p:spPr>
            <a:xfrm>
              <a:off x="6172560" y="2999160"/>
              <a:ext cx="2743200" cy="1463040"/>
            </a:xfrm>
            <a:prstGeom prst="rect">
              <a:avLst/>
            </a:prstGeom>
            <a:solidFill>
              <a:srgbClr val="ffff00">
                <a:alpha val="35000"/>
              </a:srgbClr>
            </a:solidFill>
            <a:ln w="0">
              <a:solidFill>
                <a:srgbClr val="3465a4"/>
              </a:solidFill>
            </a:ln>
          </p:spPr>
          <p:style>
            <a:lnRef idx="0"/>
            <a:fillRef idx="0"/>
            <a:effectRef idx="0"/>
            <a:fontRef idx="minor"/>
          </p:style>
        </p:sp>
        <p:sp>
          <p:nvSpPr>
            <p:cNvPr id="52" name="CustomShape 5"/>
            <p:cNvSpPr/>
            <p:nvPr/>
          </p:nvSpPr>
          <p:spPr>
            <a:xfrm>
              <a:off x="6172200" y="2185560"/>
              <a:ext cx="2761560" cy="703800"/>
            </a:xfrm>
            <a:prstGeom prst="rect">
              <a:avLst/>
            </a:prstGeom>
            <a:solidFill>
              <a:srgbClr val="ffff00">
                <a:alpha val="35000"/>
              </a:srgbClr>
            </a:solidFill>
            <a:ln w="0">
              <a:solidFill>
                <a:srgbClr val="3465a4"/>
              </a:solid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TextShape 1"/>
          <p:cNvSpPr txBox="1"/>
          <p:nvPr/>
        </p:nvSpPr>
        <p:spPr>
          <a:xfrm>
            <a:off x="504000" y="226080"/>
            <a:ext cx="9071640" cy="946440"/>
          </a:xfrm>
          <a:prstGeom prst="rect">
            <a:avLst/>
          </a:prstGeom>
          <a:noFill/>
          <a:ln w="0">
            <a:noFill/>
          </a:ln>
        </p:spPr>
        <p:txBody>
          <a:bodyPr lIns="0" rIns="0" tIns="0" bIns="0" anchor="ctr">
            <a:noAutofit/>
          </a:bodyPr>
          <a:p>
            <a:pPr algn="ctr">
              <a:spcAft>
                <a:spcPts val="1400"/>
              </a:spcAft>
            </a:pPr>
            <a:r>
              <a:rPr b="0" lang="en-US" sz="2200" spc="-1" strike="noStrike" u="sng">
                <a:solidFill>
                  <a:srgbClr val="000000"/>
                </a:solidFill>
                <a:uFillTx/>
                <a:latin typeface="Times New Roman"/>
                <a:ea typeface="Times New Roman"/>
              </a:rPr>
              <a:t>Test Case ID</a:t>
            </a:r>
            <a:r>
              <a:rPr b="0" lang="en-US" sz="2200" spc="-1" strike="noStrike">
                <a:solidFill>
                  <a:srgbClr val="000000"/>
                </a:solidFill>
                <a:latin typeface="Times New Roman"/>
                <a:ea typeface="Times New Roman"/>
              </a:rPr>
              <a:t>:  3</a:t>
            </a:r>
            <a:br/>
            <a:r>
              <a:rPr b="0" lang="en-US" sz="2200" spc="-1" strike="noStrike" u="sng">
                <a:solidFill>
                  <a:srgbClr val="000000"/>
                </a:solidFill>
                <a:uFillTx/>
                <a:latin typeface="Times New Roman"/>
                <a:ea typeface="Times New Roman"/>
              </a:rPr>
              <a:t>Test Case Title</a:t>
            </a:r>
            <a:r>
              <a:rPr b="0" lang="en-US" sz="2200" spc="-1" strike="noStrike">
                <a:solidFill>
                  <a:srgbClr val="000000"/>
                </a:solidFill>
                <a:latin typeface="Times New Roman"/>
                <a:ea typeface="Times New Roman"/>
              </a:rPr>
              <a:t>: Title in database “ms_test_data” created.</a:t>
            </a:r>
            <a:endParaRPr b="0" lang="en-US" sz="2200" spc="-1" strike="noStrike">
              <a:latin typeface="Arial"/>
            </a:endParaRPr>
          </a:p>
        </p:txBody>
      </p:sp>
      <p:sp>
        <p:nvSpPr>
          <p:cNvPr id="54" name="TextShape 2"/>
          <p:cNvSpPr txBox="1"/>
          <p:nvPr/>
        </p:nvSpPr>
        <p:spPr>
          <a:xfrm>
            <a:off x="504000" y="1172520"/>
            <a:ext cx="4296600" cy="4304520"/>
          </a:xfrm>
          <a:prstGeom prst="rect">
            <a:avLst/>
          </a:prstGeom>
          <a:noFill/>
          <a:ln w="0">
            <a:noFill/>
          </a:ln>
        </p:spPr>
        <p:txBody>
          <a:bodyPr lIns="0" rIns="0" tIns="0" bIns="0" anchor="ctr">
            <a:noAutofit/>
          </a:bodyPr>
          <a:p>
            <a:pPr algn="ctr"/>
            <a:r>
              <a:rPr b="1" lang="en-US" sz="1400" spc="-1" strike="noStrike">
                <a:latin typeface="Arial"/>
              </a:rPr>
              <a:t>Test Case Description</a:t>
            </a:r>
            <a:r>
              <a:rPr b="0" lang="en-US" sz="1400" spc="-1" strike="noStrike">
                <a:latin typeface="Arial"/>
              </a:rPr>
              <a:t>: “ms_data_test” table is read for “title”, if “title” does not exist in the “Songs” table then the new data is entered in the “songs” table. Execution status column in “ms_data_test” updated accordingly. </a:t>
            </a:r>
            <a:endParaRPr b="0" lang="en-US" sz="1400" spc="-1" strike="noStrike">
              <a:latin typeface="Arial"/>
            </a:endParaRPr>
          </a:p>
          <a:p>
            <a:pPr algn="ctr"/>
            <a:endParaRPr b="0" lang="en-US" sz="1400" spc="-1" strike="noStrike">
              <a:latin typeface="Arial"/>
            </a:endParaRPr>
          </a:p>
          <a:p>
            <a:pPr algn="ctr"/>
            <a:r>
              <a:rPr b="1" lang="en-US" sz="1400" spc="-1" strike="noStrike">
                <a:latin typeface="Arial"/>
              </a:rPr>
              <a:t>Test Case Data:</a:t>
            </a:r>
            <a:r>
              <a:rPr b="0" lang="en-US" sz="1400" spc="-1" strike="noStrike">
                <a:latin typeface="Arial"/>
              </a:rPr>
              <a:t> “ms_test_data” table is the test table for this case, it contains new data and existing data that can be found in the “songs” table.</a:t>
            </a:r>
            <a:endParaRPr b="0" lang="en-US" sz="1400" spc="-1" strike="noStrike">
              <a:latin typeface="Arial"/>
            </a:endParaRPr>
          </a:p>
          <a:p>
            <a:pPr algn="ctr"/>
            <a:endParaRPr b="0" lang="en-US" sz="1400" spc="-1" strike="noStrike">
              <a:latin typeface="Arial"/>
            </a:endParaRPr>
          </a:p>
          <a:p>
            <a:r>
              <a:rPr b="1" lang="en-US" sz="1400" spc="-1" strike="noStrike">
                <a:latin typeface="Arial"/>
              </a:rPr>
              <a:t>Expected Result:</a:t>
            </a:r>
            <a:endParaRPr b="0" lang="en-US" sz="1400" spc="-1" strike="noStrike">
              <a:latin typeface="Arial"/>
            </a:endParaRPr>
          </a:p>
          <a:p>
            <a:pPr algn="ctr"/>
            <a:endParaRPr b="0" lang="en-US" sz="1400" spc="-1" strike="noStrike">
              <a:latin typeface="Arial"/>
            </a:endParaRPr>
          </a:p>
          <a:p>
            <a:r>
              <a:rPr b="0" lang="en-US" sz="1400" spc="-1" strike="noStrike">
                <a:latin typeface="Arial"/>
              </a:rPr>
              <a:t>        </a:t>
            </a:r>
            <a:r>
              <a:rPr b="0" lang="en-US" sz="1400" spc="-1" strike="noStrike">
                <a:latin typeface="Arial"/>
              </a:rPr>
              <a:t>[1] The last column named “executions status” would read “M created, S created” or “M ignored, S created”.</a:t>
            </a:r>
            <a:endParaRPr b="0" lang="en-US" sz="1400" spc="-1" strike="noStrike">
              <a:latin typeface="Arial"/>
            </a:endParaRPr>
          </a:p>
          <a:p>
            <a:r>
              <a:rPr b="0" lang="en-US" sz="1800" spc="-1" strike="noStrike">
                <a:latin typeface="Arial"/>
              </a:rPr>
              <a:t>      </a:t>
            </a:r>
            <a:r>
              <a:rPr b="0" lang="en-US" sz="1400" spc="-1" strike="noStrike">
                <a:latin typeface="Arial"/>
              </a:rPr>
              <a:t>[2] </a:t>
            </a:r>
            <a:r>
              <a:rPr b="0" lang="en-US" sz="1400" spc="-1" strike="noStrike">
                <a:solidFill>
                  <a:srgbClr val="000000"/>
                </a:solidFill>
                <a:latin typeface="Times New Roman"/>
                <a:ea typeface="Times New Roman"/>
              </a:rPr>
              <a:t>All new songs in “ms_test_data” are created in "songs" database.</a:t>
            </a:r>
            <a:endParaRPr b="0" lang="en-US" sz="1400" spc="-1" strike="noStrike">
              <a:latin typeface="Arial"/>
            </a:endParaRPr>
          </a:p>
          <a:p>
            <a:endParaRPr b="0" lang="en-US" sz="1400" spc="-1" strike="noStrike">
              <a:latin typeface="Arial"/>
            </a:endParaRPr>
          </a:p>
          <a:p>
            <a:r>
              <a:rPr b="1" lang="en-US" sz="1400" spc="-1" strike="noStrike">
                <a:latin typeface="Arial"/>
              </a:rPr>
              <a:t>Actual Result:</a:t>
            </a:r>
            <a:r>
              <a:rPr b="0" lang="en-US" sz="1400" spc="-1" strike="noStrike">
                <a:latin typeface="Arial"/>
              </a:rPr>
              <a:t>  [x] Passing  [  ] Failing</a:t>
            </a:r>
            <a:endParaRPr b="0" lang="en-US" sz="1400" spc="-1" strike="noStrike">
              <a:latin typeface="Arial"/>
            </a:endParaRPr>
          </a:p>
        </p:txBody>
      </p:sp>
      <p:pic>
        <p:nvPicPr>
          <p:cNvPr id="55" name="" descr=""/>
          <p:cNvPicPr/>
          <p:nvPr/>
        </p:nvPicPr>
        <p:blipFill>
          <a:blip r:embed="rId1"/>
          <a:srcRect l="0" t="15617" r="53987" b="21899"/>
          <a:stretch/>
        </p:blipFill>
        <p:spPr>
          <a:xfrm>
            <a:off x="5029560" y="1371600"/>
            <a:ext cx="4800960" cy="3200400"/>
          </a:xfrm>
          <a:prstGeom prst="rect">
            <a:avLst/>
          </a:prstGeom>
          <a:ln w="0">
            <a:noFill/>
          </a:ln>
        </p:spPr>
      </p:pic>
      <p:sp>
        <p:nvSpPr>
          <p:cNvPr id="56" name="CustomShape 3"/>
          <p:cNvSpPr/>
          <p:nvPr/>
        </p:nvSpPr>
        <p:spPr>
          <a:xfrm>
            <a:off x="8668440" y="2057400"/>
            <a:ext cx="932760" cy="2514600"/>
          </a:xfrm>
          <a:prstGeom prst="rect">
            <a:avLst/>
          </a:prstGeom>
          <a:solidFill>
            <a:srgbClr val="ffff00">
              <a:alpha val="35000"/>
            </a:srgbClr>
          </a:solidFill>
          <a:ln w="0">
            <a:solidFill>
              <a:srgbClr val="3465a4"/>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TextShape 1"/>
          <p:cNvSpPr txBox="1"/>
          <p:nvPr/>
        </p:nvSpPr>
        <p:spPr>
          <a:xfrm>
            <a:off x="504000" y="226080"/>
            <a:ext cx="9071640" cy="946440"/>
          </a:xfrm>
          <a:prstGeom prst="rect">
            <a:avLst/>
          </a:prstGeom>
          <a:noFill/>
          <a:ln w="0">
            <a:noFill/>
          </a:ln>
        </p:spPr>
        <p:txBody>
          <a:bodyPr lIns="0" rIns="0" tIns="0" bIns="0" anchor="ctr">
            <a:noAutofit/>
          </a:bodyPr>
          <a:p>
            <a:pPr algn="ctr">
              <a:spcAft>
                <a:spcPts val="1400"/>
              </a:spcAft>
            </a:pPr>
            <a:r>
              <a:rPr b="0" lang="en-US" sz="2200" spc="-1" strike="noStrike" u="sng">
                <a:solidFill>
                  <a:srgbClr val="000000"/>
                </a:solidFill>
                <a:uFillTx/>
                <a:latin typeface="Times New Roman"/>
                <a:ea typeface="Times New Roman"/>
              </a:rPr>
              <a:t>Test Case ID</a:t>
            </a:r>
            <a:r>
              <a:rPr b="0" lang="en-US" sz="2200" spc="-1" strike="noStrike">
                <a:solidFill>
                  <a:srgbClr val="000000"/>
                </a:solidFill>
                <a:latin typeface="Times New Roman"/>
                <a:ea typeface="Times New Roman"/>
              </a:rPr>
              <a:t>:  4</a:t>
            </a:r>
            <a:br/>
            <a:r>
              <a:rPr b="0" lang="en-US" sz="2200" spc="-1" strike="noStrike" u="sng">
                <a:solidFill>
                  <a:srgbClr val="000000"/>
                </a:solidFill>
                <a:uFillTx/>
                <a:latin typeface="Times New Roman"/>
                <a:ea typeface="Times New Roman"/>
              </a:rPr>
              <a:t>Test Case Title</a:t>
            </a:r>
            <a:r>
              <a:rPr b="0" lang="en-US" sz="2200" spc="-1" strike="noStrike">
                <a:solidFill>
                  <a:srgbClr val="000000"/>
                </a:solidFill>
                <a:latin typeface="Times New Roman"/>
                <a:ea typeface="Times New Roman"/>
              </a:rPr>
              <a:t>: Title in database “ms_test_data” ignored.</a:t>
            </a:r>
            <a:endParaRPr b="0" lang="en-US" sz="2200" spc="-1" strike="noStrike">
              <a:latin typeface="Arial"/>
            </a:endParaRPr>
          </a:p>
        </p:txBody>
      </p:sp>
      <p:sp>
        <p:nvSpPr>
          <p:cNvPr id="58" name="TextShape 2"/>
          <p:cNvSpPr txBox="1"/>
          <p:nvPr/>
        </p:nvSpPr>
        <p:spPr>
          <a:xfrm>
            <a:off x="504000" y="1172520"/>
            <a:ext cx="4296600" cy="4304520"/>
          </a:xfrm>
          <a:prstGeom prst="rect">
            <a:avLst/>
          </a:prstGeom>
          <a:noFill/>
          <a:ln w="0">
            <a:noFill/>
          </a:ln>
        </p:spPr>
        <p:txBody>
          <a:bodyPr lIns="0" rIns="0" tIns="0" bIns="0" anchor="ctr">
            <a:noAutofit/>
          </a:bodyPr>
          <a:p>
            <a:pPr algn="ctr"/>
            <a:r>
              <a:rPr b="1" lang="en-US" sz="1400" spc="-1" strike="noStrike">
                <a:latin typeface="Arial"/>
              </a:rPr>
              <a:t>Test Case Description</a:t>
            </a:r>
            <a:r>
              <a:rPr b="0" lang="en-US" sz="1400" spc="-1" strike="noStrike">
                <a:latin typeface="Arial"/>
              </a:rPr>
              <a:t>: “ms_data_test” table is read for “title”, if “title” already exists in the “songs” table the system will ignore the data, “songs” table will not be updated with that data. Execution status column in “ms_data_test” updated accordingly.</a:t>
            </a:r>
            <a:endParaRPr b="0" lang="en-US" sz="1400" spc="-1" strike="noStrike">
              <a:latin typeface="Arial"/>
            </a:endParaRPr>
          </a:p>
          <a:p>
            <a:pPr algn="ctr"/>
            <a:endParaRPr b="0" lang="en-US" sz="1400" spc="-1" strike="noStrike">
              <a:latin typeface="Arial"/>
            </a:endParaRPr>
          </a:p>
          <a:p>
            <a:pPr algn="ctr"/>
            <a:r>
              <a:rPr b="1" lang="en-US" sz="1400" spc="-1" strike="noStrike">
                <a:latin typeface="Arial"/>
              </a:rPr>
              <a:t>Test Case Data:</a:t>
            </a:r>
            <a:r>
              <a:rPr b="0" lang="en-US" sz="1400" spc="-1" strike="noStrike">
                <a:latin typeface="Arial"/>
              </a:rPr>
              <a:t> “ms_test_data” table is the test table for this case, it contains new data and existing data that can be found in the “movies” table.</a:t>
            </a:r>
            <a:endParaRPr b="0" lang="en-US" sz="1400" spc="-1" strike="noStrike">
              <a:latin typeface="Arial"/>
            </a:endParaRPr>
          </a:p>
          <a:p>
            <a:pPr algn="ctr"/>
            <a:endParaRPr b="0" lang="en-US" sz="1400" spc="-1" strike="noStrike">
              <a:latin typeface="Arial"/>
            </a:endParaRPr>
          </a:p>
          <a:p>
            <a:r>
              <a:rPr b="1" lang="en-US" sz="1400" spc="-1" strike="noStrike">
                <a:latin typeface="Arial"/>
              </a:rPr>
              <a:t>Expected Result:</a:t>
            </a:r>
            <a:endParaRPr b="0" lang="en-US" sz="1400" spc="-1" strike="noStrike">
              <a:latin typeface="Arial"/>
            </a:endParaRPr>
          </a:p>
          <a:p>
            <a:pPr algn="ctr"/>
            <a:endParaRPr b="0" lang="en-US" sz="1400" spc="-1" strike="noStrike">
              <a:latin typeface="Arial"/>
            </a:endParaRPr>
          </a:p>
          <a:p>
            <a:r>
              <a:rPr b="0" lang="en-US" sz="1400" spc="-1" strike="noStrike">
                <a:latin typeface="Arial"/>
              </a:rPr>
              <a:t>        </a:t>
            </a:r>
            <a:r>
              <a:rPr b="0" lang="en-US" sz="1400" spc="-1" strike="noStrike">
                <a:latin typeface="Arial"/>
              </a:rPr>
              <a:t>[1] T</a:t>
            </a:r>
            <a:r>
              <a:rPr b="0" lang="en-US" sz="1400" spc="-1" strike="noStrike">
                <a:solidFill>
                  <a:srgbClr val="000000"/>
                </a:solidFill>
                <a:latin typeface="Times New Roman"/>
                <a:ea typeface="Times New Roman"/>
              </a:rPr>
              <a:t>he last column named “executions status” would read “M created S ignored” or “M ignored S ignored”.</a:t>
            </a:r>
            <a:endParaRPr b="0" lang="en-US" sz="1400" spc="-1" strike="noStrike">
              <a:latin typeface="Arial"/>
            </a:endParaRPr>
          </a:p>
          <a:p>
            <a:r>
              <a:rPr b="0" lang="en-US" sz="1800" spc="-1" strike="noStrike">
                <a:latin typeface="Arial"/>
              </a:rPr>
              <a:t>      </a:t>
            </a:r>
            <a:r>
              <a:rPr b="0" lang="en-US" sz="1400" spc="-1" strike="noStrike">
                <a:latin typeface="Arial"/>
              </a:rPr>
              <a:t>[2] </a:t>
            </a:r>
            <a:r>
              <a:rPr b="0" lang="en-US" sz="1400" spc="-1" strike="noStrike">
                <a:solidFill>
                  <a:srgbClr val="000000"/>
                </a:solidFill>
                <a:latin typeface="Times New Roman"/>
                <a:ea typeface="Times New Roman"/>
              </a:rPr>
              <a:t>All duplicate titles in “ms_test_data” are ignored and no new data added to "songs" table.</a:t>
            </a:r>
            <a:endParaRPr b="0" lang="en-US" sz="1400" spc="-1" strike="noStrike">
              <a:latin typeface="Arial"/>
            </a:endParaRPr>
          </a:p>
          <a:p>
            <a:endParaRPr b="0" lang="en-US" sz="1400" spc="-1" strike="noStrike">
              <a:latin typeface="Arial"/>
            </a:endParaRPr>
          </a:p>
          <a:p>
            <a:r>
              <a:rPr b="1" lang="en-US" sz="1400" spc="-1" strike="noStrike">
                <a:latin typeface="Arial"/>
              </a:rPr>
              <a:t>Actual Result:</a:t>
            </a:r>
            <a:r>
              <a:rPr b="0" lang="en-US" sz="1400" spc="-1" strike="noStrike">
                <a:latin typeface="Arial"/>
              </a:rPr>
              <a:t>  [x] Passing  [  ] Failing</a:t>
            </a:r>
            <a:endParaRPr b="0" lang="en-US" sz="1400" spc="-1" strike="noStrike">
              <a:latin typeface="Arial"/>
            </a:endParaRPr>
          </a:p>
        </p:txBody>
      </p:sp>
      <p:grpSp>
        <p:nvGrpSpPr>
          <p:cNvPr id="59" name="Group 3"/>
          <p:cNvGrpSpPr/>
          <p:nvPr/>
        </p:nvGrpSpPr>
        <p:grpSpPr>
          <a:xfrm>
            <a:off x="5029200" y="1371960"/>
            <a:ext cx="4913640" cy="3200040"/>
            <a:chOff x="5029200" y="1371960"/>
            <a:chExt cx="4913640" cy="3200040"/>
          </a:xfrm>
        </p:grpSpPr>
        <p:pic>
          <p:nvPicPr>
            <p:cNvPr id="60" name="" descr=""/>
            <p:cNvPicPr/>
            <p:nvPr/>
          </p:nvPicPr>
          <p:blipFill>
            <a:blip r:embed="rId1"/>
            <a:srcRect l="0" t="21017" r="52210" b="15920"/>
            <a:stretch/>
          </p:blipFill>
          <p:spPr>
            <a:xfrm>
              <a:off x="5029200" y="1371960"/>
              <a:ext cx="4913640" cy="3200040"/>
            </a:xfrm>
            <a:prstGeom prst="rect">
              <a:avLst/>
            </a:prstGeom>
            <a:ln w="0">
              <a:noFill/>
            </a:ln>
          </p:spPr>
        </p:pic>
        <p:sp>
          <p:nvSpPr>
            <p:cNvPr id="61" name="CustomShape 4"/>
            <p:cNvSpPr/>
            <p:nvPr/>
          </p:nvSpPr>
          <p:spPr>
            <a:xfrm>
              <a:off x="8686800" y="1828800"/>
              <a:ext cx="932760" cy="2514600"/>
            </a:xfrm>
            <a:prstGeom prst="rect">
              <a:avLst/>
            </a:prstGeom>
            <a:solidFill>
              <a:srgbClr val="ffff00">
                <a:alpha val="35000"/>
              </a:srgbClr>
            </a:solidFill>
            <a:ln w="0">
              <a:solidFill>
                <a:srgbClr val="3465a4"/>
              </a:solid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TextShape 1"/>
          <p:cNvSpPr txBox="1"/>
          <p:nvPr/>
        </p:nvSpPr>
        <p:spPr>
          <a:xfrm>
            <a:off x="504000" y="226080"/>
            <a:ext cx="9071640" cy="946440"/>
          </a:xfrm>
          <a:prstGeom prst="rect">
            <a:avLst/>
          </a:prstGeom>
          <a:noFill/>
          <a:ln w="0">
            <a:noFill/>
          </a:ln>
        </p:spPr>
        <p:txBody>
          <a:bodyPr lIns="0" rIns="0" tIns="0" bIns="0" anchor="ctr">
            <a:noAutofit/>
          </a:bodyPr>
          <a:p>
            <a:pPr algn="ctr"/>
            <a:r>
              <a:rPr b="0" lang="en-US" sz="2200" spc="-1" strike="noStrike" u="sng">
                <a:solidFill>
                  <a:srgbClr val="000000"/>
                </a:solidFill>
                <a:uFillTx/>
                <a:latin typeface="Times New Roman"/>
                <a:ea typeface="Times New Roman"/>
              </a:rPr>
              <a:t>Test Case ID</a:t>
            </a:r>
            <a:r>
              <a:rPr b="0" lang="en-US" sz="2200" spc="-1" strike="noStrike">
                <a:solidFill>
                  <a:srgbClr val="000000"/>
                </a:solidFill>
                <a:latin typeface="Times New Roman"/>
                <a:ea typeface="Times New Roman"/>
              </a:rPr>
              <a:t>:  5</a:t>
            </a:r>
            <a:br/>
            <a:r>
              <a:rPr b="0" lang="en-US" sz="2200" spc="-1" strike="noStrike" u="sng">
                <a:solidFill>
                  <a:srgbClr val="000000"/>
                </a:solidFill>
                <a:uFillTx/>
                <a:latin typeface="Times New Roman"/>
                <a:ea typeface="Times New Roman"/>
              </a:rPr>
              <a:t>Test Case Title</a:t>
            </a:r>
            <a:r>
              <a:rPr b="0" lang="en-US" sz="2200" spc="-1" strike="noStrike">
                <a:solidFill>
                  <a:srgbClr val="000000"/>
                </a:solidFill>
                <a:latin typeface="Times New Roman"/>
                <a:ea typeface="Times New Roman"/>
              </a:rPr>
              <a:t>: Relationship created between “movie_id” and “song_id”.</a:t>
            </a:r>
            <a:endParaRPr b="0" lang="en-US" sz="2200" spc="-1" strike="noStrike">
              <a:latin typeface="Arial"/>
            </a:endParaRPr>
          </a:p>
        </p:txBody>
      </p:sp>
      <p:sp>
        <p:nvSpPr>
          <p:cNvPr id="63" name="TextShape 2"/>
          <p:cNvSpPr txBox="1"/>
          <p:nvPr/>
        </p:nvSpPr>
        <p:spPr>
          <a:xfrm>
            <a:off x="504000" y="1172520"/>
            <a:ext cx="4296600" cy="4304520"/>
          </a:xfrm>
          <a:prstGeom prst="rect">
            <a:avLst/>
          </a:prstGeom>
          <a:noFill/>
          <a:ln w="0">
            <a:noFill/>
          </a:ln>
        </p:spPr>
        <p:txBody>
          <a:bodyPr lIns="0" rIns="0" tIns="0" bIns="0" anchor="ctr">
            <a:noAutofit/>
          </a:bodyPr>
          <a:p>
            <a:pPr algn="ctr"/>
            <a:r>
              <a:rPr b="1" lang="en-US" sz="1400" spc="-1" strike="noStrike">
                <a:latin typeface="Arial"/>
              </a:rPr>
              <a:t>Test Case Description</a:t>
            </a:r>
            <a:r>
              <a:rPr b="0" lang="en-US" sz="1400" spc="-1" strike="noStrike">
                <a:latin typeface="Arial"/>
              </a:rPr>
              <a:t>: “movie_song” table is read to determine if a relationship already exists between the title and movie, if not the relationship is created in “movie_song” table. Execution status column in “ms_data_test” updated accordingly. </a:t>
            </a:r>
            <a:endParaRPr b="0" lang="en-US" sz="1400" spc="-1" strike="noStrike">
              <a:latin typeface="Arial"/>
            </a:endParaRPr>
          </a:p>
          <a:p>
            <a:pPr algn="ctr"/>
            <a:endParaRPr b="0" lang="en-US" sz="1400" spc="-1" strike="noStrike">
              <a:latin typeface="Arial"/>
            </a:endParaRPr>
          </a:p>
          <a:p>
            <a:pPr algn="ctr"/>
            <a:r>
              <a:rPr b="1" lang="en-US" sz="1400" spc="-1" strike="noStrike">
                <a:latin typeface="Arial"/>
              </a:rPr>
              <a:t>Test Case Data:</a:t>
            </a:r>
            <a:r>
              <a:rPr b="0" lang="en-US" sz="1400" spc="-1" strike="noStrike">
                <a:latin typeface="Arial"/>
              </a:rPr>
              <a:t> “ms_test_data” table is the test table for this case, it contains new data and existing data that can be found in the “movie_song” table.</a:t>
            </a:r>
            <a:endParaRPr b="0" lang="en-US" sz="1400" spc="-1" strike="noStrike">
              <a:latin typeface="Arial"/>
            </a:endParaRPr>
          </a:p>
          <a:p>
            <a:pPr algn="ctr"/>
            <a:endParaRPr b="0" lang="en-US" sz="1400" spc="-1" strike="noStrike">
              <a:latin typeface="Arial"/>
            </a:endParaRPr>
          </a:p>
          <a:p>
            <a:r>
              <a:rPr b="1" lang="en-US" sz="1400" spc="-1" strike="noStrike">
                <a:latin typeface="Arial"/>
              </a:rPr>
              <a:t>Expected Result:</a:t>
            </a:r>
            <a:endParaRPr b="0" lang="en-US" sz="1400" spc="-1" strike="noStrike">
              <a:latin typeface="Arial"/>
            </a:endParaRPr>
          </a:p>
          <a:p>
            <a:pPr algn="ctr"/>
            <a:endParaRPr b="0" lang="en-US" sz="1400" spc="-1" strike="noStrike">
              <a:latin typeface="Arial"/>
            </a:endParaRPr>
          </a:p>
          <a:p>
            <a:r>
              <a:rPr b="0" lang="en-US" sz="1400" spc="-1" strike="noStrike">
                <a:latin typeface="Arial"/>
              </a:rPr>
              <a:t>        </a:t>
            </a:r>
            <a:r>
              <a:rPr b="0" lang="en-US" sz="1400" spc="-1" strike="noStrike">
                <a:latin typeface="Arial"/>
              </a:rPr>
              <a:t>[1] The last column named “executions status” would read “M created, S created, MS created” or “M ignored, S created, MS created” or “M created, S ignored, MS created”.</a:t>
            </a:r>
            <a:endParaRPr b="0" lang="en-US" sz="1400" spc="-1" strike="noStrike">
              <a:latin typeface="Arial"/>
            </a:endParaRPr>
          </a:p>
          <a:p>
            <a:r>
              <a:rPr b="0" lang="en-US" sz="1800" spc="-1" strike="noStrike">
                <a:latin typeface="Arial"/>
              </a:rPr>
              <a:t>      </a:t>
            </a:r>
            <a:r>
              <a:rPr b="0" lang="en-US" sz="1400" spc="-1" strike="noStrike">
                <a:latin typeface="Arial"/>
              </a:rPr>
              <a:t>[2] </a:t>
            </a:r>
            <a:r>
              <a:rPr b="0" lang="en-US" sz="1400" spc="-1" strike="noStrike">
                <a:solidFill>
                  <a:srgbClr val="000000"/>
                </a:solidFill>
                <a:latin typeface="Times New Roman"/>
                <a:ea typeface="Times New Roman"/>
              </a:rPr>
              <a:t>Relationship created between “movie” and “title”, and data is created in “movie_song” to link them.</a:t>
            </a:r>
            <a:endParaRPr b="0" lang="en-US" sz="1400" spc="-1" strike="noStrike">
              <a:latin typeface="Arial"/>
            </a:endParaRPr>
          </a:p>
          <a:p>
            <a:endParaRPr b="0" lang="en-US" sz="1400" spc="-1" strike="noStrike">
              <a:latin typeface="Arial"/>
            </a:endParaRPr>
          </a:p>
          <a:p>
            <a:r>
              <a:rPr b="1" lang="en-US" sz="1400" spc="-1" strike="noStrike">
                <a:latin typeface="Arial"/>
              </a:rPr>
              <a:t>Actual Result:</a:t>
            </a:r>
            <a:r>
              <a:rPr b="0" lang="en-US" sz="1400" spc="-1" strike="noStrike">
                <a:latin typeface="Arial"/>
              </a:rPr>
              <a:t>  [x] Passing  [  ] Failing</a:t>
            </a:r>
            <a:endParaRPr b="0" lang="en-US" sz="1400" spc="-1" strike="noStrike">
              <a:latin typeface="Arial"/>
            </a:endParaRPr>
          </a:p>
        </p:txBody>
      </p:sp>
      <p:pic>
        <p:nvPicPr>
          <p:cNvPr id="64" name="" descr=""/>
          <p:cNvPicPr/>
          <p:nvPr/>
        </p:nvPicPr>
        <p:blipFill>
          <a:blip r:embed="rId1"/>
          <a:srcRect l="0" t="15617" r="53987" b="21899"/>
          <a:stretch/>
        </p:blipFill>
        <p:spPr>
          <a:xfrm>
            <a:off x="5029560" y="1371600"/>
            <a:ext cx="4800960" cy="3200400"/>
          </a:xfrm>
          <a:prstGeom prst="rect">
            <a:avLst/>
          </a:prstGeom>
          <a:ln w="0">
            <a:noFill/>
          </a:ln>
        </p:spPr>
      </p:pic>
      <p:sp>
        <p:nvSpPr>
          <p:cNvPr id="65" name="CustomShape 3"/>
          <p:cNvSpPr/>
          <p:nvPr/>
        </p:nvSpPr>
        <p:spPr>
          <a:xfrm>
            <a:off x="8668440" y="2057400"/>
            <a:ext cx="932760" cy="2514600"/>
          </a:xfrm>
          <a:prstGeom prst="rect">
            <a:avLst/>
          </a:prstGeom>
          <a:solidFill>
            <a:srgbClr val="ffff00">
              <a:alpha val="35000"/>
            </a:srgbClr>
          </a:solidFill>
          <a:ln w="0">
            <a:solidFill>
              <a:srgbClr val="3465a4"/>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66" name="Group 1"/>
          <p:cNvGrpSpPr/>
          <p:nvPr/>
        </p:nvGrpSpPr>
        <p:grpSpPr>
          <a:xfrm>
            <a:off x="5029200" y="1600560"/>
            <a:ext cx="4913640" cy="3200040"/>
            <a:chOff x="5029200" y="1600560"/>
            <a:chExt cx="4913640" cy="3200040"/>
          </a:xfrm>
        </p:grpSpPr>
        <p:pic>
          <p:nvPicPr>
            <p:cNvPr id="67" name="" descr=""/>
            <p:cNvPicPr/>
            <p:nvPr/>
          </p:nvPicPr>
          <p:blipFill>
            <a:blip r:embed="rId1"/>
            <a:srcRect l="0" t="21017" r="52210" b="15920"/>
            <a:stretch/>
          </p:blipFill>
          <p:spPr>
            <a:xfrm>
              <a:off x="5029200" y="1600560"/>
              <a:ext cx="4913640" cy="3200040"/>
            </a:xfrm>
            <a:prstGeom prst="rect">
              <a:avLst/>
            </a:prstGeom>
            <a:ln w="0">
              <a:noFill/>
            </a:ln>
          </p:spPr>
        </p:pic>
        <p:sp>
          <p:nvSpPr>
            <p:cNvPr id="68" name="CustomShape 2"/>
            <p:cNvSpPr/>
            <p:nvPr/>
          </p:nvSpPr>
          <p:spPr>
            <a:xfrm>
              <a:off x="8686800" y="2057400"/>
              <a:ext cx="932760" cy="2514600"/>
            </a:xfrm>
            <a:prstGeom prst="rect">
              <a:avLst/>
            </a:prstGeom>
            <a:solidFill>
              <a:srgbClr val="ffff00">
                <a:alpha val="35000"/>
              </a:srgbClr>
            </a:solidFill>
            <a:ln w="0">
              <a:solidFill>
                <a:srgbClr val="3465a4"/>
              </a:solidFill>
            </a:ln>
          </p:spPr>
          <p:style>
            <a:lnRef idx="0"/>
            <a:fillRef idx="0"/>
            <a:effectRef idx="0"/>
            <a:fontRef idx="minor"/>
          </p:style>
        </p:sp>
      </p:grpSp>
      <p:sp>
        <p:nvSpPr>
          <p:cNvPr id="69" name="TextShape 3"/>
          <p:cNvSpPr txBox="1"/>
          <p:nvPr/>
        </p:nvSpPr>
        <p:spPr>
          <a:xfrm>
            <a:off x="504000" y="226080"/>
            <a:ext cx="9071640" cy="946440"/>
          </a:xfrm>
          <a:prstGeom prst="rect">
            <a:avLst/>
          </a:prstGeom>
          <a:noFill/>
          <a:ln w="0">
            <a:noFill/>
          </a:ln>
        </p:spPr>
        <p:txBody>
          <a:bodyPr lIns="0" rIns="0" tIns="0" bIns="0" anchor="ctr">
            <a:noAutofit/>
          </a:bodyPr>
          <a:p>
            <a:pPr algn="ctr">
              <a:spcAft>
                <a:spcPts val="1400"/>
              </a:spcAft>
            </a:pPr>
            <a:r>
              <a:rPr b="0" lang="en-US" sz="2200" spc="-1" strike="noStrike" u="sng">
                <a:solidFill>
                  <a:srgbClr val="000000"/>
                </a:solidFill>
                <a:uFillTx/>
                <a:latin typeface="Times New Roman"/>
                <a:ea typeface="Times New Roman"/>
              </a:rPr>
              <a:t>Test Case ID</a:t>
            </a:r>
            <a:r>
              <a:rPr b="0" lang="en-US" sz="2200" spc="-1" strike="noStrike">
                <a:solidFill>
                  <a:srgbClr val="000000"/>
                </a:solidFill>
                <a:latin typeface="Times New Roman"/>
                <a:ea typeface="Times New Roman"/>
              </a:rPr>
              <a:t>:  6</a:t>
            </a:r>
            <a:br/>
            <a:r>
              <a:rPr b="0" lang="en-US" sz="2200" spc="-1" strike="noStrike" u="sng">
                <a:solidFill>
                  <a:srgbClr val="000000"/>
                </a:solidFill>
                <a:uFillTx/>
                <a:latin typeface="Times New Roman"/>
                <a:ea typeface="Times New Roman"/>
              </a:rPr>
              <a:t>Test Case Title</a:t>
            </a:r>
            <a:r>
              <a:rPr b="0" lang="en-US" sz="2200" spc="-1" strike="noStrike">
                <a:solidFill>
                  <a:srgbClr val="000000"/>
                </a:solidFill>
                <a:latin typeface="Times New Roman"/>
                <a:ea typeface="Times New Roman"/>
              </a:rPr>
              <a:t>: Relationship ignored between “movie_id” and “song_id”.</a:t>
            </a:r>
            <a:endParaRPr b="0" lang="en-US" sz="2200" spc="-1" strike="noStrike">
              <a:latin typeface="Arial"/>
            </a:endParaRPr>
          </a:p>
        </p:txBody>
      </p:sp>
      <p:sp>
        <p:nvSpPr>
          <p:cNvPr id="70" name="TextShape 4"/>
          <p:cNvSpPr txBox="1"/>
          <p:nvPr/>
        </p:nvSpPr>
        <p:spPr>
          <a:xfrm>
            <a:off x="504000" y="1172520"/>
            <a:ext cx="4296600" cy="4304520"/>
          </a:xfrm>
          <a:prstGeom prst="rect">
            <a:avLst/>
          </a:prstGeom>
          <a:noFill/>
          <a:ln w="0">
            <a:noFill/>
          </a:ln>
        </p:spPr>
        <p:txBody>
          <a:bodyPr lIns="0" rIns="0" tIns="0" bIns="0" anchor="ctr">
            <a:noAutofit/>
          </a:bodyPr>
          <a:p>
            <a:pPr algn="ctr"/>
            <a:r>
              <a:rPr b="1" lang="en-US" sz="1400" spc="-1" strike="noStrike">
                <a:latin typeface="Arial"/>
              </a:rPr>
              <a:t>Test Case Description</a:t>
            </a:r>
            <a:r>
              <a:rPr b="0" lang="en-US" sz="1400" spc="-1" strike="noStrike">
                <a:latin typeface="Arial"/>
              </a:rPr>
              <a:t>: “movie_song” table is read to determine if a relationship already exists between the title and movie, if there is already a relationship created in “movie_song” table, then the request is ignored. Execution status column in “ms_data_test” updated accordingly. </a:t>
            </a:r>
            <a:endParaRPr b="0" lang="en-US" sz="1400" spc="-1" strike="noStrike">
              <a:latin typeface="Arial"/>
            </a:endParaRPr>
          </a:p>
          <a:p>
            <a:pPr algn="ctr"/>
            <a:endParaRPr b="0" lang="en-US" sz="1400" spc="-1" strike="noStrike">
              <a:latin typeface="Arial"/>
            </a:endParaRPr>
          </a:p>
          <a:p>
            <a:pPr algn="ctr"/>
            <a:r>
              <a:rPr b="1" lang="en-US" sz="1400" spc="-1" strike="noStrike">
                <a:latin typeface="Arial"/>
              </a:rPr>
              <a:t>Test Case Data:</a:t>
            </a:r>
            <a:r>
              <a:rPr b="0" lang="en-US" sz="1400" spc="-1" strike="noStrike">
                <a:latin typeface="Arial"/>
              </a:rPr>
              <a:t> “ms_test_data” table is the test table for this case, it contains new data and existing data that can be found in the “movie_song” table.</a:t>
            </a:r>
            <a:endParaRPr b="0" lang="en-US" sz="1400" spc="-1" strike="noStrike">
              <a:latin typeface="Arial"/>
            </a:endParaRPr>
          </a:p>
          <a:p>
            <a:pPr algn="ctr"/>
            <a:endParaRPr b="0" lang="en-US" sz="1400" spc="-1" strike="noStrike">
              <a:latin typeface="Arial"/>
            </a:endParaRPr>
          </a:p>
          <a:p>
            <a:r>
              <a:rPr b="1" lang="en-US" sz="1400" spc="-1" strike="noStrike">
                <a:latin typeface="Arial"/>
              </a:rPr>
              <a:t>Expected Result:</a:t>
            </a:r>
            <a:endParaRPr b="0" lang="en-US" sz="1400" spc="-1" strike="noStrike">
              <a:latin typeface="Arial"/>
            </a:endParaRPr>
          </a:p>
          <a:p>
            <a:pPr algn="ctr"/>
            <a:endParaRPr b="0" lang="en-US" sz="1400" spc="-1" strike="noStrike">
              <a:latin typeface="Arial"/>
            </a:endParaRPr>
          </a:p>
          <a:p>
            <a:r>
              <a:rPr b="0" lang="en-US" sz="1400" spc="-1" strike="noStrike">
                <a:latin typeface="Arial"/>
              </a:rPr>
              <a:t>        </a:t>
            </a:r>
            <a:r>
              <a:rPr b="0" lang="en-US" sz="1400" spc="-1" strike="noStrike">
                <a:latin typeface="Arial"/>
              </a:rPr>
              <a:t>[1] The last column named “executions status” would read “M ignored, S ignored, MS ignored”.</a:t>
            </a:r>
            <a:endParaRPr b="0" lang="en-US" sz="1400" spc="-1" strike="noStrike">
              <a:latin typeface="Arial"/>
            </a:endParaRPr>
          </a:p>
          <a:p>
            <a:r>
              <a:rPr b="0" lang="en-US" sz="1800" spc="-1" strike="noStrike">
                <a:latin typeface="Arial"/>
              </a:rPr>
              <a:t>      </a:t>
            </a:r>
            <a:r>
              <a:rPr b="0" lang="en-US" sz="1400" spc="-1" strike="noStrike">
                <a:latin typeface="Arial"/>
              </a:rPr>
              <a:t>[2] No new relationship is created, and no new data linked in “movie_song” table.</a:t>
            </a:r>
            <a:endParaRPr b="0" lang="en-US" sz="1400" spc="-1" strike="noStrike">
              <a:latin typeface="Arial"/>
            </a:endParaRPr>
          </a:p>
          <a:p>
            <a:endParaRPr b="0" lang="en-US" sz="1400" spc="-1" strike="noStrike">
              <a:latin typeface="Arial"/>
            </a:endParaRPr>
          </a:p>
          <a:p>
            <a:r>
              <a:rPr b="1" lang="en-US" sz="1400" spc="-1" strike="noStrike">
                <a:latin typeface="Arial"/>
              </a:rPr>
              <a:t>Actual Result:</a:t>
            </a:r>
            <a:r>
              <a:rPr b="0" lang="en-US" sz="1400" spc="-1" strike="noStrike">
                <a:latin typeface="Arial"/>
              </a:rPr>
              <a:t>  [x] Passing  [  ] Failing</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71" name="Group 1"/>
          <p:cNvGrpSpPr/>
          <p:nvPr/>
        </p:nvGrpSpPr>
        <p:grpSpPr>
          <a:xfrm>
            <a:off x="5029200" y="1600560"/>
            <a:ext cx="4913640" cy="3200040"/>
            <a:chOff x="5029200" y="1600560"/>
            <a:chExt cx="4913640" cy="3200040"/>
          </a:xfrm>
        </p:grpSpPr>
        <p:pic>
          <p:nvPicPr>
            <p:cNvPr id="72" name="" descr=""/>
            <p:cNvPicPr/>
            <p:nvPr/>
          </p:nvPicPr>
          <p:blipFill>
            <a:blip r:embed="rId1"/>
            <a:srcRect l="0" t="21017" r="52210" b="15920"/>
            <a:stretch/>
          </p:blipFill>
          <p:spPr>
            <a:xfrm>
              <a:off x="5029200" y="1600560"/>
              <a:ext cx="4913640" cy="3200040"/>
            </a:xfrm>
            <a:prstGeom prst="rect">
              <a:avLst/>
            </a:prstGeom>
            <a:ln w="0">
              <a:noFill/>
            </a:ln>
          </p:spPr>
        </p:pic>
        <p:sp>
          <p:nvSpPr>
            <p:cNvPr id="73" name="CustomShape 2"/>
            <p:cNvSpPr/>
            <p:nvPr/>
          </p:nvSpPr>
          <p:spPr>
            <a:xfrm>
              <a:off x="8686800" y="2057400"/>
              <a:ext cx="932760" cy="2514600"/>
            </a:xfrm>
            <a:prstGeom prst="rect">
              <a:avLst/>
            </a:prstGeom>
            <a:solidFill>
              <a:srgbClr val="ffff00">
                <a:alpha val="35000"/>
              </a:srgbClr>
            </a:solidFill>
            <a:ln w="0">
              <a:solidFill>
                <a:srgbClr val="3465a4"/>
              </a:solidFill>
            </a:ln>
          </p:spPr>
          <p:style>
            <a:lnRef idx="0"/>
            <a:fillRef idx="0"/>
            <a:effectRef idx="0"/>
            <a:fontRef idx="minor"/>
          </p:style>
        </p:sp>
      </p:grpSp>
      <p:sp>
        <p:nvSpPr>
          <p:cNvPr id="74" name="TextShape 3"/>
          <p:cNvSpPr txBox="1"/>
          <p:nvPr/>
        </p:nvSpPr>
        <p:spPr>
          <a:xfrm>
            <a:off x="504000" y="226080"/>
            <a:ext cx="9071640" cy="946440"/>
          </a:xfrm>
          <a:prstGeom prst="rect">
            <a:avLst/>
          </a:prstGeom>
          <a:noFill/>
          <a:ln w="0">
            <a:noFill/>
          </a:ln>
        </p:spPr>
        <p:txBody>
          <a:bodyPr lIns="0" rIns="0" tIns="0" bIns="0" anchor="ctr">
            <a:noAutofit/>
          </a:bodyPr>
          <a:p>
            <a:pPr algn="ctr">
              <a:spcAft>
                <a:spcPts val="1400"/>
              </a:spcAft>
            </a:pPr>
            <a:r>
              <a:rPr b="0" lang="en-US" sz="2200" spc="-1" strike="noStrike" u="sng">
                <a:solidFill>
                  <a:srgbClr val="000000"/>
                </a:solidFill>
                <a:uFillTx/>
                <a:latin typeface="Times New Roman"/>
                <a:ea typeface="Times New Roman"/>
              </a:rPr>
              <a:t>Test Case ID</a:t>
            </a:r>
            <a:r>
              <a:rPr b="0" lang="en-US" sz="2200" spc="-1" strike="noStrike">
                <a:solidFill>
                  <a:srgbClr val="000000"/>
                </a:solidFill>
                <a:latin typeface="Times New Roman"/>
                <a:ea typeface="Times New Roman"/>
              </a:rPr>
              <a:t>:  7</a:t>
            </a:r>
            <a:br/>
            <a:r>
              <a:rPr b="0" lang="en-US" sz="2200" spc="-1" strike="noStrike" u="sng">
                <a:solidFill>
                  <a:srgbClr val="000000"/>
                </a:solidFill>
                <a:uFillTx/>
                <a:latin typeface="Times New Roman"/>
                <a:ea typeface="Times New Roman"/>
              </a:rPr>
              <a:t>Test Case Title</a:t>
            </a:r>
            <a:r>
              <a:rPr b="0" lang="en-US" sz="2200" spc="-1" strike="noStrike">
                <a:solidFill>
                  <a:srgbClr val="000000"/>
                </a:solidFill>
                <a:latin typeface="Times New Roman"/>
                <a:ea typeface="Times New Roman"/>
              </a:rPr>
              <a:t>: Existing data.</a:t>
            </a:r>
            <a:endParaRPr b="0" lang="en-US" sz="2200" spc="-1" strike="noStrike">
              <a:latin typeface="Arial"/>
            </a:endParaRPr>
          </a:p>
        </p:txBody>
      </p:sp>
      <p:sp>
        <p:nvSpPr>
          <p:cNvPr id="75" name="TextShape 4"/>
          <p:cNvSpPr txBox="1"/>
          <p:nvPr/>
        </p:nvSpPr>
        <p:spPr>
          <a:xfrm>
            <a:off x="504000" y="1172520"/>
            <a:ext cx="4296600" cy="4304520"/>
          </a:xfrm>
          <a:prstGeom prst="rect">
            <a:avLst/>
          </a:prstGeom>
          <a:noFill/>
          <a:ln w="0">
            <a:noFill/>
          </a:ln>
        </p:spPr>
        <p:txBody>
          <a:bodyPr lIns="0" rIns="0" tIns="0" bIns="0" anchor="ctr">
            <a:noAutofit/>
          </a:bodyPr>
          <a:p>
            <a:pPr algn="ctr"/>
            <a:r>
              <a:rPr b="1" lang="en-US" sz="1400" spc="-1" strike="noStrike">
                <a:latin typeface="Arial"/>
              </a:rPr>
              <a:t>Test Case Description</a:t>
            </a:r>
            <a:r>
              <a:rPr b="0" lang="en-US" sz="1400" spc="-1" strike="noStrike">
                <a:latin typeface="Arial"/>
              </a:rPr>
              <a:t>: If data entered in “ms_test_data” is read, and all the data “movie”, “title”, “year_made”, is existing in the corresponding tables, then all entries should be ignored and the “execution status” would reflect that accordingly.</a:t>
            </a:r>
            <a:endParaRPr b="0" lang="en-US" sz="1400" spc="-1" strike="noStrike">
              <a:latin typeface="Arial"/>
            </a:endParaRPr>
          </a:p>
          <a:p>
            <a:pPr algn="ctr"/>
            <a:endParaRPr b="0" lang="en-US" sz="1400" spc="-1" strike="noStrike">
              <a:latin typeface="Arial"/>
            </a:endParaRPr>
          </a:p>
          <a:p>
            <a:pPr algn="ctr"/>
            <a:r>
              <a:rPr b="1" lang="en-US" sz="1400" spc="-1" strike="noStrike">
                <a:latin typeface="Arial"/>
              </a:rPr>
              <a:t>Test Case Data:</a:t>
            </a:r>
            <a:r>
              <a:rPr b="0" lang="en-US" sz="1400" spc="-1" strike="noStrike">
                <a:latin typeface="Arial"/>
              </a:rPr>
              <a:t> “ms_test_data” table is the test table for this case.</a:t>
            </a:r>
            <a:endParaRPr b="0" lang="en-US" sz="1400" spc="-1" strike="noStrike">
              <a:latin typeface="Arial"/>
            </a:endParaRPr>
          </a:p>
          <a:p>
            <a:pPr algn="ctr"/>
            <a:endParaRPr b="0" lang="en-US" sz="1400" spc="-1" strike="noStrike">
              <a:latin typeface="Arial"/>
            </a:endParaRPr>
          </a:p>
          <a:p>
            <a:r>
              <a:rPr b="1" lang="en-US" sz="1400" spc="-1" strike="noStrike">
                <a:latin typeface="Arial"/>
              </a:rPr>
              <a:t>Expected Result:</a:t>
            </a:r>
            <a:endParaRPr b="0" lang="en-US" sz="1400" spc="-1" strike="noStrike">
              <a:latin typeface="Arial"/>
            </a:endParaRPr>
          </a:p>
          <a:p>
            <a:pPr algn="ctr"/>
            <a:endParaRPr b="0" lang="en-US" sz="1400" spc="-1" strike="noStrike">
              <a:latin typeface="Arial"/>
            </a:endParaRPr>
          </a:p>
          <a:p>
            <a:r>
              <a:rPr b="0" lang="en-US" sz="1400" spc="-1" strike="noStrike">
                <a:latin typeface="Arial"/>
              </a:rPr>
              <a:t>        </a:t>
            </a:r>
            <a:r>
              <a:rPr b="0" lang="en-US" sz="1400" spc="-1" strike="noStrike">
                <a:latin typeface="Arial"/>
              </a:rPr>
              <a:t>[1] The last column named “executions status” would read “M ignored, S ignored, MS ignored”.</a:t>
            </a:r>
            <a:endParaRPr b="0" lang="en-US" sz="1400" spc="-1" strike="noStrike">
              <a:latin typeface="Arial"/>
            </a:endParaRPr>
          </a:p>
          <a:p>
            <a:r>
              <a:rPr b="0" lang="en-US" sz="1800" spc="-1" strike="noStrike">
                <a:latin typeface="Arial"/>
              </a:rPr>
              <a:t>      </a:t>
            </a:r>
            <a:r>
              <a:rPr b="0" lang="en-US" sz="1400" spc="-1" strike="noStrike">
                <a:latin typeface="Arial"/>
              </a:rPr>
              <a:t>[2] No new data entered to any of the tables on the database.</a:t>
            </a:r>
            <a:endParaRPr b="0" lang="en-US" sz="1400" spc="-1" strike="noStrike">
              <a:latin typeface="Arial"/>
            </a:endParaRPr>
          </a:p>
          <a:p>
            <a:endParaRPr b="0" lang="en-US" sz="1400" spc="-1" strike="noStrike">
              <a:latin typeface="Arial"/>
            </a:endParaRPr>
          </a:p>
          <a:p>
            <a:r>
              <a:rPr b="1" lang="en-US" sz="1400" spc="-1" strike="noStrike">
                <a:latin typeface="Arial"/>
              </a:rPr>
              <a:t>Actual Result:</a:t>
            </a:r>
            <a:r>
              <a:rPr b="0" lang="en-US" sz="1400" spc="-1" strike="noStrike">
                <a:latin typeface="Arial"/>
              </a:rPr>
              <a:t>  [x] Passing  [  ] Failing</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TextShape 1"/>
          <p:cNvSpPr txBox="1"/>
          <p:nvPr/>
        </p:nvSpPr>
        <p:spPr>
          <a:xfrm>
            <a:off x="504000" y="226080"/>
            <a:ext cx="9071640" cy="946440"/>
          </a:xfrm>
          <a:prstGeom prst="rect">
            <a:avLst/>
          </a:prstGeom>
          <a:noFill/>
          <a:ln w="0">
            <a:noFill/>
          </a:ln>
        </p:spPr>
        <p:txBody>
          <a:bodyPr lIns="0" rIns="0" tIns="0" bIns="0" anchor="ctr">
            <a:noAutofit/>
          </a:bodyPr>
          <a:p>
            <a:pPr algn="ctr">
              <a:spcAft>
                <a:spcPts val="1400"/>
              </a:spcAft>
            </a:pPr>
            <a:r>
              <a:rPr b="0" lang="en-US" sz="2200" spc="-1" strike="noStrike" u="sng">
                <a:solidFill>
                  <a:srgbClr val="000000"/>
                </a:solidFill>
                <a:uFillTx/>
                <a:latin typeface="Times New Roman"/>
                <a:ea typeface="Times New Roman"/>
              </a:rPr>
              <a:t>Test Case ID</a:t>
            </a:r>
            <a:r>
              <a:rPr b="0" lang="en-US" sz="2200" spc="-1" strike="noStrike">
                <a:solidFill>
                  <a:srgbClr val="000000"/>
                </a:solidFill>
                <a:latin typeface="Times New Roman"/>
                <a:ea typeface="Times New Roman"/>
              </a:rPr>
              <a:t>:  8</a:t>
            </a:r>
            <a:br/>
            <a:r>
              <a:rPr b="0" lang="en-US" sz="2200" spc="-1" strike="noStrike" u="sng">
                <a:solidFill>
                  <a:srgbClr val="000000"/>
                </a:solidFill>
                <a:uFillTx/>
                <a:latin typeface="Times New Roman"/>
                <a:ea typeface="Times New Roman"/>
              </a:rPr>
              <a:t>Test Case Title</a:t>
            </a:r>
            <a:r>
              <a:rPr b="0" lang="en-US" sz="2200" spc="-1" strike="noStrike">
                <a:solidFill>
                  <a:srgbClr val="000000"/>
                </a:solidFill>
                <a:latin typeface="Times New Roman"/>
                <a:ea typeface="Times New Roman"/>
              </a:rPr>
              <a:t>: Exceptions caught</a:t>
            </a:r>
            <a:endParaRPr b="0" lang="en-US" sz="2200" spc="-1" strike="noStrike">
              <a:latin typeface="Arial"/>
            </a:endParaRPr>
          </a:p>
        </p:txBody>
      </p:sp>
      <p:sp>
        <p:nvSpPr>
          <p:cNvPr id="77" name="TextShape 2"/>
          <p:cNvSpPr txBox="1"/>
          <p:nvPr/>
        </p:nvSpPr>
        <p:spPr>
          <a:xfrm>
            <a:off x="504000" y="1172520"/>
            <a:ext cx="4296600" cy="4304520"/>
          </a:xfrm>
          <a:prstGeom prst="rect">
            <a:avLst/>
          </a:prstGeom>
          <a:noFill/>
          <a:ln w="0">
            <a:noFill/>
          </a:ln>
        </p:spPr>
        <p:txBody>
          <a:bodyPr lIns="0" rIns="0" tIns="0" bIns="0" anchor="ctr">
            <a:noAutofit/>
          </a:bodyPr>
          <a:p>
            <a:pPr algn="ctr"/>
            <a:r>
              <a:rPr b="1" lang="en-US" sz="1400" spc="-1" strike="noStrike">
                <a:latin typeface="Arial"/>
              </a:rPr>
              <a:t>Test Case Description</a:t>
            </a:r>
            <a:r>
              <a:rPr b="0" lang="en-US" sz="1400" spc="-1" strike="noStrike">
                <a:latin typeface="Arial"/>
              </a:rPr>
              <a:t>: non string or number is handled by exception, exception is displayed for the user.</a:t>
            </a:r>
            <a:endParaRPr b="0" lang="en-US" sz="1400" spc="-1" strike="noStrike">
              <a:latin typeface="Arial"/>
            </a:endParaRPr>
          </a:p>
          <a:p>
            <a:pPr algn="ctr"/>
            <a:endParaRPr b="0" lang="en-US" sz="1400" spc="-1" strike="noStrike">
              <a:latin typeface="Arial"/>
            </a:endParaRPr>
          </a:p>
          <a:p>
            <a:pPr algn="ctr"/>
            <a:r>
              <a:rPr b="1" lang="en-US" sz="1400" spc="-1" strike="noStrike">
                <a:latin typeface="Arial"/>
              </a:rPr>
              <a:t>Test Case Data:</a:t>
            </a:r>
            <a:r>
              <a:rPr b="0" lang="en-US" sz="1400" spc="-1" strike="noStrike">
                <a:latin typeface="Arial"/>
              </a:rPr>
              <a:t> ms_test_data” table is the test table for this case, it contains the data to be uploaded..</a:t>
            </a:r>
            <a:endParaRPr b="0" lang="en-US" sz="1400" spc="-1" strike="noStrike">
              <a:latin typeface="Arial"/>
            </a:endParaRPr>
          </a:p>
          <a:p>
            <a:pPr algn="ctr"/>
            <a:endParaRPr b="0" lang="en-US" sz="1400" spc="-1" strike="noStrike">
              <a:latin typeface="Arial"/>
            </a:endParaRPr>
          </a:p>
          <a:p>
            <a:r>
              <a:rPr b="1" lang="en-US" sz="1400" spc="-1" strike="noStrike">
                <a:latin typeface="Arial"/>
              </a:rPr>
              <a:t>Expected Result:</a:t>
            </a:r>
            <a:endParaRPr b="0" lang="en-US" sz="1400" spc="-1" strike="noStrike">
              <a:latin typeface="Arial"/>
            </a:endParaRPr>
          </a:p>
          <a:p>
            <a:pPr algn="ctr"/>
            <a:endParaRPr b="0" lang="en-US" sz="1400" spc="-1" strike="noStrike">
              <a:latin typeface="Arial"/>
            </a:endParaRPr>
          </a:p>
          <a:p>
            <a:r>
              <a:rPr b="0" lang="en-US" sz="1400" spc="-1" strike="noStrike">
                <a:latin typeface="Arial"/>
              </a:rPr>
              <a:t>        </a:t>
            </a:r>
            <a:r>
              <a:rPr b="0" lang="en-US" sz="1400" spc="-1" strike="noStrike">
                <a:latin typeface="Arial"/>
              </a:rPr>
              <a:t>[1] After initial read the omdb would error and throw the appropriate exception.</a:t>
            </a:r>
            <a:endParaRPr b="0" lang="en-US" sz="1400" spc="-1" strike="noStrike">
              <a:latin typeface="Arial"/>
            </a:endParaRPr>
          </a:p>
          <a:p>
            <a:r>
              <a:rPr b="0" lang="en-US" sz="1800" spc="-1" strike="noStrike">
                <a:latin typeface="Arial"/>
              </a:rPr>
              <a:t>      </a:t>
            </a:r>
            <a:r>
              <a:rPr b="0" lang="en-US" sz="1400" spc="-1" strike="noStrike">
                <a:latin typeface="Arial"/>
              </a:rPr>
              <a:t>[2] you are asked to “Please fix information with appropriate data before running.”</a:t>
            </a:r>
            <a:endParaRPr b="0" lang="en-US" sz="1400" spc="-1" strike="noStrike">
              <a:latin typeface="Arial"/>
            </a:endParaRPr>
          </a:p>
          <a:p>
            <a:endParaRPr b="0" lang="en-US" sz="1400" spc="-1" strike="noStrike">
              <a:latin typeface="Arial"/>
            </a:endParaRPr>
          </a:p>
          <a:p>
            <a:r>
              <a:rPr b="1" lang="en-US" sz="1400" spc="-1" strike="noStrike">
                <a:latin typeface="Arial"/>
              </a:rPr>
              <a:t>Actual Result:</a:t>
            </a:r>
            <a:r>
              <a:rPr b="0" lang="en-US" sz="1400" spc="-1" strike="noStrike">
                <a:latin typeface="Arial"/>
              </a:rPr>
              <a:t>  [x] Passing  [  ] Failing</a:t>
            </a:r>
            <a:endParaRPr b="0" lang="en-US" sz="1400" spc="-1" strike="noStrike">
              <a:latin typeface="Arial"/>
            </a:endParaRPr>
          </a:p>
        </p:txBody>
      </p:sp>
      <p:pic>
        <p:nvPicPr>
          <p:cNvPr id="78" name="" descr=""/>
          <p:cNvPicPr/>
          <p:nvPr/>
        </p:nvPicPr>
        <p:blipFill>
          <a:blip r:embed="rId1"/>
          <a:srcRect l="14597" t="27418" r="28466" b="16127"/>
          <a:stretch/>
        </p:blipFill>
        <p:spPr>
          <a:xfrm>
            <a:off x="4800960" y="1600200"/>
            <a:ext cx="4408920" cy="342900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TotalTime>
  <Application>LibreOffice/7.0.1.2$Windows_X86_64 LibreOffice_project/7cbcfc562f6eb6708b5ff7d7397325de9e764452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2021-03-23T02:06:24Z</dcterms:created>
  <dc:creator/>
  <dc:description/>
  <dc:language>en-US</dc:language>
  <cp:lastModifiedBy/>
  <dcterms:modified xsi:type="dcterms:W3CDTF">2021-03-23T04:38:51Z</dcterms:modified>
  <cp:revision>1</cp:revision>
  <dc:subject/>
  <dc:title/>
</cp:coreProperties>
</file>