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B5B1-0361-0743-ADC2-900CDCFC36E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C06F-F952-DD42-834F-6208FEB92C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3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B5B1-0361-0743-ADC2-900CDCFC36E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C06F-F952-DD42-834F-6208FEB92C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B5B1-0361-0743-ADC2-900CDCFC36E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C06F-F952-DD42-834F-6208FEB92C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0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B5B1-0361-0743-ADC2-900CDCFC36E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C06F-F952-DD42-834F-6208FEB92C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4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B5B1-0361-0743-ADC2-900CDCFC36E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C06F-F952-DD42-834F-6208FEB92C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6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B5B1-0361-0743-ADC2-900CDCFC36E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C06F-F952-DD42-834F-6208FEB92C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4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B5B1-0361-0743-ADC2-900CDCFC36E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C06F-F952-DD42-834F-6208FEB92C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7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B5B1-0361-0743-ADC2-900CDCFC36E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C06F-F952-DD42-834F-6208FEB92C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6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B5B1-0361-0743-ADC2-900CDCFC36E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C06F-F952-DD42-834F-6208FEB92C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0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B5B1-0361-0743-ADC2-900CDCFC36E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C06F-F952-DD42-834F-6208FEB92C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1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B5B1-0361-0743-ADC2-900CDCFC36E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C06F-F952-DD42-834F-6208FEB92C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3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8B5B1-0361-0743-ADC2-900CDCFC36E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C06F-F952-DD42-834F-6208FEB92C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3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959" y="337466"/>
            <a:ext cx="4483604" cy="991054"/>
          </a:xfrm>
        </p:spPr>
        <p:txBody>
          <a:bodyPr>
            <a:normAutofit/>
          </a:bodyPr>
          <a:lstStyle/>
          <a:p>
            <a:r>
              <a:rPr lang="es-ES" sz="2800" dirty="0" smtClean="0"/>
              <a:t>Construcción de un buen argumento</a:t>
            </a:r>
            <a:endParaRPr lang="es-E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5567" y="2710777"/>
            <a:ext cx="4300795" cy="432986"/>
          </a:xfrm>
        </p:spPr>
        <p:txBody>
          <a:bodyPr>
            <a:normAutofit/>
          </a:bodyPr>
          <a:lstStyle/>
          <a:p>
            <a:r>
              <a:rPr lang="es-ES" sz="2000" b="1" dirty="0" smtClean="0">
                <a:solidFill>
                  <a:schemeClr val="tx1"/>
                </a:solidFill>
              </a:rPr>
              <a:t>¿Qué evidencia apoya esas razones?</a:t>
            </a:r>
            <a:r>
              <a:rPr lang="es-ES" sz="2000" b="1" dirty="0" smtClean="0">
                <a:solidFill>
                  <a:schemeClr val="tx1"/>
                </a:solidFill>
                <a:effectLst/>
              </a:rPr>
              <a:t> </a:t>
            </a:r>
            <a:endParaRPr lang="es-ES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3333" l="10667" r="8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82557" y="558341"/>
            <a:ext cx="4451552" cy="249286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845778" y="1624547"/>
            <a:ext cx="4993540" cy="665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i="1" dirty="0" smtClean="0">
                <a:solidFill>
                  <a:srgbClr val="3366FF"/>
                </a:solidFill>
              </a:rPr>
              <a:t>“Es bueno tomarse tiempos libres de vez en cuando mientras se estudia</a:t>
            </a:r>
            <a:r>
              <a:rPr lang="es-ES" sz="1600" i="1" dirty="0" smtClean="0">
                <a:solidFill>
                  <a:srgbClr val="3366FF"/>
                </a:solidFill>
                <a:effectLst/>
              </a:rPr>
              <a:t> “.</a:t>
            </a:r>
            <a:endParaRPr lang="es-ES" sz="1600" i="1" dirty="0">
              <a:solidFill>
                <a:srgbClr val="3366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511" y="1293653"/>
            <a:ext cx="1779574" cy="2010437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2135964" y="2171443"/>
            <a:ext cx="4300795" cy="432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 smtClean="0">
                <a:solidFill>
                  <a:schemeClr val="tx1"/>
                </a:solidFill>
              </a:rPr>
              <a:t>¿Qué razón apoya tu declaración?</a:t>
            </a:r>
            <a:endParaRPr lang="es-ES" sz="2000" b="1" dirty="0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789591" y="2424611"/>
            <a:ext cx="4993540" cy="665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i="1" dirty="0" smtClean="0">
                <a:solidFill>
                  <a:srgbClr val="3366FF"/>
                </a:solidFill>
              </a:rPr>
              <a:t>“estudiar por un tiempo largo puede ser cansado</a:t>
            </a:r>
            <a:r>
              <a:rPr lang="es-ES" sz="1600" i="1" dirty="0" smtClean="0">
                <a:solidFill>
                  <a:srgbClr val="3366FF"/>
                </a:solidFill>
                <a:effectLst/>
              </a:rPr>
              <a:t> “.</a:t>
            </a:r>
            <a:endParaRPr lang="es-ES" sz="1600" i="1" dirty="0">
              <a:solidFill>
                <a:srgbClr val="3366FF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288364" y="1361654"/>
            <a:ext cx="4300795" cy="432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 smtClean="0">
                <a:solidFill>
                  <a:schemeClr val="tx1"/>
                </a:solidFill>
              </a:rPr>
              <a:t>¿Cuál es tu declaración?</a:t>
            </a:r>
            <a:endParaRPr lang="es-ES" sz="2000" b="1" dirty="0">
              <a:solidFill>
                <a:schemeClr val="tx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930827" y="3098138"/>
            <a:ext cx="4993540" cy="665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i="1" dirty="0" smtClean="0">
                <a:solidFill>
                  <a:srgbClr val="3366FF"/>
                </a:solidFill>
              </a:rPr>
              <a:t>“Muchas escuelas en países con buen nivel estudiantil como Finlandia dan clases de a lo mucho 5 horas, pero aun así dejan tarea”.</a:t>
            </a:r>
            <a:endParaRPr lang="es-ES" sz="1600" i="1" dirty="0">
              <a:solidFill>
                <a:srgbClr val="3366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15" y="2470709"/>
            <a:ext cx="1534049" cy="1481377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857261" y="3556331"/>
            <a:ext cx="7293071" cy="540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sz="1800" b="1" dirty="0" smtClean="0">
                <a:solidFill>
                  <a:schemeClr val="tx1"/>
                </a:solidFill>
              </a:rPr>
              <a:t>¿Reconoces </a:t>
            </a:r>
            <a:r>
              <a:rPr lang="es-ES" sz="1800" b="1" dirty="0">
                <a:solidFill>
                  <a:schemeClr val="tx1"/>
                </a:solidFill>
              </a:rPr>
              <a:t>esta </a:t>
            </a:r>
            <a:r>
              <a:rPr lang="es-ES" sz="1800" b="1" dirty="0" smtClean="0">
                <a:solidFill>
                  <a:schemeClr val="tx1"/>
                </a:solidFill>
              </a:rPr>
              <a:t>objeción </a:t>
            </a:r>
            <a:r>
              <a:rPr lang="es-ES" sz="1800" b="1" dirty="0" smtClean="0">
                <a:solidFill>
                  <a:schemeClr val="tx1"/>
                </a:solidFill>
              </a:rPr>
              <a:t>y </a:t>
            </a:r>
            <a:r>
              <a:rPr lang="es-ES" sz="1800" b="1" dirty="0">
                <a:solidFill>
                  <a:schemeClr val="tx1"/>
                </a:solidFill>
              </a:rPr>
              <a:t>cómo </a:t>
            </a:r>
            <a:r>
              <a:rPr lang="es-ES" sz="1800" b="1" dirty="0" smtClean="0">
                <a:solidFill>
                  <a:schemeClr val="tx1"/>
                </a:solidFill>
              </a:rPr>
              <a:t>respondes a ella</a:t>
            </a:r>
            <a:r>
              <a:rPr lang="es-ES" sz="1800" b="1" dirty="0" smtClean="0">
                <a:solidFill>
                  <a:schemeClr val="tx1"/>
                </a:solidFill>
              </a:rPr>
              <a:t>?</a:t>
            </a:r>
          </a:p>
          <a:p>
            <a:pPr lvl="0"/>
            <a:r>
              <a:rPr lang="es-ES" sz="1800" b="1" dirty="0" smtClean="0">
                <a:solidFill>
                  <a:schemeClr val="tx1"/>
                </a:solidFill>
              </a:rPr>
              <a:t>Piensa en posibles contraargumentos </a:t>
            </a:r>
            <a:endParaRPr lang="es-ES" sz="1800" b="1" dirty="0">
              <a:solidFill>
                <a:schemeClr val="tx1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007027" y="4217994"/>
            <a:ext cx="4993540" cy="665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i="1" dirty="0" smtClean="0">
                <a:solidFill>
                  <a:srgbClr val="3366FF"/>
                </a:solidFill>
              </a:rPr>
              <a:t>“Es cierto que cada persona es diferente y es imposible encontrar un plan de estudio que se ajuste para todos”.</a:t>
            </a:r>
            <a:endParaRPr lang="es-ES" sz="1600" i="1" dirty="0">
              <a:solidFill>
                <a:srgbClr val="3366FF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522" b="98696" l="1200" r="62400"/>
                    </a14:imgEffect>
                  </a14:imgLayer>
                </a14:imgProps>
              </a:ext>
            </a:extLst>
          </a:blip>
          <a:srcRect l="-37045" r="37045"/>
          <a:stretch/>
        </p:blipFill>
        <p:spPr>
          <a:xfrm>
            <a:off x="4910981" y="3826373"/>
            <a:ext cx="4331571" cy="1992522"/>
          </a:xfrm>
          <a:prstGeom prst="rect">
            <a:avLst/>
          </a:prstGeom>
        </p:spPr>
      </p:pic>
      <p:sp>
        <p:nvSpPr>
          <p:cNvPr id="15" name="Subtitle 2"/>
          <p:cNvSpPr txBox="1">
            <a:spLocks/>
          </p:cNvSpPr>
          <p:nvPr/>
        </p:nvSpPr>
        <p:spPr>
          <a:xfrm>
            <a:off x="1443219" y="4700956"/>
            <a:ext cx="5481147" cy="6199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sz="2000" b="1" dirty="0" smtClean="0">
                <a:solidFill>
                  <a:schemeClr val="tx1"/>
                </a:solidFill>
              </a:rPr>
              <a:t>Ofrecer </a:t>
            </a:r>
            <a:r>
              <a:rPr lang="es-ES" sz="2000" b="1" dirty="0">
                <a:solidFill>
                  <a:schemeClr val="tx1"/>
                </a:solidFill>
              </a:rPr>
              <a:t>una garantía/justificación </a:t>
            </a:r>
            <a:r>
              <a:rPr lang="es-ES" sz="2000" b="1" dirty="0" smtClean="0">
                <a:solidFill>
                  <a:schemeClr val="tx1"/>
                </a:solidFill>
              </a:rPr>
              <a:t>de cómo esas razones se relacionan a la declaración </a:t>
            </a:r>
            <a:endParaRPr lang="es-ES" sz="20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83742" y="5214968"/>
            <a:ext cx="52930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i="1" dirty="0" smtClean="0">
                <a:solidFill>
                  <a:srgbClr val="3366FF"/>
                </a:solidFill>
              </a:rPr>
              <a:t>“Cuando alguien esta fresco para estudiar, tiene mayor eficiencia. Al contrario, </a:t>
            </a:r>
            <a:r>
              <a:rPr lang="es-ES" sz="1500" i="1" dirty="0" smtClean="0">
                <a:solidFill>
                  <a:srgbClr val="3366FF"/>
                </a:solidFill>
              </a:rPr>
              <a:t>si alguien se propone estudiar 4 horas seguidas, difícilmente  aprenderá mas en las ultimas dos horas, que en la primera hora”.</a:t>
            </a:r>
            <a:endParaRPr lang="es-ES" sz="1500" i="1" dirty="0">
              <a:solidFill>
                <a:srgbClr val="3366FF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1167" l="5500" r="90000">
                        <a14:backgroundMark x1="34000" y1="82833" x2="34000" y2="82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614" y="5002439"/>
            <a:ext cx="2445616" cy="183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2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162</Words>
  <Application>Microsoft Office PowerPoint</Application>
  <PresentationFormat>Presentación en pantalla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Construcción de un buen argumento</vt:lpstr>
    </vt:vector>
  </TitlesOfParts>
  <Company>COSANMEX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Construcción de un buen argumento</dc:title>
  <dc:creator>MAURICIO GIL</dc:creator>
  <cp:lastModifiedBy>pc</cp:lastModifiedBy>
  <cp:revision>7</cp:revision>
  <dcterms:created xsi:type="dcterms:W3CDTF">2018-11-02T04:26:47Z</dcterms:created>
  <dcterms:modified xsi:type="dcterms:W3CDTF">2018-12-01T02:19:42Z</dcterms:modified>
</cp:coreProperties>
</file>