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78" r:id="rId7"/>
    <p:sldId id="279" r:id="rId8"/>
    <p:sldId id="258" r:id="rId9"/>
    <p:sldId id="286" r:id="rId10"/>
    <p:sldId id="287" r:id="rId11"/>
    <p:sldId id="288" r:id="rId12"/>
    <p:sldId id="281" r:id="rId13"/>
    <p:sldId id="280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0655" autoAdjust="0"/>
  </p:normalViewPr>
  <p:slideViewPr>
    <p:cSldViewPr snapToGrid="0">
      <p:cViewPr>
        <p:scale>
          <a:sx n="52" d="100"/>
          <a:sy n="52" d="100"/>
        </p:scale>
        <p:origin x="72" y="667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57260-E549-239C-BBED-9C6A5C300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4D66B3-302A-E8E9-9F1A-C1A834EE9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5F7D0F-5BFD-BCA3-569C-BADC1CADE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97A6-A358-FB7D-8651-41CCE18C9E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7644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714C5-4A5B-E66D-D31A-B7901BB5A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AF9045-A51F-8A69-C4B0-5639247141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0AE7D-31A5-5EDD-2F42-CFF4831C3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9E635-7669-8C7C-79E1-FCFC4B1DE0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538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77BEB-AAC1-CBE8-E668-DC0CE1444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5EBC60-89D1-92ED-1EF1-20A26B0735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D853E-3FDC-530B-4125-2FF1594C1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2DDCE-084D-FDCF-37D1-599E8A2C2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0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tmp"/><Relationship Id="rId4" Type="http://schemas.openxmlformats.org/officeDocument/2006/relationships/image" Target="../media/image1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1962" y="2769351"/>
            <a:ext cx="4941771" cy="3200400"/>
          </a:xfrm>
        </p:spPr>
        <p:txBody>
          <a:bodyPr anchor="ctr"/>
          <a:lstStyle/>
          <a:p>
            <a:r>
              <a:rPr lang="en-US" sz="4400" b="1" dirty="0"/>
              <a:t>Linked List - Reorder List: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824DBB-6D1D-E2F6-7040-ECD7C101CDD9}"/>
              </a:ext>
            </a:extLst>
          </p:cNvPr>
          <p:cNvSpPr txBox="1"/>
          <p:nvPr/>
        </p:nvSpPr>
        <p:spPr>
          <a:xfrm>
            <a:off x="7211962" y="5147187"/>
            <a:ext cx="2802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By: Chaya Goldstein 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7DDCC2-72F9-6AB0-2461-0D3094B9989E}"/>
              </a:ext>
            </a:extLst>
          </p:cNvPr>
          <p:cNvSpPr txBox="1"/>
          <p:nvPr/>
        </p:nvSpPr>
        <p:spPr>
          <a:xfrm>
            <a:off x="6846390" y="1253613"/>
            <a:ext cx="4440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</a:rPr>
              <a:t>COMPLEXITY: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B645C-D046-23B9-B9A6-35FEE70D2720}"/>
              </a:ext>
            </a:extLst>
          </p:cNvPr>
          <p:cNvSpPr txBox="1"/>
          <p:nvPr/>
        </p:nvSpPr>
        <p:spPr>
          <a:xfrm rot="10800000" flipH="1" flipV="1">
            <a:off x="6703518" y="2274838"/>
            <a:ext cx="472648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Time: O(n) – one pass to find the middle, one to reverse, one to merge.</a:t>
            </a:r>
          </a:p>
          <a:p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285750" indent="-285750">
              <a:buFontTx/>
              <a:buChar char="-"/>
            </a:pPr>
            <a:r>
              <a:rPr lang="en-US" sz="2400" dirty="0">
                <a:solidFill>
                  <a:schemeClr val="bg1"/>
                </a:solidFill>
              </a:rPr>
              <a:t>Space: O(1) – only a handful of pointers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05E06D-39B8-7439-357F-9D8BFA90DDA9}"/>
              </a:ext>
            </a:extLst>
          </p:cNvPr>
          <p:cNvSpPr txBox="1"/>
          <p:nvPr/>
        </p:nvSpPr>
        <p:spPr>
          <a:xfrm>
            <a:off x="1179871" y="2767280"/>
            <a:ext cx="99404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/>
              <a:t>THANK YOU:)</a:t>
            </a:r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27" y="397190"/>
            <a:ext cx="1911145" cy="517208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Prompt: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927" y="1989811"/>
            <a:ext cx="4418371" cy="4366538"/>
          </a:xfrm>
        </p:spPr>
        <p:txBody>
          <a:bodyPr>
            <a:normAutofit fontScale="92500" lnSpcReduction="20000"/>
          </a:bodyPr>
          <a:lstStyle/>
          <a:p>
            <a:r>
              <a:rPr lang="en-US" sz="3500" b="1" dirty="0"/>
              <a:t>PROBLEM:</a:t>
            </a:r>
            <a:r>
              <a:rPr lang="en-US" sz="3000" b="1" dirty="0"/>
              <a:t> </a:t>
            </a:r>
          </a:p>
          <a:p>
            <a:r>
              <a:rPr lang="en-US" dirty="0"/>
              <a:t>Given the head of a singly linked list L0 -&gt; L1 -&gt; … -&gt; Ln, reorder it in-place to: L0 -&gt; Ln -&gt; L1 -&gt; Ln-1 -&gt; L2 -&gt; Ln-2 -&gt;… </a:t>
            </a:r>
          </a:p>
          <a:p>
            <a:r>
              <a:rPr lang="en-US" dirty="0"/>
              <a:t>Do not change node values; relink nodes.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Empty list or size 1-2: already “reordered”; leave as is.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list is singly linked (no </a:t>
            </a:r>
            <a:r>
              <a:rPr lang="en-US" dirty="0" err="1"/>
              <a:t>prev</a:t>
            </a:r>
            <a:r>
              <a:rPr lang="en-US" dirty="0"/>
              <a:t> pointers)</a:t>
            </a:r>
          </a:p>
          <a:p>
            <a:pPr marL="285750" indent="-285750">
              <a:buFontTx/>
              <a:buChar char="-"/>
            </a:pPr>
            <a:r>
              <a:rPr lang="en-US" dirty="0"/>
              <a:t>You may not allocate a new list or array to store nodes.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987715-A813-B856-6747-926FE1FBD252}"/>
              </a:ext>
            </a:extLst>
          </p:cNvPr>
          <p:cNvSpPr txBox="1"/>
          <p:nvPr/>
        </p:nvSpPr>
        <p:spPr>
          <a:xfrm>
            <a:off x="377927" y="914398"/>
            <a:ext cx="43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Reorder the list by alternating from front and back in-place. </a:t>
            </a:r>
          </a:p>
          <a:p>
            <a:r>
              <a:rPr lang="en-US" dirty="0">
                <a:solidFill>
                  <a:schemeClr val="bg1"/>
                </a:solidFill>
              </a:rPr>
              <a:t>Middle split, reverse second half, merge. </a:t>
            </a:r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07234" y="560438"/>
            <a:ext cx="3391824" cy="619432"/>
          </a:xfrm>
        </p:spPr>
        <p:txBody>
          <a:bodyPr/>
          <a:lstStyle/>
          <a:p>
            <a:r>
              <a:rPr lang="en-US" sz="4400" b="1" dirty="0"/>
              <a:t>Examples: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ECB39A-72CD-9901-A36E-3B8A05C2D8D3}"/>
              </a:ext>
            </a:extLst>
          </p:cNvPr>
          <p:cNvSpPr txBox="1"/>
          <p:nvPr/>
        </p:nvSpPr>
        <p:spPr>
          <a:xfrm>
            <a:off x="6865526" y="1194617"/>
            <a:ext cx="4675239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Example A: 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Input: 1 -&gt; 2 -&gt; 3 -&gt; 4 -&gt; 5</a:t>
            </a:r>
          </a:p>
          <a:p>
            <a:pPr algn="ctr"/>
            <a:r>
              <a:rPr lang="en-US" sz="2400" dirty="0"/>
              <a:t>Output: 1 -&gt; 5 -&gt; 2 -&gt; 4 -&gt; 3</a:t>
            </a:r>
          </a:p>
          <a:p>
            <a:pPr algn="ctr"/>
            <a:endParaRPr lang="en-US" sz="2400" dirty="0"/>
          </a:p>
          <a:p>
            <a:pPr algn="ctr"/>
            <a:r>
              <a:rPr lang="en-US" sz="2800" dirty="0"/>
              <a:t>Example B: </a:t>
            </a:r>
          </a:p>
          <a:p>
            <a:pPr algn="ctr"/>
            <a:endParaRPr lang="en-US" sz="2800" dirty="0"/>
          </a:p>
          <a:p>
            <a:pPr algn="ctr"/>
            <a:r>
              <a:rPr lang="en-US" sz="2400" dirty="0"/>
              <a:t>Input: 1 -&gt; 2 -&gt; 3 -&gt; 4</a:t>
            </a:r>
          </a:p>
          <a:p>
            <a:pPr algn="ctr"/>
            <a:r>
              <a:rPr lang="en-US" sz="2400" dirty="0"/>
              <a:t>Output: 1 -&gt; 4 -&gt; 2 -&gt; 3</a:t>
            </a:r>
          </a:p>
          <a:p>
            <a:pPr algn="ctr"/>
            <a:endParaRPr lang="en-US" sz="2000" dirty="0"/>
          </a:p>
          <a:p>
            <a:pPr algn="ctr"/>
            <a:r>
              <a:rPr lang="en-US" sz="2800" dirty="0"/>
              <a:t>Edge:</a:t>
            </a:r>
            <a:r>
              <a:rPr lang="en-US" sz="2000" dirty="0"/>
              <a:t> </a:t>
            </a:r>
          </a:p>
          <a:p>
            <a:pPr algn="ctr"/>
            <a:endParaRPr lang="en-US" sz="2000" dirty="0"/>
          </a:p>
          <a:p>
            <a:pPr algn="ctr"/>
            <a:r>
              <a:rPr lang="en-US" sz="2400" dirty="0"/>
              <a:t>Input: 1 -&gt; </a:t>
            </a:r>
          </a:p>
          <a:p>
            <a:pPr algn="ctr"/>
            <a:r>
              <a:rPr lang="en-US" sz="2400" dirty="0"/>
              <a:t>Output: 1 (unchanged) </a:t>
            </a:r>
          </a:p>
          <a:p>
            <a:pPr algn="ctr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C94CA0B-3E44-7B59-489E-4BAEE40DFC77}"/>
              </a:ext>
            </a:extLst>
          </p:cNvPr>
          <p:cNvSpPr txBox="1"/>
          <p:nvPr/>
        </p:nvSpPr>
        <p:spPr>
          <a:xfrm>
            <a:off x="398206" y="2610465"/>
            <a:ext cx="4055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</a:rPr>
              <a:t>3 STEPS: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BE42B-65B8-2851-E275-DE4A1AB893B1}"/>
              </a:ext>
            </a:extLst>
          </p:cNvPr>
          <p:cNvSpPr txBox="1"/>
          <p:nvPr/>
        </p:nvSpPr>
        <p:spPr>
          <a:xfrm>
            <a:off x="6445044" y="254643"/>
            <a:ext cx="534874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A: Middle Split With Fast/Slow: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screenshot of a computer">
            <a:extLst>
              <a:ext uri="{FF2B5EF4-FFF2-40B4-BE49-F238E27FC236}">
                <a16:creationId xmlns:a16="http://schemas.microsoft.com/office/drawing/2014/main" id="{916AC211-F9B6-BF58-6EB6-25FBC48D8E0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044" y="716308"/>
            <a:ext cx="5348749" cy="2099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A034F85-7095-E480-9C26-6201E712EFE4}"/>
              </a:ext>
            </a:extLst>
          </p:cNvPr>
          <p:cNvSpPr txBox="1"/>
          <p:nvPr/>
        </p:nvSpPr>
        <p:spPr>
          <a:xfrm>
            <a:off x="6445044" y="2918686"/>
            <a:ext cx="2997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B: Reverse the Right Half: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FF3CF7-0016-F8F8-5858-91A15F6CE2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5044" y="3390776"/>
            <a:ext cx="5390024" cy="71616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3E9C295-B722-AF43-D98A-CCC502863CAD}"/>
              </a:ext>
            </a:extLst>
          </p:cNvPr>
          <p:cNvSpPr txBox="1"/>
          <p:nvPr/>
        </p:nvSpPr>
        <p:spPr>
          <a:xfrm>
            <a:off x="6444565" y="4207408"/>
            <a:ext cx="26734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C: Merge one-by-one: </a:t>
            </a:r>
          </a:p>
        </p:txBody>
      </p:sp>
      <p:pic>
        <p:nvPicPr>
          <p:cNvPr id="22" name="Picture 2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30ED32-2239-756C-40AD-86FE8095D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4565" y="4710276"/>
            <a:ext cx="5348749" cy="1883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1FEB2D-31A8-B9CD-7F4E-F92F36D314C2}"/>
              </a:ext>
            </a:extLst>
          </p:cNvPr>
          <p:cNvSpPr txBox="1"/>
          <p:nvPr/>
        </p:nvSpPr>
        <p:spPr>
          <a:xfrm>
            <a:off x="3215149" y="560439"/>
            <a:ext cx="4763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ALGORITHM: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841985-4A0A-7145-7EFD-FFA15AFA6CB6}"/>
              </a:ext>
            </a:extLst>
          </p:cNvPr>
          <p:cNvSpPr txBox="1"/>
          <p:nvPr/>
        </p:nvSpPr>
        <p:spPr>
          <a:xfrm>
            <a:off x="1460089" y="1519084"/>
            <a:ext cx="864255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Find the middle using slow/fast; for even length, slow ends at the last node of the left half.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Split: </a:t>
            </a:r>
            <a:r>
              <a:rPr lang="en-US" sz="2400" dirty="0">
                <a:highlight>
                  <a:srgbClr val="FFFF00"/>
                </a:highlight>
              </a:rPr>
              <a:t>head1 = head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head2 = </a:t>
            </a:r>
            <a:r>
              <a:rPr lang="en-US" sz="2400" dirty="0" err="1">
                <a:highlight>
                  <a:srgbClr val="FFFF00"/>
                </a:highlight>
              </a:rPr>
              <a:t>slow.next</a:t>
            </a:r>
            <a:r>
              <a:rPr lang="en-US" sz="2400" dirty="0"/>
              <a:t>, then set </a:t>
            </a:r>
            <a:r>
              <a:rPr lang="en-US" sz="2400" dirty="0" err="1">
                <a:highlight>
                  <a:srgbClr val="FFFF00"/>
                </a:highlight>
              </a:rPr>
              <a:t>slow.next</a:t>
            </a:r>
            <a:r>
              <a:rPr lang="en-US" sz="2400" dirty="0">
                <a:highlight>
                  <a:srgbClr val="FFFF00"/>
                </a:highlight>
              </a:rPr>
              <a:t> = null</a:t>
            </a:r>
            <a:r>
              <a:rPr lang="en-US" sz="2400" dirty="0"/>
              <a:t>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Reverse </a:t>
            </a:r>
            <a:r>
              <a:rPr lang="en-US" sz="2400" dirty="0">
                <a:highlight>
                  <a:srgbClr val="FFFF00"/>
                </a:highlight>
              </a:rPr>
              <a:t>head2</a:t>
            </a:r>
            <a:r>
              <a:rPr lang="en-US" sz="2400" dirty="0"/>
              <a:t> in-place. 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Merge alternately: take one node from </a:t>
            </a:r>
            <a:r>
              <a:rPr lang="en-US" sz="2400" dirty="0">
                <a:highlight>
                  <a:srgbClr val="FFFF00"/>
                </a:highlight>
              </a:rPr>
              <a:t>head1</a:t>
            </a:r>
            <a:r>
              <a:rPr lang="en-US" sz="2400" dirty="0"/>
              <a:t>, then one form </a:t>
            </a:r>
            <a:r>
              <a:rPr lang="en-US" sz="2400" dirty="0">
                <a:highlight>
                  <a:srgbClr val="FFFF00"/>
                </a:highlight>
              </a:rPr>
              <a:t>head2</a:t>
            </a:r>
            <a:r>
              <a:rPr lang="en-US" sz="2400" dirty="0"/>
              <a:t>, until </a:t>
            </a:r>
            <a:r>
              <a:rPr lang="en-US" sz="2400" dirty="0">
                <a:highlight>
                  <a:srgbClr val="FFFF00"/>
                </a:highlight>
              </a:rPr>
              <a:t>head2</a:t>
            </a:r>
            <a:r>
              <a:rPr lang="en-US" sz="2400" dirty="0"/>
              <a:t> is </a:t>
            </a:r>
          </a:p>
          <a:p>
            <a:r>
              <a:rPr lang="en-US" sz="2400" dirty="0"/>
              <a:t>      exhausted (left may have one extra). </a:t>
            </a:r>
          </a:p>
          <a:p>
            <a:endParaRPr lang="en-US" sz="2400" dirty="0"/>
          </a:p>
          <a:p>
            <a:r>
              <a:rPr lang="en-US" sz="2400" dirty="0"/>
              <a:t>5. The head remains the same (start of woven list). </a:t>
            </a:r>
          </a:p>
          <a:p>
            <a:pPr marL="342900" indent="-342900">
              <a:buAutoNum type="arabicPeriod"/>
            </a:pPr>
            <a:endParaRPr lang="en-US" sz="2000" dirty="0"/>
          </a:p>
          <a:p>
            <a:pPr marL="342900" indent="-34290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232F7-81DE-1B28-544C-B39FAFA02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0290CDA-96CE-8AE4-45BF-A5591D95F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2ED461-DBAC-8C68-D7FA-11AFB8A19DDC}"/>
              </a:ext>
            </a:extLst>
          </p:cNvPr>
          <p:cNvSpPr txBox="1"/>
          <p:nvPr/>
        </p:nvSpPr>
        <p:spPr>
          <a:xfrm>
            <a:off x="2971799" y="560439"/>
            <a:ext cx="47637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CORRECTNESS: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7F408C-595F-5D52-1D5E-6C1E7C80DEEF}"/>
              </a:ext>
            </a:extLst>
          </p:cNvPr>
          <p:cNvSpPr txBox="1"/>
          <p:nvPr/>
        </p:nvSpPr>
        <p:spPr>
          <a:xfrm>
            <a:off x="1032387" y="1329880"/>
            <a:ext cx="86425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/>
              <a:t>After step 1, slow is at the middle: left and right cover all nodes.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After step 2, head1 and reversed head2 partition the original list. </a:t>
            </a:r>
          </a:p>
          <a:p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/>
              <a:t>Merge loop invariant: before each iteration, the already-built prefix matches the pattern L1, Ln, L1, Ln-1… and head1 points to the next left node while head2 points to the next right node. </a:t>
            </a:r>
          </a:p>
          <a:p>
            <a:r>
              <a:rPr lang="en-US" sz="2400" dirty="0"/>
              <a:t>     Each iteration appends at most one from each side, preserving the pattern; </a:t>
            </a:r>
          </a:p>
          <a:p>
            <a:r>
              <a:rPr lang="en-US" sz="2400" dirty="0"/>
              <a:t>     Termination occurs when head2 finishes (right half never longer than left). </a:t>
            </a:r>
          </a:p>
        </p:txBody>
      </p:sp>
    </p:spTree>
    <p:extLst>
      <p:ext uri="{BB962C8B-B14F-4D97-AF65-F5344CB8AC3E}">
        <p14:creationId xmlns:p14="http://schemas.microsoft.com/office/powerpoint/2010/main" val="2155368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4FF4C-9EF8-2E56-82FB-62E8819B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program">
            <a:extLst>
              <a:ext uri="{FF2B5EF4-FFF2-40B4-BE49-F238E27FC236}">
                <a16:creationId xmlns:a16="http://schemas.microsoft.com/office/drawing/2014/main" id="{951AF61D-0E62-0763-E29B-722C0F8F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494" y="146853"/>
            <a:ext cx="5445225" cy="6564294"/>
          </a:xfrm>
          <a:prstGeom prst="rect">
            <a:avLst/>
          </a:prstGeom>
        </p:spPr>
      </p:pic>
      <p:pic>
        <p:nvPicPr>
          <p:cNvPr id="7" name="Picture 6" descr="A computer screen shot of a program code">
            <a:extLst>
              <a:ext uri="{FF2B5EF4-FFF2-40B4-BE49-F238E27FC236}">
                <a16:creationId xmlns:a16="http://schemas.microsoft.com/office/drawing/2014/main" id="{62B1194E-3415-7C0E-AAE1-D0AB98E54C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850825"/>
            <a:ext cx="5937939" cy="315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684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AA2A-C9E4-0BE8-35BF-765DD5463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">
            <a:extLst>
              <a:ext uri="{FF2B5EF4-FFF2-40B4-BE49-F238E27FC236}">
                <a16:creationId xmlns:a16="http://schemas.microsoft.com/office/drawing/2014/main" id="{CA4F069D-A7F5-83C1-0133-55EDAAB83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2863" y="246520"/>
            <a:ext cx="5426273" cy="6364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7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4211" y="800353"/>
            <a:ext cx="8420100" cy="771744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From the code: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EB188B-F34E-2069-FD89-39A082F0C63C}"/>
              </a:ext>
            </a:extLst>
          </p:cNvPr>
          <p:cNvSpPr txBox="1"/>
          <p:nvPr/>
        </p:nvSpPr>
        <p:spPr>
          <a:xfrm rot="10800000" flipH="1" flipV="1">
            <a:off x="2687621" y="1979064"/>
            <a:ext cx="921432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(1 -&gt; 2 -&gt; 3 -&gt; 4 -&gt; 5): </a:t>
            </a:r>
          </a:p>
          <a:p>
            <a:r>
              <a:rPr lang="en-US" sz="2800" dirty="0"/>
              <a:t>Find the middle: slow = 3, split into 1 -&gt; 2 -&gt; 3 and 4 -&gt; 4. </a:t>
            </a:r>
          </a:p>
          <a:p>
            <a:r>
              <a:rPr lang="en-US" sz="2800" dirty="0"/>
              <a:t>Reverse right: 5 -&gt; 4</a:t>
            </a:r>
          </a:p>
          <a:p>
            <a:r>
              <a:rPr lang="en-US" sz="2800" dirty="0"/>
              <a:t>Merge: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Start p1=1, p2=5. </a:t>
            </a:r>
          </a:p>
          <a:p>
            <a:r>
              <a:rPr lang="en-US" sz="2800" dirty="0"/>
              <a:t>     Link 1 -&gt; 5 then 5 -&gt; 2 (the old p1.next), advance to p1=2, p2=4. </a:t>
            </a:r>
          </a:p>
          <a:p>
            <a:pPr marL="285750" indent="-285750">
              <a:buFontTx/>
              <a:buChar char="-"/>
            </a:pPr>
            <a:r>
              <a:rPr lang="en-US" sz="2800" dirty="0"/>
              <a:t>Link 2 -&gt; 4, then 4 -&gt; 3, advance to p1=3, p2=null. </a:t>
            </a:r>
          </a:p>
          <a:p>
            <a:r>
              <a:rPr lang="en-US" sz="2800" dirty="0"/>
              <a:t>     Done: 1 -&gt; 5 -&gt; 2 -&gt; 4 -&gt; 3. 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26CCB30A6E7640B7B46FC4119D61D8" ma:contentTypeVersion="5" ma:contentTypeDescription="Create a new document." ma:contentTypeScope="" ma:versionID="222a224484983184868dbbcb6099987b">
  <xsd:schema xmlns:xsd="http://www.w3.org/2001/XMLSchema" xmlns:xs="http://www.w3.org/2001/XMLSchema" xmlns:p="http://schemas.microsoft.com/office/2006/metadata/properties" xmlns:ns3="96c37535-b73d-4783-8ea2-7ee4c573f78e" targetNamespace="http://schemas.microsoft.com/office/2006/metadata/properties" ma:root="true" ma:fieldsID="a340783eb25a3461b94744a301aacafc" ns3:_="">
    <xsd:import namespace="96c37535-b73d-4783-8ea2-7ee4c573f78e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6c37535-b73d-4783-8ea2-7ee4c573f78e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96c37535-b73d-4783-8ea2-7ee4c573f78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9BC7B4-4D0C-40B9-A529-0B75496C4C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6c37535-b73d-4783-8ea2-7ee4c573f78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{F331E1FE-847A-47B3-9EC2-CBE8072208B8}TF7521aafa-c748-4c40-a498-ba511be234dc5b1b6097_win32-5039330bb2f3</Template>
  <TotalTime>3487</TotalTime>
  <Words>543</Words>
  <Application>Microsoft Office PowerPoint</Application>
  <PresentationFormat>Widescreen</PresentationFormat>
  <Paragraphs>79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Tenorite</vt:lpstr>
      <vt:lpstr>Custom</vt:lpstr>
      <vt:lpstr>Linked List - Reorder List: </vt:lpstr>
      <vt:lpstr>Prompt: </vt:lpstr>
      <vt:lpstr>Examples: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From the code: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Chaya M Goldstein</dc:creator>
  <cp:lastModifiedBy>Chaya M Goldstein</cp:lastModifiedBy>
  <cp:revision>4</cp:revision>
  <dcterms:created xsi:type="dcterms:W3CDTF">2025-10-26T01:02:09Z</dcterms:created>
  <dcterms:modified xsi:type="dcterms:W3CDTF">2025-10-28T19:00:09Z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0x0101008326CCB30A6E7640B7B46FC4119D61D8</vt:lpwstr>
  </property>
  <property fmtid="{D5CDD505-2E9C-101B-9397-08002B2CF9AE}" pid="3" name="MediaServiceImageTags">
    <vt:lpwstr/>
  </property>
</Properties>
</file>