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90" r:id="rId3"/>
    <p:sldId id="360" r:id="rId4"/>
    <p:sldId id="339" r:id="rId5"/>
    <p:sldId id="346" r:id="rId6"/>
    <p:sldId id="347" r:id="rId7"/>
    <p:sldId id="331" r:id="rId8"/>
    <p:sldId id="342" r:id="rId9"/>
    <p:sldId id="359" r:id="rId10"/>
    <p:sldId id="358" r:id="rId11"/>
    <p:sldId id="256" r:id="rId12"/>
    <p:sldId id="348" r:id="rId13"/>
    <p:sldId id="349" r:id="rId14"/>
    <p:sldId id="345" r:id="rId15"/>
    <p:sldId id="340" r:id="rId16"/>
    <p:sldId id="344" r:id="rId17"/>
    <p:sldId id="350" r:id="rId18"/>
    <p:sldId id="258" r:id="rId19"/>
    <p:sldId id="267" r:id="rId20"/>
    <p:sldId id="263" r:id="rId21"/>
    <p:sldId id="265" r:id="rId22"/>
    <p:sldId id="266" r:id="rId23"/>
    <p:sldId id="276" r:id="rId24"/>
    <p:sldId id="275" r:id="rId25"/>
    <p:sldId id="351" r:id="rId26"/>
    <p:sldId id="289" r:id="rId27"/>
    <p:sldId id="280" r:id="rId28"/>
    <p:sldId id="353" r:id="rId29"/>
    <p:sldId id="354" r:id="rId30"/>
    <p:sldId id="355" r:id="rId31"/>
    <p:sldId id="356" r:id="rId32"/>
    <p:sldId id="357" r:id="rId33"/>
    <p:sldId id="286" r:id="rId34"/>
    <p:sldId id="274" r:id="rId35"/>
    <p:sldId id="287" r:id="rId36"/>
  </p:sldIdLst>
  <p:sldSz cx="12192000" cy="6858000"/>
  <p:notesSz cx="6858000" cy="1543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y Porter" initials="RP" lastIdx="7" clrIdx="0">
    <p:extLst>
      <p:ext uri="{19B8F6BF-5375-455C-9EA6-DF929625EA0E}">
        <p15:presenceInfo xmlns:p15="http://schemas.microsoft.com/office/powerpoint/2012/main" userId="S::roy.porter@bjss.com::c27da767-3e36-4130-989b-610c0c7d139b" providerId="AD"/>
      </p:ext>
    </p:extLst>
  </p:cmAuthor>
  <p:cmAuthor id="2" name="Marie Cahill" initials="MC" lastIdx="4" clrIdx="1">
    <p:extLst>
      <p:ext uri="{19B8F6BF-5375-455C-9EA6-DF929625EA0E}">
        <p15:presenceInfo xmlns:p15="http://schemas.microsoft.com/office/powerpoint/2012/main" userId="S-1-5-21-296251794-841242362-538272213-228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D46AD-D8CB-4B41-BED2-FFA1AF6F4D92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D67CB2-3304-48F3-89A7-C0FD3F1A0BB9}">
      <dgm:prSet/>
      <dgm:spPr/>
      <dgm:t>
        <a:bodyPr/>
        <a:lstStyle/>
        <a:p>
          <a:r>
            <a:rPr lang="en-US"/>
            <a:t>11:00</a:t>
          </a:r>
        </a:p>
      </dgm:t>
    </dgm:pt>
    <dgm:pt modelId="{C7C29014-7AA5-473E-A211-4C1408B1C64D}" type="parTrans" cxnId="{37F0038C-874F-41D2-918E-EB05BBE3B7FC}">
      <dgm:prSet/>
      <dgm:spPr/>
      <dgm:t>
        <a:bodyPr/>
        <a:lstStyle/>
        <a:p>
          <a:endParaRPr lang="en-US"/>
        </a:p>
      </dgm:t>
    </dgm:pt>
    <dgm:pt modelId="{5B61768D-8377-4EC8-A29F-CD7709562301}" type="sibTrans" cxnId="{37F0038C-874F-41D2-918E-EB05BBE3B7FC}">
      <dgm:prSet/>
      <dgm:spPr/>
      <dgm:t>
        <a:bodyPr/>
        <a:lstStyle/>
        <a:p>
          <a:endParaRPr lang="en-US"/>
        </a:p>
      </dgm:t>
    </dgm:pt>
    <dgm:pt modelId="{65BC82DF-40BB-452D-9C97-950A1E6F8467}">
      <dgm:prSet/>
      <dgm:spPr/>
      <dgm:t>
        <a:bodyPr/>
        <a:lstStyle/>
        <a:p>
          <a:r>
            <a:rPr lang="en-US"/>
            <a:t>Alarm Test</a:t>
          </a:r>
        </a:p>
      </dgm:t>
    </dgm:pt>
    <dgm:pt modelId="{41BA949D-9367-4EB0-8E4B-FD13058A194D}" type="parTrans" cxnId="{72918988-A550-4782-9308-79E0C6341260}">
      <dgm:prSet/>
      <dgm:spPr/>
      <dgm:t>
        <a:bodyPr/>
        <a:lstStyle/>
        <a:p>
          <a:endParaRPr lang="en-US"/>
        </a:p>
      </dgm:t>
    </dgm:pt>
    <dgm:pt modelId="{4CA7F54E-2E0F-4C7A-8828-197187AE1A6D}" type="sibTrans" cxnId="{72918988-A550-4782-9308-79E0C6341260}">
      <dgm:prSet/>
      <dgm:spPr/>
      <dgm:t>
        <a:bodyPr/>
        <a:lstStyle/>
        <a:p>
          <a:endParaRPr lang="en-US"/>
        </a:p>
      </dgm:t>
    </dgm:pt>
    <dgm:pt modelId="{9FE2DF86-E7C2-4A0F-8D5A-C1D517410087}" type="pres">
      <dgm:prSet presAssocID="{6AED46AD-D8CB-4B41-BED2-FFA1AF6F4D92}" presName="cycle" presStyleCnt="0">
        <dgm:presLayoutVars>
          <dgm:dir/>
          <dgm:resizeHandles val="exact"/>
        </dgm:presLayoutVars>
      </dgm:prSet>
      <dgm:spPr/>
    </dgm:pt>
    <dgm:pt modelId="{539206D1-73EB-4897-A5D6-8ACD1329B14C}" type="pres">
      <dgm:prSet presAssocID="{48D67CB2-3304-48F3-89A7-C0FD3F1A0BB9}" presName="node" presStyleLbl="node1" presStyleIdx="0" presStyleCnt="2">
        <dgm:presLayoutVars>
          <dgm:bulletEnabled val="1"/>
        </dgm:presLayoutVars>
      </dgm:prSet>
      <dgm:spPr/>
    </dgm:pt>
    <dgm:pt modelId="{F97D736D-ADE2-4EBC-83F7-F8C458F2254B}" type="pres">
      <dgm:prSet presAssocID="{48D67CB2-3304-48F3-89A7-C0FD3F1A0BB9}" presName="spNode" presStyleCnt="0"/>
      <dgm:spPr/>
    </dgm:pt>
    <dgm:pt modelId="{40377E69-1598-40B5-9406-0FA660C756C6}" type="pres">
      <dgm:prSet presAssocID="{5B61768D-8377-4EC8-A29F-CD7709562301}" presName="sibTrans" presStyleLbl="sibTrans1D1" presStyleIdx="0" presStyleCnt="2"/>
      <dgm:spPr/>
    </dgm:pt>
    <dgm:pt modelId="{95C6A953-C735-40B1-AAF6-6BF3C12C2494}" type="pres">
      <dgm:prSet presAssocID="{65BC82DF-40BB-452D-9C97-950A1E6F8467}" presName="node" presStyleLbl="node1" presStyleIdx="1" presStyleCnt="2">
        <dgm:presLayoutVars>
          <dgm:bulletEnabled val="1"/>
        </dgm:presLayoutVars>
      </dgm:prSet>
      <dgm:spPr/>
    </dgm:pt>
    <dgm:pt modelId="{F9E70E29-27D9-49C0-B902-CFD59010F05A}" type="pres">
      <dgm:prSet presAssocID="{65BC82DF-40BB-452D-9C97-950A1E6F8467}" presName="spNode" presStyleCnt="0"/>
      <dgm:spPr/>
    </dgm:pt>
    <dgm:pt modelId="{DBB571E8-755E-4042-8721-0D689DF24DDD}" type="pres">
      <dgm:prSet presAssocID="{4CA7F54E-2E0F-4C7A-8828-197187AE1A6D}" presName="sibTrans" presStyleLbl="sibTrans1D1" presStyleIdx="1" presStyleCnt="2"/>
      <dgm:spPr/>
    </dgm:pt>
  </dgm:ptLst>
  <dgm:cxnLst>
    <dgm:cxn modelId="{DCE63312-466E-4428-B427-5BB20E4F94B3}" type="presOf" srcId="{6AED46AD-D8CB-4B41-BED2-FFA1AF6F4D92}" destId="{9FE2DF86-E7C2-4A0F-8D5A-C1D517410087}" srcOrd="0" destOrd="0" presId="urn:microsoft.com/office/officeart/2005/8/layout/cycle6"/>
    <dgm:cxn modelId="{7303E416-E114-41F5-8F4F-D339C2C394E5}" type="presOf" srcId="{4CA7F54E-2E0F-4C7A-8828-197187AE1A6D}" destId="{DBB571E8-755E-4042-8721-0D689DF24DDD}" srcOrd="0" destOrd="0" presId="urn:microsoft.com/office/officeart/2005/8/layout/cycle6"/>
    <dgm:cxn modelId="{DAD15E1F-2733-4D33-B0A0-AF9F000EC0DD}" type="presOf" srcId="{48D67CB2-3304-48F3-89A7-C0FD3F1A0BB9}" destId="{539206D1-73EB-4897-A5D6-8ACD1329B14C}" srcOrd="0" destOrd="0" presId="urn:microsoft.com/office/officeart/2005/8/layout/cycle6"/>
    <dgm:cxn modelId="{015F233F-452D-4527-B2A4-999C08A6D80F}" type="presOf" srcId="{65BC82DF-40BB-452D-9C97-950A1E6F8467}" destId="{95C6A953-C735-40B1-AAF6-6BF3C12C2494}" srcOrd="0" destOrd="0" presId="urn:microsoft.com/office/officeart/2005/8/layout/cycle6"/>
    <dgm:cxn modelId="{72918988-A550-4782-9308-79E0C6341260}" srcId="{6AED46AD-D8CB-4B41-BED2-FFA1AF6F4D92}" destId="{65BC82DF-40BB-452D-9C97-950A1E6F8467}" srcOrd="1" destOrd="0" parTransId="{41BA949D-9367-4EB0-8E4B-FD13058A194D}" sibTransId="{4CA7F54E-2E0F-4C7A-8828-197187AE1A6D}"/>
    <dgm:cxn modelId="{37F0038C-874F-41D2-918E-EB05BBE3B7FC}" srcId="{6AED46AD-D8CB-4B41-BED2-FFA1AF6F4D92}" destId="{48D67CB2-3304-48F3-89A7-C0FD3F1A0BB9}" srcOrd="0" destOrd="0" parTransId="{C7C29014-7AA5-473E-A211-4C1408B1C64D}" sibTransId="{5B61768D-8377-4EC8-A29F-CD7709562301}"/>
    <dgm:cxn modelId="{33D619F7-1131-4191-954C-00092086B596}" type="presOf" srcId="{5B61768D-8377-4EC8-A29F-CD7709562301}" destId="{40377E69-1598-40B5-9406-0FA660C756C6}" srcOrd="0" destOrd="0" presId="urn:microsoft.com/office/officeart/2005/8/layout/cycle6"/>
    <dgm:cxn modelId="{424799EF-CFBC-40B0-92CE-C67A13307059}" type="presParOf" srcId="{9FE2DF86-E7C2-4A0F-8D5A-C1D517410087}" destId="{539206D1-73EB-4897-A5D6-8ACD1329B14C}" srcOrd="0" destOrd="0" presId="urn:microsoft.com/office/officeart/2005/8/layout/cycle6"/>
    <dgm:cxn modelId="{CD37CF2D-0006-4E2D-A0BF-9CEEB0219745}" type="presParOf" srcId="{9FE2DF86-E7C2-4A0F-8D5A-C1D517410087}" destId="{F97D736D-ADE2-4EBC-83F7-F8C458F2254B}" srcOrd="1" destOrd="0" presId="urn:microsoft.com/office/officeart/2005/8/layout/cycle6"/>
    <dgm:cxn modelId="{57A301C1-259D-4778-8A75-47867B9972D0}" type="presParOf" srcId="{9FE2DF86-E7C2-4A0F-8D5A-C1D517410087}" destId="{40377E69-1598-40B5-9406-0FA660C756C6}" srcOrd="2" destOrd="0" presId="urn:microsoft.com/office/officeart/2005/8/layout/cycle6"/>
    <dgm:cxn modelId="{0B6FB44B-E3F3-4477-9D32-A8CB1EA343B0}" type="presParOf" srcId="{9FE2DF86-E7C2-4A0F-8D5A-C1D517410087}" destId="{95C6A953-C735-40B1-AAF6-6BF3C12C2494}" srcOrd="3" destOrd="0" presId="urn:microsoft.com/office/officeart/2005/8/layout/cycle6"/>
    <dgm:cxn modelId="{ACDD1861-D312-4CA1-BF5E-7D58055B8F55}" type="presParOf" srcId="{9FE2DF86-E7C2-4A0F-8D5A-C1D517410087}" destId="{F9E70E29-27D9-49C0-B902-CFD59010F05A}" srcOrd="4" destOrd="0" presId="urn:microsoft.com/office/officeart/2005/8/layout/cycle6"/>
    <dgm:cxn modelId="{15090E74-4CA3-4C98-9301-3A8F2326ABBD}" type="presParOf" srcId="{9FE2DF86-E7C2-4A0F-8D5A-C1D517410087}" destId="{DBB571E8-755E-4042-8721-0D689DF24DDD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206D1-73EB-4897-A5D6-8ACD1329B14C}">
      <dsp:nvSpPr>
        <dsp:cNvPr id="0" name=""/>
        <dsp:cNvSpPr/>
      </dsp:nvSpPr>
      <dsp:spPr>
        <a:xfrm>
          <a:off x="877" y="1550156"/>
          <a:ext cx="3084749" cy="20050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11:00</a:t>
          </a:r>
        </a:p>
      </dsp:txBody>
      <dsp:txXfrm>
        <a:off x="98757" y="1648036"/>
        <a:ext cx="2888989" cy="1809327"/>
      </dsp:txXfrm>
    </dsp:sp>
    <dsp:sp modelId="{40377E69-1598-40B5-9406-0FA660C756C6}">
      <dsp:nvSpPr>
        <dsp:cNvPr id="0" name=""/>
        <dsp:cNvSpPr/>
      </dsp:nvSpPr>
      <dsp:spPr>
        <a:xfrm>
          <a:off x="1543251" y="849514"/>
          <a:ext cx="3406371" cy="3406371"/>
        </a:xfrm>
        <a:custGeom>
          <a:avLst/>
          <a:gdLst/>
          <a:ahLst/>
          <a:cxnLst/>
          <a:rect l="0" t="0" r="0" b="0"/>
          <a:pathLst>
            <a:path>
              <a:moveTo>
                <a:pt x="342712" y="678512"/>
              </a:moveTo>
              <a:arcTo wR="1703185" hR="1703185" stAng="13019167" swAng="636166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6A953-C735-40B1-AAF6-6BF3C12C2494}">
      <dsp:nvSpPr>
        <dsp:cNvPr id="0" name=""/>
        <dsp:cNvSpPr/>
      </dsp:nvSpPr>
      <dsp:spPr>
        <a:xfrm>
          <a:off x="3407248" y="1550156"/>
          <a:ext cx="3084749" cy="200508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Alarm Test</a:t>
          </a:r>
        </a:p>
      </dsp:txBody>
      <dsp:txXfrm>
        <a:off x="3505128" y="1648036"/>
        <a:ext cx="2888989" cy="1809327"/>
      </dsp:txXfrm>
    </dsp:sp>
    <dsp:sp modelId="{DBB571E8-755E-4042-8721-0D689DF24DDD}">
      <dsp:nvSpPr>
        <dsp:cNvPr id="0" name=""/>
        <dsp:cNvSpPr/>
      </dsp:nvSpPr>
      <dsp:spPr>
        <a:xfrm>
          <a:off x="1543251" y="849514"/>
          <a:ext cx="3406371" cy="3406371"/>
        </a:xfrm>
        <a:custGeom>
          <a:avLst/>
          <a:gdLst/>
          <a:ahLst/>
          <a:cxnLst/>
          <a:rect l="0" t="0" r="0" b="0"/>
          <a:pathLst>
            <a:path>
              <a:moveTo>
                <a:pt x="3063658" y="2727858"/>
              </a:moveTo>
              <a:arcTo wR="1703185" hR="1703185" stAng="2219167" swAng="6361667"/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D125E-9566-4E00-AD0A-D32832F43A78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9BF9C-381A-4476-A5D5-ADCA361A5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0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44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Love this slide: "Right! Dealine's up! Just get it out the door!"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01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 panose="020F0502020204030204"/>
              </a:rPr>
              <a:t>At last! The final – and most important step – of our software journey: deployment.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We've written code. We've run tests. We're confident the code is production ready. We've packaged it up.</a:t>
            </a:r>
          </a:p>
          <a:p>
            <a:r>
              <a:rPr lang="en-GB">
                <a:cs typeface="Calibri" panose="020F0502020204030204"/>
              </a:rPr>
              <a:t>SHIP IT!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This slide describes the concepts well. </a:t>
            </a:r>
          </a:p>
          <a:p>
            <a:r>
              <a:rPr lang="en-GB">
                <a:cs typeface="Calibri" panose="020F0502020204030204"/>
              </a:rPr>
              <a:t>We need to deploy code to *somewhere* - a phone, an app server, whatever.</a:t>
            </a:r>
          </a:p>
          <a:p>
            <a:r>
              <a:rPr lang="en-GB">
                <a:cs typeface="Calibri" panose="020F0502020204030204"/>
              </a:rPr>
              <a:t>To do that, we need our packaged up app – and a valid execution environment on that target hardware.</a:t>
            </a:r>
          </a:p>
          <a:p>
            <a:r>
              <a:rPr lang="en-GB">
                <a:cs typeface="Calibri" panose="020F0502020204030204"/>
              </a:rPr>
              <a:t>Typically this is an OS supported by our language, plus all the config needed.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We can either buy our own hardware – or we can rent. Some are very small – like our next exercise …</a:t>
            </a:r>
          </a:p>
          <a:p>
            <a:r>
              <a:rPr lang="en-GB">
                <a:cs typeface="Calibri" panose="020F0502020204030204"/>
              </a:rPr>
              <a:t>But some – well, they are quite big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270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Massive web scale companies like the FAANG companies (Facebook, Apple, Amazon, Netflix, Google) need millions of servers to host their users.</a:t>
            </a:r>
            <a:endParaRPr lang="en-US"/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Let that sink in: millions of servers.  Google hit one million servers in the early 2000s.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That is a massive challenge to deployment, which we will talk about a bit later.</a:t>
            </a:r>
          </a:p>
          <a:p>
            <a:r>
              <a:rPr lang="en-GB">
                <a:cs typeface="Calibri"/>
              </a:rPr>
              <a:t>The photo is just one part of one of Facebook's many data centres.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All that for pictures of your cat and yesterday's lunch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 panose="020F0502020204030204"/>
              </a:rPr>
              <a:t>We are going to finish our first CI/CD pipeline by keeping it simple.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Our next exercise will deploy to a borrowed server in the cloud. Just a single server – to keep things simple</a:t>
            </a:r>
            <a:endParaRPr lang="en-GB"/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We will use a provider called 'Heroku' to host our server application in a Java execution environment.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[TALK THROUGH SLIDE – What is Heroku?]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560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019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completed the pipeline!</a:t>
            </a:r>
          </a:p>
          <a:p>
            <a:r>
              <a:rPr lang="en-GB">
                <a:cs typeface="Calibri" panose="020F0502020204030204"/>
              </a:rPr>
              <a:t>MASSIVE CHEERING!</a:t>
            </a:r>
          </a:p>
          <a:p>
            <a:r>
              <a:rPr lang="en-GB">
                <a:cs typeface="Calibri" panose="020F0502020204030204"/>
              </a:rPr>
              <a:t>We have actually shipped something!!!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Now all we have to do is wait for the money to roll in …  </a:t>
            </a:r>
          </a:p>
          <a:p>
            <a:r>
              <a:rPr lang="en-GB">
                <a:cs typeface="Calibri" panose="020F0502020204030204"/>
              </a:rPr>
              <a:t>if only the software biz were that simple ;)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875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We mentioned how Google had one million servers.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Think about how that changes CI/CD: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- It's hard to update one million things</a:t>
            </a:r>
            <a:endParaRPr lang="en-GB"/>
          </a:p>
          <a:p>
            <a:r>
              <a:rPr lang="en-GB">
                <a:cs typeface="Calibri" panose="020F0502020204030204"/>
              </a:rPr>
              <a:t>- And what happens if the deployment fails? It's hard to roll back one million things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What are we going to do?  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Let's look at the options available to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508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Let's start with basics.</a:t>
            </a:r>
          </a:p>
          <a:p>
            <a:endParaRPr lang="en-GB"/>
          </a:p>
          <a:p>
            <a:r>
              <a:rPr lang="en-GB">
                <a:cs typeface="Calibri"/>
              </a:rPr>
              <a:t>Here is the naïve, simplest example: Big Bang.</a:t>
            </a:r>
            <a:endParaRPr lang="en-GB"/>
          </a:p>
          <a:p>
            <a:endParaRPr lang="en-GB"/>
          </a:p>
          <a:p>
            <a:r>
              <a:rPr lang="en-GB"/>
              <a:t>We've got three servers each running version 1 of some code.</a:t>
            </a:r>
            <a:endParaRPr lang="en-GB">
              <a:cs typeface="Calibri"/>
            </a:endParaRPr>
          </a:p>
          <a:p>
            <a:r>
              <a:rPr lang="en-GB"/>
              <a:t>We fire up a pipeline and change all three servers at once to run version 2.</a:t>
            </a:r>
            <a:endParaRPr lang="en-GB">
              <a:cs typeface="Calibri"/>
            </a:endParaRPr>
          </a:p>
          <a:p>
            <a:endParaRPr lang="en-GB"/>
          </a:p>
          <a:p>
            <a:r>
              <a:rPr lang="en-GB"/>
              <a:t>It's nice and simple. But very risky.</a:t>
            </a:r>
            <a:endParaRPr lang="en-GB">
              <a:cs typeface="Calibri"/>
            </a:endParaRPr>
          </a:p>
          <a:p>
            <a:endParaRPr lang="en-GB"/>
          </a:p>
          <a:p>
            <a:r>
              <a:rPr lang="en-GB">
                <a:cs typeface="Calibri"/>
              </a:rPr>
              <a:t>If a fault is found in version 2 – how do we roll back?</a:t>
            </a:r>
            <a:endParaRPr lang="en-GB"/>
          </a:p>
          <a:p>
            <a:r>
              <a:rPr lang="en-GB">
                <a:cs typeface="Calibri"/>
              </a:rPr>
              <a:t>How long does it take to complete?</a:t>
            </a:r>
          </a:p>
          <a:p>
            <a:r>
              <a:rPr lang="en-GB">
                <a:cs typeface="Calibri"/>
              </a:rPr>
              <a:t>Remember, the app is down during all this time: users just see 'this site is down for scheduled maintenance'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When we have to change every server all at once, application unavailability is a real problem. Irriatating for Facebook. Catastrophic for TSB (remember?)</a:t>
            </a:r>
            <a:endParaRPr lang="en-GB"/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And if you think it is bad for three servers – and it is! - wait until you have 3 million: Catastrophic.</a:t>
            </a:r>
          </a:p>
          <a:p>
            <a:endParaRPr lang="en-GB"/>
          </a:p>
          <a:p>
            <a:r>
              <a:rPr lang="en-GB"/>
              <a:t>This  naïve appraoch is good for very small deployments and development. </a:t>
            </a:r>
          </a:p>
          <a:p>
            <a:r>
              <a:rPr lang="en-GB"/>
              <a:t>But once you get to real web scale, forget it.</a:t>
            </a:r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493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So let's take a simple approach to improving this.</a:t>
            </a:r>
          </a:p>
          <a:p>
            <a:r>
              <a:rPr lang="en-GB">
                <a:cs typeface="Calibri"/>
              </a:rPr>
              <a:t>What if we change just one server at a time?  We can also route the traffic as we go.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Some users will be on V2 software. Everybody else will be on V1 until the rollout completes.</a:t>
            </a:r>
          </a:p>
          <a:p>
            <a:r>
              <a:rPr lang="en-GB">
                <a:cs typeface="Calibri"/>
              </a:rPr>
              <a:t> </a:t>
            </a:r>
          </a:p>
          <a:p>
            <a:r>
              <a:rPr lang="en-GB">
                <a:cs typeface="Calibri"/>
              </a:rPr>
              <a:t>This is challenging. </a:t>
            </a:r>
            <a:r>
              <a:rPr lang="en-GB"/>
              <a:t> You have to think about backward compatibility as you end up with different versions in your pool at the same time. </a:t>
            </a:r>
          </a:p>
          <a:p>
            <a:endParaRPr lang="en-GB"/>
          </a:p>
          <a:p>
            <a:r>
              <a:rPr lang="en-GB">
                <a:cs typeface="Calibri"/>
              </a:rPr>
              <a:t>The example to think about is if you have added deleted columns from your database. 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V1 code use a column called 'name'. V2 no longer uses this and has had it removed from the database.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What are the V1 nodes supposed to do after the first V2 code deploys and removes that database column?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They all break in a vomit of exceptions.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Even in the simpler cases where there is no database change, we need to be careful.</a:t>
            </a:r>
          </a:p>
          <a:p>
            <a:endParaRPr lang="en-GB"/>
          </a:p>
          <a:p>
            <a:r>
              <a:rPr lang="en-GB"/>
              <a:t>Monitoring is key to this rollout strategy as you need to be able to cancel the rollout if there are issues or potentially reverse the rollout if it is a catastrophe.</a:t>
            </a:r>
            <a:br>
              <a:rPr lang="en-GB"/>
            </a:b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91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We can solve both problems – at a cost – by using Blue Green deployment.</a:t>
            </a:r>
            <a:endParaRPr lang="en-GB"/>
          </a:p>
          <a:p>
            <a:endParaRPr lang="en-GB"/>
          </a:p>
          <a:p>
            <a:r>
              <a:rPr lang="en-GB"/>
              <a:t>We setup two identical production environments called Blue and Green</a:t>
            </a:r>
            <a:br>
              <a:rPr lang="en-GB">
                <a:cs typeface="+mn-lt"/>
              </a:rPr>
            </a:br>
            <a:r>
              <a:rPr lang="en-GB"/>
              <a:t>Blue is currently live with production traffic</a:t>
            </a:r>
            <a:br>
              <a:rPr lang="en-GB">
                <a:cs typeface="+mn-lt"/>
              </a:rPr>
            </a:br>
            <a:r>
              <a:rPr lang="en-GB"/>
              <a:t>Deploy new software to the green environment</a:t>
            </a:r>
            <a:br>
              <a:rPr lang="en-GB">
                <a:cs typeface="+mn-lt"/>
              </a:rPr>
            </a:br>
            <a:r>
              <a:rPr lang="en-GB"/>
              <a:t>Verify the green environment</a:t>
            </a:r>
            <a:br>
              <a:rPr lang="en-GB">
                <a:cs typeface="+mn-lt"/>
              </a:rPr>
            </a:br>
            <a:r>
              <a:rPr lang="en-GB"/>
              <a:t>Switch the traffic from the Blue to Green environment</a:t>
            </a:r>
            <a:br>
              <a:rPr lang="en-GB">
                <a:cs typeface="+mn-lt"/>
              </a:rPr>
            </a:br>
            <a:r>
              <a:rPr lang="en-GB"/>
              <a:t>If any issues occur the rollback is to point traffic back to Blue</a:t>
            </a:r>
            <a:br>
              <a:rPr lang="en-GB">
                <a:cs typeface="+mn-lt"/>
              </a:rPr>
            </a:br>
            <a:r>
              <a:rPr lang="en-GB"/>
              <a:t>Tools such as AWS </a:t>
            </a:r>
            <a:r>
              <a:rPr lang="en-GB" err="1"/>
              <a:t>Codedeploy</a:t>
            </a:r>
            <a:r>
              <a:rPr lang="en-GB"/>
              <a:t> can help you automate this sort of rollout.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Advantages:</a:t>
            </a:r>
          </a:p>
          <a:p>
            <a:r>
              <a:rPr lang="en-GB">
                <a:cs typeface="Calibri"/>
              </a:rPr>
              <a:t>* Zero downtime - Switching traffic back to the blue one is fast and easy.</a:t>
            </a:r>
          </a:p>
          <a:p>
            <a:r>
              <a:rPr lang="en-GB">
                <a:cs typeface="Calibri"/>
              </a:rPr>
              <a:t>* Can use for A/B user testing – divert a fraction of users to version 2</a:t>
            </a:r>
          </a:p>
          <a:p>
            <a:r>
              <a:rPr lang="en-GB">
                <a:cs typeface="Calibri"/>
              </a:rPr>
              <a:t>* With successful deployments, you always have a 'warm standby' system in case of hardware failure – roll to the other one</a:t>
            </a:r>
          </a:p>
          <a:p>
            <a:r>
              <a:rPr lang="en-GB">
                <a:cs typeface="Calibri"/>
              </a:rPr>
              <a:t>* Allows testing – especially load testing – to be done in production on a subset of server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Disadvantages:</a:t>
            </a:r>
          </a:p>
          <a:p>
            <a:r>
              <a:rPr lang="en-GB">
                <a:cs typeface="Calibri"/>
              </a:rPr>
              <a:t>* Double the costs</a:t>
            </a:r>
          </a:p>
          <a:p>
            <a:r>
              <a:rPr lang="en-GB">
                <a:cs typeface="Calibri"/>
              </a:rPr>
              <a:t>* Database schema changes across versions require thought. You have to ensure a migration path for data that allows for the new version – and any rollback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9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Don’t all run off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764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Canary deployment is named after taking a Canary into a coal mine: </a:t>
            </a:r>
            <a:endParaRPr lang="en-US"/>
          </a:p>
          <a:p>
            <a:r>
              <a:rPr lang="en-GB"/>
              <a:t>You might not be familiar with this idea in 2019!</a:t>
            </a:r>
          </a:p>
          <a:p>
            <a:endParaRPr lang="en-GB"/>
          </a:p>
          <a:p>
            <a:r>
              <a:rPr lang="en-GB">
                <a:cs typeface="Calibri"/>
              </a:rPr>
              <a:t>Coal miners used to simply dig a hole in the ground and mine stuff. Happy days.</a:t>
            </a:r>
          </a:p>
          <a:p>
            <a:r>
              <a:rPr lang="en-GB">
                <a:cs typeface="Calibri"/>
              </a:rPr>
              <a:t>But as they dug deeper, colourless toxic gases would build up in the mine.</a:t>
            </a:r>
          </a:p>
          <a:p>
            <a:r>
              <a:rPr lang="en-GB">
                <a:cs typeface="Calibri"/>
              </a:rPr>
              <a:t>Miners were poisoned.</a:t>
            </a:r>
            <a:endParaRPr lang="en-GB"/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The earliest warning system was to take a small bird – an actual canary – into the coal mine.</a:t>
            </a:r>
          </a:p>
          <a:p>
            <a:r>
              <a:rPr lang="en-GB">
                <a:cs typeface="Calibri" panose="020F0502020204030204"/>
              </a:rPr>
              <a:t>As the bird was smaller, it would be poisoned sooner – giving the miners a clear signal and valuable time to get out.</a:t>
            </a:r>
          </a:p>
          <a:p>
            <a:endParaRPr lang="en-GB"/>
          </a:p>
          <a:p>
            <a:r>
              <a:rPr lang="en-GB">
                <a:cs typeface="Calibri" panose="020F0502020204030204"/>
              </a:rPr>
              <a:t>A canary deployment is the same idea: we deploy to a small test set of servers.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You can use any previous strategy to deploy the code – a Canary deployment is when you intentionally deploy, smoke test and back out on any problems.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Often, Canary builds/deploys are done every day to confirm the system really is deployable and working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The one major problem they solve is to prove that library code is still working.</a:t>
            </a:r>
          </a:p>
          <a:p>
            <a:r>
              <a:rPr lang="en-GB">
                <a:cs typeface="Calibri" panose="020F0502020204030204"/>
              </a:rPr>
              <a:t>As most builds use a package manager to pull in the latest version of a library, this test build proves that any upgrades are still compatible with our code.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If not, then only a small number of users are affected. And we can back out the change quickly, as it has only affected a few servers.</a:t>
            </a:r>
          </a:p>
          <a:p>
            <a:r>
              <a:rPr lang="en-GB">
                <a:cs typeface="Calibri" panose="020F0502020204030204"/>
              </a:rPr>
              <a:t>All other users are on the existing code and are none the wiser.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092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Apply only to live code</a:t>
            </a:r>
            <a:br>
              <a:rPr lang="en-GB"/>
            </a:br>
            <a:r>
              <a:rPr lang="en-GB"/>
              <a:t>Health Checks - is it deployed right?</a:t>
            </a:r>
            <a:br>
              <a:rPr lang="en-GB"/>
            </a:br>
            <a:r>
              <a:rPr lang="en-GB"/>
              <a:t>Smoke Tests - is it working right?</a:t>
            </a:r>
          </a:p>
          <a:p>
            <a:r>
              <a:rPr lang="en-GB"/>
              <a:t>These tests are new kinds of tests – different in nature to development tests. </a:t>
            </a:r>
            <a:br>
              <a:rPr lang="en-GB">
                <a:cs typeface="+mn-lt"/>
              </a:rPr>
            </a:br>
            <a:r>
              <a:rPr lang="en-GB"/>
              <a:t>They are only relevant to code after it has been deployed and is running.</a:t>
            </a:r>
            <a:br>
              <a:rPr lang="en-GB">
                <a:cs typeface="+mn-lt"/>
              </a:rPr>
            </a:br>
            <a:r>
              <a:rPr lang="en-GB"/>
              <a:t>  </a:t>
            </a:r>
            <a:br>
              <a:rPr lang="en-GB">
                <a:cs typeface="+mn-lt"/>
              </a:rPr>
            </a:br>
            <a:r>
              <a:rPr lang="en-GB"/>
              <a:t>  Generally, a quick health check will be done to confirm the deployment worked and the app started up ok.</a:t>
            </a:r>
            <a:br>
              <a:rPr lang="en-GB">
                <a:cs typeface="+mn-lt"/>
              </a:rPr>
            </a:br>
            <a:r>
              <a:rPr lang="en-GB"/>
              <a:t>  </a:t>
            </a:r>
            <a:br>
              <a:rPr lang="en-GB">
                <a:cs typeface="+mn-lt"/>
              </a:rPr>
            </a:br>
            <a:r>
              <a:rPr lang="en-GB"/>
              <a:t>  Smoke Tests get their name from the electronics world:</a:t>
            </a:r>
            <a:br>
              <a:rPr lang="en-GB">
                <a:cs typeface="+mn-lt"/>
              </a:rPr>
            </a:br>
            <a:r>
              <a:rPr lang="en-GB"/>
              <a:t>  Turn it on - did any smoke come out? No? Then it's passed!</a:t>
            </a:r>
            <a:br>
              <a:rPr lang="en-GB">
                <a:cs typeface="+mn-lt"/>
              </a:rPr>
            </a:br>
            <a:r>
              <a:rPr lang="en-GB"/>
              <a:t>  </a:t>
            </a:r>
            <a:br>
              <a:rPr lang="en-GB">
                <a:cs typeface="+mn-lt"/>
              </a:rPr>
            </a:br>
            <a:r>
              <a:rPr lang="en-GB"/>
              <a:t>In software, they are a little bit more involved. </a:t>
            </a:r>
            <a:br>
              <a:rPr lang="en-GB">
                <a:cs typeface="+mn-lt"/>
              </a:rPr>
            </a:br>
            <a:r>
              <a:rPr lang="en-GB"/>
              <a:t>But they still prove out a selection of happy paths - enough to give confidence that all components are up and running, wired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304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Note:</a:t>
            </a:r>
            <a:br>
              <a:rPr lang="en-GB"/>
            </a:br>
            <a:r>
              <a:rPr lang="en-GB"/>
              <a:t>  Test tools for deployment generally focus on the public interfaces of apps:</a:t>
            </a:r>
            <a:br>
              <a:rPr lang="en-GB"/>
            </a:br>
            <a:r>
              <a:rPr lang="en-GB"/>
              <a:t>  </a:t>
            </a:r>
            <a:br>
              <a:rPr lang="en-GB"/>
            </a:br>
            <a:r>
              <a:rPr lang="en-GB"/>
              <a:t>  HTTP requests and responses for our web service APIs</a:t>
            </a:r>
            <a:br>
              <a:rPr lang="en-GB"/>
            </a:br>
            <a:r>
              <a:rPr lang="en-GB"/>
              <a:t>  UI interactions - simulated clicking of web pages and typing keys - for user interfaces</a:t>
            </a:r>
            <a:br>
              <a:rPr lang="en-GB"/>
            </a:br>
            <a:r>
              <a:rPr lang="en-GB"/>
              <a:t>  </a:t>
            </a:r>
            <a:br>
              <a:rPr lang="en-GB"/>
            </a:br>
            <a:r>
              <a:rPr lang="en-GB"/>
              <a:t>  It's a broader kind of testing than developer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614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is an interesting testing approach ... </a:t>
            </a:r>
          </a:p>
          <a:p>
            <a:endParaRPr lang="en-GB"/>
          </a:p>
          <a:p>
            <a:r>
              <a:rPr lang="en-GB"/>
              <a:t>Chaos Monkey is a piece of software that breaks components on purpose to test system behaviour or resilience.</a:t>
            </a:r>
            <a:endParaRPr lang="en-GB">
              <a:cs typeface="Calibri"/>
            </a:endParaRPr>
          </a:p>
          <a:p>
            <a:endParaRPr lang="en-GB"/>
          </a:p>
          <a:p>
            <a:r>
              <a:rPr lang="en-GB"/>
              <a:t>It is used by </a:t>
            </a:r>
            <a:r>
              <a:rPr lang="en-GB" err="1"/>
              <a:t>NetFlix</a:t>
            </a:r>
            <a:r>
              <a:rPr lang="en-GB"/>
              <a:t> to test that their production servers can actually handle failure. For real!</a:t>
            </a:r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77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 Health Check is used to test that deployed code is actually running. </a:t>
            </a:r>
          </a:p>
          <a:p>
            <a:r>
              <a:rPr lang="en-GB">
                <a:cs typeface="Calibri"/>
              </a:rPr>
              <a:t>That's it – see if we get a basic 200 from a site – nothing more.</a:t>
            </a:r>
          </a:p>
          <a:p>
            <a:r>
              <a:rPr lang="en-GB">
                <a:cs typeface="Calibri"/>
              </a:rPr>
              <a:t>They are an example of a test that is only relevant to deployment.</a:t>
            </a:r>
          </a:p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363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 panose="020F0502020204030204"/>
              </a:rPr>
              <a:t>You can see how basic a health check is here.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This is a standard Spring Boot Web test.</a:t>
            </a:r>
          </a:p>
          <a:p>
            <a:r>
              <a:rPr lang="en-GB">
                <a:cs typeface="Calibri" panose="020F0502020204030204"/>
              </a:rPr>
              <a:t>It is plain unit test style – where we code up Arrange, Act, Assert sections as usual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We use Spring Boot's built-in health check endpoints that we built into our app.</a:t>
            </a:r>
          </a:p>
          <a:p>
            <a:r>
              <a:rPr lang="en-GB">
                <a:cs typeface="Calibri" panose="020F0502020204030204"/>
              </a:rPr>
              <a:t>We call one using HTTP GET – and check we get a 200 OK back. </a:t>
            </a:r>
            <a:endParaRPr lang="en-GB"/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Really simple – but highly effective. A rapid way to know if your deployment failed.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25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r>
              <a:rPr lang="en-GB">
                <a:cs typeface="Calibri"/>
              </a:rPr>
              <a:t>[TITLE SLIDE]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239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Note: This is part of the movement to 'shift left'.</a:t>
            </a:r>
          </a:p>
          <a:p>
            <a:r>
              <a:rPr lang="en-GB">
                <a:cs typeface="Calibri"/>
              </a:rPr>
              <a:t>Again, we want to know about any problems in our deployed code sooner.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Old school, we would wait for complaints and bug reports from users.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Shifting left, we measure performance of our own code so that we can work out for ourselves if it is broken.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15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[READ SLIDE]</a:t>
            </a: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2703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The way we monitor our application is to instrument it.</a:t>
            </a:r>
            <a:endParaRPr lang="en-GB"/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That means adding extra lines of application code specifically to record measurements.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Common ways including structured logging – this is simply writing log statements in a fixed, machine-readable format,</a:t>
            </a:r>
          </a:p>
          <a:p>
            <a:r>
              <a:rPr lang="en-GB">
                <a:cs typeface="Calibri" panose="020F0502020204030204"/>
              </a:rPr>
              <a:t>Reporting tools can read this data and give searching and graphing.</a:t>
            </a:r>
          </a:p>
          <a:p>
            <a:r>
              <a:rPr lang="en-GB">
                <a:cs typeface="Calibri" panose="020F0502020204030204"/>
              </a:rPr>
              <a:t>It's critical to get this right early on – else you will struggle to access badly formatted data</a:t>
            </a:r>
            <a:endParaRPr lang="en-GB"/>
          </a:p>
          <a:p>
            <a:endParaRPr lang="en-GB"/>
          </a:p>
          <a:p>
            <a:r>
              <a:rPr lang="en-GB">
                <a:cs typeface="Calibri"/>
              </a:rPr>
              <a:t>We can also add timers and counters to record execution times or page views – these can be very useful both to engineering and marketing.</a:t>
            </a:r>
            <a:endParaRPr lang="en-GB"/>
          </a:p>
          <a:p>
            <a:endParaRPr lang="en-GB"/>
          </a:p>
          <a:p>
            <a:r>
              <a:rPr lang="en-GB">
                <a:cs typeface="Calibri"/>
              </a:rPr>
              <a:t>PRO-TIP: Add a 'correlation ID' - this is a Unique ID that we add to the web request as it enters our system and follows it around every component of our application. </a:t>
            </a:r>
            <a:endParaRPr lang="en-GB"/>
          </a:p>
          <a:p>
            <a:r>
              <a:rPr lang="en-GB">
                <a:cs typeface="Calibri"/>
              </a:rPr>
              <a:t>That way we can track how every single subsystem handled it – and locate faults.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07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[READ SLIDE ALOUD]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331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To best visualise these text logs, a whole series of </a:t>
            </a:r>
            <a:r>
              <a:rPr lang="en-GB" err="1">
                <a:cs typeface="Calibri"/>
              </a:rPr>
              <a:t>grpahical</a:t>
            </a:r>
            <a:r>
              <a:rPr lang="en-GB">
                <a:cs typeface="Calibri"/>
              </a:rPr>
              <a:t> tools has been created.</a:t>
            </a:r>
            <a:endParaRPr lang="en-GB"/>
          </a:p>
          <a:p>
            <a:r>
              <a:rPr lang="en-GB">
                <a:cs typeface="Calibri" panose="020F0502020204030204"/>
              </a:rPr>
              <a:t>Perhaps you've used some at work?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[READ LIST]</a:t>
            </a:r>
          </a:p>
          <a:p>
            <a:endParaRPr lang="en-GB"/>
          </a:p>
          <a:p>
            <a:r>
              <a:rPr lang="en-GB"/>
              <a:t>Tools like Grafana can integrate with multiple data sources e.g. </a:t>
            </a:r>
            <a:r>
              <a:rPr lang="en-GB" err="1"/>
              <a:t>Cloudwatch</a:t>
            </a:r>
            <a:r>
              <a:rPr lang="en-GB"/>
              <a:t> for infrastructure metrics and ELK for application metrics giving you a holistic view with a single tool</a:t>
            </a:r>
          </a:p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771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 panose="020F0502020204030204"/>
              </a:rPr>
              <a:t>Once we can measure how our system is performing, we can set thresholds.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If the system performs worse than some limit, we can arrange to be notified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This is alerting – very common in DevOps – the legendary 2 AM SMS and it's not a drunk text from an Ex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Let's add alerting to our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882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357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03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We need packaging because an application is a patchwork quilt of pieces of code. </a:t>
            </a:r>
          </a:p>
          <a:p>
            <a:r>
              <a:rPr lang="en-GB">
                <a:cs typeface="Calibri"/>
              </a:rPr>
              <a:t>Some we write. Some comes from libraries. </a:t>
            </a:r>
          </a:p>
          <a:p>
            <a:r>
              <a:rPr lang="en-GB">
                <a:cs typeface="Calibri"/>
              </a:rPr>
              <a:t>Then we have various assets like images, audio clips, database scripts and more.</a:t>
            </a:r>
          </a:p>
          <a:p>
            <a:r>
              <a:rPr lang="en-GB">
                <a:cs typeface="Calibri"/>
              </a:rPr>
              <a:t>Whatever tool your platform uses, it will have some way of combining together specific versions into a single whole.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58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The slide walks through all the work that 'maven package' does for us.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It makes a single bundle – a zip file – containing all we need to deploy our app.</a:t>
            </a:r>
          </a:p>
          <a:p>
            <a:r>
              <a:rPr lang="en-GB">
                <a:cs typeface="Calibri"/>
              </a:rPr>
              <a:t>Our app follows a common modern best practice of containing an embedded web server. </a:t>
            </a:r>
          </a:p>
          <a:p>
            <a:r>
              <a:rPr lang="en-GB">
                <a:cs typeface="Calibri"/>
              </a:rPr>
              <a:t>This means that we can copy this bundle over, start the web server and the web server will start our app.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This simplifies what we have to do for deployment: we need to copy this file onto a host server.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But that's jumping ahead – for the next exercise, we'll be getting Jenkins to package up all 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13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313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9BF9C-381A-4476-A5D5-ADCA361A5E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485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Jenkins provides features to tell us how the build is getting on.</a:t>
            </a:r>
          </a:p>
          <a:p>
            <a:r>
              <a:rPr lang="en-US">
                <a:cs typeface="Calibri"/>
              </a:rPr>
              <a:t>You'll find out that when you're busy at work, failed builds can go unnoticed – and stall the team.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Jenkins allows many ways of getting a message out to us – perhaps to say the build failed. Perhaps to say it's fixed.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There are many different mechanisms we can use.</a:t>
            </a:r>
          </a:p>
          <a:p>
            <a:r>
              <a:rPr lang="en-US">
                <a:cs typeface="Calibri"/>
              </a:rPr>
              <a:t>The primary one is email – as it has always been.</a:t>
            </a:r>
          </a:p>
          <a:p>
            <a:r>
              <a:rPr lang="en-US">
                <a:cs typeface="Calibri"/>
              </a:rPr>
              <a:t>But a more instant, modern approach is to get Jenkins to Slack a dev team channel: "Fix it you lot!"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Our next challenge for you is to find a way to get Jenkins to tell us that a build failed. </a:t>
            </a:r>
          </a:p>
          <a:p>
            <a:r>
              <a:rPr lang="en-US">
                <a:cs typeface="Calibri"/>
              </a:rPr>
              <a:t>** Use Slack as our Jenkins setup can send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514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9BF9C-381A-4476-A5D5-ADCA361A5E3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31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858D-BD78-465D-BBFA-F89CE48E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51BC2-3132-4A8A-B4F1-2181A86F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A4237-8978-44A1-A242-E4371E9B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1335-359D-450B-A53D-3E298A940AAF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26A0A-DA52-4D04-9DE4-629AAB15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719B-4555-4F80-A2FF-9E861D5B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B2D0-E252-46DC-87D9-B0FB148E6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33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E3E8-D44C-49BF-A8F0-07770728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A2EE-7BED-4900-BABD-7BD94A4C6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268A8-36D5-4A0D-92B5-63AE65FA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1335-359D-450B-A53D-3E298A940AAF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85F7B-391D-4295-9586-D81CE2BC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0EB21-4A68-4D54-828B-18D5CA84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B2D0-E252-46DC-87D9-B0FB148E6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2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D6104-CB9F-4041-9AE3-6B94785D9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7EA0E-C35F-400E-98B4-F6DFEB87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C04D-0E3C-4DE8-8509-C9D24385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1335-359D-450B-A53D-3E298A940AAF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EFCE-5A30-4380-8E43-C8EDF524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E29E-9DE3-4590-82AC-84A87282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B2D0-E252-46DC-87D9-B0FB148E6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688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81F7-DCBD-4832-A340-84A5285EC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EA851-609A-4739-9D21-A2D38C55A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B3B9-84CB-4AAD-88DA-0FAAA288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19E7-8613-4F5F-BD8A-E7CCC8702658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AB48F-D2AB-40E8-B14E-8F0D530F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CF52-4D5F-4BAA-8043-1997A982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6821-EF97-449E-8E0D-902AB14AFA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91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D551-F4F4-4241-8B87-580D53D0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5AAC-9610-43E7-8A2F-8DF478774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39B8A-BF93-4A6F-984E-EFB5E610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19E7-8613-4F5F-BD8A-E7CCC8702658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C9A8-E542-4D35-B40F-A3A909A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BE20-0BF7-470D-8EE0-BB2A57C7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6821-EF97-449E-8E0D-902AB14AFA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6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B3DB-5047-4737-9D3B-1BB2A5AE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B1040-5A7F-4BD5-8828-783AC8170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E5432-0102-40CA-82A3-A78C3493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19E7-8613-4F5F-BD8A-E7CCC8702658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343B-5B85-4FFC-A6A3-DFAC50D8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6BE4-C38E-49B4-B5E8-BBBA0634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6821-EF97-449E-8E0D-902AB14AFA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93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E0FC-09A8-4838-83CF-165B0E5C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7BDB-BEB9-4A54-9709-AC3E82C81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757F5-2313-4625-818C-EC2AAF29A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22ABD-EC28-48EA-95F0-F06C957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19E7-8613-4F5F-BD8A-E7CCC8702658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FC6B6-DFBC-4F5C-936E-C3A3EE12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256CB-B56D-47DA-904C-1BD35E97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6821-EF97-449E-8E0D-902AB14AFA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149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1F26-200A-4FEB-B940-8F023738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9A04E-C78D-42D1-A3C8-90DBF67D3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FBE57-35FB-4DDB-B923-422C7AD80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9A2C9-7520-42F3-9072-65CB56101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79516-4CC2-48A7-B24C-966CC4DA5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9A391-0AD4-4E89-8ABB-81052D49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19E7-8613-4F5F-BD8A-E7CCC8702658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03ACE-766B-4D5E-BD4F-EC637CED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12D20-F3DA-4426-ABF6-895B1513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6821-EF97-449E-8E0D-902AB14AFA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9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C2D6-3324-4002-861B-F72C5320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FEA82-29FA-4CE9-8BCB-3865C4BF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19E7-8613-4F5F-BD8A-E7CCC8702658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F7ED7-0460-47C8-B1FE-C060E53C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121CB-4904-473E-B670-469F8821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6821-EF97-449E-8E0D-902AB14AFA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3EB87-9068-44E8-B718-3C0B16BC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19E7-8613-4F5F-BD8A-E7CCC8702658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6AD9E-87A3-4ECA-8E55-9484A55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B275D-0D60-4414-B81E-A8FDF21B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6821-EF97-449E-8E0D-902AB14AFA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996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B19E-BFEF-41FF-AE99-806FD7BC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3CA7-C5A8-416D-A857-D575DC27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AC14D-5453-4F5F-B5DA-47858A5A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6C16E-8410-4BBE-AD34-A9E8E6FF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19E7-8613-4F5F-BD8A-E7CCC8702658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EF4FF-1463-4E59-A667-1A6A63B6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4341E-4B53-4C1C-A581-61BF6F93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6821-EF97-449E-8E0D-902AB14AFA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2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E386-B74E-4453-9C7C-2427CEC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A132-A0E5-46EB-974A-7D661BF0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37ABB-933C-40EE-9A29-F9B7E23E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1335-359D-450B-A53D-3E298A940AAF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445A0-F609-4C2D-9181-C197F49C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E5B1-93D1-444C-B0E9-E44AA9B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B2D0-E252-46DC-87D9-B0FB148E6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034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D35D-3EBD-446C-BE0A-40F0D474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1C2C4-B154-42D8-BC33-A58FDD9B0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1DF59-2A5B-402B-8408-CF48CBCD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7E3D-D280-4551-8BA2-772259AC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19E7-8613-4F5F-BD8A-E7CCC8702658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9EC3C-B625-440A-96FB-F6FE38F7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B1AB9-6F14-434A-BE0A-BEF8340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6821-EF97-449E-8E0D-902AB14AFA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791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FB24-8E39-4226-8724-7CB8C3EE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CE4D5-0C2A-4A75-9597-B583F4F9A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EB82-B251-4EEE-B556-6D9D8826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19E7-8613-4F5F-BD8A-E7CCC8702658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8AE05-A7C1-4F9C-913C-1B979F72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9411-E5BF-4E99-A23F-7DBAF27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6821-EF97-449E-8E0D-902AB14AFA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811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F3A3A-854C-4BC1-A2F3-052764D6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D7C30-D1FF-4AD6-922A-D656CB6D4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BE58-456F-4AD8-8AA5-EBA81354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19E7-8613-4F5F-BD8A-E7CCC8702658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97B9-035D-4ED7-AF61-E89F212B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C910-84B5-4AFB-9B95-5029A3C8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6821-EF97-449E-8E0D-902AB14AFA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315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BC34-EBE8-46BC-8DBC-62CC1CF6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E61A4-0071-42AC-9AEF-00615370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19E7-8613-4F5F-BD8A-E7CCC8702658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83894-D8A4-4D30-8B45-485C06B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3D9FE-A9FF-472E-9296-5196FC14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6821-EF97-449E-8E0D-902AB14AFA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86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61BC-4F07-45B0-AB6F-2B624F83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EDD32-9D7A-4FE0-9907-74B2BA30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A40F6-8E46-4917-ACB6-C648AB83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1335-359D-450B-A53D-3E298A940AAF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F4AB-69C7-4C1A-99D5-1676417A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57EE-1851-4E2F-9DBD-0B712E8F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B2D0-E252-46DC-87D9-B0FB148E6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88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D8F1-32BE-4A0C-9672-0ECEAC7B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AEB04-307A-4D04-BAD6-FCC097073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285B5-1198-4971-A33B-140FEA31B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B0F1-E933-4CD7-9253-BA4489DA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1335-359D-450B-A53D-3E298A940AAF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BBAED-8063-4635-97A3-B2C46253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E330E-2F8C-4948-BBF4-32C07616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B2D0-E252-46DC-87D9-B0FB148E6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2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510C-65B6-41F9-A432-3EE10B90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1B2F1-97A3-432F-BE38-2B82B46B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F531A-FD9D-4988-93D4-10789902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58D96-109E-42DE-A87D-2130D4E2E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A30BD-415E-4D27-8600-B22461A58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FE815-3D49-4EB5-A9F3-6A4A510E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1335-359D-450B-A53D-3E298A940AAF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86C64-ED19-4FEB-B635-B21C085F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2EAA7-AE39-43C7-8413-E4F2170C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B2D0-E252-46DC-87D9-B0FB148E6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3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4C4F-7EF7-43B5-9BBF-DBC14F53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2E85A-EBE0-4A5F-B7B9-3FEFCE4F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1335-359D-450B-A53D-3E298A940AAF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3374F-9885-4B06-A5D9-C8858FCE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63A9B-3AA5-4BD9-A30F-27C814A1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B2D0-E252-46DC-87D9-B0FB148E6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3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59598-62BF-492C-903E-A12D8D69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1335-359D-450B-A53D-3E298A940AAF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BE9CC-D9D0-40E3-8E9C-DCCCF7C8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EE0F4-B781-4042-9A85-10C24D08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B2D0-E252-46DC-87D9-B0FB148E6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28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63A3-A9A3-44D9-ADBB-2116D43F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E126-66AF-45D1-97EC-0F7F1E4B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CA2B6-27AC-46AD-AD88-3D3EEC63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45D62-5800-4399-86E5-97D35A97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1335-359D-450B-A53D-3E298A940AAF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F6DFF-8A36-40FA-9844-6C303B71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C787C-3B57-4089-9C7E-402E0F5A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B2D0-E252-46DC-87D9-B0FB148E6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58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E2B6-4C20-446B-8A94-F1323DED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242A0-A6DB-4A65-8D8A-F61551EC0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C8643-F9B6-4B1F-A010-12436231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6A308-3D69-4690-8250-5CAEF10D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1335-359D-450B-A53D-3E298A940AAF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A225F-134F-4394-B39F-35B25873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B351E-8FFE-4A98-8116-316698F4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B2D0-E252-46DC-87D9-B0FB148E6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6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386C9-BAC0-47E9-9947-F021A68C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4E3B1-0384-40BF-8805-0884675F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C95C-E9A3-4A2D-AA79-1541802BE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1335-359D-450B-A53D-3E298A940AAF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37A86-DE05-4B5B-BB5D-88CBE0932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BD0D6-434E-407B-A7BB-F7FEC161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4B2D0-E252-46DC-87D9-B0FB148E6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3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4729E-95DD-4F6D-A463-82872D6D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D1500-A18B-4D24-9BEF-43BC6880A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08E9-B144-4718-8227-28948C305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E19E7-8613-4F5F-BD8A-E7CCC8702658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A2AD-2C86-4E9C-9931-A645F4935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DEB06-30C4-44AF-BC01-AAB37F8CF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6821-EF97-449E-8E0D-902AB14AFA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46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ptimerobot.com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BCC0-77AB-4D14-81B0-BF953808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52" y="5362794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Application Packaging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694565-0685-42CA-9D33-FA4C41817B3C}"/>
              </a:ext>
            </a:extLst>
          </p:cNvPr>
          <p:cNvSpPr/>
          <p:nvPr/>
        </p:nvSpPr>
        <p:spPr>
          <a:xfrm>
            <a:off x="9971903" y="364867"/>
            <a:ext cx="1836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>
                <a:solidFill>
                  <a:schemeClr val="bg1"/>
                </a:solidFill>
              </a:rPr>
              <a:t>TC 8 / 9</a:t>
            </a:r>
            <a:endParaRPr lang="en-GB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04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625A-2A03-4DAA-899E-4002C5B0F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87611" y="3667855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45922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F7CD-2EB6-4B8D-965E-F16D9751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z="5400">
                <a:latin typeface="+mn-lt"/>
                <a:cs typeface="Calibri"/>
              </a:rPr>
              <a:t>Basic Deployment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A5E7-493C-439D-893C-8F47C33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GB" sz="3200">
                <a:cs typeface="Calibri"/>
              </a:rPr>
              <a:t>Code must run – </a:t>
            </a:r>
            <a:r>
              <a:rPr lang="en-GB" sz="3200" i="1">
                <a:cs typeface="Calibri"/>
              </a:rPr>
              <a:t>somewhere</a:t>
            </a:r>
            <a:endParaRPr lang="en-GB" sz="3200"/>
          </a:p>
          <a:p>
            <a:pPr lvl="1"/>
            <a:r>
              <a:rPr lang="en-GB" sz="2800">
                <a:cs typeface="Calibri"/>
              </a:rPr>
              <a:t>On a user's device – phone, tablet, laptop</a:t>
            </a:r>
            <a:endParaRPr lang="en-GB" sz="2800" i="1">
              <a:cs typeface="Calibri"/>
            </a:endParaRPr>
          </a:p>
          <a:p>
            <a:pPr lvl="1"/>
            <a:r>
              <a:rPr lang="en-GB" sz="2800">
                <a:cs typeface="Calibri"/>
              </a:rPr>
              <a:t>On a web application server</a:t>
            </a:r>
          </a:p>
          <a:p>
            <a:pPr lvl="1"/>
            <a:r>
              <a:rPr lang="en-GB" sz="2800">
                <a:cs typeface="Calibri"/>
              </a:rPr>
              <a:t>'In the cloud' - somebody else's servers</a:t>
            </a:r>
            <a:endParaRPr lang="en-GB">
              <a:cs typeface="Calibri"/>
            </a:endParaRPr>
          </a:p>
          <a:p>
            <a:r>
              <a:rPr lang="en-GB" sz="3200">
                <a:cs typeface="Calibri"/>
              </a:rPr>
              <a:t>We need:</a:t>
            </a:r>
          </a:p>
          <a:p>
            <a:pPr lvl="1"/>
            <a:r>
              <a:rPr lang="en-GB" sz="2800">
                <a:cs typeface="Calibri"/>
              </a:rPr>
              <a:t>Packaged assets for our entire app</a:t>
            </a:r>
          </a:p>
          <a:p>
            <a:pPr lvl="1"/>
            <a:r>
              <a:rPr lang="en-GB" sz="2800">
                <a:cs typeface="Calibri"/>
              </a:rPr>
              <a:t>An execution environment </a:t>
            </a:r>
            <a:endParaRPr lang="en-GB">
              <a:cs typeface="Calibri"/>
            </a:endParaRPr>
          </a:p>
          <a:p>
            <a:pPr lvl="2"/>
            <a:r>
              <a:rPr lang="en-GB" sz="2400">
                <a:cs typeface="Calibri"/>
              </a:rPr>
              <a:t>OS</a:t>
            </a:r>
          </a:p>
          <a:p>
            <a:pPr lvl="2"/>
            <a:r>
              <a:rPr lang="en-GB" sz="2400">
                <a:cs typeface="Calibri"/>
              </a:rPr>
              <a:t>Language runtimes</a:t>
            </a:r>
          </a:p>
          <a:p>
            <a:pPr lvl="2"/>
            <a:r>
              <a:rPr lang="en-GB" sz="2400">
                <a:cs typeface="Calibri"/>
              </a:rPr>
              <a:t>Environment variables</a:t>
            </a:r>
            <a:endParaRPr lang="en-GB"/>
          </a:p>
          <a:p>
            <a:pPr lvl="2"/>
            <a:r>
              <a:rPr lang="en-GB" sz="2400">
                <a:cs typeface="Calibri"/>
              </a:rPr>
              <a:t>CPU, Memory, Power, Networking, Connected services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We can build, buy or rent these environments. 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They can be small ...</a:t>
            </a:r>
            <a:endParaRPr lang="en-GB"/>
          </a:p>
          <a:p>
            <a:pPr marL="0" indent="0">
              <a:buNone/>
            </a:pPr>
            <a:r>
              <a:rPr lang="en-GB"/>
              <a:t>	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C666-FA93-4FF4-8411-C5EAD661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601" y="5781675"/>
            <a:ext cx="2305050" cy="790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178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F7CD-2EB6-4B8D-965E-F16D975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>
                <a:latin typeface="+mn-lt"/>
                <a:cs typeface="Calibri"/>
              </a:rPr>
              <a:t>Part of Facebook's environment</a:t>
            </a:r>
          </a:p>
        </p:txBody>
      </p:sp>
      <p:pic>
        <p:nvPicPr>
          <p:cNvPr id="5" name="Picture 5" descr="A picture containing building, indoor, station, train&#10;&#10;Description generated with very high confidence">
            <a:extLst>
              <a:ext uri="{FF2B5EF4-FFF2-40B4-BE49-F238E27FC236}">
                <a16:creationId xmlns:a16="http://schemas.microsoft.com/office/drawing/2014/main" id="{6D711B6B-3C35-4A46-A537-DDA290052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5470" y="1563260"/>
            <a:ext cx="8440617" cy="42166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BFC666-FA93-4FF4-8411-C5EAD6612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601" y="5781675"/>
            <a:ext cx="2305050" cy="790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73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CC050D-AD4C-4BD1-881A-A60F7A489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822" y="3213615"/>
            <a:ext cx="4218323" cy="2614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C6F7CD-2EB6-4B8D-965E-F16D975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What is Heroku?</a:t>
            </a:r>
            <a:endParaRPr lang="en-GB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A5E7-493C-439D-893C-8F47C33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3119" cy="4351338"/>
          </a:xfrm>
        </p:spPr>
        <p:txBody>
          <a:bodyPr>
            <a:noAutofit/>
          </a:bodyPr>
          <a:lstStyle/>
          <a:p>
            <a:r>
              <a:rPr lang="en-GB" sz="3200"/>
              <a:t>It’s a platform to deploy and host your applications for you.</a:t>
            </a:r>
          </a:p>
          <a:p>
            <a:r>
              <a:rPr lang="en-GB" sz="3200"/>
              <a:t>Probably not what you would choose for a large company site, but handy for developers to prototype with or small business needs.</a:t>
            </a:r>
          </a:p>
          <a:p>
            <a:r>
              <a:rPr lang="en-GB" sz="3200"/>
              <a:t>Friendly and easy to use, can learn on a free account, so we have set up six for today’s bootcamp.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	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C666-FA93-4FF4-8411-C5EAD6612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601" y="5781675"/>
            <a:ext cx="2305050" cy="79057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F4AB33-075B-4661-9FD4-7C822BE44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995" y="185995"/>
            <a:ext cx="1962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8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F22D-0780-43A7-A48B-AC9C2DF5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7 Deploying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3376-086F-49A9-A46D-DEB40D5F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Set up a pipeline stage ‘Deploy’</a:t>
            </a:r>
          </a:p>
          <a:p>
            <a:r>
              <a:rPr lang="en-GB"/>
              <a:t>Take a look at your team’s Heroku account (ready-made for you)</a:t>
            </a:r>
          </a:p>
          <a:p>
            <a:r>
              <a:rPr lang="en-GB"/>
              <a:t>Do a GIT push operation to the target set up in Heroku</a:t>
            </a:r>
          </a:p>
          <a:p>
            <a:r>
              <a:rPr lang="en-GB"/>
              <a:t>Go see your app!  Be inspired!!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13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F7CD-2EB6-4B8D-965E-F16D9751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40" y="245121"/>
            <a:ext cx="10515600" cy="1325563"/>
          </a:xfrm>
        </p:spPr>
        <p:txBody>
          <a:bodyPr/>
          <a:lstStyle/>
          <a:p>
            <a:r>
              <a:rPr lang="en-GB" sz="5400" b="1"/>
              <a:t>Bootcamp Pipeline</a:t>
            </a:r>
            <a:endParaRPr lang="en-GB" b="1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A5E7-493C-439D-893C-8F47C336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	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C666-FA93-4FF4-8411-C5EAD661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305" y="237331"/>
            <a:ext cx="2305050" cy="790575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565AB0-B531-46B0-BC18-87082C258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350" y="1315744"/>
            <a:ext cx="9146952" cy="3114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CE7940-6B34-4B66-B19C-F95144492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61" y="4429831"/>
            <a:ext cx="11351741" cy="22245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239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F7CD-2EB6-4B8D-965E-F16D975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>
                <a:latin typeface="+mn-lt"/>
                <a:cs typeface="Calibri"/>
              </a:rPr>
              <a:t>Deployment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A5E7-493C-439D-893C-8F47C33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316" y="1690688"/>
            <a:ext cx="7475483" cy="17942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In the real world, we have to deploy to more than one computer.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>
                <a:ea typeface="+mn-lt"/>
                <a:cs typeface="+mn-lt"/>
              </a:rPr>
              <a:t>And sometimes that deployment fails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GB" i="1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/>
              <a:t>						</a:t>
            </a:r>
            <a:endParaRPr lang="en-GB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C666-FA93-4FF4-8411-C5EAD6612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601" y="5781675"/>
            <a:ext cx="2305050" cy="790575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961C66-53CC-4C53-A0EC-DAC0C5D1405E}"/>
              </a:ext>
            </a:extLst>
          </p:cNvPr>
          <p:cNvSpPr txBox="1"/>
          <p:nvPr/>
        </p:nvSpPr>
        <p:spPr>
          <a:xfrm>
            <a:off x="5500826" y="3987472"/>
            <a:ext cx="544044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ea typeface="+mn-lt"/>
                <a:cs typeface="+mn-lt"/>
              </a:rPr>
              <a:t>Let's take a look at some strategies to help us manage a multi-server deployment more effectively – preventing and fixing faults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28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EC518-3C98-42FF-BD17-1ABFFF2F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Deployment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CB9972A-D2AA-460A-8120-B31132672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244080"/>
            <a:ext cx="11496821" cy="25292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8CE3B3-8E87-45DD-AF63-A05935CB5E0C}"/>
              </a:ext>
            </a:extLst>
          </p:cNvPr>
          <p:cNvSpPr txBox="1"/>
          <p:nvPr/>
        </p:nvSpPr>
        <p:spPr>
          <a:xfrm>
            <a:off x="8215086" y="6386286"/>
            <a:ext cx="36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Image credit: </a:t>
            </a:r>
            <a:r>
              <a:rPr lang="en-GB" err="1"/>
              <a:t>Itaysk</a:t>
            </a:r>
            <a:r>
              <a:rPr lang="en-GB"/>
              <a:t> </a:t>
            </a:r>
            <a:r>
              <a:rPr lang="en-GB" err="1"/>
              <a:t>Shakury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0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7E9E3-18CD-4DA7-AAE6-DA007940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Rolling Deployment</a:t>
            </a:r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4D8E266-0925-406B-9CFB-0B5DBECCE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157852"/>
            <a:ext cx="11496821" cy="27017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8C67FB-DCE2-4CBA-B1AC-4872A9B06376}"/>
              </a:ext>
            </a:extLst>
          </p:cNvPr>
          <p:cNvSpPr txBox="1"/>
          <p:nvPr/>
        </p:nvSpPr>
        <p:spPr>
          <a:xfrm>
            <a:off x="8215086" y="6386286"/>
            <a:ext cx="36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Image credit: </a:t>
            </a:r>
            <a:r>
              <a:rPr lang="en-GB" err="1"/>
              <a:t>Itaysk</a:t>
            </a:r>
            <a:r>
              <a:rPr lang="en-GB"/>
              <a:t> </a:t>
            </a:r>
            <a:r>
              <a:rPr lang="en-GB" err="1"/>
              <a:t>Shakury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7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80350-85CF-47DF-B058-0DF58963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Blue Green Deployment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9F5601-8349-4A29-B6BC-7142156E1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69835"/>
            <a:ext cx="11496821" cy="3477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3972F3-A1D1-4A07-92F2-A06CE993C3B2}"/>
              </a:ext>
            </a:extLst>
          </p:cNvPr>
          <p:cNvSpPr txBox="1"/>
          <p:nvPr/>
        </p:nvSpPr>
        <p:spPr>
          <a:xfrm>
            <a:off x="8215086" y="6386286"/>
            <a:ext cx="36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Image credit: </a:t>
            </a:r>
            <a:r>
              <a:rPr lang="en-GB" err="1"/>
              <a:t>Itaysk</a:t>
            </a:r>
            <a:r>
              <a:rPr lang="en-GB"/>
              <a:t> </a:t>
            </a:r>
            <a:r>
              <a:rPr lang="en-GB" err="1"/>
              <a:t>Shakury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9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9F99E8-9A53-4552-8F45-FE8C26BE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Fire Alarm Test today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90B43B-A287-40C6-9216-0AC850919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71297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489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F1C81-0D47-4B0B-9C8C-6127E20F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Canary Deployment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A7544-D362-4286-9EA7-7EAF26A78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69835"/>
            <a:ext cx="11496821" cy="3477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7FD62E-5E28-4194-A01E-7832F9832229}"/>
              </a:ext>
            </a:extLst>
          </p:cNvPr>
          <p:cNvSpPr txBox="1"/>
          <p:nvPr/>
        </p:nvSpPr>
        <p:spPr>
          <a:xfrm>
            <a:off x="8215086" y="6386286"/>
            <a:ext cx="36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Image credit: </a:t>
            </a:r>
            <a:r>
              <a:rPr lang="en-GB" err="1"/>
              <a:t>Itaysk</a:t>
            </a:r>
            <a:r>
              <a:rPr lang="en-GB"/>
              <a:t> </a:t>
            </a:r>
            <a:r>
              <a:rPr lang="en-GB" err="1"/>
              <a:t>Shakury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74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67E5-1FCD-40BB-A058-DDCCCE35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Deployment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B802-E60F-4387-B55B-05B98771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06662"/>
            <a:ext cx="5909442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/>
              <a:t>Apply only to live code</a:t>
            </a:r>
            <a:br>
              <a:rPr lang="en-GB"/>
            </a:br>
            <a:endParaRPr lang="en-GB"/>
          </a:p>
          <a:p>
            <a:r>
              <a:rPr lang="en-GB"/>
              <a:t>Health Checks - is it deployed right?</a:t>
            </a:r>
          </a:p>
          <a:p>
            <a:r>
              <a:rPr lang="en-GB"/>
              <a:t>Smoke Tests - is it working right?</a:t>
            </a:r>
          </a:p>
        </p:txBody>
      </p:sp>
    </p:spTree>
    <p:extLst>
      <p:ext uri="{BB962C8B-B14F-4D97-AF65-F5344CB8AC3E}">
        <p14:creationId xmlns:p14="http://schemas.microsoft.com/office/powerpoint/2010/main" val="3594661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81CB-4DF5-47E1-95FE-556A82ED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F505E-9C89-4D45-A7A1-0810874E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490" y="1690688"/>
            <a:ext cx="7596352" cy="4351338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Focus on HTTP response testing and UI interaction</a:t>
            </a:r>
          </a:p>
          <a:p>
            <a:pPr marL="0" indent="0">
              <a:buNone/>
            </a:pPr>
            <a:endParaRPr lang="en-GB"/>
          </a:p>
          <a:p>
            <a:pPr lvl="2"/>
            <a:r>
              <a:rPr lang="en-GB" sz="2800" err="1"/>
              <a:t>RestAssured</a:t>
            </a:r>
            <a:r>
              <a:rPr lang="en-GB" sz="2800"/>
              <a:t> - HTTP API testing</a:t>
            </a:r>
          </a:p>
          <a:p>
            <a:pPr lvl="2"/>
            <a:r>
              <a:rPr lang="en-GB" sz="2800"/>
              <a:t>@</a:t>
            </a:r>
            <a:r>
              <a:rPr lang="en-GB" sz="2800" err="1"/>
              <a:t>SpringBootTest</a:t>
            </a:r>
            <a:r>
              <a:rPr lang="en-GB" sz="2800"/>
              <a:t> - Spring tools</a:t>
            </a:r>
          </a:p>
          <a:p>
            <a:pPr lvl="2"/>
            <a:r>
              <a:rPr lang="en-GB" sz="2800" err="1"/>
              <a:t>NightwatchJS</a:t>
            </a:r>
            <a:endParaRPr lang="en-GB" sz="2800"/>
          </a:p>
          <a:p>
            <a:pPr lvl="2"/>
            <a:r>
              <a:rPr lang="en-GB" sz="2800"/>
              <a:t>Selenium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24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3AEC85-E17B-4ACA-967D-F41C951A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334ACC-3DAB-4A0C-BB15-10F05A71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5380470"/>
            <a:ext cx="10515600" cy="1325563"/>
          </a:xfrm>
        </p:spPr>
        <p:txBody>
          <a:bodyPr/>
          <a:lstStyle/>
          <a:p>
            <a:r>
              <a:rPr lang="en-GB" sz="72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Chaos Monkey</a:t>
            </a:r>
          </a:p>
        </p:txBody>
      </p:sp>
    </p:spTree>
    <p:extLst>
      <p:ext uri="{BB962C8B-B14F-4D97-AF65-F5344CB8AC3E}">
        <p14:creationId xmlns:p14="http://schemas.microsoft.com/office/powerpoint/2010/main" val="3004255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F7CD-2EB6-4B8D-965E-F16D975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>
                <a:solidFill>
                  <a:schemeClr val="bg1"/>
                </a:solidFill>
                <a:latin typeface="+mn-lt"/>
                <a:cs typeface="Calibri"/>
              </a:rPr>
              <a:t>Health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A5E7-493C-439D-893C-8F47C33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87" y="1967515"/>
            <a:ext cx="5525813" cy="43386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GB" sz="3200">
                <a:solidFill>
                  <a:schemeClr val="bg1"/>
                </a:solidFill>
                <a:ea typeface="+mn-lt"/>
                <a:cs typeface="+mn-lt"/>
              </a:rPr>
              <a:t>Very basic test on deployed code in production</a:t>
            </a:r>
            <a:endParaRPr lang="en-US" sz="32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3200">
                <a:solidFill>
                  <a:schemeClr val="bg1"/>
                </a:solidFill>
                <a:ea typeface="+mn-lt"/>
                <a:cs typeface="+mn-lt"/>
              </a:rPr>
              <a:t>Verifies code is running – nothing more</a:t>
            </a:r>
            <a:endParaRPr lang="en-US" sz="32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3200">
                <a:solidFill>
                  <a:schemeClr val="bg1"/>
                </a:solidFill>
                <a:ea typeface="+mn-lt"/>
                <a:cs typeface="+mn-lt"/>
              </a:rPr>
              <a:t>Get an HTTP 200 OK from home page</a:t>
            </a:r>
            <a:endParaRPr lang="en-US" sz="32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3200">
                <a:solidFill>
                  <a:schemeClr val="bg1"/>
                </a:solidFill>
                <a:ea typeface="+mn-lt"/>
                <a:cs typeface="+mn-lt"/>
              </a:rPr>
              <a:t>Use normal HTTP test tools</a:t>
            </a:r>
            <a:endParaRPr lang="en-US" sz="3200">
              <a:solidFill>
                <a:schemeClr val="bg1"/>
              </a:solidFill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GB" sz="3200" err="1">
                <a:solidFill>
                  <a:schemeClr val="bg1"/>
                </a:solidFill>
                <a:ea typeface="+mn-lt"/>
                <a:cs typeface="+mn-lt"/>
              </a:rPr>
              <a:t>SpringBootTest</a:t>
            </a:r>
            <a:endParaRPr lang="en-GB" sz="3200">
              <a:solidFill>
                <a:schemeClr val="bg1"/>
              </a:solidFill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GB" sz="3200">
                <a:solidFill>
                  <a:schemeClr val="bg1"/>
                </a:solidFill>
                <a:ea typeface="+mn-lt"/>
                <a:cs typeface="+mn-lt"/>
              </a:rPr>
              <a:t>Rest Assured</a:t>
            </a:r>
            <a:endParaRPr lang="en-US" sz="3200">
              <a:solidFill>
                <a:schemeClr val="bg1"/>
              </a:solidFill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GB" sz="3200">
                <a:solidFill>
                  <a:schemeClr val="bg1"/>
                </a:solidFill>
                <a:ea typeface="+mn-lt"/>
                <a:cs typeface="+mn-lt"/>
              </a:rPr>
              <a:t>Jest/Express</a:t>
            </a:r>
            <a:r>
              <a:rPr lang="en-GB">
                <a:solidFill>
                  <a:schemeClr val="bg1"/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C666-FA93-4FF4-8411-C5EAD6612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601" y="5781675"/>
            <a:ext cx="2305050" cy="790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7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2AA3-5CC6-40AB-9CE5-FBFE34E1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Example Health Check Code</a:t>
            </a:r>
            <a:endParaRPr lang="en-GB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3C7984-DB75-436D-8322-B3AD74D7B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6" y="1842655"/>
            <a:ext cx="11402626" cy="3879271"/>
          </a:xfrm>
        </p:spPr>
      </p:pic>
    </p:spTree>
    <p:extLst>
      <p:ext uri="{BB962C8B-B14F-4D97-AF65-F5344CB8AC3E}">
        <p14:creationId xmlns:p14="http://schemas.microsoft.com/office/powerpoint/2010/main" val="1067146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AED01-3953-42B0-99A4-1D09E461B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80A79C-1DB1-4BF4-B3BF-49D14421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06" y="5234777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72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Monitoring and Metrics</a:t>
            </a:r>
          </a:p>
        </p:txBody>
      </p:sp>
    </p:spTree>
    <p:extLst>
      <p:ext uri="{BB962C8B-B14F-4D97-AF65-F5344CB8AC3E}">
        <p14:creationId xmlns:p14="http://schemas.microsoft.com/office/powerpoint/2010/main" val="2840019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F7CD-2EB6-4B8D-965E-F16D975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>
                <a:latin typeface="+mn-lt"/>
                <a:cs typeface="Calibri"/>
              </a:rPr>
              <a:t>Continuous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A5E7-493C-439D-893C-8F47C336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GB" sz="4000" i="1">
                <a:ea typeface="+mn-lt"/>
                <a:cs typeface="+mn-lt"/>
              </a:rPr>
              <a:t>As our system runs, we continuously measure its performance.</a:t>
            </a:r>
            <a:endParaRPr lang="en-US" sz="4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4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4500">
                <a:ea typeface="+mn-lt"/>
                <a:cs typeface="+mn-lt"/>
              </a:rPr>
              <a:t>Why?</a:t>
            </a:r>
            <a:endParaRPr lang="en-US" sz="45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4000" b="1">
                <a:ea typeface="+mn-lt"/>
                <a:cs typeface="+mn-lt"/>
              </a:rPr>
              <a:t>Is our system still working?</a:t>
            </a:r>
            <a:endParaRPr lang="en-US" sz="40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4000" b="1">
                <a:ea typeface="+mn-lt"/>
                <a:cs typeface="+mn-lt"/>
              </a:rPr>
              <a:t>Is it performing with acceptable non-functional requirements e.g. response times</a:t>
            </a:r>
            <a:endParaRPr lang="en-US" sz="40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4000" b="1">
                <a:ea typeface="+mn-lt"/>
                <a:cs typeface="+mn-lt"/>
              </a:rPr>
              <a:t>Is infrastructure cost within the expected bounds?</a:t>
            </a:r>
            <a:endParaRPr lang="en-US" sz="40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4000" b="1">
                <a:ea typeface="+mn-lt"/>
                <a:cs typeface="+mn-lt"/>
              </a:rPr>
              <a:t>Is it safe to deploy a new version?</a:t>
            </a:r>
            <a:endParaRPr lang="en-US" sz="4000" b="1">
              <a:ea typeface="+mn-lt"/>
              <a:cs typeface="+mn-lt"/>
            </a:endParaRPr>
          </a:p>
          <a:p>
            <a:pPr marL="0" indent="0">
              <a:buNone/>
            </a:pPr>
            <a:endParaRPr lang="en-GB" sz="3200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073152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F7CD-2EB6-4B8D-965E-F16D975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>
                <a:ea typeface="+mj-lt"/>
                <a:cs typeface="+mj-lt"/>
              </a:rPr>
              <a:t>What do we monitor?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A5E7-493C-439D-893C-8F47C336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What things tell us about system health?</a:t>
            </a:r>
            <a:endParaRPr lang="en-US" sz="3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Application log files (errors, exceptions)</a:t>
            </a:r>
            <a:endParaRPr lang="en-US" sz="3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Request traffic profile (page views, </a:t>
            </a:r>
            <a:r>
              <a:rPr lang="en-GB" sz="3200" err="1">
                <a:ea typeface="+mn-lt"/>
                <a:cs typeface="+mn-lt"/>
              </a:rPr>
              <a:t>url</a:t>
            </a:r>
            <a:r>
              <a:rPr lang="en-GB" sz="3200">
                <a:ea typeface="+mn-lt"/>
                <a:cs typeface="+mn-lt"/>
              </a:rPr>
              <a:t>, HTTP response codes, response times)</a:t>
            </a:r>
            <a:endParaRPr lang="en-US" sz="3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Availability of required downstream/</a:t>
            </a:r>
            <a:r>
              <a:rPr lang="en-GB" sz="3200" err="1">
                <a:ea typeface="+mn-lt"/>
                <a:cs typeface="+mn-lt"/>
              </a:rPr>
              <a:t>thirdparty</a:t>
            </a:r>
            <a:r>
              <a:rPr lang="en-GB" sz="3200">
                <a:ea typeface="+mn-lt"/>
                <a:cs typeface="+mn-lt"/>
              </a:rPr>
              <a:t> systems</a:t>
            </a:r>
            <a:endParaRPr lang="en-US" sz="3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Infrastructure metrics (CPU/RAM/Disk)</a:t>
            </a:r>
            <a:endParaRPr lang="en-US" sz="32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Costs of infrastructure should also be tracked</a:t>
            </a:r>
            <a:endParaRPr lang="en-US" sz="3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Monitor critical user journey on a website e.g. can customers login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	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C666-FA93-4FF4-8411-C5EAD6612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601" y="5781675"/>
            <a:ext cx="2305050" cy="790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974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F7CD-2EB6-4B8D-965E-F16D975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>
                <a:latin typeface="+mn-lt"/>
              </a:rPr>
              <a:t>How?</a:t>
            </a:r>
            <a:endParaRPr lang="en-GB" sz="5400">
              <a:latin typeface="+mn-lt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A5E7-493C-439D-893C-8F47C336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Instrument our code</a:t>
            </a:r>
            <a:endParaRPr lang="en-US" sz="32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Structured Log output – decide what and where</a:t>
            </a:r>
            <a:endParaRPr lang="en-US" sz="32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Add measurement code – timing, counters</a:t>
            </a:r>
            <a:endParaRPr lang="en-US" sz="32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Consider triage add unique </a:t>
            </a:r>
            <a:r>
              <a:rPr lang="en-GB" sz="3200" err="1">
                <a:ea typeface="+mn-lt"/>
                <a:cs typeface="+mn-lt"/>
              </a:rPr>
              <a:t>requestID</a:t>
            </a:r>
            <a:r>
              <a:rPr lang="en-GB" sz="3200">
                <a:ea typeface="+mn-lt"/>
                <a:cs typeface="+mn-lt"/>
              </a:rPr>
              <a:t> or </a:t>
            </a:r>
            <a:r>
              <a:rPr lang="en-GB" sz="3200" err="1">
                <a:ea typeface="+mn-lt"/>
                <a:cs typeface="+mn-lt"/>
              </a:rPr>
              <a:t>correlationID</a:t>
            </a:r>
            <a:r>
              <a:rPr lang="en-GB" sz="3200">
                <a:ea typeface="+mn-lt"/>
                <a:cs typeface="+mn-lt"/>
              </a:rPr>
              <a:t> to logs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	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C666-FA93-4FF4-8411-C5EAD6612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601" y="5781675"/>
            <a:ext cx="2305050" cy="790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78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F7CD-2EB6-4B8D-965E-F16D975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Using Maven for Packaging</a:t>
            </a:r>
            <a:endParaRPr lang="en-GB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A5E7-493C-439D-893C-8F47C33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80" y="1690688"/>
            <a:ext cx="6902668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/>
              <a:t>Yesterday we introduced the concept of packaging a software application to create a set of files that could be deployed to their target environment.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For Java, we will be creating a JAR file – a compressed file containing everything needed for our application to deploy and run our website.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	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C666-FA93-4FF4-8411-C5EAD6612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601" y="5781675"/>
            <a:ext cx="2305050" cy="790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338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F7CD-2EB6-4B8D-965E-F16D975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>
                <a:latin typeface="+mn-lt"/>
                <a:cs typeface="Calibri"/>
              </a:rPr>
              <a:t>Reporting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A5E7-493C-439D-893C-8F47C336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3200">
                <a:ea typeface="+mn-lt"/>
                <a:cs typeface="+mn-lt"/>
              </a:rPr>
              <a:t>Common tools to search, sort and display data:</a:t>
            </a:r>
          </a:p>
          <a:p>
            <a:pPr marL="0" indent="0">
              <a:buNone/>
            </a:pPr>
            <a:endParaRPr lang="en-GB" sz="3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ELK - Elasticsearch-Logstash-Kibana for distributed logs</a:t>
            </a:r>
            <a:endParaRPr lang="en-US" sz="3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AWS CloudWatch for infrastructure metrics</a:t>
            </a:r>
            <a:endParaRPr lang="en-US" sz="3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Graphite and Grafana - graphing tools of metrics</a:t>
            </a:r>
            <a:endParaRPr lang="en-US" sz="3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3200" err="1">
                <a:ea typeface="+mn-lt"/>
                <a:cs typeface="+mn-lt"/>
              </a:rPr>
              <a:t>Hystrix</a:t>
            </a:r>
            <a:r>
              <a:rPr lang="en-GB" sz="3200">
                <a:ea typeface="+mn-lt"/>
                <a:cs typeface="+mn-lt"/>
              </a:rPr>
              <a:t> Dashboard - Integration points availability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	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C666-FA93-4FF4-8411-C5EAD6612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601" y="5781675"/>
            <a:ext cx="2305050" cy="790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7335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F7CD-2EB6-4B8D-965E-F16D975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>
                <a:latin typeface="+mn-lt"/>
                <a:cs typeface="Calibri"/>
              </a:rPr>
              <a:t>Alerting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A5E7-493C-439D-893C-8F47C336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Alert on metrics falling out of a desired range</a:t>
            </a:r>
            <a:endParaRPr lang="en-US" sz="32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response time greater than 10s</a:t>
            </a:r>
            <a:endParaRPr lang="en-US" sz="32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CPU usage greater then 75%</a:t>
            </a:r>
            <a:endParaRPr lang="en-US" sz="3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3200">
                <a:ea typeface="+mn-lt"/>
                <a:cs typeface="+mn-lt"/>
              </a:rPr>
              <a:t>Send a notification somewhere e.g. Slack/SMS</a:t>
            </a:r>
            <a:endParaRPr lang="en-US" sz="3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3200">
              <a:cs typeface="Calibri" panose="020F0502020204030204"/>
            </a:endParaRPr>
          </a:p>
          <a:p>
            <a:pPr marL="0" indent="0">
              <a:buNone/>
            </a:pPr>
            <a:endParaRPr lang="en-GB" sz="3200">
              <a:cs typeface="Calibri" panose="020F0502020204030204"/>
            </a:endParaRP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	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C666-FA93-4FF4-8411-C5EAD6612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601" y="5781675"/>
            <a:ext cx="2305050" cy="790575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A01C4-A2B8-4594-8122-B13860A2F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4" y="3960827"/>
            <a:ext cx="8831044" cy="22161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21646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766B-A936-4471-B573-64DA7999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9. Add monitoring and alerting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7DDB-6A1E-421B-85E8-8D4CB6D5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Add basic uptime monitoring using </a:t>
            </a:r>
            <a:r>
              <a:rPr lang="en-GB">
                <a:hlinkClick r:id="rId4"/>
              </a:rPr>
              <a:t>www.uptimerobot.com</a:t>
            </a:r>
            <a:endParaRPr lang="en-GB"/>
          </a:p>
          <a:p>
            <a:r>
              <a:rPr lang="en-GB"/>
              <a:t>Create a free account</a:t>
            </a:r>
          </a:p>
          <a:p>
            <a:r>
              <a:rPr lang="en-GB"/>
              <a:t>Point it at the live URL of our app</a:t>
            </a:r>
          </a:p>
          <a:p>
            <a:r>
              <a:rPr lang="en-GB"/>
              <a:t>Login to the dashboard and view</a:t>
            </a:r>
          </a:p>
          <a:p>
            <a:r>
              <a:rPr lang="en-GB"/>
              <a:t>Break your application and check it is picked up</a:t>
            </a:r>
          </a:p>
        </p:txBody>
      </p:sp>
    </p:spTree>
    <p:extLst>
      <p:ext uri="{BB962C8B-B14F-4D97-AF65-F5344CB8AC3E}">
        <p14:creationId xmlns:p14="http://schemas.microsoft.com/office/powerpoint/2010/main" val="2054941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8690FA-6087-4F4A-94A0-0015F4FBA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439" y="731618"/>
            <a:ext cx="9055509" cy="6021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D71B56-4F17-4D09-937A-CB72A4C4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ndara" panose="020E0502030303020204" pitchFamily="34" charset="0"/>
              </a:rPr>
              <a:t>Tea Break</a:t>
            </a:r>
          </a:p>
        </p:txBody>
      </p:sp>
    </p:spTree>
    <p:extLst>
      <p:ext uri="{BB962C8B-B14F-4D97-AF65-F5344CB8AC3E}">
        <p14:creationId xmlns:p14="http://schemas.microsoft.com/office/powerpoint/2010/main" val="3271503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1766B-A936-4471-B573-64DA7999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Lunch Break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307ABE-AFA1-478D-B6CB-6B4EEC19B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87" y="300110"/>
            <a:ext cx="8628796" cy="63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F7CD-2EB6-4B8D-965E-F16D9751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21" y="240424"/>
            <a:ext cx="10515600" cy="1325563"/>
          </a:xfrm>
        </p:spPr>
        <p:txBody>
          <a:bodyPr/>
          <a:lstStyle/>
          <a:p>
            <a:r>
              <a:rPr lang="en-GB" sz="5400">
                <a:latin typeface="+mn-lt"/>
                <a:cs typeface="Calibri"/>
              </a:rPr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A5E7-493C-439D-893C-8F47C336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sz="3200">
                <a:cs typeface="Calibri" panose="020F0502020204030204"/>
              </a:rPr>
              <a:t>An application contains:</a:t>
            </a:r>
          </a:p>
          <a:p>
            <a:r>
              <a:rPr lang="en-GB" sz="3200">
                <a:cs typeface="Calibri" panose="020F0502020204030204"/>
              </a:rPr>
              <a:t>Your code</a:t>
            </a:r>
          </a:p>
          <a:p>
            <a:r>
              <a:rPr lang="en-GB" sz="3200">
                <a:cs typeface="Calibri" panose="020F0502020204030204"/>
              </a:rPr>
              <a:t>Resources for your app – text, images, data files</a:t>
            </a:r>
          </a:p>
          <a:p>
            <a:r>
              <a:rPr lang="en-GB" sz="3200">
                <a:cs typeface="Calibri" panose="020F0502020204030204"/>
              </a:rPr>
              <a:t>Database setup scripts and initial data</a:t>
            </a:r>
          </a:p>
          <a:p>
            <a:r>
              <a:rPr lang="en-GB" sz="3200">
                <a:cs typeface="Calibri" panose="020F0502020204030204"/>
              </a:rPr>
              <a:t>Third party code – frameworks, libraries, plugins</a:t>
            </a:r>
          </a:p>
          <a:p>
            <a:pPr marL="0" indent="0">
              <a:buNone/>
            </a:pPr>
            <a:endParaRPr lang="en-GB" sz="3200">
              <a:cs typeface="Calibri" panose="020F0502020204030204"/>
            </a:endParaRPr>
          </a:p>
          <a:p>
            <a:pPr marL="0" indent="0">
              <a:buNone/>
            </a:pPr>
            <a:r>
              <a:rPr lang="en-GB" sz="3200">
                <a:cs typeface="Calibri" panose="020F0502020204030204"/>
              </a:rPr>
              <a:t>All these need combining together: Packaging</a:t>
            </a:r>
            <a:endParaRPr lang="en-GB"/>
          </a:p>
          <a:p>
            <a:pPr marL="0" indent="0">
              <a:buNone/>
            </a:pPr>
            <a:endParaRPr lang="en-GB">
              <a:cs typeface="Calibri"/>
            </a:endParaRP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	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C666-FA93-4FF4-8411-C5EAD6612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601" y="5781675"/>
            <a:ext cx="2305050" cy="790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015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F7CD-2EB6-4B8D-965E-F16D975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>
                <a:latin typeface="+mn-lt"/>
                <a:cs typeface="Calibri"/>
              </a:rPr>
              <a:t>Maven package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A5E7-493C-439D-893C-8F47C336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/>
              <a:t>Maven is common in Java world</a:t>
            </a:r>
            <a:endParaRPr lang="en-GB" sz="3200">
              <a:cs typeface="Calibri"/>
            </a:endParaRPr>
          </a:p>
          <a:p>
            <a:r>
              <a:rPr lang="en-GB" sz="3200">
                <a:cs typeface="Calibri"/>
              </a:rPr>
              <a:t>Loads third party libraries at specific versions</a:t>
            </a:r>
          </a:p>
          <a:p>
            <a:r>
              <a:rPr lang="en-GB" sz="3200">
                <a:cs typeface="Calibri"/>
              </a:rPr>
              <a:t>Can combine all assets into a Java .jar</a:t>
            </a:r>
          </a:p>
          <a:p>
            <a:r>
              <a:rPr lang="en-GB" sz="3200">
                <a:cs typeface="Calibri"/>
              </a:rPr>
              <a:t>Java's .jar file is a zipped-up bundle of all assets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	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C666-FA93-4FF4-8411-C5EAD6612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601" y="5781675"/>
            <a:ext cx="2305050" cy="790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80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F22D-0780-43A7-A48B-AC9C2DF5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6: Packaging with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3376-086F-49A9-A46D-DEB40D5F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2291693"/>
          </a:xfrm>
        </p:spPr>
        <p:txBody>
          <a:bodyPr/>
          <a:lstStyle/>
          <a:p>
            <a:r>
              <a:rPr lang="en-GB"/>
              <a:t>We’ll create a pipeline stage called ‘Package’</a:t>
            </a:r>
          </a:p>
          <a:p>
            <a:r>
              <a:rPr lang="en-GB"/>
              <a:t>Will insert a call-out to Maven inside this stage to package our code.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5350-E7F8-4C77-A74F-D7959ECC12E7}"/>
              </a:ext>
            </a:extLst>
          </p:cNvPr>
          <p:cNvSpPr txBox="1"/>
          <p:nvPr/>
        </p:nvSpPr>
        <p:spPr>
          <a:xfrm>
            <a:off x="6096000" y="1825625"/>
            <a:ext cx="57123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/>
              <a:t>Then insert a line to instruct Maven to package the code as a JAR file and place it in a folder called ‘target’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/>
              <a:t>So where has this target folder been placed?</a:t>
            </a:r>
          </a:p>
        </p:txBody>
      </p:sp>
    </p:spTree>
    <p:extLst>
      <p:ext uri="{BB962C8B-B14F-4D97-AF65-F5344CB8AC3E}">
        <p14:creationId xmlns:p14="http://schemas.microsoft.com/office/powerpoint/2010/main" val="422347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F22D-0780-43A7-A48B-AC9C2DF5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6: Packaging with Maven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A8190-7FCE-424F-8929-A9FF2DF48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233" y="2495630"/>
            <a:ext cx="10385946" cy="229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3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C613-9CCA-46AA-AAEF-11BFD2B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Alerting – Build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696A-99A2-4BA3-ADC9-D6921964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Jenkins can send alerts on events </a:t>
            </a:r>
          </a:p>
          <a:p>
            <a:pPr lvl="1"/>
            <a:r>
              <a:rPr lang="en-US">
                <a:cs typeface="Calibri"/>
              </a:rPr>
              <a:t>Failed builds</a:t>
            </a:r>
          </a:p>
          <a:p>
            <a:pPr lvl="1"/>
            <a:r>
              <a:rPr lang="en-US">
                <a:cs typeface="Calibri"/>
              </a:rPr>
              <a:t>Passing builds</a:t>
            </a:r>
          </a:p>
          <a:p>
            <a:pPr lvl="1"/>
            <a:r>
              <a:rPr lang="en-US">
                <a:cs typeface="Calibri"/>
              </a:rPr>
              <a:t>Passing build after failed build(s)</a:t>
            </a:r>
          </a:p>
          <a:p>
            <a:r>
              <a:rPr lang="en-US">
                <a:cs typeface="Calibri"/>
              </a:rPr>
              <a:t>Many different ways of alerting</a:t>
            </a:r>
          </a:p>
          <a:p>
            <a:pPr lvl="1"/>
            <a:r>
              <a:rPr lang="en-US">
                <a:cs typeface="Calibri"/>
              </a:rPr>
              <a:t>Email</a:t>
            </a:r>
          </a:p>
          <a:p>
            <a:pPr lvl="1"/>
            <a:r>
              <a:rPr lang="en-US">
                <a:cs typeface="Calibri"/>
              </a:rPr>
              <a:t>Slack</a:t>
            </a:r>
          </a:p>
          <a:p>
            <a:pPr lvl="1"/>
            <a:r>
              <a:rPr lang="en-US" err="1">
                <a:cs typeface="Calibri"/>
              </a:rPr>
              <a:t>Sms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00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766B-A936-4471-B573-64DA7999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Exercise: E-mail and Slack alerting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7DDB-6A1E-421B-85E8-8D4CB6D5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Research how to add slack alerting to your pipeline</a:t>
            </a:r>
          </a:p>
          <a:p>
            <a:r>
              <a:rPr lang="en-GB">
                <a:cs typeface="Calibri"/>
              </a:rPr>
              <a:t>Research how to add e-mail alerting to your pipeline.</a:t>
            </a:r>
          </a:p>
          <a:p>
            <a:pPr lvl="1"/>
            <a:r>
              <a:rPr lang="en-GB">
                <a:cs typeface="Calibri"/>
              </a:rPr>
              <a:t>AWS may restrict the Jenkins instance from sending out the e-mail as an anti-spam measure in the free tier, but you can still see the pipeline plugins, stages required. Everything in Jenkins itself is the same.</a:t>
            </a:r>
          </a:p>
          <a:p>
            <a:pPr lvl="1"/>
            <a:r>
              <a:rPr lang="en-GB">
                <a:cs typeface="Calibri"/>
              </a:rPr>
              <a:t>Check the console log to see what recipients, subject and body the e-mail has – don't worry if it doesn't arrive in your inbox.</a:t>
            </a:r>
          </a:p>
          <a:p>
            <a:pPr lvl="1"/>
            <a:r>
              <a:rPr lang="en-GB">
                <a:cs typeface="Calibri"/>
              </a:rPr>
              <a:t>Experiment with building up the subject and body using data from </a:t>
            </a:r>
            <a:r>
              <a:rPr lang="en-GB" err="1">
                <a:cs typeface="Calibri"/>
              </a:rPr>
              <a:t>currentBuild</a:t>
            </a:r>
            <a:r>
              <a:rPr lang="en-GB">
                <a:cs typeface="Calibri"/>
              </a:rPr>
              <a:t> – can you customise the e-mail to contain details of who submitted it, the name of the build and use different messages for whether it passed or failed?</a:t>
            </a:r>
          </a:p>
        </p:txBody>
      </p:sp>
    </p:spTree>
    <p:extLst>
      <p:ext uri="{BB962C8B-B14F-4D97-AF65-F5344CB8AC3E}">
        <p14:creationId xmlns:p14="http://schemas.microsoft.com/office/powerpoint/2010/main" val="150116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34</Slides>
  <Notes>33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Custom Design</vt:lpstr>
      <vt:lpstr>Application Packaging</vt:lpstr>
      <vt:lpstr>Fire Alarm Test today</vt:lpstr>
      <vt:lpstr>Using Maven for Packaging</vt:lpstr>
      <vt:lpstr>Core Concepts</vt:lpstr>
      <vt:lpstr>Maven package command</vt:lpstr>
      <vt:lpstr>Exercise 6: Packaging with Maven</vt:lpstr>
      <vt:lpstr>Exercise 6: Packaging with Maven Results</vt:lpstr>
      <vt:lpstr>Alerting – Build Process</vt:lpstr>
      <vt:lpstr>Exercise: E-mail and Slack alerting</vt:lpstr>
      <vt:lpstr>Deployment</vt:lpstr>
      <vt:lpstr>Basic Deployment concepts</vt:lpstr>
      <vt:lpstr>Part of Facebook's environment</vt:lpstr>
      <vt:lpstr>What is Heroku?</vt:lpstr>
      <vt:lpstr>Exercise 7 Deploying with Heroku</vt:lpstr>
      <vt:lpstr>Bootcamp Pipeline</vt:lpstr>
      <vt:lpstr>Deployment Strategies</vt:lpstr>
      <vt:lpstr>Simple Deployment</vt:lpstr>
      <vt:lpstr>Rolling Deployment</vt:lpstr>
      <vt:lpstr>Blue Green Deployment</vt:lpstr>
      <vt:lpstr>Canary Deployment</vt:lpstr>
      <vt:lpstr>Deployment Testing</vt:lpstr>
      <vt:lpstr>Test Tools</vt:lpstr>
      <vt:lpstr>Chaos Monkey</vt:lpstr>
      <vt:lpstr>Health Checks</vt:lpstr>
      <vt:lpstr>Example Health Check Code</vt:lpstr>
      <vt:lpstr>Monitoring and Metrics</vt:lpstr>
      <vt:lpstr>Continuous Monitoring</vt:lpstr>
      <vt:lpstr>What do we monitor?</vt:lpstr>
      <vt:lpstr>How?</vt:lpstr>
      <vt:lpstr>Reporting Tools</vt:lpstr>
      <vt:lpstr>Alerting</vt:lpstr>
      <vt:lpstr>Exercise 9. Add monitoring and alerting</vt:lpstr>
      <vt:lpstr>Tea Break</vt:lpstr>
      <vt:lpstr>Lunch 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Packaging</dc:title>
  <dc:creator>Marie Cahill</dc:creator>
  <cp:revision>2</cp:revision>
  <dcterms:created xsi:type="dcterms:W3CDTF">2019-07-07T23:18:26Z</dcterms:created>
  <dcterms:modified xsi:type="dcterms:W3CDTF">2019-08-07T12:32:17Z</dcterms:modified>
</cp:coreProperties>
</file>