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1605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2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82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45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60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97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17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09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Stores Sales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4)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a:t>
            </a:r>
            <a:r>
              <a:rPr lang="en-US" sz="1800" dirty="0" smtClean="0">
                <a:solidFill>
                  <a:schemeClr val="lt1"/>
                </a:solidFill>
                <a:latin typeface="Times New Roman"/>
                <a:ea typeface="Times New Roman"/>
                <a:cs typeface="Times New Roman"/>
                <a:sym typeface="Times New Roman"/>
              </a:rPr>
              <a:t>validation </a:t>
            </a:r>
            <a:r>
              <a:rPr lang="en-US" sz="1800" dirty="0">
                <a:solidFill>
                  <a:schemeClr val="lt1"/>
                </a:solidFill>
                <a:latin typeface="Times New Roman"/>
                <a:ea typeface="Times New Roman"/>
                <a:cs typeface="Times New Roman"/>
                <a:sym typeface="Times New Roman"/>
              </a:rPr>
              <a:t>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a:t>
            </a:r>
            <a:r>
              <a:rPr lang="en-US" sz="1800" dirty="0" smtClean="0">
                <a:solidFill>
                  <a:schemeClr val="lt1"/>
                </a:solidFill>
                <a:latin typeface="Times New Roman"/>
                <a:ea typeface="Times New Roman"/>
                <a:cs typeface="Times New Roman"/>
                <a:sym typeface="Times New Roman"/>
              </a:rPr>
              <a:t>like  Data Validation log ,Info </a:t>
            </a:r>
            <a:r>
              <a:rPr lang="en-US" sz="1800" dirty="0">
                <a:solidFill>
                  <a:schemeClr val="lt1"/>
                </a:solidFill>
                <a:latin typeface="Times New Roman"/>
                <a:ea typeface="Times New Roman"/>
                <a:cs typeface="Times New Roman"/>
                <a:sym typeface="Times New Roman"/>
              </a:rPr>
              <a:t>l</a:t>
            </a:r>
            <a:r>
              <a:rPr lang="en-US" sz="1800" dirty="0" smtClean="0">
                <a:solidFill>
                  <a:schemeClr val="lt1"/>
                </a:solidFill>
                <a:latin typeface="Times New Roman"/>
                <a:ea typeface="Times New Roman"/>
                <a:cs typeface="Times New Roman"/>
                <a:sym typeface="Times New Roman"/>
              </a:rPr>
              <a:t>og, Error log </a:t>
            </a:r>
            <a:r>
              <a:rPr lang="en-US" sz="1800" dirty="0">
                <a:solidFill>
                  <a:schemeClr val="lt1"/>
                </a:solidFill>
                <a:latin typeface="Times New Roman"/>
                <a:ea typeface="Times New Roman"/>
                <a:cs typeface="Times New Roman"/>
                <a:sym typeface="Times New Roman"/>
              </a:rPr>
              <a:t>,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r>
              <a:rPr lang="en-US" dirty="0" smtClean="0">
                <a:solidFill>
                  <a:schemeClr val="lt1"/>
                </a:solidFill>
                <a:latin typeface="Times New Roman"/>
                <a:ea typeface="Times New Roman"/>
                <a:cs typeface="Times New Roman"/>
                <a:sym typeface="Times New Roman"/>
              </a:rPr>
              <a:t>.</a:t>
            </a:r>
            <a:endParaRPr lang="en-US" dirty="0">
              <a:ea typeface="Times New Roman"/>
              <a:cs typeface="Times New Roman"/>
            </a:endParaRPr>
          </a:p>
          <a:p>
            <a:pPr marL="742950" lvl="1" indent="-285750" algn="l" rtl="0">
              <a:spcBef>
                <a:spcPts val="960"/>
              </a:spcBef>
              <a:spcAft>
                <a:spcPts val="0"/>
              </a:spcAft>
              <a:buSzPts val="1440"/>
              <a:buChar char="▶"/>
            </a:pPr>
            <a:r>
              <a:rPr lang="en-US" dirty="0" smtClean="0">
                <a:solidFill>
                  <a:schemeClr val="bg1"/>
                </a:solidFill>
                <a:latin typeface="Times New Roman" panose="02020603050405020304" pitchFamily="18" charset="0"/>
                <a:cs typeface="Times New Roman" panose="02020603050405020304" pitchFamily="18" charset="0"/>
              </a:rPr>
              <a:t>Transforming the data based on the program requirements.</a:t>
            </a:r>
            <a:endParaRPr dirty="0">
              <a:solidFill>
                <a:schemeClr val="bg1"/>
              </a:solidFill>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4142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5;p12"/>
          <p:cNvSpPr txBox="1">
            <a:spLocks noGrp="1"/>
          </p:cNvSpPr>
          <p:nvPr>
            <p:ph type="body" idx="1"/>
          </p:nvPr>
        </p:nvSpPr>
        <p:spPr>
          <a:xfrm>
            <a:off x="313151" y="235226"/>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6)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a:t>
            </a:r>
            <a:r>
              <a:rPr lang="en-US" sz="1800" dirty="0" smtClean="0">
                <a:solidFill>
                  <a:schemeClr val="lt1"/>
                </a:solidFill>
                <a:latin typeface="Times New Roman"/>
                <a:ea typeface="Times New Roman"/>
                <a:cs typeface="Times New Roman"/>
                <a:sym typeface="Times New Roman"/>
              </a:rPr>
              <a:t>performed data pre-processing, exploratory data analysis and feature selection.</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Based on the client given dataset,</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the training and validation data were divided.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a:t>
            </a:r>
            <a:r>
              <a:rPr lang="en-US" sz="1800" dirty="0" smtClean="0">
                <a:solidFill>
                  <a:schemeClr val="lt1"/>
                </a:solidFill>
                <a:latin typeface="Times New Roman"/>
                <a:ea typeface="Times New Roman"/>
                <a:cs typeface="Times New Roman"/>
                <a:sym typeface="Times New Roman"/>
              </a:rPr>
              <a:t>label encoder and one hot encoding</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a:t>
            </a:r>
            <a:r>
              <a:rPr lang="en-US" sz="1800" dirty="0" smtClean="0">
                <a:solidFill>
                  <a:schemeClr val="lt1"/>
                </a:solidFill>
                <a:latin typeface="Times New Roman"/>
                <a:ea typeface="Times New Roman"/>
                <a:cs typeface="Times New Roman"/>
                <a:sym typeface="Times New Roman"/>
              </a:rPr>
              <a:t>Linear Regression,  Extra Tree Regression, Gradient Boosting Regression, Random Forest Regression, </a:t>
            </a:r>
            <a:r>
              <a:rPr lang="en-US" sz="1800" dirty="0" err="1" smtClean="0">
                <a:solidFill>
                  <a:schemeClr val="lt1"/>
                </a:solidFill>
                <a:latin typeface="Times New Roman"/>
                <a:ea typeface="Times New Roman"/>
                <a:cs typeface="Times New Roman"/>
                <a:sym typeface="Times New Roman"/>
              </a:rPr>
              <a:t>XGBoost</a:t>
            </a:r>
            <a:r>
              <a:rPr lang="en-US" sz="1800" dirty="0" smtClean="0">
                <a:solidFill>
                  <a:schemeClr val="lt1"/>
                </a:solidFill>
                <a:latin typeface="Times New Roman"/>
                <a:ea typeface="Times New Roman"/>
                <a:cs typeface="Times New Roman"/>
                <a:sym typeface="Times New Roman"/>
              </a:rPr>
              <a:t> Regression and K-</a:t>
            </a:r>
            <a:r>
              <a:rPr lang="en-US" sz="1800" dirty="0" err="1" smtClean="0">
                <a:solidFill>
                  <a:schemeClr val="lt1"/>
                </a:solidFill>
                <a:latin typeface="Times New Roman"/>
                <a:ea typeface="Times New Roman"/>
                <a:cs typeface="Times New Roman"/>
                <a:sym typeface="Times New Roman"/>
              </a:rPr>
              <a:t>neighbours</a:t>
            </a:r>
            <a:r>
              <a:rPr lang="en-US" sz="1800" dirty="0" smtClean="0">
                <a:solidFill>
                  <a:schemeClr val="lt1"/>
                </a:solidFill>
                <a:latin typeface="Times New Roman"/>
                <a:ea typeface="Times New Roman"/>
                <a:cs typeface="Times New Roman"/>
                <a:sym typeface="Times New Roman"/>
              </a:rPr>
              <a:t> Regression were </a:t>
            </a:r>
            <a:r>
              <a:rPr lang="en-US" sz="1800" dirty="0">
                <a:solidFill>
                  <a:schemeClr val="lt1"/>
                </a:solidFill>
                <a:latin typeface="Times New Roman"/>
                <a:ea typeface="Times New Roman"/>
                <a:cs typeface="Times New Roman"/>
                <a:sym typeface="Times New Roman"/>
              </a:rPr>
              <a:t>used </a:t>
            </a:r>
            <a:r>
              <a:rPr lang="en-US" sz="1800" dirty="0" smtClean="0">
                <a:solidFill>
                  <a:schemeClr val="lt1"/>
                </a:solidFill>
                <a:latin typeface="Times New Roman"/>
                <a:ea typeface="Times New Roman"/>
                <a:cs typeface="Times New Roman"/>
                <a:sym typeface="Times New Roman"/>
              </a:rPr>
              <a:t>and </a:t>
            </a:r>
            <a:r>
              <a:rPr lang="en-US" sz="1800" dirty="0">
                <a:solidFill>
                  <a:schemeClr val="lt1"/>
                </a:solidFill>
                <a:latin typeface="Times New Roman"/>
                <a:ea typeface="Times New Roman"/>
                <a:cs typeface="Times New Roman"/>
                <a:sym typeface="Times New Roman"/>
              </a:rPr>
              <a:t>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a:t>
            </a:r>
            <a:r>
              <a:rPr lang="en-US" sz="1800" dirty="0" smtClean="0">
                <a:solidFill>
                  <a:schemeClr val="lt1"/>
                </a:solidFill>
                <a:latin typeface="Times New Roman"/>
                <a:ea typeface="Times New Roman"/>
                <a:cs typeface="Times New Roman"/>
                <a:sym typeface="Times New Roman"/>
              </a:rPr>
              <a:t>test data was shared </a:t>
            </a:r>
            <a:r>
              <a:rPr lang="en-US" sz="1800" dirty="0">
                <a:solidFill>
                  <a:schemeClr val="lt1"/>
                </a:solidFill>
                <a:latin typeface="Times New Roman"/>
                <a:ea typeface="Times New Roman"/>
                <a:cs typeface="Times New Roman"/>
                <a:sym typeface="Times New Roman"/>
              </a:rPr>
              <a:t>by the client .</a:t>
            </a:r>
            <a:r>
              <a:rPr lang="en-US" sz="1800" dirty="0" smtClean="0">
                <a:solidFill>
                  <a:schemeClr val="lt1"/>
                </a:solidFill>
                <a:latin typeface="Times New Roman"/>
                <a:ea typeface="Times New Roman"/>
                <a:cs typeface="Times New Roman"/>
                <a:sym typeface="Times New Roman"/>
              </a:rPr>
              <a:t>We performed pre processing, EDA and feature </a:t>
            </a:r>
            <a:r>
              <a:rPr lang="en-US" sz="1800" dirty="0" smtClean="0">
                <a:solidFill>
                  <a:schemeClr val="lt1"/>
                </a:solidFill>
                <a:latin typeface="Times New Roman"/>
                <a:ea typeface="Times New Roman"/>
                <a:cs typeface="Times New Roman"/>
                <a:sym typeface="Times New Roman"/>
              </a:rPr>
              <a:t>selection to the given test data</a:t>
            </a:r>
            <a:r>
              <a:rPr lang="en-US" sz="1800" dirty="0" smtClean="0">
                <a:solidFill>
                  <a:schemeClr val="lt1"/>
                </a:solidFill>
                <a:latin typeface="Times New Roman"/>
                <a:ea typeface="Times New Roman"/>
                <a:cs typeface="Times New Roman"/>
                <a:sym typeface="Times New Roman"/>
              </a:rPr>
              <a:t>.., then </a:t>
            </a:r>
            <a:r>
              <a:rPr lang="en-US" sz="1800" dirty="0" smtClean="0">
                <a:solidFill>
                  <a:schemeClr val="lt1"/>
                </a:solidFill>
                <a:latin typeface="Times New Roman"/>
                <a:ea typeface="Times New Roman"/>
                <a:cs typeface="Times New Roman"/>
                <a:sym typeface="Times New Roman"/>
              </a:rPr>
              <a:t>with this test data, prediction was performed. </a:t>
            </a:r>
            <a:r>
              <a:rPr lang="en-US" sz="1800" dirty="0" smtClean="0">
                <a:solidFill>
                  <a:schemeClr val="lt1"/>
                </a:solidFill>
                <a:latin typeface="Times New Roman"/>
                <a:ea typeface="Times New Roman"/>
                <a:cs typeface="Times New Roman"/>
                <a:sym typeface="Times New Roman"/>
              </a:rPr>
              <a:t>In </a:t>
            </a:r>
            <a:r>
              <a:rPr lang="en-US" sz="1800" dirty="0">
                <a:solidFill>
                  <a:schemeClr val="lt1"/>
                </a:solidFill>
                <a:latin typeface="Times New Roman"/>
                <a:ea typeface="Times New Roman"/>
                <a:cs typeface="Times New Roman"/>
                <a:sym typeface="Times New Roman"/>
              </a:rPr>
              <a:t>the end we get the accumulated data of </a:t>
            </a:r>
            <a:r>
              <a:rPr lang="en-US" sz="1800" dirty="0" smtClean="0">
                <a:solidFill>
                  <a:schemeClr val="lt1"/>
                </a:solidFill>
                <a:latin typeface="Times New Roman"/>
                <a:ea typeface="Times New Roman"/>
                <a:cs typeface="Times New Roman"/>
                <a:sym typeface="Times New Roman"/>
              </a:rPr>
              <a:t>predictions.</a:t>
            </a:r>
            <a:endParaRPr sz="1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0469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0;p13"/>
          <p:cNvSpPr txBox="1">
            <a:spLocks noGrp="1"/>
          </p:cNvSpPr>
          <p:nvPr>
            <p:ph type="body" idx="1"/>
          </p:nvPr>
        </p:nvSpPr>
        <p:spPr>
          <a:xfrm>
            <a:off x="124590" y="-627796"/>
            <a:ext cx="10889154" cy="272955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8) What was the platform used for deploying the project ?</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We used  a cloud servicing platform named </a:t>
            </a:r>
            <a:r>
              <a:rPr lang="en-US" dirty="0" err="1" smtClean="0">
                <a:solidFill>
                  <a:schemeClr val="lt1"/>
                </a:solidFill>
                <a:latin typeface="Times New Roman"/>
                <a:ea typeface="Times New Roman"/>
                <a:cs typeface="Times New Roman"/>
                <a:sym typeface="Times New Roman"/>
              </a:rPr>
              <a:t>Heroku</a:t>
            </a:r>
            <a:r>
              <a:rPr lang="en-US" dirty="0" smtClean="0">
                <a:solidFill>
                  <a:schemeClr val="lt1"/>
                </a:solidFill>
                <a:latin typeface="Times New Roman"/>
                <a:ea typeface="Times New Roman"/>
                <a:cs typeface="Times New Roman"/>
                <a:sym typeface="Times New Roman"/>
              </a:rPr>
              <a:t> for deploying the project into the cloud.</a:t>
            </a:r>
            <a:endParaRPr sz="1800" dirty="0">
              <a:solidFill>
                <a:schemeClr val="lt1"/>
              </a:solidFill>
              <a:latin typeface="Times New Roman"/>
              <a:ea typeface="Times New Roman"/>
              <a:cs typeface="Times New Roman"/>
              <a:sym typeface="Times New Roman"/>
            </a:endParaRPr>
          </a:p>
        </p:txBody>
      </p:sp>
      <p:sp>
        <p:nvSpPr>
          <p:cNvPr id="7" name="Google Shape;200;p13"/>
          <p:cNvSpPr txBox="1">
            <a:spLocks/>
          </p:cNvSpPr>
          <p:nvPr/>
        </p:nvSpPr>
        <p:spPr>
          <a:xfrm>
            <a:off x="124590" y="1111598"/>
            <a:ext cx="11125715" cy="36152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285750" indent="-285750">
              <a:spcBef>
                <a:spcPts val="0"/>
              </a:spcBef>
            </a:pPr>
            <a:r>
              <a:rPr lang="en-US" sz="1800" dirty="0" smtClean="0">
                <a:solidFill>
                  <a:schemeClr val="lt1"/>
                </a:solidFill>
                <a:latin typeface="Times New Roman"/>
                <a:ea typeface="Times New Roman"/>
                <a:cs typeface="Times New Roman"/>
                <a:sym typeface="Times New Roman"/>
              </a:rPr>
              <a:t>Q 9) What are the advantages of the platform used for deploying the project?</a:t>
            </a:r>
            <a:endParaRPr lang="en-US" dirty="0" smtClean="0"/>
          </a:p>
          <a:p>
            <a:pPr marL="742950" lvl="1" indent="-285750">
              <a:spcBef>
                <a:spcPts val="960"/>
              </a:spcBef>
            </a:pPr>
            <a:r>
              <a:rPr lang="en-US" dirty="0" smtClean="0">
                <a:solidFill>
                  <a:schemeClr val="lt1"/>
                </a:solidFill>
                <a:latin typeface="Times New Roman"/>
                <a:ea typeface="Times New Roman"/>
                <a:cs typeface="Times New Roman"/>
                <a:sym typeface="Times New Roman"/>
              </a:rPr>
              <a:t>The advantages of </a:t>
            </a:r>
            <a:r>
              <a:rPr lang="en-US" dirty="0" err="1" smtClean="0">
                <a:solidFill>
                  <a:schemeClr val="lt1"/>
                </a:solidFill>
                <a:latin typeface="Times New Roman"/>
                <a:ea typeface="Times New Roman"/>
                <a:cs typeface="Times New Roman"/>
                <a:sym typeface="Times New Roman"/>
              </a:rPr>
              <a:t>Heroku</a:t>
            </a:r>
            <a:r>
              <a:rPr lang="en-US" dirty="0" smtClean="0">
                <a:solidFill>
                  <a:schemeClr val="lt1"/>
                </a:solidFill>
                <a:latin typeface="Times New Roman"/>
                <a:ea typeface="Times New Roman"/>
                <a:cs typeface="Times New Roman"/>
                <a:sym typeface="Times New Roman"/>
              </a:rPr>
              <a:t> are:</a:t>
            </a:r>
          </a:p>
          <a:p>
            <a:pPr marL="742950" lvl="1" indent="-285750">
              <a:spcBef>
                <a:spcPts val="960"/>
              </a:spcBef>
            </a:pPr>
            <a:r>
              <a:rPr lang="en-US" dirty="0" smtClean="0">
                <a:solidFill>
                  <a:schemeClr val="lt1"/>
                </a:solidFill>
                <a:latin typeface="Times New Roman"/>
                <a:ea typeface="Times New Roman"/>
                <a:cs typeface="Times New Roman"/>
                <a:sym typeface="Times New Roman"/>
              </a:rPr>
              <a:t>It is free of cost.</a:t>
            </a:r>
          </a:p>
          <a:p>
            <a:pPr marL="742950" lvl="1" indent="-285750">
              <a:spcBef>
                <a:spcPts val="960"/>
              </a:spcBef>
            </a:pPr>
            <a:r>
              <a:rPr lang="en-US" dirty="0" smtClean="0">
                <a:solidFill>
                  <a:schemeClr val="lt1"/>
                </a:solidFill>
                <a:latin typeface="Times New Roman"/>
                <a:ea typeface="Times New Roman"/>
                <a:cs typeface="Times New Roman"/>
                <a:sym typeface="Times New Roman"/>
              </a:rPr>
              <a:t>It is easy to use.</a:t>
            </a:r>
          </a:p>
          <a:p>
            <a:pPr marL="742950" lvl="1" indent="-285750">
              <a:spcBef>
                <a:spcPts val="960"/>
              </a:spcBef>
            </a:pPr>
            <a:r>
              <a:rPr lang="en-US" dirty="0" smtClean="0">
                <a:solidFill>
                  <a:schemeClr val="lt1"/>
                </a:solidFill>
                <a:latin typeface="Times New Roman"/>
                <a:ea typeface="Times New Roman"/>
                <a:cs typeface="Times New Roman"/>
                <a:sym typeface="Times New Roman"/>
              </a:rPr>
              <a:t>Developer Centric.</a:t>
            </a:r>
          </a:p>
          <a:p>
            <a:pPr marL="742950" lvl="1" indent="-285750">
              <a:spcBef>
                <a:spcPts val="960"/>
              </a:spcBef>
            </a:pPr>
            <a:r>
              <a:rPr lang="en-US" dirty="0" smtClean="0">
                <a:solidFill>
                  <a:schemeClr val="lt1"/>
                </a:solidFill>
                <a:latin typeface="Times New Roman"/>
                <a:ea typeface="Times New Roman"/>
                <a:cs typeface="Times New Roman"/>
                <a:sym typeface="Times New Roman"/>
              </a:rPr>
              <a:t>Easy to scale.</a:t>
            </a:r>
          </a:p>
          <a:p>
            <a:pPr marL="742950" lvl="1" indent="-285750">
              <a:spcBef>
                <a:spcPts val="960"/>
              </a:spcBef>
            </a:pPr>
            <a:r>
              <a:rPr lang="en-US" dirty="0" smtClean="0">
                <a:solidFill>
                  <a:schemeClr val="lt1"/>
                </a:solidFill>
                <a:latin typeface="Times New Roman"/>
                <a:ea typeface="Times New Roman"/>
                <a:cs typeface="Times New Roman"/>
                <a:sym typeface="Times New Roman"/>
              </a:rPr>
              <a:t>Provides security.</a:t>
            </a:r>
          </a:p>
          <a:p>
            <a:pPr marL="742950" lvl="1" indent="-285750">
              <a:spcBef>
                <a:spcPts val="960"/>
              </a:spcBef>
            </a:pPr>
            <a:r>
              <a:rPr lang="en-US" dirty="0" smtClean="0">
                <a:solidFill>
                  <a:schemeClr val="lt1"/>
                </a:solidFill>
                <a:latin typeface="Times New Roman"/>
                <a:ea typeface="Times New Roman"/>
                <a:cs typeface="Times New Roman"/>
                <a:sym typeface="Times New Roman"/>
              </a:rPr>
              <a:t>Powerful CLI</a:t>
            </a:r>
            <a:endParaRPr lang="en-US" dirty="0">
              <a:solidFill>
                <a:schemeClr val="lt1"/>
              </a:solidFill>
              <a:latin typeface="Times New Roman"/>
              <a:ea typeface="Times New Roman"/>
              <a:cs typeface="Times New Roman"/>
              <a:sym typeface="Times New Roman"/>
            </a:endParaRPr>
          </a:p>
        </p:txBody>
      </p:sp>
      <p:sp>
        <p:nvSpPr>
          <p:cNvPr id="8" name="Google Shape;200;p13"/>
          <p:cNvSpPr txBox="1">
            <a:spLocks/>
          </p:cNvSpPr>
          <p:nvPr/>
        </p:nvSpPr>
        <p:spPr>
          <a:xfrm>
            <a:off x="72789" y="3841150"/>
            <a:ext cx="10889154" cy="272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285750" indent="-285750">
              <a:spcBef>
                <a:spcPts val="0"/>
              </a:spcBef>
            </a:pPr>
            <a:r>
              <a:rPr lang="en-US" sz="1800" dirty="0" smtClean="0">
                <a:solidFill>
                  <a:schemeClr val="lt1"/>
                </a:solidFill>
                <a:latin typeface="Times New Roman"/>
                <a:ea typeface="Times New Roman"/>
                <a:cs typeface="Times New Roman"/>
                <a:sym typeface="Times New Roman"/>
              </a:rPr>
              <a:t>Q 10) What was the Framework used for doing the backend?</a:t>
            </a:r>
            <a:endParaRPr lang="en-US" dirty="0" smtClean="0"/>
          </a:p>
          <a:p>
            <a:pPr marL="742950" lvl="1" indent="-285750">
              <a:spcBef>
                <a:spcPts val="960"/>
              </a:spcBef>
            </a:pPr>
            <a:r>
              <a:rPr lang="en-US" dirty="0" smtClean="0">
                <a:solidFill>
                  <a:schemeClr val="lt1"/>
                </a:solidFill>
                <a:latin typeface="Times New Roman"/>
                <a:ea typeface="Times New Roman"/>
                <a:cs typeface="Times New Roman"/>
                <a:sym typeface="Times New Roman"/>
              </a:rPr>
              <a:t>We used Flask Framework for completing the backend.</a:t>
            </a: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242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13"/>
          <p:cNvSpPr txBox="1">
            <a:spLocks/>
          </p:cNvSpPr>
          <p:nvPr/>
        </p:nvSpPr>
        <p:spPr>
          <a:xfrm>
            <a:off x="222914" y="-389656"/>
            <a:ext cx="10889154" cy="272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285750" indent="-285750">
              <a:spcBef>
                <a:spcPts val="0"/>
              </a:spcBef>
            </a:pPr>
            <a:r>
              <a:rPr lang="en-US" sz="1800" dirty="0" smtClean="0">
                <a:solidFill>
                  <a:schemeClr val="lt1"/>
                </a:solidFill>
                <a:latin typeface="Times New Roman"/>
                <a:ea typeface="Times New Roman"/>
                <a:cs typeface="Times New Roman"/>
                <a:sym typeface="Times New Roman"/>
              </a:rPr>
              <a:t>Q 10) How were the errors removed from the program?</a:t>
            </a:r>
            <a:endParaRPr lang="en-US" dirty="0" smtClean="0"/>
          </a:p>
          <a:p>
            <a:pPr marL="1200150" lvl="2" indent="-285750">
              <a:spcBef>
                <a:spcPts val="960"/>
              </a:spcBef>
            </a:pPr>
            <a:r>
              <a:rPr lang="en-US" dirty="0" smtClean="0">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lang="en-US" dirty="0">
              <a:solidFill>
                <a:schemeClr val="lt1"/>
              </a:solidFill>
              <a:latin typeface="Times New Roman"/>
              <a:ea typeface="Times New Roman"/>
              <a:cs typeface="Times New Roman"/>
              <a:sym typeface="Times New Roman"/>
            </a:endParaRPr>
          </a:p>
        </p:txBody>
      </p:sp>
      <p:sp>
        <p:nvSpPr>
          <p:cNvPr id="6" name="Google Shape;200;p13"/>
          <p:cNvSpPr txBox="1">
            <a:spLocks/>
          </p:cNvSpPr>
          <p:nvPr/>
        </p:nvSpPr>
        <p:spPr>
          <a:xfrm>
            <a:off x="0" y="1400475"/>
            <a:ext cx="10889154" cy="272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285750" indent="-285750">
              <a:spcBef>
                <a:spcPts val="0"/>
              </a:spcBef>
            </a:pPr>
            <a:r>
              <a:rPr lang="en-US" sz="1800" dirty="0" smtClean="0">
                <a:solidFill>
                  <a:schemeClr val="lt1"/>
                </a:solidFill>
                <a:latin typeface="Times New Roman"/>
                <a:ea typeface="Times New Roman"/>
                <a:cs typeface="Times New Roman"/>
                <a:sym typeface="Times New Roman"/>
              </a:rPr>
              <a:t>Q 11) What is the future scope of the project?</a:t>
            </a:r>
            <a:endParaRPr lang="en-US" dirty="0" smtClean="0"/>
          </a:p>
          <a:p>
            <a:pPr marL="1200150" lvl="2" indent="-285750">
              <a:spcBef>
                <a:spcPts val="960"/>
              </a:spcBef>
            </a:pPr>
            <a:r>
              <a:rPr lang="en-US" dirty="0" smtClean="0">
                <a:solidFill>
                  <a:schemeClr val="lt1"/>
                </a:solidFill>
                <a:latin typeface="Times New Roman"/>
                <a:ea typeface="Times New Roman"/>
                <a:cs typeface="Times New Roman"/>
                <a:sym typeface="Times New Roman"/>
              </a:rPr>
              <a:t>Use multiple algorithms.</a:t>
            </a:r>
          </a:p>
          <a:p>
            <a:pPr marL="1200150" lvl="2" indent="-285750">
              <a:spcBef>
                <a:spcPts val="960"/>
              </a:spcBef>
            </a:pPr>
            <a:r>
              <a:rPr lang="en-US" dirty="0" smtClean="0">
                <a:solidFill>
                  <a:schemeClr val="lt1"/>
                </a:solidFill>
                <a:latin typeface="Times New Roman"/>
                <a:ea typeface="Times New Roman"/>
                <a:cs typeface="Times New Roman"/>
                <a:sym typeface="Times New Roman"/>
              </a:rPr>
              <a:t>Optimize flask app.py and Stores Sales </a:t>
            </a:r>
            <a:r>
              <a:rPr lang="en-US" dirty="0" err="1" smtClean="0">
                <a:solidFill>
                  <a:schemeClr val="lt1"/>
                </a:solidFill>
                <a:latin typeface="Times New Roman"/>
                <a:ea typeface="Times New Roman"/>
                <a:cs typeface="Times New Roman"/>
                <a:sym typeface="Times New Roman"/>
              </a:rPr>
              <a:t>Prediction.ipynb</a:t>
            </a:r>
            <a:endParaRPr lang="en-US" dirty="0" smtClean="0">
              <a:solidFill>
                <a:schemeClr val="lt1"/>
              </a:solidFill>
              <a:latin typeface="Times New Roman"/>
              <a:ea typeface="Times New Roman"/>
              <a:cs typeface="Times New Roman"/>
              <a:sym typeface="Times New Roman"/>
            </a:endParaRPr>
          </a:p>
          <a:p>
            <a:pPr marL="1200150" lvl="2" indent="-285750">
              <a:spcBef>
                <a:spcPts val="960"/>
              </a:spcBef>
            </a:pPr>
            <a:r>
              <a:rPr lang="en-US" dirty="0" smtClean="0">
                <a:solidFill>
                  <a:schemeClr val="lt1"/>
                </a:solidFill>
                <a:latin typeface="Times New Roman"/>
                <a:ea typeface="Times New Roman"/>
                <a:cs typeface="Times New Roman"/>
                <a:sym typeface="Times New Roman"/>
              </a:rPr>
              <a:t>The front end can be developed even more. </a:t>
            </a: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6375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a:t>
            </a:r>
            <a:r>
              <a:rPr lang="en-US" dirty="0" smtClean="0">
                <a:solidFill>
                  <a:schemeClr val="lt1"/>
                </a:solidFill>
                <a:latin typeface="Times New Roman"/>
                <a:ea typeface="Times New Roman"/>
                <a:cs typeface="Times New Roman"/>
                <a:sym typeface="Times New Roman"/>
              </a:rPr>
              <a:t>Item Outlet Sales </a:t>
            </a:r>
            <a:r>
              <a:rPr lang="en-US" dirty="0">
                <a:solidFill>
                  <a:schemeClr val="lt1"/>
                </a:solidFill>
                <a:latin typeface="Times New Roman"/>
                <a:ea typeface="Times New Roman"/>
                <a:cs typeface="Times New Roman"/>
                <a:sym typeface="Times New Roman"/>
              </a:rPr>
              <a:t>. The model will </a:t>
            </a:r>
            <a:r>
              <a:rPr lang="en-US" dirty="0" smtClean="0">
                <a:solidFill>
                  <a:schemeClr val="lt1"/>
                </a:solidFill>
                <a:latin typeface="Times New Roman"/>
                <a:ea typeface="Times New Roman"/>
                <a:cs typeface="Times New Roman"/>
                <a:sym typeface="Times New Roman"/>
              </a:rPr>
              <a:t>predict the sales of the specified items in stores and Big Marts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Estimates of Future Sales.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Provides Production Planning.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a:t>
            </a:r>
            <a:r>
              <a:rPr lang="en-US" dirty="0" smtClean="0">
                <a:solidFill>
                  <a:schemeClr val="lt1"/>
                </a:solidFill>
                <a:latin typeface="Times New Roman"/>
                <a:ea typeface="Times New Roman"/>
                <a:cs typeface="Times New Roman"/>
                <a:sym typeface="Times New Roman"/>
              </a:rPr>
              <a:t>in Purchasing the items.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Helps in Sales Strategy </a:t>
            </a:r>
            <a:r>
              <a:rPr lang="en-US" dirty="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Sample file name </a:t>
            </a:r>
            <a:r>
              <a:rPr lang="en-US" dirty="0" smtClean="0">
                <a:solidFill>
                  <a:schemeClr val="lt1"/>
                </a:solidFill>
                <a:latin typeface="Times New Roman"/>
                <a:ea typeface="Times New Roman"/>
                <a:cs typeface="Times New Roman"/>
                <a:sym typeface="Times New Roman"/>
              </a:rPr>
              <a:t>(Train.csv)</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9158555"/>
              </p:ext>
            </p:extLst>
          </p:nvPr>
        </p:nvGraphicFramePr>
        <p:xfrm>
          <a:off x="789779" y="1064977"/>
          <a:ext cx="6724203" cy="5614122"/>
        </p:xfrm>
        <a:graphic>
          <a:graphicData uri="http://schemas.openxmlformats.org/drawingml/2006/table">
            <a:tbl>
              <a:tblPr>
                <a:tableStyleId>{5C22544A-7EE6-4342-B048-85BDC9FD1C3A}</a:tableStyleId>
              </a:tblPr>
              <a:tblGrid>
                <a:gridCol w="3407462"/>
                <a:gridCol w="1303507"/>
                <a:gridCol w="2013234"/>
              </a:tblGrid>
              <a:tr h="746089">
                <a:tc>
                  <a:txBody>
                    <a:bodyPr/>
                    <a:lstStyle/>
                    <a:p>
                      <a:pPr marL="0" marR="0" algn="just">
                        <a:lnSpc>
                          <a:spcPct val="107000"/>
                        </a:lnSpc>
                        <a:spcBef>
                          <a:spcPts val="600"/>
                        </a:spcBef>
                        <a:spcAft>
                          <a:spcPts val="600"/>
                        </a:spcAft>
                      </a:pPr>
                      <a:r>
                        <a:rPr lang="en-IN" sz="1500" dirty="0" smtClean="0">
                          <a:effectLst/>
                        </a:rPr>
                        <a:t>Feature name</a:t>
                      </a:r>
                      <a:endParaRPr lang="en-US" sz="1500" dirty="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Datatype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Null/Required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Weight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Fat Content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Visibility</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809035">
                <a:tc>
                  <a:txBody>
                    <a:bodyPr/>
                    <a:lstStyle/>
                    <a:p>
                      <a:pPr marL="0" marR="0" algn="just">
                        <a:lnSpc>
                          <a:spcPct val="107000"/>
                        </a:lnSpc>
                        <a:spcBef>
                          <a:spcPts val="600"/>
                        </a:spcBef>
                        <a:spcAft>
                          <a:spcPts val="600"/>
                        </a:spcAft>
                      </a:pPr>
                      <a:r>
                        <a:rPr lang="en-IN" sz="1500">
                          <a:effectLst/>
                        </a:rPr>
                        <a:t>Item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US" sz="1500">
                          <a:effectLst/>
                        </a:rPr>
                        <a:t>object </a:t>
                      </a:r>
                    </a:p>
                    <a:p>
                      <a:pPr marL="0" marR="0" algn="just">
                        <a:lnSpc>
                          <a:spcPct val="107000"/>
                        </a:lnSpc>
                        <a:spcBef>
                          <a:spcPts val="600"/>
                        </a:spcBef>
                        <a:spcAft>
                          <a:spcPts val="600"/>
                        </a:spcAft>
                      </a:pPr>
                      <a:r>
                        <a:rPr lang="en-IN" sz="1500">
                          <a:effectLst/>
                        </a:rPr>
                        <a:t> </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dirty="0">
                          <a:effectLst/>
                        </a:rPr>
                        <a:t>Required</a:t>
                      </a:r>
                      <a:endParaRPr lang="en-US" sz="1500" dirty="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dirty="0">
                          <a:effectLst/>
                        </a:rPr>
                        <a:t>Item MRP</a:t>
                      </a:r>
                      <a:endParaRPr lang="en-US" sz="1500" dirty="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809035">
                <a:tc>
                  <a:txBody>
                    <a:bodyPr/>
                    <a:lstStyle/>
                    <a:p>
                      <a:pPr marL="0" marR="0" algn="just">
                        <a:lnSpc>
                          <a:spcPct val="107000"/>
                        </a:lnSpc>
                        <a:spcBef>
                          <a:spcPts val="600"/>
                        </a:spcBef>
                        <a:spcAft>
                          <a:spcPts val="600"/>
                        </a:spcAft>
                      </a:pPr>
                      <a:r>
                        <a:rPr lang="en-IN" sz="1500">
                          <a:effectLst/>
                        </a:rPr>
                        <a:t>Outlet Identifier</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US" sz="1500">
                          <a:effectLst/>
                        </a:rPr>
                        <a:t>object</a:t>
                      </a:r>
                    </a:p>
                    <a:p>
                      <a:pPr marL="0" marR="0" algn="just">
                        <a:lnSpc>
                          <a:spcPct val="107000"/>
                        </a:lnSpc>
                        <a:spcBef>
                          <a:spcPts val="600"/>
                        </a:spcBef>
                        <a:spcAft>
                          <a:spcPts val="600"/>
                        </a:spcAft>
                      </a:pPr>
                      <a:r>
                        <a:rPr lang="en-IN" sz="1500">
                          <a:effectLst/>
                        </a:rPr>
                        <a:t> </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Establishment Year</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int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Size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Location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a:lnSpc>
                          <a:spcPct val="107000"/>
                        </a:lnSpc>
                      </a:pPr>
                      <a:r>
                        <a:rPr lang="en-US" sz="1500">
                          <a:effectLst/>
                        </a:rPr>
                        <a:t>object</a:t>
                      </a:r>
                      <a:endParaRPr lang="en-US" sz="1500">
                        <a:effectLst/>
                        <a:latin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Outlet Sales</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dirty="0">
                          <a:effectLst/>
                        </a:rPr>
                        <a:t>Required</a:t>
                      </a:r>
                      <a:endParaRPr lang="en-US" sz="1500" dirty="0">
                        <a:effectLst/>
                        <a:latin typeface="Calibri" panose="020F0502020204030204" pitchFamily="34" charset="0"/>
                        <a:ea typeface="Calibri" panose="020F0502020204030204" pitchFamily="34" charset="0"/>
                      </a:endParaRPr>
                    </a:p>
                  </a:txBody>
                  <a:tcPr marL="50460" marR="50460" marT="0" marB="0"/>
                </a:tc>
              </a:tr>
            </a:tbl>
          </a:graphicData>
        </a:graphic>
      </p:graphicFrame>
      <p:sp>
        <p:nvSpPr>
          <p:cNvPr id="4" name="Google Shape;154;p4"/>
          <p:cNvSpPr txBox="1">
            <a:spLocks noGrp="1"/>
          </p:cNvSpPr>
          <p:nvPr>
            <p:ph type="body" idx="1"/>
          </p:nvPr>
        </p:nvSpPr>
        <p:spPr>
          <a:xfrm>
            <a:off x="-2297528"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Schema</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835965" y="1948069"/>
            <a:ext cx="5552660" cy="441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Rectangle 1"/>
          <p:cNvSpPr/>
          <p:nvPr/>
        </p:nvSpPr>
        <p:spPr>
          <a:xfrm>
            <a:off x="185529" y="340543"/>
            <a:ext cx="11622157" cy="6045245"/>
          </a:xfrm>
          <a:prstGeom prst="rect">
            <a:avLst/>
          </a:prstGeom>
        </p:spPr>
        <p:txBody>
          <a:bodyPr wrap="square">
            <a:spAutoFit/>
          </a:bodyPr>
          <a:lstStyle/>
          <a:p>
            <a:pPr lvl="0" algn="just">
              <a:spcBef>
                <a:spcPts val="175"/>
              </a:spcBef>
              <a:buClr>
                <a:srgbClr val="2E5395"/>
              </a:buClr>
              <a:buSzPts val="1600"/>
              <a:tabLst>
                <a:tab pos="394335" algn="l"/>
              </a:tabLst>
            </a:pPr>
            <a:r>
              <a:rPr lang="en-US" sz="2000" b="1" spc="-5" dirty="0">
                <a:solidFill>
                  <a:schemeClr val="bg1"/>
                </a:solidFill>
                <a:latin typeface="Calibri Light" panose="020F0302020204030204" pitchFamily="34" charset="0"/>
                <a:ea typeface="Calibri Light" panose="020F0302020204030204" pitchFamily="34" charset="0"/>
              </a:rPr>
              <a:t>Architecture</a:t>
            </a:r>
            <a:r>
              <a:rPr lang="en-US" sz="2000" b="1" spc="-45" dirty="0">
                <a:solidFill>
                  <a:schemeClr val="bg1"/>
                </a:solidFill>
                <a:latin typeface="Calibri Light" panose="020F0302020204030204" pitchFamily="34" charset="0"/>
                <a:ea typeface="Calibri Light" panose="020F0302020204030204" pitchFamily="34" charset="0"/>
              </a:rPr>
              <a:t> </a:t>
            </a:r>
            <a:r>
              <a:rPr lang="en-US" sz="2000" b="1" spc="-5" dirty="0">
                <a:solidFill>
                  <a:schemeClr val="bg1"/>
                </a:solidFill>
                <a:latin typeface="Calibri Light" panose="020F0302020204030204" pitchFamily="34" charset="0"/>
                <a:ea typeface="Calibri Light" panose="020F0302020204030204" pitchFamily="34" charset="0"/>
              </a:rPr>
              <a:t>Description</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algn="just">
              <a:spcBef>
                <a:spcPts val="45"/>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r>
              <a:rPr lang="en-US" sz="1800" b="1" spc="-5" dirty="0" smtClean="0">
                <a:solidFill>
                  <a:schemeClr val="bg1"/>
                </a:solidFill>
                <a:latin typeface="Calibri Light" panose="020F0302020204030204" pitchFamily="34" charset="0"/>
                <a:ea typeface="Calibri Light" panose="020F0302020204030204" pitchFamily="34" charset="0"/>
              </a:rPr>
              <a:t>Data</a:t>
            </a:r>
            <a:r>
              <a:rPr lang="en-US" sz="1800" b="1" spc="-20" dirty="0" smtClean="0">
                <a:solidFill>
                  <a:schemeClr val="bg1"/>
                </a:solidFill>
                <a:latin typeface="Calibri Light" panose="020F0302020204030204" pitchFamily="34" charset="0"/>
                <a:ea typeface="Calibri Light" panose="020F0302020204030204" pitchFamily="34" charset="0"/>
              </a:rPr>
              <a:t> </a:t>
            </a:r>
            <a:r>
              <a:rPr lang="en-US" sz="1800" b="1" spc="-5" dirty="0">
                <a:solidFill>
                  <a:schemeClr val="bg1"/>
                </a:solidFill>
                <a:latin typeface="Calibri Light" panose="020F0302020204030204" pitchFamily="34" charset="0"/>
                <a:ea typeface="Calibri Light" panose="020F0302020204030204" pitchFamily="34" charset="0"/>
              </a:rPr>
              <a:t>Description</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577850" algn="just"/>
            <a:r>
              <a:rPr lang="en-US" sz="1500" dirty="0">
                <a:solidFill>
                  <a:schemeClr val="bg1"/>
                </a:solidFill>
                <a:latin typeface="Calibri" panose="020F0502020204030204" pitchFamily="34" charset="0"/>
                <a:ea typeface="Calibri" panose="020F0502020204030204" pitchFamily="34" charset="0"/>
              </a:rPr>
              <a:t>The dataset used in this project is collected from </a:t>
            </a:r>
            <a:r>
              <a:rPr lang="en-US" sz="1500" dirty="0" err="1">
                <a:solidFill>
                  <a:schemeClr val="bg1"/>
                </a:solidFill>
                <a:latin typeface="Calibri" panose="020F0502020204030204" pitchFamily="34" charset="0"/>
                <a:ea typeface="Calibri" panose="020F0502020204030204" pitchFamily="34" charset="0"/>
              </a:rPr>
              <a:t>Kaggle</a:t>
            </a:r>
            <a:r>
              <a:rPr lang="en-US" sz="1500" dirty="0">
                <a:solidFill>
                  <a:schemeClr val="bg1"/>
                </a:solidFill>
                <a:latin typeface="Calibri" panose="020F0502020204030204" pitchFamily="34" charset="0"/>
                <a:ea typeface="Calibri" panose="020F0502020204030204" pitchFamily="34" charset="0"/>
              </a:rPr>
              <a:t>. The dataset is divided into two sets of data. One is the test (5681) data and the other is the train (8523) data. The train dataset has both input and output variables.</a:t>
            </a:r>
          </a:p>
          <a:p>
            <a:pPr algn="just">
              <a:spcBef>
                <a:spcPts val="15"/>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15"/>
              </a:spcBef>
            </a:pPr>
            <a:r>
              <a:rPr lang="en-US" sz="1800" b="1" spc="-5" dirty="0" smtClean="0">
                <a:solidFill>
                  <a:schemeClr val="bg1"/>
                </a:solidFill>
                <a:latin typeface="Calibri Light" panose="020F0302020204030204" pitchFamily="34" charset="0"/>
                <a:ea typeface="Calibri Light" panose="020F0302020204030204" pitchFamily="34" charset="0"/>
              </a:rPr>
              <a:t>Data </a:t>
            </a:r>
            <a:r>
              <a:rPr lang="en-US" sz="1800" b="1" spc="-5" dirty="0">
                <a:solidFill>
                  <a:schemeClr val="bg1"/>
                </a:solidFill>
                <a:latin typeface="Calibri Light" panose="020F0302020204030204" pitchFamily="34" charset="0"/>
                <a:ea typeface="Calibri Light" panose="020F0302020204030204" pitchFamily="34" charset="0"/>
              </a:rPr>
              <a:t>Insertion into Database</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342900" marR="758825" lvl="0" indent="-342900" algn="just">
              <a:buSzPts val="1100"/>
              <a:buFont typeface="Calibri" panose="020F0502020204030204" pitchFamily="34" charset="0"/>
              <a:buAutoNum type="alphaLcPeriod"/>
              <a:tabLst>
                <a:tab pos="394335" algn="l"/>
              </a:tabLst>
            </a:pPr>
            <a:r>
              <a:rPr lang="en-US" sz="1500" spc="-5" dirty="0">
                <a:solidFill>
                  <a:schemeClr val="bg1"/>
                </a:solidFill>
                <a:latin typeface="Calibri" panose="020F0502020204030204" pitchFamily="34" charset="0"/>
                <a:ea typeface="Calibri" panose="020F0502020204030204" pitchFamily="34" charset="0"/>
              </a:rPr>
              <a:t>Database Creation and connection - Create a database with name passed. If the database is</a:t>
            </a:r>
            <a:r>
              <a:rPr lang="en-US" sz="1500" spc="-23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already created,</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open the</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connection to</a:t>
            </a:r>
            <a:r>
              <a:rPr lang="en-US" sz="1500" spc="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a:t>
            </a:r>
            <a:r>
              <a:rPr lang="en-US" sz="1500" spc="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database.</a:t>
            </a:r>
          </a:p>
          <a:p>
            <a:pPr marL="342900" lvl="0" indent="-342900" algn="just">
              <a:spcBef>
                <a:spcPts val="5"/>
              </a:spcBef>
              <a:buSzPts val="1100"/>
              <a:buFont typeface="Calibri" panose="020F0502020204030204" pitchFamily="34" charset="0"/>
              <a:buAutoNum type="alphaLcPeriod"/>
              <a:tabLst>
                <a:tab pos="394335" algn="l"/>
              </a:tabLst>
            </a:pPr>
            <a:r>
              <a:rPr lang="en-US" sz="1500" spc="-5" dirty="0">
                <a:solidFill>
                  <a:schemeClr val="bg1"/>
                </a:solidFill>
                <a:latin typeface="Calibri" panose="020F0502020204030204" pitchFamily="34" charset="0"/>
                <a:ea typeface="Calibri" panose="020F0502020204030204" pitchFamily="34" charset="0"/>
              </a:rPr>
              <a:t>Table creation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in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a:t>
            </a:r>
            <a:r>
              <a:rPr lang="en-US" sz="1500" spc="-2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database.</a:t>
            </a:r>
          </a:p>
          <a:p>
            <a:pPr marL="342900" lvl="0" indent="-342900" algn="just">
              <a:spcBef>
                <a:spcPts val="5"/>
              </a:spcBef>
              <a:buSzPts val="1100"/>
              <a:buFont typeface="Calibri" panose="020F0502020204030204" pitchFamily="34" charset="0"/>
              <a:buAutoNum type="alphaLcPeriod"/>
              <a:tabLst>
                <a:tab pos="393700" algn="l"/>
                <a:tab pos="394335" algn="l"/>
              </a:tabLst>
            </a:pPr>
            <a:r>
              <a:rPr lang="en-US" sz="1500" spc="-5" dirty="0">
                <a:solidFill>
                  <a:schemeClr val="bg1"/>
                </a:solidFill>
                <a:latin typeface="Calibri" panose="020F0502020204030204" pitchFamily="34" charset="0"/>
                <a:ea typeface="Calibri" panose="020F0502020204030204" pitchFamily="34" charset="0"/>
              </a:rPr>
              <a:t>Insertion</a:t>
            </a:r>
            <a:r>
              <a:rPr lang="en-US" sz="1500" spc="-2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of files in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 table</a:t>
            </a:r>
          </a:p>
          <a:p>
            <a:pPr algn="just">
              <a:spcBef>
                <a:spcPts val="25"/>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5"/>
              </a:spcBef>
            </a:pPr>
            <a:endParaRPr lang="en-US" sz="1800" b="1" spc="-5" dirty="0" smtClean="0">
              <a:solidFill>
                <a:schemeClr val="bg1"/>
              </a:solidFill>
              <a:latin typeface="Calibri Light" panose="020F0302020204030204" pitchFamily="34" charset="0"/>
              <a:ea typeface="Calibri Light" panose="020F0302020204030204" pitchFamily="34" charset="0"/>
            </a:endParaRPr>
          </a:p>
          <a:p>
            <a:pPr algn="just">
              <a:spcBef>
                <a:spcPts val="25"/>
              </a:spcBef>
            </a:pPr>
            <a:r>
              <a:rPr lang="en-US" sz="1800" b="1" spc="-5" dirty="0" smtClean="0">
                <a:solidFill>
                  <a:schemeClr val="bg1"/>
                </a:solidFill>
                <a:latin typeface="Calibri Light" panose="020F0302020204030204" pitchFamily="34" charset="0"/>
                <a:ea typeface="Calibri Light" panose="020F0302020204030204" pitchFamily="34" charset="0"/>
              </a:rPr>
              <a:t>Data</a:t>
            </a:r>
            <a:r>
              <a:rPr lang="en-US" sz="1800" b="1" spc="-30" dirty="0" smtClean="0">
                <a:solidFill>
                  <a:schemeClr val="bg1"/>
                </a:solidFill>
                <a:latin typeface="Calibri Light" panose="020F0302020204030204" pitchFamily="34" charset="0"/>
                <a:ea typeface="Calibri Light" panose="020F0302020204030204" pitchFamily="34" charset="0"/>
              </a:rPr>
              <a:t> </a:t>
            </a:r>
            <a:r>
              <a:rPr lang="en-US" sz="1800" b="1" spc="-5" dirty="0">
                <a:solidFill>
                  <a:schemeClr val="bg1"/>
                </a:solidFill>
                <a:latin typeface="Calibri Light" panose="020F0302020204030204" pitchFamily="34" charset="0"/>
                <a:ea typeface="Calibri Light" panose="020F0302020204030204" pitchFamily="34" charset="0"/>
              </a:rPr>
              <a:t>Pre-processing</a:t>
            </a:r>
          </a:p>
          <a:p>
            <a:pPr marL="165100" marR="508000" algn="just">
              <a:spcBef>
                <a:spcPts val="1150"/>
              </a:spcBef>
            </a:pPr>
            <a:r>
              <a:rPr lang="en-US" sz="1500" dirty="0">
                <a:solidFill>
                  <a:schemeClr val="bg1"/>
                </a:solidFill>
                <a:latin typeface="Arial MT"/>
                <a:ea typeface="Calibri" panose="020F0502020204030204" pitchFamily="34" charset="0"/>
              </a:rPr>
              <a:t>D</a:t>
            </a:r>
            <a:r>
              <a:rPr lang="en-US" sz="1500" dirty="0">
                <a:solidFill>
                  <a:schemeClr val="bg1"/>
                </a:solidFill>
                <a:latin typeface="Calibri" panose="020F0502020204030204" pitchFamily="34" charset="0"/>
                <a:ea typeface="Calibri" panose="020F0502020204030204" pitchFamily="34" charset="0"/>
              </a:rPr>
              <a:t>ata Pre-processing steps we could use are data cleaning, data integration, data reduction and data transformation.</a:t>
            </a:r>
          </a:p>
          <a:p>
            <a:pPr algn="just">
              <a:spcBef>
                <a:spcPts val="20"/>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0"/>
              </a:spcBef>
            </a:pPr>
            <a:endParaRPr lang="en-US" sz="1500" b="1" spc="-5" dirty="0">
              <a:solidFill>
                <a:schemeClr val="bg1"/>
              </a:solidFill>
              <a:latin typeface="Calibri" panose="020F0502020204030204" pitchFamily="34" charset="0"/>
              <a:ea typeface="Calibri Light" panose="020F0302020204030204" pitchFamily="34" charset="0"/>
            </a:endParaRPr>
          </a:p>
          <a:p>
            <a:pPr algn="just">
              <a:spcBef>
                <a:spcPts val="20"/>
              </a:spcBef>
            </a:pPr>
            <a:r>
              <a:rPr lang="en-US" sz="1800" b="1" spc="-5" dirty="0" smtClean="0">
                <a:solidFill>
                  <a:schemeClr val="bg1"/>
                </a:solidFill>
                <a:latin typeface="Calibri Light" panose="020F0302020204030204" pitchFamily="34" charset="0"/>
                <a:ea typeface="Calibri Light" panose="020F0302020204030204" pitchFamily="34" charset="0"/>
              </a:rPr>
              <a:t>Feature </a:t>
            </a:r>
            <a:r>
              <a:rPr lang="en-US" sz="1800" b="1" spc="-5" dirty="0">
                <a:solidFill>
                  <a:schemeClr val="bg1"/>
                </a:solidFill>
                <a:latin typeface="Calibri Light" panose="020F0302020204030204" pitchFamily="34" charset="0"/>
                <a:ea typeface="Calibri Light" panose="020F0302020204030204" pitchFamily="34" charset="0"/>
              </a:rPr>
              <a:t>Selection</a:t>
            </a:r>
          </a:p>
          <a:p>
            <a:pPr algn="just">
              <a:spcBef>
                <a:spcPts val="55"/>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443230" algn="just"/>
            <a:r>
              <a:rPr lang="en-US" sz="1500" dirty="0">
                <a:solidFill>
                  <a:schemeClr val="bg1"/>
                </a:solidFill>
                <a:latin typeface="Calibri" panose="020F0502020204030204" pitchFamily="34" charset="0"/>
                <a:ea typeface="Calibri" panose="020F0502020204030204" pitchFamily="34" charset="0"/>
              </a:rPr>
              <a:t>Feature Selection helps us to find the best set of features that allows us to build the necessary model for the project. This helps in selecting a subset of features from an initially large volume of features. </a:t>
            </a:r>
          </a:p>
          <a:p>
            <a:pPr marL="165100" marR="443230" algn="just"/>
            <a:r>
              <a:rPr lang="en-US" sz="1100" dirty="0">
                <a:latin typeface="Calibri" panose="020F0502020204030204" pitchFamily="34" charset="0"/>
                <a:ea typeface="Calibri" panose="020F050202020403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Rectangle 2"/>
          <p:cNvSpPr/>
          <p:nvPr/>
        </p:nvSpPr>
        <p:spPr>
          <a:xfrm>
            <a:off x="0" y="159584"/>
            <a:ext cx="11966713" cy="7279685"/>
          </a:xfrm>
          <a:prstGeom prst="rect">
            <a:avLst/>
          </a:prstGeom>
        </p:spPr>
        <p:txBody>
          <a:bodyPr wrap="square">
            <a:spAutoFit/>
          </a:bodyPr>
          <a:lstStyle/>
          <a:p>
            <a:pPr marL="457200" lvl="1" algn="just">
              <a:spcBef>
                <a:spcPts val="185"/>
              </a:spcBef>
              <a:buClr>
                <a:srgbClr val="2E5395"/>
              </a:buClr>
              <a:buSzPts val="1300"/>
              <a:tabLst>
                <a:tab pos="535940" algn="l"/>
              </a:tabLst>
            </a:pPr>
            <a:r>
              <a:rPr lang="en-US" sz="1800" b="1" spc="-5" dirty="0" smtClean="0">
                <a:solidFill>
                  <a:schemeClr val="bg1"/>
                </a:solidFill>
                <a:latin typeface="Calibri Light" panose="020F0302020204030204" pitchFamily="34" charset="0"/>
                <a:ea typeface="Calibri Light" panose="020F0302020204030204" pitchFamily="34" charset="0"/>
              </a:rPr>
              <a:t>Machine </a:t>
            </a:r>
            <a:r>
              <a:rPr lang="en-US" sz="1800" b="1" spc="-5" dirty="0">
                <a:solidFill>
                  <a:schemeClr val="bg1"/>
                </a:solidFill>
                <a:latin typeface="Calibri Light" panose="020F0302020204030204" pitchFamily="34" charset="0"/>
                <a:ea typeface="Calibri Light" panose="020F0302020204030204" pitchFamily="34" charset="0"/>
              </a:rPr>
              <a:t>Learning Techniques</a:t>
            </a:r>
          </a:p>
          <a:p>
            <a:pPr algn="just">
              <a:spcBef>
                <a:spcPts val="50"/>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518795" algn="just"/>
            <a:r>
              <a:rPr lang="en-US" sz="1500" dirty="0">
                <a:solidFill>
                  <a:schemeClr val="bg1"/>
                </a:solidFill>
                <a:latin typeface="Calibri" panose="020F0502020204030204" pitchFamily="34" charset="0"/>
                <a:ea typeface="Calibri" panose="020F0502020204030204" pitchFamily="34" charset="0"/>
              </a:rPr>
              <a:t>Based on the problem statement and requirements we can use supervised or unsupervised technique which fits the project.</a:t>
            </a:r>
          </a:p>
          <a:p>
            <a:pPr marL="165100" marR="518795" algn="just"/>
            <a:r>
              <a:rPr lang="en-US" sz="1500" dirty="0">
                <a:solidFill>
                  <a:schemeClr val="bg1"/>
                </a:solidFill>
                <a:latin typeface="Calibri" panose="020F0502020204030204" pitchFamily="34" charset="0"/>
                <a:ea typeface="Calibri" panose="020F0502020204030204" pitchFamily="34" charset="0"/>
              </a:rPr>
              <a:t>.</a:t>
            </a:r>
          </a:p>
          <a:p>
            <a:pPr algn="just">
              <a:spcBef>
                <a:spcPts val="20"/>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0"/>
              </a:spcBef>
            </a:pPr>
            <a:endParaRPr lang="en-US" sz="1500" b="1" spc="-5" dirty="0">
              <a:solidFill>
                <a:schemeClr val="bg1"/>
              </a:solidFill>
              <a:latin typeface="Calibri" panose="020F0502020204030204" pitchFamily="34" charset="0"/>
              <a:ea typeface="Calibri Light" panose="020F0302020204030204" pitchFamily="34" charset="0"/>
            </a:endParaRPr>
          </a:p>
          <a:p>
            <a:pPr algn="just">
              <a:spcBef>
                <a:spcPts val="20"/>
              </a:spcBef>
            </a:pPr>
            <a:r>
              <a:rPr lang="en-US" sz="1800" b="1" spc="-5" dirty="0" smtClean="0">
                <a:solidFill>
                  <a:schemeClr val="bg1"/>
                </a:solidFill>
                <a:latin typeface="Calibri Light" panose="020F0302020204030204" pitchFamily="34" charset="0"/>
                <a:ea typeface="Calibri Light" panose="020F0302020204030204" pitchFamily="34" charset="0"/>
              </a:rPr>
              <a:t>Model </a:t>
            </a:r>
            <a:r>
              <a:rPr lang="en-US" sz="1800" b="1" spc="-5" dirty="0">
                <a:solidFill>
                  <a:schemeClr val="bg1"/>
                </a:solidFill>
                <a:latin typeface="Calibri Light" panose="020F0302020204030204" pitchFamily="34" charset="0"/>
                <a:ea typeface="Calibri Light" panose="020F0302020204030204" pitchFamily="34" charset="0"/>
              </a:rPr>
              <a:t>Building</a:t>
            </a:r>
          </a:p>
          <a:p>
            <a:pPr algn="just">
              <a:spcBef>
                <a:spcPts val="10"/>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447040" algn="just"/>
            <a:r>
              <a:rPr lang="en-US" sz="1500" dirty="0">
                <a:solidFill>
                  <a:schemeClr val="bg1"/>
                </a:solidFill>
                <a:latin typeface="Calibri" panose="020F0502020204030204" pitchFamily="34" charset="0"/>
                <a:ea typeface="Calibri" panose="020F0502020204030204" pitchFamily="34" charset="0"/>
              </a:rPr>
              <a:t>Depending on the data type of the target variable we are either going to be building a classification or regression model. The main aspect of machine learning model building is to obtain actionable insights and in order to achieve that it is important to be able to select a subset of important features from the vast </a:t>
            </a:r>
            <a:r>
              <a:rPr lang="en-US" sz="1500" dirty="0" smtClean="0">
                <a:solidFill>
                  <a:schemeClr val="bg1"/>
                </a:solidFill>
                <a:latin typeface="Calibri" panose="020F0502020204030204" pitchFamily="34" charset="0"/>
                <a:ea typeface="Calibri" panose="020F0502020204030204" pitchFamily="34" charset="0"/>
              </a:rPr>
              <a:t>number.</a:t>
            </a:r>
          </a:p>
          <a:p>
            <a:pPr marL="165100" marR="447040" algn="just"/>
            <a:endParaRPr lang="en-US" sz="1500" b="1" spc="-5" dirty="0">
              <a:solidFill>
                <a:schemeClr val="bg1"/>
              </a:solidFill>
              <a:latin typeface="Calibri" panose="020F0502020204030204" pitchFamily="34" charset="0"/>
              <a:ea typeface="Calibri Light" panose="020F0302020204030204" pitchFamily="34" charset="0"/>
            </a:endParaRPr>
          </a:p>
          <a:p>
            <a:pPr marL="165100" marR="447040" algn="just"/>
            <a:endParaRPr lang="en-US" sz="1800" b="1" spc="-5" dirty="0" smtClean="0">
              <a:solidFill>
                <a:schemeClr val="bg1"/>
              </a:solidFill>
              <a:latin typeface="Calibri Light" panose="020F0302020204030204" pitchFamily="34" charset="0"/>
              <a:ea typeface="Calibri Light" panose="020F0302020204030204" pitchFamily="34" charset="0"/>
            </a:endParaRPr>
          </a:p>
          <a:p>
            <a:pPr marL="165100" marR="447040" algn="just"/>
            <a:r>
              <a:rPr lang="en-US" sz="1800" b="1" spc="-5" dirty="0" smtClean="0">
                <a:solidFill>
                  <a:schemeClr val="bg1"/>
                </a:solidFill>
                <a:latin typeface="Calibri Light" panose="020F0302020204030204" pitchFamily="34" charset="0"/>
                <a:ea typeface="Calibri Light" panose="020F0302020204030204" pitchFamily="34" charset="0"/>
              </a:rPr>
              <a:t>Evaluation</a:t>
            </a:r>
          </a:p>
          <a:p>
            <a:pPr marL="668020" algn="just">
              <a:spcBef>
                <a:spcPts val="55"/>
              </a:spcBef>
              <a:tabLst>
                <a:tab pos="535940" algn="l"/>
              </a:tabLst>
            </a:pPr>
            <a:r>
              <a:rPr lang="en-US" sz="1500" b="1" dirty="0">
                <a:solidFill>
                  <a:schemeClr val="bg1"/>
                </a:solidFill>
                <a:latin typeface="Calibri Light" panose="020F0302020204030204" pitchFamily="34" charset="0"/>
                <a:ea typeface="Calibri Light" panose="020F03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The Evaluation of accuracy can be done using the test data. Mean Absolute error can be found using test data   and prediction data.</a:t>
            </a:r>
          </a:p>
          <a:p>
            <a:pPr algn="just"/>
            <a:r>
              <a:rPr lang="en-US" sz="1500" dirty="0">
                <a:solidFill>
                  <a:schemeClr val="bg1"/>
                </a:solidFill>
                <a:latin typeface="Calibri" panose="020F0502020204030204" pitchFamily="34" charset="0"/>
                <a:ea typeface="Calibri" panose="020F05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r>
              <a:rPr lang="en-US" sz="1800" b="1" spc="-5" dirty="0" smtClean="0">
                <a:solidFill>
                  <a:schemeClr val="bg1"/>
                </a:solidFill>
                <a:latin typeface="Calibri Light" panose="020F0302020204030204" pitchFamily="34" charset="0"/>
                <a:ea typeface="Calibri Light" panose="020F0302020204030204" pitchFamily="34" charset="0"/>
              </a:rPr>
              <a:t>Cloud </a:t>
            </a:r>
            <a:r>
              <a:rPr lang="en-US" sz="1800" b="1" spc="-5" dirty="0">
                <a:solidFill>
                  <a:schemeClr val="bg1"/>
                </a:solidFill>
                <a:latin typeface="Calibri Light" panose="020F0302020204030204" pitchFamily="34" charset="0"/>
                <a:ea typeface="Calibri Light" panose="020F0302020204030204" pitchFamily="34" charset="0"/>
              </a:rPr>
              <a:t>Setup</a:t>
            </a:r>
          </a:p>
          <a:p>
            <a:pPr marL="668020" algn="just">
              <a:spcBef>
                <a:spcPts val="55"/>
              </a:spcBef>
              <a:tabLst>
                <a:tab pos="535940" algn="l"/>
              </a:tabLst>
            </a:pPr>
            <a:r>
              <a:rPr lang="en-US" sz="1500" b="1" dirty="0">
                <a:solidFill>
                  <a:schemeClr val="bg1"/>
                </a:solidFill>
                <a:latin typeface="Calibri Light" panose="020F0302020204030204" pitchFamily="34" charset="0"/>
                <a:ea typeface="Calibri Light" panose="020F03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Using </a:t>
            </a:r>
            <a:r>
              <a:rPr lang="en-US" sz="1500" dirty="0" err="1">
                <a:solidFill>
                  <a:schemeClr val="bg1"/>
                </a:solidFill>
                <a:latin typeface="Calibri" panose="020F0502020204030204" pitchFamily="34" charset="0"/>
                <a:ea typeface="Calibri" panose="020F0502020204030204" pitchFamily="34" charset="0"/>
              </a:rPr>
              <a:t>Heroku</a:t>
            </a:r>
            <a:r>
              <a:rPr lang="en-US" sz="1500" dirty="0">
                <a:solidFill>
                  <a:schemeClr val="bg1"/>
                </a:solidFill>
                <a:latin typeface="Calibri" panose="020F0502020204030204" pitchFamily="34" charset="0"/>
                <a:ea typeface="Calibri" panose="020F0502020204030204" pitchFamily="34" charset="0"/>
              </a:rPr>
              <a:t> as the cloud deployment platform, the platform is setup for deploying the virtual app. </a:t>
            </a:r>
          </a:p>
          <a:p>
            <a:pPr algn="just">
              <a:spcBef>
                <a:spcPts val="55"/>
              </a:spcBef>
            </a:pPr>
            <a:endParaRPr lang="en-US" sz="1500" dirty="0" smtClean="0">
              <a:solidFill>
                <a:schemeClr val="bg1"/>
              </a:solidFill>
              <a:latin typeface="Calibri" panose="020F0502020204030204" pitchFamily="34" charset="0"/>
              <a:ea typeface="Calibri Light" panose="020F0302020204030204" pitchFamily="34" charset="0"/>
            </a:endParaRPr>
          </a:p>
          <a:p>
            <a:pPr algn="just">
              <a:spcBef>
                <a:spcPts val="55"/>
              </a:spcBef>
            </a:pPr>
            <a:endParaRPr lang="en-US" sz="1800" b="1" spc="-5" dirty="0" smtClean="0">
              <a:solidFill>
                <a:schemeClr val="bg1"/>
              </a:solidFill>
              <a:latin typeface="Calibri Light" panose="020F0302020204030204" pitchFamily="34" charset="0"/>
              <a:ea typeface="Calibri Light" panose="020F0302020204030204" pitchFamily="34" charset="0"/>
            </a:endParaRPr>
          </a:p>
          <a:p>
            <a:pPr algn="just">
              <a:spcBef>
                <a:spcPts val="55"/>
              </a:spcBef>
            </a:pPr>
            <a:r>
              <a:rPr lang="en-US" sz="1800" b="1" spc="-5" dirty="0" smtClean="0">
                <a:solidFill>
                  <a:schemeClr val="bg1"/>
                </a:solidFill>
                <a:latin typeface="Calibri Light" panose="020F0302020204030204" pitchFamily="34" charset="0"/>
                <a:ea typeface="Calibri Light" panose="020F0302020204030204" pitchFamily="34" charset="0"/>
              </a:rPr>
              <a:t>Pushing </a:t>
            </a:r>
            <a:r>
              <a:rPr lang="en-US" sz="1800" b="1" spc="-5" dirty="0">
                <a:solidFill>
                  <a:schemeClr val="bg1"/>
                </a:solidFill>
                <a:latin typeface="Calibri Light" panose="020F0302020204030204" pitchFamily="34" charset="0"/>
                <a:ea typeface="Calibri Light" panose="020F0302020204030204" pitchFamily="34" charset="0"/>
              </a:rPr>
              <a:t>to Cloud</a:t>
            </a:r>
          </a:p>
          <a:p>
            <a:pPr algn="just">
              <a:spcBef>
                <a:spcPts val="40"/>
              </a:spcBef>
            </a:pPr>
            <a:r>
              <a:rPr lang="en-US" sz="18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800" dirty="0">
              <a:solidFill>
                <a:schemeClr val="bg1"/>
              </a:solidFill>
              <a:latin typeface="Calibri" panose="020F0502020204030204" pitchFamily="34" charset="0"/>
              <a:ea typeface="Calibri" panose="020F0502020204030204" pitchFamily="34" charset="0"/>
            </a:endParaRPr>
          </a:p>
          <a:p>
            <a:pPr marL="165100" marR="445135" algn="just">
              <a:lnSpc>
                <a:spcPct val="107000"/>
              </a:lnSpc>
            </a:pPr>
            <a:r>
              <a:rPr lang="en-US" sz="1500" dirty="0">
                <a:solidFill>
                  <a:schemeClr val="bg1"/>
                </a:solidFill>
                <a:latin typeface="Calibri" panose="020F0502020204030204" pitchFamily="34" charset="0"/>
                <a:ea typeface="Calibri" panose="020F0502020204030204" pitchFamily="34" charset="0"/>
              </a:rPr>
              <a:t>Once the cloud is setup, the virtual app created will be pushed to the cloud and will finally be deployed into the cloud</a:t>
            </a:r>
          </a:p>
          <a:p>
            <a:pPr algn="just"/>
            <a:r>
              <a:rPr lang="en-US" sz="1100" dirty="0">
                <a:latin typeface="Calibri" panose="020F0502020204030204" pitchFamily="34" charset="0"/>
                <a:ea typeface="Calibri" panose="020F0502020204030204" pitchFamily="34" charset="0"/>
              </a:rPr>
              <a:t> </a:t>
            </a:r>
          </a:p>
          <a:p>
            <a:pPr algn="just">
              <a:spcBef>
                <a:spcPts val="45"/>
              </a:spcBef>
            </a:pPr>
            <a:r>
              <a:rPr lang="en-US" sz="1100" dirty="0">
                <a:latin typeface="Calibri" panose="020F0502020204030204" pitchFamily="34" charset="0"/>
                <a:ea typeface="Calibri" panose="020F0502020204030204" pitchFamily="34" charset="0"/>
              </a:rPr>
              <a:t> </a:t>
            </a:r>
          </a:p>
          <a:p>
            <a:r>
              <a:rPr lang="en-US" sz="1100" dirty="0">
                <a:latin typeface="Calibri" panose="020F0502020204030204" pitchFamily="34" charset="0"/>
                <a:ea typeface="Calibri" panose="020F0502020204030204" pitchFamily="34" charset="0"/>
              </a:rPr>
              <a:t/>
            </a:r>
            <a:br>
              <a:rPr lang="en-US" sz="1100" dirty="0">
                <a:latin typeface="Calibri" panose="020F0502020204030204" pitchFamily="34" charset="0"/>
                <a:ea typeface="Calibri" panose="020F0502020204030204" pitchFamily="34" charset="0"/>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Rectangle 3"/>
          <p:cNvSpPr/>
          <p:nvPr/>
        </p:nvSpPr>
        <p:spPr>
          <a:xfrm>
            <a:off x="172279" y="516835"/>
            <a:ext cx="11264348" cy="6217087"/>
          </a:xfrm>
          <a:prstGeom prst="rect">
            <a:avLst/>
          </a:prstGeom>
        </p:spPr>
        <p:txBody>
          <a:bodyPr wrap="square">
            <a:spAutoFit/>
          </a:bodyPr>
          <a:lstStyle/>
          <a:p>
            <a:r>
              <a:rPr lang="en-US" sz="2200" dirty="0">
                <a:solidFill>
                  <a:schemeClr val="bg1"/>
                </a:solidFill>
              </a:rPr>
              <a:t>Application Start</a:t>
            </a:r>
          </a:p>
          <a:p>
            <a:r>
              <a:rPr lang="en-US" sz="1800" dirty="0">
                <a:solidFill>
                  <a:schemeClr val="bg1"/>
                </a:solidFill>
              </a:rPr>
              <a:t> </a:t>
            </a:r>
          </a:p>
          <a:p>
            <a:r>
              <a:rPr lang="en-US" sz="1800" dirty="0">
                <a:solidFill>
                  <a:schemeClr val="bg1"/>
                </a:solidFill>
              </a:rPr>
              <a:t>Once the virtual app is deployed in to the cloud we can open the web application using any web browser.</a:t>
            </a:r>
          </a:p>
          <a:p>
            <a:r>
              <a:rPr lang="en-US" sz="1800" dirty="0">
                <a:solidFill>
                  <a:schemeClr val="bg1"/>
                </a:solidFill>
              </a:rPr>
              <a:t> </a:t>
            </a:r>
          </a:p>
          <a:p>
            <a:r>
              <a:rPr lang="en-US" sz="1800" dirty="0">
                <a:solidFill>
                  <a:schemeClr val="bg1"/>
                </a:solidFill>
              </a:rPr>
              <a:t> </a:t>
            </a:r>
          </a:p>
          <a:p>
            <a:r>
              <a:rPr lang="en-US" sz="2200" dirty="0">
                <a:solidFill>
                  <a:schemeClr val="bg1"/>
                </a:solidFill>
              </a:rPr>
              <a:t>Data from user</a:t>
            </a:r>
          </a:p>
          <a:p>
            <a:r>
              <a:rPr lang="en-US" sz="1800" dirty="0">
                <a:solidFill>
                  <a:schemeClr val="bg1"/>
                </a:solidFill>
              </a:rPr>
              <a:t> </a:t>
            </a:r>
          </a:p>
          <a:p>
            <a:r>
              <a:rPr lang="en-US" sz="1800" dirty="0">
                <a:solidFill>
                  <a:schemeClr val="bg1"/>
                </a:solidFill>
              </a:rPr>
              <a:t>Using a web browser we open the web application and provide the necessary information as the input for prediction.</a:t>
            </a:r>
          </a:p>
          <a:p>
            <a:r>
              <a:rPr lang="en-US" sz="1800" dirty="0">
                <a:solidFill>
                  <a:schemeClr val="bg1"/>
                </a:solidFill>
              </a:rPr>
              <a:t> </a:t>
            </a:r>
          </a:p>
          <a:p>
            <a:r>
              <a:rPr lang="en-US" sz="1800" dirty="0">
                <a:solidFill>
                  <a:schemeClr val="bg1"/>
                </a:solidFill>
              </a:rPr>
              <a:t> </a:t>
            </a:r>
            <a:endParaRPr lang="en-US" sz="2200" dirty="0">
              <a:solidFill>
                <a:schemeClr val="bg1"/>
              </a:solidFill>
            </a:endParaRPr>
          </a:p>
          <a:p>
            <a:r>
              <a:rPr lang="en-US" sz="2200" dirty="0">
                <a:solidFill>
                  <a:schemeClr val="bg1"/>
                </a:solidFill>
              </a:rPr>
              <a:t>Data Validation</a:t>
            </a:r>
          </a:p>
          <a:p>
            <a:r>
              <a:rPr lang="en-US" sz="2200" dirty="0">
                <a:solidFill>
                  <a:schemeClr val="bg1"/>
                </a:solidFill>
              </a:rPr>
              <a:t> </a:t>
            </a:r>
          </a:p>
          <a:p>
            <a:r>
              <a:rPr lang="en-US" sz="1800" dirty="0">
                <a:solidFill>
                  <a:schemeClr val="bg1"/>
                </a:solidFill>
              </a:rPr>
              <a:t>Once the input is provided and we click on the submit button, the system will provide the output based on its requirements.</a:t>
            </a:r>
          </a:p>
          <a:p>
            <a:r>
              <a:rPr lang="en-US" sz="1800" dirty="0">
                <a:solidFill>
                  <a:schemeClr val="bg1"/>
                </a:solidFill>
              </a:rPr>
              <a:t> </a:t>
            </a:r>
          </a:p>
          <a:p>
            <a:r>
              <a:rPr lang="en-US" sz="1800" dirty="0">
                <a:solidFill>
                  <a:schemeClr val="bg1"/>
                </a:solidFill>
              </a:rPr>
              <a:t> </a:t>
            </a:r>
            <a:endParaRPr lang="en-US" sz="2200" dirty="0">
              <a:solidFill>
                <a:schemeClr val="bg1"/>
              </a:solidFill>
            </a:endParaRPr>
          </a:p>
          <a:p>
            <a:r>
              <a:rPr lang="en-US" sz="2200" dirty="0">
                <a:solidFill>
                  <a:schemeClr val="bg1"/>
                </a:solidFill>
              </a:rPr>
              <a:t>Result Prediction</a:t>
            </a:r>
          </a:p>
          <a:p>
            <a:r>
              <a:rPr lang="en-US" sz="1800" dirty="0">
                <a:solidFill>
                  <a:schemeClr val="bg1"/>
                </a:solidFill>
              </a:rPr>
              <a:t> </a:t>
            </a:r>
          </a:p>
          <a:p>
            <a:r>
              <a:rPr lang="en-US" sz="1800" dirty="0">
                <a:solidFill>
                  <a:schemeClr val="bg1"/>
                </a:solidFill>
              </a:rPr>
              <a:t>Once the data validation is completed the prediction will be done for the type of product in Stores and Big Marts provided in the input.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p10"/>
          <p:cNvSpPr txBox="1">
            <a:spLocks noGrp="1"/>
          </p:cNvSpPr>
          <p:nvPr>
            <p:ph type="body" idx="1"/>
          </p:nvPr>
        </p:nvSpPr>
        <p:spPr>
          <a:xfrm>
            <a:off x="566124" y="603122"/>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the form a link which takes us to the site containi</a:t>
            </a:r>
            <a:r>
              <a:rPr lang="en-US" dirty="0" smtClean="0">
                <a:solidFill>
                  <a:schemeClr val="lt1"/>
                </a:solidFill>
                <a:latin typeface="Times New Roman"/>
                <a:ea typeface="Times New Roman"/>
                <a:cs typeface="Times New Roman"/>
                <a:sym typeface="Times New Roman"/>
              </a:rPr>
              <a:t>ng the datasets.</a:t>
            </a:r>
            <a:r>
              <a:rPr lang="en-US" dirty="0" smtClean="0">
                <a:solidFill>
                  <a:schemeClr val="lt1"/>
                </a:solidFill>
                <a:latin typeface="Times New Roman"/>
                <a:ea typeface="Times New Roman"/>
                <a:cs typeface="Times New Roman"/>
                <a:sym typeface="Times New Roman"/>
              </a:rPr>
              <a:t>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Refer from </a:t>
            </a:r>
            <a:r>
              <a:rPr lang="en-US" dirty="0">
                <a:solidFill>
                  <a:schemeClr val="lt1"/>
                </a:solidFill>
                <a:latin typeface="Times New Roman"/>
                <a:ea typeface="Times New Roman"/>
                <a:cs typeface="Times New Roman"/>
                <a:sym typeface="Times New Roman"/>
              </a:rPr>
              <a:t>slide </a:t>
            </a:r>
            <a:r>
              <a:rPr lang="en-US" dirty="0">
                <a:solidFill>
                  <a:schemeClr val="lt1"/>
                </a:solidFill>
                <a:latin typeface="Times New Roman"/>
                <a:ea typeface="Times New Roman"/>
                <a:cs typeface="Times New Roman"/>
                <a:sym typeface="Times New Roman"/>
              </a:rPr>
              <a:t>6</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for better Understanding </a:t>
            </a:r>
            <a:endParaRPr dirty="0"/>
          </a:p>
          <a:p>
            <a:pPr marL="0" lvl="1" indent="0" algn="l" rtl="0">
              <a:spcBef>
                <a:spcPts val="960"/>
              </a:spcBef>
              <a:spcAft>
                <a:spcPts val="0"/>
              </a:spcAft>
              <a:buSzPts val="1440"/>
              <a:buNone/>
            </a:pPr>
            <a:endParaRPr dirty="0"/>
          </a:p>
        </p:txBody>
      </p:sp>
    </p:spTree>
    <p:extLst>
      <p:ext uri="{BB962C8B-B14F-4D97-AF65-F5344CB8AC3E}">
        <p14:creationId xmlns:p14="http://schemas.microsoft.com/office/powerpoint/2010/main" val="289324879"/>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404</Words>
  <Application>Microsoft Office PowerPoint</Application>
  <PresentationFormat>Widescreen</PresentationFormat>
  <Paragraphs>165</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Gothic</vt:lpstr>
      <vt:lpstr>Noto Sans Symbols</vt:lpstr>
      <vt:lpstr>Calibri</vt:lpstr>
      <vt:lpstr>Times New Roman</vt:lpstr>
      <vt:lpstr>Calibri Light</vt:lpstr>
      <vt:lpstr>Arial</vt:lpstr>
      <vt:lpstr>Arial MT</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Nithin K S</cp:lastModifiedBy>
  <cp:revision>10</cp:revision>
  <dcterms:created xsi:type="dcterms:W3CDTF">2021-06-19T13:01:53Z</dcterms:created>
  <dcterms:modified xsi:type="dcterms:W3CDTF">2021-09-09T05:28:08Z</dcterms:modified>
</cp:coreProperties>
</file>