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35"/>
  </p:notesMasterIdLst>
  <p:sldIdLst>
    <p:sldId id="256" r:id="rId2"/>
    <p:sldId id="392" r:id="rId3"/>
    <p:sldId id="393" r:id="rId4"/>
    <p:sldId id="394" r:id="rId5"/>
    <p:sldId id="415" r:id="rId6"/>
    <p:sldId id="395" r:id="rId7"/>
    <p:sldId id="402" r:id="rId8"/>
    <p:sldId id="422" r:id="rId9"/>
    <p:sldId id="396" r:id="rId10"/>
    <p:sldId id="403" r:id="rId11"/>
    <p:sldId id="404" r:id="rId12"/>
    <p:sldId id="405" r:id="rId13"/>
    <p:sldId id="406" r:id="rId14"/>
    <p:sldId id="421" r:id="rId15"/>
    <p:sldId id="408" r:id="rId16"/>
    <p:sldId id="409" r:id="rId17"/>
    <p:sldId id="410" r:id="rId18"/>
    <p:sldId id="411" r:id="rId19"/>
    <p:sldId id="412" r:id="rId20"/>
    <p:sldId id="423" r:id="rId21"/>
    <p:sldId id="427" r:id="rId22"/>
    <p:sldId id="424" r:id="rId23"/>
    <p:sldId id="428" r:id="rId24"/>
    <p:sldId id="429" r:id="rId25"/>
    <p:sldId id="430" r:id="rId26"/>
    <p:sldId id="431" r:id="rId27"/>
    <p:sldId id="432" r:id="rId28"/>
    <p:sldId id="433" r:id="rId29"/>
    <p:sldId id="398" r:id="rId30"/>
    <p:sldId id="436" r:id="rId31"/>
    <p:sldId id="435" r:id="rId32"/>
    <p:sldId id="434" r:id="rId33"/>
    <p:sldId id="3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Koyu Stil 1 - Vurgu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Orta Stil 3 - Vurgu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Açık Stil 3 - Vurgu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Orta Stil 1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Orta Stil 1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Açık Stil 2 - Vurgu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3" autoAdjust="0"/>
    <p:restoredTop sz="94660"/>
  </p:normalViewPr>
  <p:slideViewPr>
    <p:cSldViewPr snapToGrid="0">
      <p:cViewPr varScale="1">
        <p:scale>
          <a:sx n="114" d="100"/>
          <a:sy n="114" d="100"/>
        </p:scale>
        <p:origin x="3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E0E54-C816-4678-B2C7-61505EC6500E}" type="datetimeFigureOut">
              <a:rPr lang="tr-TR" smtClean="0"/>
              <a:t>10.02.2024</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5916AD-51B3-4155-A0C9-8CD930BC7194}" type="slidenum">
              <a:rPr lang="tr-TR" smtClean="0"/>
              <a:t>‹#›</a:t>
            </a:fld>
            <a:endParaRPr lang="tr-TR" dirty="0"/>
          </a:p>
        </p:txBody>
      </p:sp>
    </p:spTree>
    <p:extLst>
      <p:ext uri="{BB962C8B-B14F-4D97-AF65-F5344CB8AC3E}">
        <p14:creationId xmlns:p14="http://schemas.microsoft.com/office/powerpoint/2010/main" val="148895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 için tıklatın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B772154-C964-4983-9A81-81BEAE5EB606}" type="datetime1">
              <a:rPr lang="tr-TR" smtClean="0"/>
              <a:t>10.02.2024</a:t>
            </a:fld>
            <a:endParaRPr lang="tr-TR"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A766AA3-41D8-4D79-AF42-C6B626789489}" type="slidenum">
              <a:rPr lang="tr-TR" smtClean="0"/>
              <a:t>‹#›</a:t>
            </a:fld>
            <a:endParaRPr lang="tr-TR"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4441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EDAF11F-82EB-40CD-B0E3-121A1FE193E7}" type="datetime1">
              <a:rPr lang="tr-TR" smtClean="0"/>
              <a:t>10.02.2024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8A766AA3-41D8-4D79-AF42-C6B626789489}" type="slidenum">
              <a:rPr lang="tr-TR" smtClean="0"/>
              <a:t>‹#›</a:t>
            </a:fld>
            <a:endParaRPr lang="tr-TR" dirty="0"/>
          </a:p>
        </p:txBody>
      </p:sp>
    </p:spTree>
    <p:extLst>
      <p:ext uri="{BB962C8B-B14F-4D97-AF65-F5344CB8AC3E}">
        <p14:creationId xmlns:p14="http://schemas.microsoft.com/office/powerpoint/2010/main" val="356361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82E60F7-72C4-4CCF-9920-12F701C93FE7}" type="datetime1">
              <a:rPr lang="tr-TR" smtClean="0"/>
              <a:t>10.02.2024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8A766AA3-41D8-4D79-AF42-C6B626789489}" type="slidenum">
              <a:rPr lang="tr-TR" smtClean="0"/>
              <a:t>‹#›</a:t>
            </a:fld>
            <a:endParaRPr lang="tr-TR" dirty="0"/>
          </a:p>
        </p:txBody>
      </p:sp>
    </p:spTree>
    <p:extLst>
      <p:ext uri="{BB962C8B-B14F-4D97-AF65-F5344CB8AC3E}">
        <p14:creationId xmlns:p14="http://schemas.microsoft.com/office/powerpoint/2010/main" val="7926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965E4B5-1F95-45D6-9A9B-539B3187D18D}" type="datetime1">
              <a:rPr lang="tr-TR" smtClean="0"/>
              <a:t>10.02.2024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8A766AA3-41D8-4D79-AF42-C6B626789489}" type="slidenum">
              <a:rPr lang="tr-TR" smtClean="0"/>
              <a:t>‹#›</a:t>
            </a:fld>
            <a:endParaRPr lang="tr-TR" dirty="0"/>
          </a:p>
        </p:txBody>
      </p:sp>
    </p:spTree>
    <p:extLst>
      <p:ext uri="{BB962C8B-B14F-4D97-AF65-F5344CB8AC3E}">
        <p14:creationId xmlns:p14="http://schemas.microsoft.com/office/powerpoint/2010/main" val="139793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5C1D0DA-BEF7-437A-84BA-03FDAF52B29E}" type="datetime1">
              <a:rPr lang="tr-TR" smtClean="0"/>
              <a:t>10.02.2024</a:t>
            </a:fld>
            <a:endParaRPr lang="tr-TR"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A766AA3-41D8-4D79-AF42-C6B626789489}" type="slidenum">
              <a:rPr lang="tr-TR" smtClean="0"/>
              <a:t>‹#›</a:t>
            </a:fld>
            <a:endParaRPr lang="tr-TR"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532142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 için tıklatın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A89B528-DBDB-4EC5-A464-D7FDC36464C7}" type="datetime1">
              <a:rPr lang="tr-TR" smtClean="0"/>
              <a:t>10.02.2024</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8A766AA3-41D8-4D79-AF42-C6B626789489}" type="slidenum">
              <a:rPr lang="tr-TR" smtClean="0"/>
              <a:t>‹#›</a:t>
            </a:fld>
            <a:endParaRPr lang="tr-TR" dirty="0"/>
          </a:p>
        </p:txBody>
      </p:sp>
    </p:spTree>
    <p:extLst>
      <p:ext uri="{BB962C8B-B14F-4D97-AF65-F5344CB8AC3E}">
        <p14:creationId xmlns:p14="http://schemas.microsoft.com/office/powerpoint/2010/main" val="35576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9A056C6-33C7-4842-822E-BDB7B6787CCA}" type="datetime1">
              <a:rPr lang="tr-TR" smtClean="0"/>
              <a:t>10.02.2024</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8A766AA3-41D8-4D79-AF42-C6B626789489}" type="slidenum">
              <a:rPr lang="tr-TR" smtClean="0"/>
              <a:t>‹#›</a:t>
            </a:fld>
            <a:endParaRPr lang="tr-TR" dirty="0"/>
          </a:p>
        </p:txBody>
      </p:sp>
    </p:spTree>
    <p:extLst>
      <p:ext uri="{BB962C8B-B14F-4D97-AF65-F5344CB8AC3E}">
        <p14:creationId xmlns:p14="http://schemas.microsoft.com/office/powerpoint/2010/main" val="384080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DC6A36A8-D374-4902-ABCD-C3B6001080BD}" type="datetime1">
              <a:rPr lang="tr-TR" smtClean="0"/>
              <a:t>10.02.2024</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8A766AA3-41D8-4D79-AF42-C6B626789489}" type="slidenum">
              <a:rPr lang="tr-TR" smtClean="0"/>
              <a:t>‹#›</a:t>
            </a:fld>
            <a:endParaRPr lang="tr-TR" dirty="0"/>
          </a:p>
        </p:txBody>
      </p:sp>
    </p:spTree>
    <p:extLst>
      <p:ext uri="{BB962C8B-B14F-4D97-AF65-F5344CB8AC3E}">
        <p14:creationId xmlns:p14="http://schemas.microsoft.com/office/powerpoint/2010/main" val="235626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8A957-BF46-4BDE-8E3E-AFA402337278}" type="datetime1">
              <a:rPr lang="tr-TR" smtClean="0"/>
              <a:t>10.02.2024</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8A766AA3-41D8-4D79-AF42-C6B626789489}" type="slidenum">
              <a:rPr lang="tr-TR" smtClean="0"/>
              <a:t>‹#›</a:t>
            </a:fld>
            <a:endParaRPr lang="tr-TR" dirty="0"/>
          </a:p>
        </p:txBody>
      </p:sp>
    </p:spTree>
    <p:extLst>
      <p:ext uri="{BB962C8B-B14F-4D97-AF65-F5344CB8AC3E}">
        <p14:creationId xmlns:p14="http://schemas.microsoft.com/office/powerpoint/2010/main" val="89255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 için tıklatın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056A213-1689-4260-8F2F-BF076E363875}" type="datetime1">
              <a:rPr lang="tr-TR" smtClean="0"/>
              <a:t>10.02.2024</a:t>
            </a:fld>
            <a:endParaRPr lang="tr-T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766AA3-41D8-4D79-AF42-C6B626789489}" type="slidenum">
              <a:rPr lang="tr-TR" smtClean="0"/>
              <a:t>‹#›</a:t>
            </a:fld>
            <a:endParaRPr lang="tr-T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091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simgeyi tıklatın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0BB71E8-13A9-40F4-A7E1-51EC44E0DA4F}" type="datetime1">
              <a:rPr lang="tr-TR" smtClean="0"/>
              <a:t>10.02.2024</a:t>
            </a:fld>
            <a:endParaRPr lang="tr-TR"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A766AA3-41D8-4D79-AF42-C6B626789489}" type="slidenum">
              <a:rPr lang="tr-TR" smtClean="0"/>
              <a:t>‹#›</a:t>
            </a:fld>
            <a:endParaRPr lang="tr-TR"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65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3900910-57A9-4485-8BCC-494970D9C46F}" type="datetime1">
              <a:rPr lang="tr-TR" smtClean="0"/>
              <a:t>10.02.2024</a:t>
            </a:fld>
            <a:endParaRPr lang="tr-TR"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A766AA3-41D8-4D79-AF42-C6B626789489}" type="slidenum">
              <a:rPr lang="tr-TR" smtClean="0"/>
              <a:t>‹#›</a:t>
            </a:fld>
            <a:endParaRPr lang="tr-TR"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083917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97280" y="1589461"/>
            <a:ext cx="10058400" cy="2294641"/>
          </a:xfrm>
        </p:spPr>
        <p:txBody>
          <a:bodyPr>
            <a:noAutofit/>
          </a:bodyPr>
          <a:lstStyle/>
          <a:p>
            <a:pPr algn="ctr"/>
            <a:r>
              <a:rPr lang="tr-TR" sz="4400" dirty="0" smtClean="0">
                <a:solidFill>
                  <a:schemeClr val="tx1"/>
                </a:solidFill>
                <a:latin typeface="Palatino Linotype" panose="02040502050505030304" pitchFamily="18" charset="0"/>
                <a:cs typeface="Times New Roman" panose="02020603050405020304" pitchFamily="18" charset="0"/>
              </a:rPr>
              <a:t>IACV Project</a:t>
            </a:r>
            <a:r>
              <a:rPr lang="en-GB" sz="4400" dirty="0" smtClean="0">
                <a:solidFill>
                  <a:schemeClr val="tx1"/>
                </a:solidFill>
                <a:latin typeface="Palatino Linotype" panose="02040502050505030304" pitchFamily="18" charset="0"/>
                <a:cs typeface="Times New Roman" panose="02020603050405020304" pitchFamily="18" charset="0"/>
              </a:rPr>
              <a:t/>
            </a:r>
            <a:br>
              <a:rPr lang="en-GB" sz="4400" dirty="0" smtClean="0">
                <a:solidFill>
                  <a:schemeClr val="tx1"/>
                </a:solidFill>
                <a:latin typeface="Palatino Linotype" panose="02040502050505030304" pitchFamily="18" charset="0"/>
                <a:cs typeface="Times New Roman" panose="02020603050405020304" pitchFamily="18" charset="0"/>
              </a:rPr>
            </a:br>
            <a:r>
              <a:rPr lang="en-GB" sz="4400" dirty="0" smtClean="0">
                <a:solidFill>
                  <a:schemeClr val="tx1"/>
                </a:solidFill>
                <a:latin typeface="Palatino Linotype" panose="02040502050505030304" pitchFamily="18" charset="0"/>
                <a:cs typeface="Times New Roman" panose="02020603050405020304" pitchFamily="18" charset="0"/>
              </a:rPr>
              <a:t>F08 </a:t>
            </a:r>
            <a:r>
              <a:rPr lang="tr-TR" sz="4400" dirty="0" err="1" smtClean="0">
                <a:solidFill>
                  <a:schemeClr val="tx1"/>
                </a:solidFill>
                <a:latin typeface="Palatino Linotype" panose="02040502050505030304" pitchFamily="18" charset="0"/>
                <a:cs typeface="Times New Roman" panose="02020603050405020304" pitchFamily="18" charset="0"/>
              </a:rPr>
              <a:t>sıngle</a:t>
            </a:r>
            <a:r>
              <a:rPr lang="tr-TR" sz="4400" dirty="0" smtClean="0">
                <a:solidFill>
                  <a:schemeClr val="tx1"/>
                </a:solidFill>
                <a:latin typeface="Palatino Linotype" panose="02040502050505030304" pitchFamily="18" charset="0"/>
                <a:cs typeface="Times New Roman" panose="02020603050405020304" pitchFamily="18" charset="0"/>
              </a:rPr>
              <a:t> </a:t>
            </a:r>
            <a:r>
              <a:rPr lang="tr-TR" sz="4400" dirty="0" err="1" smtClean="0">
                <a:solidFill>
                  <a:schemeClr val="tx1"/>
                </a:solidFill>
                <a:latin typeface="Palatino Linotype" panose="02040502050505030304" pitchFamily="18" charset="0"/>
                <a:cs typeface="Times New Roman" panose="02020603050405020304" pitchFamily="18" charset="0"/>
              </a:rPr>
              <a:t>vıew</a:t>
            </a:r>
            <a:r>
              <a:rPr lang="tr-TR" sz="4400" dirty="0" smtClean="0">
                <a:solidFill>
                  <a:schemeClr val="tx1"/>
                </a:solidFill>
                <a:latin typeface="Palatino Linotype" panose="02040502050505030304" pitchFamily="18" charset="0"/>
                <a:cs typeface="Times New Roman" panose="02020603050405020304" pitchFamily="18" charset="0"/>
              </a:rPr>
              <a:t> 8 </a:t>
            </a:r>
            <a:r>
              <a:rPr lang="tr-TR" sz="4400" dirty="0" err="1" smtClean="0">
                <a:solidFill>
                  <a:schemeClr val="tx1"/>
                </a:solidFill>
                <a:latin typeface="Palatino Linotype" panose="02040502050505030304" pitchFamily="18" charset="0"/>
                <a:cs typeface="Times New Roman" panose="02020603050405020304" pitchFamily="18" charset="0"/>
              </a:rPr>
              <a:t>ball</a:t>
            </a:r>
            <a:r>
              <a:rPr lang="tr-TR" sz="4400" dirty="0" smtClean="0">
                <a:solidFill>
                  <a:schemeClr val="tx1"/>
                </a:solidFill>
                <a:latin typeface="Palatino Linotype" panose="02040502050505030304" pitchFamily="18" charset="0"/>
                <a:cs typeface="Times New Roman" panose="02020603050405020304" pitchFamily="18" charset="0"/>
              </a:rPr>
              <a:t> </a:t>
            </a:r>
            <a:r>
              <a:rPr lang="tr-TR" sz="4400" dirty="0" err="1" smtClean="0">
                <a:solidFill>
                  <a:schemeClr val="tx1"/>
                </a:solidFill>
                <a:latin typeface="Palatino Linotype" panose="02040502050505030304" pitchFamily="18" charset="0"/>
                <a:cs typeface="Times New Roman" panose="02020603050405020304" pitchFamily="18" charset="0"/>
              </a:rPr>
              <a:t>pool</a:t>
            </a:r>
            <a:r>
              <a:rPr lang="en-GB" sz="4400" dirty="0" smtClean="0">
                <a:solidFill>
                  <a:schemeClr val="tx1"/>
                </a:solidFill>
                <a:latin typeface="Palatino Linotype" panose="02040502050505030304" pitchFamily="18" charset="0"/>
                <a:cs typeface="Times New Roman" panose="02020603050405020304" pitchFamily="18" charset="0"/>
              </a:rPr>
              <a:t/>
            </a:r>
            <a:br>
              <a:rPr lang="en-GB" sz="4400" dirty="0" smtClean="0">
                <a:solidFill>
                  <a:schemeClr val="tx1"/>
                </a:solidFill>
                <a:latin typeface="Palatino Linotype" panose="02040502050505030304" pitchFamily="18" charset="0"/>
                <a:cs typeface="Times New Roman" panose="02020603050405020304" pitchFamily="18" charset="0"/>
              </a:rPr>
            </a:br>
            <a:r>
              <a:rPr lang="tr-TR" sz="4400" dirty="0" err="1" smtClean="0">
                <a:solidFill>
                  <a:schemeClr val="tx1"/>
                </a:solidFill>
                <a:latin typeface="Palatino Linotype" panose="02040502050505030304" pitchFamily="18" charset="0"/>
                <a:cs typeface="Times New Roman" panose="02020603050405020304" pitchFamily="18" charset="0"/>
              </a:rPr>
              <a:t>wıth</a:t>
            </a:r>
            <a:r>
              <a:rPr lang="tr-TR" sz="4400" dirty="0" smtClean="0">
                <a:solidFill>
                  <a:schemeClr val="tx1"/>
                </a:solidFill>
                <a:latin typeface="Palatino Linotype" panose="02040502050505030304" pitchFamily="18" charset="0"/>
                <a:cs typeface="Times New Roman" panose="02020603050405020304" pitchFamily="18" charset="0"/>
              </a:rPr>
              <a:t> </a:t>
            </a:r>
            <a:r>
              <a:rPr lang="tr-TR" sz="4400" dirty="0" err="1" smtClean="0">
                <a:solidFill>
                  <a:schemeClr val="tx1"/>
                </a:solidFill>
                <a:latin typeface="Palatino Linotype" panose="02040502050505030304" pitchFamily="18" charset="0"/>
                <a:cs typeface="Times New Roman" panose="02020603050405020304" pitchFamily="18" charset="0"/>
              </a:rPr>
              <a:t>contınuıty</a:t>
            </a:r>
            <a:r>
              <a:rPr lang="tr-TR" sz="4400" dirty="0" smtClean="0">
                <a:solidFill>
                  <a:schemeClr val="tx1"/>
                </a:solidFill>
                <a:latin typeface="Palatino Linotype" panose="02040502050505030304" pitchFamily="18" charset="0"/>
                <a:cs typeface="Times New Roman" panose="02020603050405020304" pitchFamily="18" charset="0"/>
              </a:rPr>
              <a:t> </a:t>
            </a:r>
            <a:r>
              <a:rPr lang="tr-TR" sz="4400" dirty="0" err="1" smtClean="0">
                <a:solidFill>
                  <a:schemeClr val="tx1"/>
                </a:solidFill>
                <a:latin typeface="Palatino Linotype" panose="02040502050505030304" pitchFamily="18" charset="0"/>
                <a:cs typeface="Times New Roman" panose="02020603050405020304" pitchFamily="18" charset="0"/>
              </a:rPr>
              <a:t>correctıon</a:t>
            </a:r>
            <a:endParaRPr lang="tr-TR" sz="4400" dirty="0">
              <a:solidFill>
                <a:schemeClr val="tx1"/>
              </a:solidFill>
              <a:latin typeface="Palatino Linotype" panose="02040502050505030304" pitchFamily="18" charset="0"/>
              <a:cs typeface="Times New Roman" panose="02020603050405020304" pitchFamily="18" charset="0"/>
            </a:endParaRPr>
          </a:p>
        </p:txBody>
      </p:sp>
      <p:sp>
        <p:nvSpPr>
          <p:cNvPr id="5" name="Unvan 1"/>
          <p:cNvSpPr txBox="1">
            <a:spLocks/>
          </p:cNvSpPr>
          <p:nvPr/>
        </p:nvSpPr>
        <p:spPr>
          <a:xfrm>
            <a:off x="1097280" y="4371976"/>
            <a:ext cx="10058400" cy="12954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GB" sz="2800" dirty="0">
                <a:latin typeface="Palatino Linotype" panose="02040502050505030304" pitchFamily="18" charset="0"/>
                <a:cs typeface="Times New Roman" panose="02020603050405020304" pitchFamily="18" charset="0"/>
              </a:rPr>
              <a:t>By: </a:t>
            </a:r>
            <a:r>
              <a:rPr lang="en-GB" sz="2800" dirty="0" smtClean="0">
                <a:latin typeface="Palatino Linotype" panose="02040502050505030304" pitchFamily="18" charset="0"/>
                <a:cs typeface="Times New Roman" panose="02020603050405020304" pitchFamily="18" charset="0"/>
              </a:rPr>
              <a:t>Mustafa </a:t>
            </a:r>
            <a:r>
              <a:rPr lang="en-GB" sz="2800" dirty="0">
                <a:latin typeface="Palatino Linotype" panose="02040502050505030304" pitchFamily="18" charset="0"/>
                <a:cs typeface="Times New Roman" panose="02020603050405020304" pitchFamily="18" charset="0"/>
              </a:rPr>
              <a:t>Çağatay </a:t>
            </a:r>
            <a:r>
              <a:rPr lang="en-GB" sz="2800" dirty="0" smtClean="0">
                <a:latin typeface="Palatino Linotype" panose="02040502050505030304" pitchFamily="18" charset="0"/>
                <a:cs typeface="Times New Roman" panose="02020603050405020304" pitchFamily="18" charset="0"/>
              </a:rPr>
              <a:t>Sipahioğlu</a:t>
            </a:r>
          </a:p>
          <a:p>
            <a:pPr algn="ctr"/>
            <a:endParaRPr lang="en-GB" sz="2800" dirty="0" smtClean="0">
              <a:latin typeface="Palatino Linotype" panose="02040502050505030304" pitchFamily="18" charset="0"/>
              <a:cs typeface="Times New Roman" panose="02020603050405020304" pitchFamily="18" charset="0"/>
            </a:endParaRPr>
          </a:p>
          <a:p>
            <a:pPr algn="ctr"/>
            <a:r>
              <a:rPr lang="en-GB" sz="2800" dirty="0" smtClean="0">
                <a:latin typeface="Palatino Linotype" panose="02040502050505030304" pitchFamily="18" charset="0"/>
                <a:cs typeface="Times New Roman" panose="02020603050405020304" pitchFamily="18" charset="0"/>
              </a:rPr>
              <a:t>10899801 - 220591</a:t>
            </a:r>
            <a:endParaRPr lang="tr-TR" sz="2800"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2281327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10</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2: </a:t>
            </a:r>
            <a:r>
              <a:rPr lang="tr-TR" sz="2800" b="1" dirty="0" err="1" smtClean="0">
                <a:solidFill>
                  <a:schemeClr val="tx1"/>
                </a:solidFill>
                <a:latin typeface="Palatino Linotype" panose="02040502050505030304" pitchFamily="18" charset="0"/>
                <a:cs typeface="Times New Roman" panose="02020603050405020304" pitchFamily="18" charset="0"/>
              </a:rPr>
              <a:t>Remove</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the</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Table</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Cloth</a:t>
            </a:r>
            <a:endParaRPr lang="tr-TR" sz="2800" b="1"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Use</a:t>
            </a:r>
            <a:r>
              <a:rPr lang="tr-TR" sz="2400" dirty="0" smtClean="0">
                <a:solidFill>
                  <a:schemeClr val="tx1"/>
                </a:solidFill>
                <a:latin typeface="Palatino Linotype" panose="02040502050505030304" pitchFamily="18" charset="0"/>
                <a:cs typeface="Times New Roman" panose="02020603050405020304" pitchFamily="18" charset="0"/>
              </a:rPr>
              <a:t> a </a:t>
            </a:r>
            <a:r>
              <a:rPr lang="tr-TR" sz="2400" dirty="0" err="1" smtClean="0">
                <a:solidFill>
                  <a:schemeClr val="tx1"/>
                </a:solidFill>
                <a:latin typeface="Palatino Linotype" panose="02040502050505030304" pitchFamily="18" charset="0"/>
                <a:cs typeface="Times New Roman" panose="02020603050405020304" pitchFamily="18" charset="0"/>
              </a:rPr>
              <a:t>color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range</a:t>
            </a:r>
            <a:r>
              <a:rPr lang="tr-TR" sz="2400" dirty="0" smtClean="0">
                <a:solidFill>
                  <a:schemeClr val="tx1"/>
                </a:solidFill>
                <a:latin typeface="Palatino Linotype" panose="02040502050505030304" pitchFamily="18" charset="0"/>
                <a:cs typeface="Times New Roman" panose="02020603050405020304" pitchFamily="18" charset="0"/>
              </a:rPr>
              <a:t> mask </a:t>
            </a:r>
            <a:r>
              <a:rPr lang="tr-TR" sz="2400" dirty="0" err="1" smtClean="0">
                <a:solidFill>
                  <a:schemeClr val="tx1"/>
                </a:solidFill>
                <a:latin typeface="Palatino Linotype" panose="02040502050505030304" pitchFamily="18" charset="0"/>
                <a:cs typeface="Times New Roman" panose="02020603050405020304" pitchFamily="18" charset="0"/>
              </a:rPr>
              <a:t>to</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eliminate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green</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tones</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a:solidFill>
                  <a:schemeClr val="tx1"/>
                </a:solidFill>
                <a:latin typeface="Palatino Linotype" panose="02040502050505030304" pitchFamily="18" charset="0"/>
                <a:cs typeface="Times New Roman" panose="02020603050405020304" pitchFamily="18" charset="0"/>
              </a:rPr>
              <a:t>Focus</a:t>
            </a:r>
            <a:r>
              <a:rPr lang="tr-TR" sz="2400" dirty="0">
                <a:solidFill>
                  <a:schemeClr val="tx1"/>
                </a:solidFill>
                <a:latin typeface="Palatino Linotype" panose="02040502050505030304" pitchFamily="18" charset="0"/>
                <a:cs typeface="Times New Roman" panose="02020603050405020304" pitchFamily="18" charset="0"/>
              </a:rPr>
              <a:t> </a:t>
            </a:r>
            <a:r>
              <a:rPr lang="tr-TR" sz="2400" dirty="0" err="1">
                <a:solidFill>
                  <a:schemeClr val="tx1"/>
                </a:solidFill>
                <a:latin typeface="Palatino Linotype" panose="02040502050505030304" pitchFamily="18" charset="0"/>
                <a:cs typeface="Times New Roman" panose="02020603050405020304" pitchFamily="18" charset="0"/>
              </a:rPr>
              <a:t>only</a:t>
            </a:r>
            <a:r>
              <a:rPr lang="tr-TR" sz="2400" dirty="0">
                <a:solidFill>
                  <a:schemeClr val="tx1"/>
                </a:solidFill>
                <a:latin typeface="Palatino Linotype" panose="02040502050505030304" pitchFamily="18" charset="0"/>
                <a:cs typeface="Times New Roman" panose="02020603050405020304" pitchFamily="18" charset="0"/>
              </a:rPr>
              <a:t> on </a:t>
            </a:r>
            <a:r>
              <a:rPr lang="tr-TR" sz="2400" dirty="0" err="1">
                <a:solidFill>
                  <a:schemeClr val="tx1"/>
                </a:solidFill>
                <a:latin typeface="Palatino Linotype" panose="02040502050505030304" pitchFamily="18" charset="0"/>
                <a:cs typeface="Times New Roman" panose="02020603050405020304" pitchFamily="18" charset="0"/>
              </a:rPr>
              <a:t>the</a:t>
            </a:r>
            <a:r>
              <a:rPr lang="tr-TR" sz="2400" dirty="0">
                <a:solidFill>
                  <a:schemeClr val="tx1"/>
                </a:solidFill>
                <a:latin typeface="Palatino Linotype" panose="02040502050505030304" pitchFamily="18" charset="0"/>
                <a:cs typeface="Times New Roman" panose="02020603050405020304" pitchFamily="18" charset="0"/>
              </a:rPr>
              <a:t> </a:t>
            </a:r>
            <a:r>
              <a:rPr lang="tr-TR" sz="2400" dirty="0" err="1">
                <a:solidFill>
                  <a:schemeClr val="tx1"/>
                </a:solidFill>
                <a:latin typeface="Palatino Linotype" panose="02040502050505030304" pitchFamily="18" charset="0"/>
                <a:cs typeface="Times New Roman" panose="02020603050405020304" pitchFamily="18" charset="0"/>
              </a:rPr>
              <a:t>balls</a:t>
            </a:r>
            <a:endParaRPr lang="tr-TR"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Make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contour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detection</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much</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easier</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err="1" smtClean="0">
                <a:solidFill>
                  <a:schemeClr val="tx1"/>
                </a:solidFill>
                <a:latin typeface="Palatino Linotype" panose="02040502050505030304" pitchFamily="18" charset="0"/>
                <a:cs typeface="Times New Roman" panose="02020603050405020304" pitchFamily="18" charset="0"/>
              </a:rPr>
              <a:t>Detection</a:t>
            </a:r>
            <a:r>
              <a:rPr lang="tr-TR" dirty="0" smtClean="0">
                <a:solidFill>
                  <a:schemeClr val="tx1"/>
                </a:solidFill>
                <a:latin typeface="Palatino Linotype" panose="02040502050505030304" pitchFamily="18" charset="0"/>
                <a:cs typeface="Times New Roman" panose="02020603050405020304" pitchFamily="18" charset="0"/>
              </a:rPr>
              <a:t> &amp; </a:t>
            </a:r>
            <a:r>
              <a:rPr lang="tr-TR" dirty="0" err="1" smtClean="0">
                <a:solidFill>
                  <a:schemeClr val="tx1"/>
                </a:solidFill>
                <a:latin typeface="Palatino Linotype" panose="02040502050505030304" pitchFamily="18" charset="0"/>
                <a:cs typeface="Times New Roman" panose="02020603050405020304" pitchFamily="18" charset="0"/>
              </a:rPr>
              <a:t>Classification</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p:cNvPicPr>
            <a:picLocks noChangeAspect="1"/>
          </p:cNvPicPr>
          <p:nvPr/>
        </p:nvPicPr>
        <p:blipFill>
          <a:blip r:embed="rId2"/>
          <a:stretch>
            <a:fillRect/>
          </a:stretch>
        </p:blipFill>
        <p:spPr>
          <a:xfrm>
            <a:off x="8690269" y="685798"/>
            <a:ext cx="2903904" cy="5767588"/>
          </a:xfrm>
          <a:prstGeom prst="rect">
            <a:avLst/>
          </a:prstGeom>
        </p:spPr>
      </p:pic>
    </p:spTree>
    <p:extLst>
      <p:ext uri="{BB962C8B-B14F-4D97-AF65-F5344CB8AC3E}">
        <p14:creationId xmlns:p14="http://schemas.microsoft.com/office/powerpoint/2010/main" val="2583481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11</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3: </a:t>
            </a:r>
            <a:r>
              <a:rPr lang="tr-TR" sz="2800" b="1" dirty="0" err="1" smtClean="0">
                <a:solidFill>
                  <a:schemeClr val="tx1"/>
                </a:solidFill>
                <a:latin typeface="Palatino Linotype" panose="02040502050505030304" pitchFamily="18" charset="0"/>
                <a:cs typeface="Times New Roman" panose="02020603050405020304" pitchFamily="18" charset="0"/>
              </a:rPr>
              <a:t>Detect</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Contours</a:t>
            </a:r>
            <a:endParaRPr lang="tr-TR" sz="2800" b="1"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Contour</a:t>
            </a:r>
            <a:r>
              <a:rPr lang="tr-TR" sz="2400" dirty="0" smtClean="0">
                <a:solidFill>
                  <a:schemeClr val="tx1"/>
                </a:solidFill>
                <a:latin typeface="Palatino Linotype" panose="02040502050505030304" pitchFamily="18" charset="0"/>
                <a:cs typeface="Times New Roman" panose="02020603050405020304" pitchFamily="18" charset="0"/>
              </a:rPr>
              <a:t> is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physical</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space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ball</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occupies</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Calculate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physical</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parameters</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from</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contour</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Radius ( of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enclosing</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circle</a:t>
            </a:r>
            <a:r>
              <a:rPr lang="tr-TR" sz="2400" dirty="0" smtClean="0">
                <a:solidFill>
                  <a:schemeClr val="tx1"/>
                </a:solidFill>
                <a:latin typeface="Palatino Linotype" panose="02040502050505030304" pitchFamily="18" charset="0"/>
                <a:cs typeface="Times New Roman" panose="02020603050405020304" pitchFamily="18" charset="0"/>
              </a:rPr>
              <a:t>)</a:t>
            </a:r>
          </a:p>
          <a:p>
            <a:pPr lvl="1"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Center </a:t>
            </a:r>
            <a:r>
              <a:rPr lang="tr-TR" sz="2400" dirty="0">
                <a:solidFill>
                  <a:schemeClr val="tx1"/>
                </a:solidFill>
                <a:latin typeface="Palatino Linotype" panose="02040502050505030304" pitchFamily="18" charset="0"/>
                <a:cs typeface="Times New Roman" panose="02020603050405020304" pitchFamily="18" charset="0"/>
              </a:rPr>
              <a:t>( of </a:t>
            </a:r>
            <a:r>
              <a:rPr lang="tr-TR" sz="2400" dirty="0" err="1">
                <a:solidFill>
                  <a:schemeClr val="tx1"/>
                </a:solidFill>
                <a:latin typeface="Palatino Linotype" panose="02040502050505030304" pitchFamily="18" charset="0"/>
                <a:cs typeface="Times New Roman" panose="02020603050405020304" pitchFamily="18" charset="0"/>
              </a:rPr>
              <a:t>the</a:t>
            </a:r>
            <a:r>
              <a:rPr lang="tr-TR" sz="2400" dirty="0">
                <a:solidFill>
                  <a:schemeClr val="tx1"/>
                </a:solidFill>
                <a:latin typeface="Palatino Linotype" panose="02040502050505030304" pitchFamily="18" charset="0"/>
                <a:cs typeface="Times New Roman" panose="02020603050405020304" pitchFamily="18" charset="0"/>
              </a:rPr>
              <a:t> </a:t>
            </a:r>
            <a:r>
              <a:rPr lang="tr-TR" sz="2400" dirty="0" err="1">
                <a:solidFill>
                  <a:schemeClr val="tx1"/>
                </a:solidFill>
                <a:latin typeface="Palatino Linotype" panose="02040502050505030304" pitchFamily="18" charset="0"/>
                <a:cs typeface="Times New Roman" panose="02020603050405020304" pitchFamily="18" charset="0"/>
              </a:rPr>
              <a:t>enclosing</a:t>
            </a:r>
            <a:r>
              <a:rPr lang="tr-TR" sz="2400" dirty="0">
                <a:solidFill>
                  <a:schemeClr val="tx1"/>
                </a:solidFill>
                <a:latin typeface="Palatino Linotype" panose="02040502050505030304" pitchFamily="18" charset="0"/>
                <a:cs typeface="Times New Roman" panose="02020603050405020304" pitchFamily="18" charset="0"/>
              </a:rPr>
              <a:t> </a:t>
            </a:r>
            <a:r>
              <a:rPr lang="tr-TR" sz="2400" dirty="0" err="1">
                <a:solidFill>
                  <a:schemeClr val="tx1"/>
                </a:solidFill>
                <a:latin typeface="Palatino Linotype" panose="02040502050505030304" pitchFamily="18" charset="0"/>
                <a:cs typeface="Times New Roman" panose="02020603050405020304" pitchFamily="18" charset="0"/>
              </a:rPr>
              <a:t>circle</a:t>
            </a:r>
            <a:r>
              <a:rPr lang="tr-TR" sz="2400" dirty="0">
                <a:solidFill>
                  <a:schemeClr val="tx1"/>
                </a:solidFill>
                <a:latin typeface="Palatino Linotype" panose="02040502050505030304" pitchFamily="18" charset="0"/>
                <a:cs typeface="Times New Roman" panose="02020603050405020304" pitchFamily="18" charset="0"/>
              </a:rPr>
              <a:t>)</a:t>
            </a: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Aspect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Ratio</a:t>
            </a:r>
            <a:r>
              <a:rPr lang="tr-TR" sz="2400" dirty="0" smtClean="0">
                <a:solidFill>
                  <a:schemeClr val="tx1"/>
                </a:solidFill>
                <a:latin typeface="Palatino Linotype" panose="02040502050505030304" pitchFamily="18" charset="0"/>
                <a:cs typeface="Times New Roman" panose="02020603050405020304" pitchFamily="18" charset="0"/>
              </a:rPr>
              <a:t> ( </a:t>
            </a:r>
            <a:r>
              <a:rPr lang="tr-TR" sz="2400" dirty="0">
                <a:solidFill>
                  <a:schemeClr val="tx1"/>
                </a:solidFill>
                <a:latin typeface="Palatino Linotype" panose="02040502050505030304" pitchFamily="18" charset="0"/>
                <a:cs typeface="Times New Roman" panose="02020603050405020304" pitchFamily="18" charset="0"/>
              </a:rPr>
              <a:t>of </a:t>
            </a:r>
            <a:r>
              <a:rPr lang="tr-TR" sz="2400" dirty="0" err="1">
                <a:solidFill>
                  <a:schemeClr val="tx1"/>
                </a:solidFill>
                <a:latin typeface="Palatino Linotype" panose="02040502050505030304" pitchFamily="18" charset="0"/>
                <a:cs typeface="Times New Roman" panose="02020603050405020304" pitchFamily="18" charset="0"/>
              </a:rPr>
              <a:t>the</a:t>
            </a:r>
            <a:r>
              <a:rPr lang="tr-TR" sz="2400" dirty="0">
                <a:solidFill>
                  <a:schemeClr val="tx1"/>
                </a:solidFill>
                <a:latin typeface="Palatino Linotype" panose="02040502050505030304" pitchFamily="18" charset="0"/>
                <a:cs typeface="Times New Roman" panose="02020603050405020304" pitchFamily="18" charset="0"/>
              </a:rPr>
              <a:t> </a:t>
            </a:r>
            <a:r>
              <a:rPr lang="tr-TR" sz="2400" dirty="0" err="1">
                <a:solidFill>
                  <a:schemeClr val="tx1"/>
                </a:solidFill>
                <a:latin typeface="Palatino Linotype" panose="02040502050505030304" pitchFamily="18" charset="0"/>
                <a:cs typeface="Times New Roman" panose="02020603050405020304" pitchFamily="18" charset="0"/>
              </a:rPr>
              <a:t>enclosing</a:t>
            </a:r>
            <a:r>
              <a:rPr lang="tr-TR" sz="2400" dirty="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rectangle</a:t>
            </a:r>
            <a:r>
              <a:rPr lang="tr-TR" sz="2400" dirty="0" smtClean="0">
                <a:solidFill>
                  <a:schemeClr val="tx1"/>
                </a:solidFill>
                <a:latin typeface="Palatino Linotype" panose="02040502050505030304" pitchFamily="18" charset="0"/>
                <a:cs typeface="Times New Roman" panose="02020603050405020304" pitchFamily="18" charset="0"/>
              </a:rPr>
              <a:t>)</a:t>
            </a: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Area</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Filter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ball-like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contours</a:t>
            </a:r>
            <a:r>
              <a:rPr lang="tr-TR" sz="2400" dirty="0" smtClean="0">
                <a:solidFill>
                  <a:schemeClr val="tx1"/>
                </a:solidFill>
                <a:latin typeface="Palatino Linotype" panose="02040502050505030304" pitchFamily="18" charset="0"/>
                <a:cs typeface="Times New Roman" panose="02020603050405020304" pitchFamily="18" charset="0"/>
              </a:rPr>
              <a:t>:</a:t>
            </a:r>
          </a:p>
          <a:p>
            <a:pPr lvl="1"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Radius in </a:t>
            </a:r>
            <a:r>
              <a:rPr lang="tr-TR" sz="2400" dirty="0" err="1" smtClean="0">
                <a:solidFill>
                  <a:schemeClr val="tx1"/>
                </a:solidFill>
                <a:latin typeface="Palatino Linotype" panose="02040502050505030304" pitchFamily="18" charset="0"/>
                <a:cs typeface="Times New Roman" panose="02020603050405020304" pitchFamily="18" charset="0"/>
              </a:rPr>
              <a:t>tuning</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range</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Aspect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ratio</a:t>
            </a:r>
            <a:r>
              <a:rPr lang="tr-TR" sz="2400" dirty="0" smtClean="0">
                <a:solidFill>
                  <a:schemeClr val="tx1"/>
                </a:solidFill>
                <a:latin typeface="Palatino Linotype" panose="02040502050505030304" pitchFamily="18" charset="0"/>
                <a:cs typeface="Times New Roman" panose="02020603050405020304" pitchFamily="18" charset="0"/>
              </a:rPr>
              <a:t> – </a:t>
            </a:r>
            <a:r>
              <a:rPr lang="tr-TR" sz="2400" dirty="0" err="1" smtClean="0">
                <a:solidFill>
                  <a:schemeClr val="tx1"/>
                </a:solidFill>
                <a:latin typeface="Palatino Linotype" panose="02040502050505030304" pitchFamily="18" charset="0"/>
                <a:cs typeface="Times New Roman" panose="02020603050405020304" pitchFamily="18" charset="0"/>
              </a:rPr>
              <a:t>Square-ish</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Area</a:t>
            </a:r>
            <a:r>
              <a:rPr lang="tr-TR" sz="2400" dirty="0" smtClean="0">
                <a:solidFill>
                  <a:schemeClr val="tx1"/>
                </a:solidFill>
                <a:latin typeface="Palatino Linotype" panose="02040502050505030304" pitchFamily="18" charset="0"/>
                <a:cs typeface="Times New Roman" panose="02020603050405020304" pitchFamily="18" charset="0"/>
              </a:rPr>
              <a:t> in </a:t>
            </a:r>
            <a:r>
              <a:rPr lang="tr-TR" sz="2400" dirty="0" err="1" smtClean="0">
                <a:solidFill>
                  <a:schemeClr val="tx1"/>
                </a:solidFill>
                <a:latin typeface="Palatino Linotype" panose="02040502050505030304" pitchFamily="18" charset="0"/>
                <a:cs typeface="Times New Roman" panose="02020603050405020304" pitchFamily="18" charset="0"/>
              </a:rPr>
              <a:t>tuning</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range</a:t>
            </a:r>
            <a:endParaRPr lang="tr-TR" sz="2400" dirty="0">
              <a:solidFill>
                <a:schemeClr val="tx1"/>
              </a:solidFill>
              <a:latin typeface="Palatino Linotype" panose="02040502050505030304" pitchFamily="18" charset="0"/>
              <a:cs typeface="Times New Roman" panose="02020603050405020304" pitchFamily="18" charset="0"/>
            </a:endParaRPr>
          </a:p>
          <a:p>
            <a:pPr lvl="1"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err="1" smtClean="0">
                <a:solidFill>
                  <a:schemeClr val="tx1"/>
                </a:solidFill>
                <a:latin typeface="Palatino Linotype" panose="02040502050505030304" pitchFamily="18" charset="0"/>
                <a:cs typeface="Times New Roman" panose="02020603050405020304" pitchFamily="18" charset="0"/>
              </a:rPr>
              <a:t>Detection</a:t>
            </a:r>
            <a:r>
              <a:rPr lang="tr-TR" dirty="0" smtClean="0">
                <a:solidFill>
                  <a:schemeClr val="tx1"/>
                </a:solidFill>
                <a:latin typeface="Palatino Linotype" panose="02040502050505030304" pitchFamily="18" charset="0"/>
                <a:cs typeface="Times New Roman" panose="02020603050405020304" pitchFamily="18" charset="0"/>
              </a:rPr>
              <a:t> &amp; </a:t>
            </a:r>
            <a:r>
              <a:rPr lang="tr-TR" dirty="0" err="1" smtClean="0">
                <a:solidFill>
                  <a:schemeClr val="tx1"/>
                </a:solidFill>
                <a:latin typeface="Palatino Linotype" panose="02040502050505030304" pitchFamily="18" charset="0"/>
                <a:cs typeface="Times New Roman" panose="02020603050405020304" pitchFamily="18" charset="0"/>
              </a:rPr>
              <a:t>Classification</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p:cNvPicPr>
            <a:picLocks noChangeAspect="1"/>
          </p:cNvPicPr>
          <p:nvPr/>
        </p:nvPicPr>
        <p:blipFill>
          <a:blip r:embed="rId2"/>
          <a:stretch>
            <a:fillRect/>
          </a:stretch>
        </p:blipFill>
        <p:spPr>
          <a:xfrm>
            <a:off x="8706368" y="725639"/>
            <a:ext cx="2887805" cy="5727747"/>
          </a:xfrm>
          <a:prstGeom prst="rect">
            <a:avLst/>
          </a:prstGeom>
        </p:spPr>
      </p:pic>
    </p:spTree>
    <p:extLst>
      <p:ext uri="{BB962C8B-B14F-4D97-AF65-F5344CB8AC3E}">
        <p14:creationId xmlns:p14="http://schemas.microsoft.com/office/powerpoint/2010/main" val="2391460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12</a:t>
            </a:fld>
            <a:endParaRPr lang="tr-TR" dirty="0"/>
          </a:p>
        </p:txBody>
      </p:sp>
      <p:sp>
        <p:nvSpPr>
          <p:cNvPr id="5" name="İçerik Yer Tutucusu 2"/>
          <p:cNvSpPr txBox="1">
            <a:spLocks/>
          </p:cNvSpPr>
          <p:nvPr/>
        </p:nvSpPr>
        <p:spPr>
          <a:xfrm>
            <a:off x="1371600" y="1715548"/>
            <a:ext cx="7334769"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4: </a:t>
            </a:r>
            <a:r>
              <a:rPr lang="tr-TR" sz="2800" b="1" dirty="0" err="1" smtClean="0">
                <a:solidFill>
                  <a:schemeClr val="tx1"/>
                </a:solidFill>
                <a:latin typeface="Palatino Linotype" panose="02040502050505030304" pitchFamily="18" charset="0"/>
                <a:cs typeface="Times New Roman" panose="02020603050405020304" pitchFamily="18" charset="0"/>
              </a:rPr>
              <a:t>Classify</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the</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Ball-Like</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Contours</a:t>
            </a:r>
            <a:endParaRPr lang="tr-TR" sz="2800" b="1"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Luminance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Classification</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Hole &lt; 8 </a:t>
            </a:r>
            <a:r>
              <a:rPr lang="tr-TR" sz="2400" dirty="0" err="1" smtClean="0">
                <a:solidFill>
                  <a:schemeClr val="tx1"/>
                </a:solidFill>
                <a:latin typeface="Palatino Linotype" panose="02040502050505030304" pitchFamily="18" charset="0"/>
                <a:cs typeface="Times New Roman" panose="02020603050405020304" pitchFamily="18" charset="0"/>
              </a:rPr>
              <a:t>Ball</a:t>
            </a:r>
            <a:r>
              <a:rPr lang="tr-TR" sz="2400" dirty="0" smtClean="0">
                <a:solidFill>
                  <a:schemeClr val="tx1"/>
                </a:solidFill>
                <a:latin typeface="Palatino Linotype" panose="02040502050505030304" pitchFamily="18" charset="0"/>
                <a:cs typeface="Times New Roman" panose="02020603050405020304" pitchFamily="18" charset="0"/>
              </a:rPr>
              <a:t> &lt; Solid &lt; </a:t>
            </a:r>
            <a:r>
              <a:rPr lang="tr-TR" sz="2400" dirty="0" err="1" smtClean="0">
                <a:solidFill>
                  <a:schemeClr val="tx1"/>
                </a:solidFill>
                <a:latin typeface="Palatino Linotype" panose="02040502050505030304" pitchFamily="18" charset="0"/>
                <a:cs typeface="Times New Roman" panose="02020603050405020304" pitchFamily="18" charset="0"/>
              </a:rPr>
              <a:t>Striped</a:t>
            </a:r>
            <a:r>
              <a:rPr lang="tr-TR" sz="2400" dirty="0" smtClean="0">
                <a:solidFill>
                  <a:schemeClr val="tx1"/>
                </a:solidFill>
                <a:latin typeface="Palatino Linotype" panose="02040502050505030304" pitchFamily="18" charset="0"/>
                <a:cs typeface="Times New Roman" panose="02020603050405020304" pitchFamily="18" charset="0"/>
              </a:rPr>
              <a:t> &lt; </a:t>
            </a:r>
            <a:r>
              <a:rPr lang="tr-TR" sz="2400" dirty="0" err="1" smtClean="0">
                <a:solidFill>
                  <a:schemeClr val="tx1"/>
                </a:solidFill>
                <a:latin typeface="Palatino Linotype" panose="02040502050505030304" pitchFamily="18" charset="0"/>
                <a:cs typeface="Times New Roman" panose="02020603050405020304" pitchFamily="18" charset="0"/>
              </a:rPr>
              <a:t>Cue</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Delete</a:t>
            </a:r>
            <a:r>
              <a:rPr lang="tr-TR" sz="2400" dirty="0" smtClean="0">
                <a:solidFill>
                  <a:schemeClr val="tx1"/>
                </a:solidFill>
                <a:latin typeface="Palatino Linotype" panose="02040502050505030304" pitchFamily="18" charset="0"/>
                <a:cs typeface="Times New Roman" panose="02020603050405020304" pitchFamily="18" charset="0"/>
              </a:rPr>
              <a:t> ‘Hole’ </a:t>
            </a:r>
            <a:r>
              <a:rPr lang="tr-TR" sz="2400" dirty="0" err="1" smtClean="0">
                <a:solidFill>
                  <a:schemeClr val="tx1"/>
                </a:solidFill>
                <a:latin typeface="Palatino Linotype" panose="02040502050505030304" pitchFamily="18" charset="0"/>
                <a:cs typeface="Times New Roman" panose="02020603050405020304" pitchFamily="18" charset="0"/>
              </a:rPr>
              <a:t>class</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contours</a:t>
            </a:r>
            <a:r>
              <a:rPr lang="tr-TR" sz="2400" dirty="0" smtClean="0">
                <a:solidFill>
                  <a:schemeClr val="tx1"/>
                </a:solidFill>
                <a:latin typeface="Palatino Linotype" panose="02040502050505030304" pitchFamily="18" charset="0"/>
                <a:cs typeface="Times New Roman" panose="02020603050405020304" pitchFamily="18" charset="0"/>
              </a:rPr>
              <a:t>.</a:t>
            </a:r>
          </a:p>
          <a:p>
            <a:pPr lvl="1"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Best </a:t>
            </a:r>
            <a:r>
              <a:rPr lang="tr-TR" sz="2400" dirty="0" err="1" smtClean="0">
                <a:solidFill>
                  <a:schemeClr val="tx1"/>
                </a:solidFill>
                <a:latin typeface="Palatino Linotype" panose="02040502050505030304" pitchFamily="18" charset="0"/>
                <a:cs typeface="Times New Roman" panose="02020603050405020304" pitchFamily="18" charset="0"/>
              </a:rPr>
              <a:t>for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classifying</a:t>
            </a:r>
            <a:r>
              <a:rPr lang="tr-TR" sz="2400" dirty="0" smtClean="0">
                <a:solidFill>
                  <a:schemeClr val="tx1"/>
                </a:solidFill>
                <a:latin typeface="Palatino Linotype" panose="02040502050505030304" pitchFamily="18" charset="0"/>
                <a:cs typeface="Times New Roman" panose="02020603050405020304" pitchFamily="18" charset="0"/>
              </a:rPr>
              <a:t> Hole, 8 </a:t>
            </a:r>
            <a:r>
              <a:rPr lang="tr-TR" sz="2400" dirty="0" err="1" smtClean="0">
                <a:solidFill>
                  <a:schemeClr val="tx1"/>
                </a:solidFill>
                <a:latin typeface="Palatino Linotype" panose="02040502050505030304" pitchFamily="18" charset="0"/>
                <a:cs typeface="Times New Roman" panose="02020603050405020304" pitchFamily="18" charset="0"/>
              </a:rPr>
              <a:t>Ball</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Cue</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lighting</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near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top of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table</a:t>
            </a:r>
            <a:r>
              <a:rPr lang="tr-TR" sz="2400" dirty="0" smtClean="0">
                <a:solidFill>
                  <a:schemeClr val="tx1"/>
                </a:solidFill>
                <a:latin typeface="Palatino Linotype" panose="02040502050505030304" pitchFamily="18" charset="0"/>
                <a:cs typeface="Times New Roman" panose="02020603050405020304" pitchFamily="18" charset="0"/>
              </a:rPr>
              <a:t> is </a:t>
            </a:r>
            <a:r>
              <a:rPr lang="tr-TR" sz="2400" dirty="0" err="1" smtClean="0">
                <a:solidFill>
                  <a:schemeClr val="tx1"/>
                </a:solidFill>
                <a:latin typeface="Palatino Linotype" panose="02040502050505030304" pitchFamily="18" charset="0"/>
                <a:cs typeface="Times New Roman" panose="02020603050405020304" pitchFamily="18" charset="0"/>
              </a:rPr>
              <a:t>brighter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than</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near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bottom</a:t>
            </a:r>
            <a:r>
              <a:rPr lang="tr-TR" sz="2400" dirty="0" smtClean="0">
                <a:solidFill>
                  <a:schemeClr val="tx1"/>
                </a:solidFill>
                <a:latin typeface="Palatino Linotype" panose="02040502050505030304" pitchFamily="18" charset="0"/>
                <a:cs typeface="Times New Roman" panose="02020603050405020304" pitchFamily="18" charset="0"/>
              </a:rPr>
              <a:t> of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table</a:t>
            </a:r>
            <a:r>
              <a:rPr lang="tr-TR" sz="2400" dirty="0" smtClean="0">
                <a:solidFill>
                  <a:schemeClr val="tx1"/>
                </a:solidFill>
                <a:latin typeface="Palatino Linotype" panose="02040502050505030304" pitchFamily="18" charset="0"/>
                <a:cs typeface="Times New Roman" panose="02020603050405020304" pitchFamily="18" charset="0"/>
              </a:rPr>
              <a:t>.</a:t>
            </a: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Striped</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and</a:t>
            </a:r>
            <a:r>
              <a:rPr lang="tr-TR" sz="2400" dirty="0" smtClean="0">
                <a:solidFill>
                  <a:schemeClr val="tx1"/>
                </a:solidFill>
                <a:latin typeface="Palatino Linotype" panose="02040502050505030304" pitchFamily="18" charset="0"/>
                <a:cs typeface="Times New Roman" panose="02020603050405020304" pitchFamily="18" charset="0"/>
              </a:rPr>
              <a:t> Solid </a:t>
            </a:r>
            <a:r>
              <a:rPr lang="tr-TR" sz="2400" dirty="0" err="1" smtClean="0">
                <a:solidFill>
                  <a:schemeClr val="tx1"/>
                </a:solidFill>
                <a:latin typeface="Palatino Linotype" panose="02040502050505030304" pitchFamily="18" charset="0"/>
                <a:cs typeface="Times New Roman" panose="02020603050405020304" pitchFamily="18" charset="0"/>
              </a:rPr>
              <a:t>Balls</a:t>
            </a:r>
            <a:r>
              <a:rPr lang="tr-TR" sz="2400" dirty="0" smtClean="0">
                <a:solidFill>
                  <a:schemeClr val="tx1"/>
                </a:solidFill>
                <a:latin typeface="Palatino Linotype" panose="02040502050505030304" pitchFamily="18" charset="0"/>
                <a:cs typeface="Times New Roman" panose="02020603050405020304" pitchFamily="18" charset="0"/>
              </a:rPr>
              <a:t> can </a:t>
            </a:r>
            <a:r>
              <a:rPr lang="tr-TR" sz="2400" dirty="0" err="1" smtClean="0">
                <a:solidFill>
                  <a:schemeClr val="tx1"/>
                </a:solidFill>
                <a:latin typeface="Palatino Linotype" panose="02040502050505030304" pitchFamily="18" charset="0"/>
                <a:cs typeface="Times New Roman" panose="02020603050405020304" pitchFamily="18" charset="0"/>
              </a:rPr>
              <a:t>have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similar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Lumini</a:t>
            </a:r>
            <a:r>
              <a:rPr lang="tr-TR" sz="2400" dirty="0" smtClean="0">
                <a:solidFill>
                  <a:schemeClr val="tx1"/>
                </a:solidFill>
                <a:latin typeface="Palatino Linotype" panose="02040502050505030304" pitchFamily="18" charset="0"/>
                <a:cs typeface="Times New Roman" panose="02020603050405020304" pitchFamily="18" charset="0"/>
              </a:rPr>
              <a:t>.</a:t>
            </a: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Color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Ratio</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Classification</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Cue</a:t>
            </a:r>
            <a:r>
              <a:rPr lang="tr-TR" sz="2400" dirty="0" smtClean="0">
                <a:solidFill>
                  <a:schemeClr val="tx1"/>
                </a:solidFill>
                <a:latin typeface="Palatino Linotype" panose="02040502050505030304" pitchFamily="18" charset="0"/>
                <a:cs typeface="Times New Roman" panose="02020603050405020304" pitchFamily="18" charset="0"/>
              </a:rPr>
              <a:t> &lt; </a:t>
            </a:r>
            <a:r>
              <a:rPr lang="tr-TR" sz="2400" dirty="0" err="1" smtClean="0">
                <a:solidFill>
                  <a:schemeClr val="tx1"/>
                </a:solidFill>
                <a:latin typeface="Palatino Linotype" panose="02040502050505030304" pitchFamily="18" charset="0"/>
                <a:cs typeface="Times New Roman" panose="02020603050405020304" pitchFamily="18" charset="0"/>
              </a:rPr>
              <a:t>Striped</a:t>
            </a:r>
            <a:r>
              <a:rPr lang="tr-TR" sz="2400" dirty="0" smtClean="0">
                <a:solidFill>
                  <a:schemeClr val="tx1"/>
                </a:solidFill>
                <a:latin typeface="Palatino Linotype" panose="02040502050505030304" pitchFamily="18" charset="0"/>
                <a:cs typeface="Times New Roman" panose="02020603050405020304" pitchFamily="18" charset="0"/>
              </a:rPr>
              <a:t> &lt; Solid &lt; 8 </a:t>
            </a:r>
            <a:r>
              <a:rPr lang="tr-TR" sz="2400" dirty="0" err="1" smtClean="0">
                <a:solidFill>
                  <a:schemeClr val="tx1"/>
                </a:solidFill>
                <a:latin typeface="Palatino Linotype" panose="02040502050505030304" pitchFamily="18" charset="0"/>
                <a:cs typeface="Times New Roman" panose="02020603050405020304" pitchFamily="18" charset="0"/>
              </a:rPr>
              <a:t>Ball</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Best </a:t>
            </a:r>
            <a:r>
              <a:rPr lang="tr-TR" sz="2400" dirty="0" err="1" smtClean="0">
                <a:solidFill>
                  <a:schemeClr val="tx1"/>
                </a:solidFill>
                <a:latin typeface="Palatino Linotype" panose="02040502050505030304" pitchFamily="18" charset="0"/>
                <a:cs typeface="Times New Roman" panose="02020603050405020304" pitchFamily="18" charset="0"/>
              </a:rPr>
              <a:t>for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differentiating</a:t>
            </a:r>
            <a:r>
              <a:rPr lang="tr-TR" sz="2400" dirty="0" smtClean="0">
                <a:solidFill>
                  <a:schemeClr val="tx1"/>
                </a:solidFill>
                <a:latin typeface="Palatino Linotype" panose="02040502050505030304" pitchFamily="18" charset="0"/>
                <a:cs typeface="Times New Roman" panose="02020603050405020304" pitchFamily="18" charset="0"/>
              </a:rPr>
              <a:t> Solid, </a:t>
            </a:r>
            <a:r>
              <a:rPr lang="tr-TR" sz="2400" dirty="0" err="1" smtClean="0">
                <a:solidFill>
                  <a:schemeClr val="tx1"/>
                </a:solidFill>
                <a:latin typeface="Palatino Linotype" panose="02040502050505030304" pitchFamily="18" charset="0"/>
                <a:cs typeface="Times New Roman" panose="02020603050405020304" pitchFamily="18" charset="0"/>
              </a:rPr>
              <a:t>Striped</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Balls</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err="1" smtClean="0">
                <a:solidFill>
                  <a:schemeClr val="tx1"/>
                </a:solidFill>
                <a:latin typeface="Palatino Linotype" panose="02040502050505030304" pitchFamily="18" charset="0"/>
                <a:cs typeface="Times New Roman" panose="02020603050405020304" pitchFamily="18" charset="0"/>
              </a:rPr>
              <a:t>Detection</a:t>
            </a:r>
            <a:r>
              <a:rPr lang="tr-TR" dirty="0" smtClean="0">
                <a:solidFill>
                  <a:schemeClr val="tx1"/>
                </a:solidFill>
                <a:latin typeface="Palatino Linotype" panose="02040502050505030304" pitchFamily="18" charset="0"/>
                <a:cs typeface="Times New Roman" panose="02020603050405020304" pitchFamily="18" charset="0"/>
              </a:rPr>
              <a:t> &amp; </a:t>
            </a:r>
            <a:r>
              <a:rPr lang="tr-TR" dirty="0" err="1" smtClean="0">
                <a:solidFill>
                  <a:schemeClr val="tx1"/>
                </a:solidFill>
                <a:latin typeface="Palatino Linotype" panose="02040502050505030304" pitchFamily="18" charset="0"/>
                <a:cs typeface="Times New Roman" panose="02020603050405020304" pitchFamily="18" charset="0"/>
              </a:rPr>
              <a:t>Classification</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p:cNvPicPr>
            <a:picLocks noChangeAspect="1"/>
          </p:cNvPicPr>
          <p:nvPr/>
        </p:nvPicPr>
        <p:blipFill>
          <a:blip r:embed="rId2"/>
          <a:stretch>
            <a:fillRect/>
          </a:stretch>
        </p:blipFill>
        <p:spPr>
          <a:xfrm>
            <a:off x="8706369" y="685798"/>
            <a:ext cx="2887804" cy="5767588"/>
          </a:xfrm>
          <a:prstGeom prst="rect">
            <a:avLst/>
          </a:prstGeom>
        </p:spPr>
      </p:pic>
    </p:spTree>
    <p:extLst>
      <p:ext uri="{BB962C8B-B14F-4D97-AF65-F5344CB8AC3E}">
        <p14:creationId xmlns:p14="http://schemas.microsoft.com/office/powerpoint/2010/main" val="1801324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13</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5: </a:t>
            </a:r>
            <a:r>
              <a:rPr lang="tr-TR" sz="2800" b="1" dirty="0" err="1" smtClean="0">
                <a:solidFill>
                  <a:schemeClr val="tx1"/>
                </a:solidFill>
                <a:latin typeface="Palatino Linotype" panose="02040502050505030304" pitchFamily="18" charset="0"/>
                <a:cs typeface="Times New Roman" panose="02020603050405020304" pitchFamily="18" charset="0"/>
              </a:rPr>
              <a:t>Check</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Classification</a:t>
            </a:r>
            <a:r>
              <a:rPr lang="tr-TR" sz="2800" b="1" dirty="0" smtClean="0">
                <a:solidFill>
                  <a:schemeClr val="tx1"/>
                </a:solidFill>
                <a:latin typeface="Palatino Linotype" panose="02040502050505030304" pitchFamily="18" charset="0"/>
                <a:cs typeface="Times New Roman" panose="02020603050405020304" pitchFamily="18" charset="0"/>
              </a:rPr>
              <a:t> </a:t>
            </a:r>
            <a:r>
              <a:rPr lang="en-US" sz="2800" b="1" dirty="0" smtClean="0">
                <a:solidFill>
                  <a:schemeClr val="tx1"/>
                </a:solidFill>
                <a:latin typeface="Palatino Linotype" panose="02040502050505030304" pitchFamily="18" charset="0"/>
                <a:cs typeface="Times New Roman" panose="02020603050405020304" pitchFamily="18" charset="0"/>
              </a:rPr>
              <a:t>Feasibility</a:t>
            </a:r>
          </a:p>
          <a:p>
            <a:pPr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Multiple ‘C’ detected:</a:t>
            </a:r>
          </a:p>
          <a:p>
            <a:pPr lvl="1"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Only the highest luminance is ‘C’ rest are ‘||’</a:t>
            </a:r>
          </a:p>
          <a:p>
            <a:pPr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Multiple ‘8’ detected:</a:t>
            </a:r>
          </a:p>
          <a:p>
            <a:pPr lvl="1"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Only the lowest luminance is ‘8’ rest are ‘O’</a:t>
            </a:r>
          </a:p>
          <a:p>
            <a:pPr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Impossible extra ‘O’ detected:</a:t>
            </a:r>
          </a:p>
          <a:p>
            <a:pPr lvl="1"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Look at the low </a:t>
            </a:r>
            <a:r>
              <a:rPr lang="en-GB" sz="2400" dirty="0" err="1" smtClean="0">
                <a:solidFill>
                  <a:schemeClr val="tx1"/>
                </a:solidFill>
                <a:latin typeface="Palatino Linotype" panose="02040502050505030304" pitchFamily="18" charset="0"/>
                <a:cs typeface="Times New Roman" panose="02020603050405020304" pitchFamily="18" charset="0"/>
              </a:rPr>
              <a:t>color</a:t>
            </a:r>
            <a:r>
              <a:rPr lang="en-GB" sz="2400" dirty="0" smtClean="0">
                <a:solidFill>
                  <a:schemeClr val="tx1"/>
                </a:solidFill>
                <a:latin typeface="Palatino Linotype" panose="02040502050505030304" pitchFamily="18" charset="0"/>
                <a:cs typeface="Times New Roman" panose="02020603050405020304" pitchFamily="18" charset="0"/>
              </a:rPr>
              <a:t> ratio ‘O’s.</a:t>
            </a:r>
          </a:p>
          <a:p>
            <a:pPr lvl="1"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The highest luminance one should be a ‘||’</a:t>
            </a:r>
          </a:p>
          <a:p>
            <a:pPr algn="just">
              <a:lnSpc>
                <a:spcPct val="75000"/>
              </a:lnSpc>
            </a:pPr>
            <a:r>
              <a:rPr lang="en-GB" sz="2400" dirty="0">
                <a:solidFill>
                  <a:schemeClr val="tx1"/>
                </a:solidFill>
                <a:latin typeface="Palatino Linotype" panose="02040502050505030304" pitchFamily="18" charset="0"/>
                <a:cs typeface="Times New Roman" panose="02020603050405020304" pitchFamily="18" charset="0"/>
              </a:rPr>
              <a:t>Impossible extra </a:t>
            </a:r>
            <a:r>
              <a:rPr lang="en-GB" sz="2400" dirty="0" smtClean="0">
                <a:solidFill>
                  <a:schemeClr val="tx1"/>
                </a:solidFill>
                <a:latin typeface="Palatino Linotype" panose="02040502050505030304" pitchFamily="18" charset="0"/>
                <a:cs typeface="Times New Roman" panose="02020603050405020304" pitchFamily="18" charset="0"/>
              </a:rPr>
              <a:t>‘||’ </a:t>
            </a:r>
            <a:r>
              <a:rPr lang="en-GB" sz="2400" dirty="0">
                <a:solidFill>
                  <a:schemeClr val="tx1"/>
                </a:solidFill>
                <a:latin typeface="Palatino Linotype" panose="02040502050505030304" pitchFamily="18" charset="0"/>
                <a:cs typeface="Times New Roman" panose="02020603050405020304" pitchFamily="18" charset="0"/>
              </a:rPr>
              <a:t>detected:</a:t>
            </a:r>
          </a:p>
          <a:p>
            <a:pPr lvl="1" algn="just">
              <a:lnSpc>
                <a:spcPct val="75000"/>
              </a:lnSpc>
            </a:pPr>
            <a:r>
              <a:rPr lang="en-GB" sz="2400" dirty="0">
                <a:solidFill>
                  <a:schemeClr val="tx1"/>
                </a:solidFill>
                <a:latin typeface="Palatino Linotype" panose="02040502050505030304" pitchFamily="18" charset="0"/>
                <a:cs typeface="Times New Roman" panose="02020603050405020304" pitchFamily="18" charset="0"/>
              </a:rPr>
              <a:t>Look at the </a:t>
            </a:r>
            <a:r>
              <a:rPr lang="en-GB" sz="2400" dirty="0" smtClean="0">
                <a:solidFill>
                  <a:schemeClr val="tx1"/>
                </a:solidFill>
                <a:latin typeface="Palatino Linotype" panose="02040502050505030304" pitchFamily="18" charset="0"/>
                <a:cs typeface="Times New Roman" panose="02020603050405020304" pitchFamily="18" charset="0"/>
              </a:rPr>
              <a:t>high </a:t>
            </a:r>
            <a:r>
              <a:rPr lang="en-GB" sz="2400" dirty="0" err="1">
                <a:solidFill>
                  <a:schemeClr val="tx1"/>
                </a:solidFill>
                <a:latin typeface="Palatino Linotype" panose="02040502050505030304" pitchFamily="18" charset="0"/>
                <a:cs typeface="Times New Roman" panose="02020603050405020304" pitchFamily="18" charset="0"/>
              </a:rPr>
              <a:t>color</a:t>
            </a:r>
            <a:r>
              <a:rPr lang="en-GB" sz="2400" dirty="0">
                <a:solidFill>
                  <a:schemeClr val="tx1"/>
                </a:solidFill>
                <a:latin typeface="Palatino Linotype" panose="02040502050505030304" pitchFamily="18" charset="0"/>
                <a:cs typeface="Times New Roman" panose="02020603050405020304" pitchFamily="18" charset="0"/>
              </a:rPr>
              <a:t> ratio </a:t>
            </a:r>
            <a:r>
              <a:rPr lang="en-GB" sz="2400" dirty="0" smtClean="0">
                <a:solidFill>
                  <a:schemeClr val="tx1"/>
                </a:solidFill>
                <a:latin typeface="Palatino Linotype" panose="02040502050505030304" pitchFamily="18" charset="0"/>
                <a:cs typeface="Times New Roman" panose="02020603050405020304" pitchFamily="18" charset="0"/>
              </a:rPr>
              <a:t>‘||’s</a:t>
            </a:r>
            <a:r>
              <a:rPr lang="en-GB" sz="2400" dirty="0">
                <a:solidFill>
                  <a:schemeClr val="tx1"/>
                </a:solidFill>
                <a:latin typeface="Palatino Linotype" panose="02040502050505030304" pitchFamily="18" charset="0"/>
                <a:cs typeface="Times New Roman" panose="02020603050405020304" pitchFamily="18" charset="0"/>
              </a:rPr>
              <a:t>.</a:t>
            </a:r>
          </a:p>
          <a:p>
            <a:pPr lvl="1" algn="just">
              <a:lnSpc>
                <a:spcPct val="75000"/>
              </a:lnSpc>
            </a:pPr>
            <a:r>
              <a:rPr lang="en-GB" sz="2400" dirty="0">
                <a:solidFill>
                  <a:schemeClr val="tx1"/>
                </a:solidFill>
                <a:latin typeface="Palatino Linotype" panose="02040502050505030304" pitchFamily="18" charset="0"/>
                <a:cs typeface="Times New Roman" panose="02020603050405020304" pitchFamily="18" charset="0"/>
              </a:rPr>
              <a:t>The </a:t>
            </a:r>
            <a:r>
              <a:rPr lang="en-GB" sz="2400" dirty="0" smtClean="0">
                <a:solidFill>
                  <a:schemeClr val="tx1"/>
                </a:solidFill>
                <a:latin typeface="Palatino Linotype" panose="02040502050505030304" pitchFamily="18" charset="0"/>
                <a:cs typeface="Times New Roman" panose="02020603050405020304" pitchFamily="18" charset="0"/>
              </a:rPr>
              <a:t>lowest </a:t>
            </a:r>
            <a:r>
              <a:rPr lang="en-GB" sz="2400" dirty="0">
                <a:solidFill>
                  <a:schemeClr val="tx1"/>
                </a:solidFill>
                <a:latin typeface="Palatino Linotype" panose="02040502050505030304" pitchFamily="18" charset="0"/>
                <a:cs typeface="Times New Roman" panose="02020603050405020304" pitchFamily="18" charset="0"/>
              </a:rPr>
              <a:t>luminance </a:t>
            </a:r>
            <a:r>
              <a:rPr lang="en-GB" sz="2400" dirty="0" smtClean="0">
                <a:solidFill>
                  <a:schemeClr val="tx1"/>
                </a:solidFill>
                <a:latin typeface="Palatino Linotype" panose="02040502050505030304" pitchFamily="18" charset="0"/>
                <a:cs typeface="Times New Roman" panose="02020603050405020304" pitchFamily="18" charset="0"/>
              </a:rPr>
              <a:t>one should </a:t>
            </a:r>
            <a:r>
              <a:rPr lang="en-GB" sz="2400" dirty="0">
                <a:solidFill>
                  <a:schemeClr val="tx1"/>
                </a:solidFill>
                <a:latin typeface="Palatino Linotype" panose="02040502050505030304" pitchFamily="18" charset="0"/>
                <a:cs typeface="Times New Roman" panose="02020603050405020304" pitchFamily="18" charset="0"/>
              </a:rPr>
              <a:t>be a </a:t>
            </a:r>
            <a:r>
              <a:rPr lang="en-GB" sz="2400" dirty="0" smtClean="0">
                <a:solidFill>
                  <a:schemeClr val="tx1"/>
                </a:solidFill>
                <a:latin typeface="Palatino Linotype" panose="02040502050505030304" pitchFamily="18" charset="0"/>
                <a:cs typeface="Times New Roman" panose="02020603050405020304" pitchFamily="18" charset="0"/>
              </a:rPr>
              <a:t>‘O’</a:t>
            </a:r>
            <a:endParaRPr lang="en-GB" sz="2400" dirty="0">
              <a:solidFill>
                <a:schemeClr val="tx1"/>
              </a:solidFill>
              <a:latin typeface="Palatino Linotype" panose="02040502050505030304" pitchFamily="18" charset="0"/>
              <a:cs typeface="Times New Roman" panose="02020603050405020304" pitchFamily="18" charset="0"/>
            </a:endParaRPr>
          </a:p>
          <a:p>
            <a:pPr marL="0" indent="0" algn="just">
              <a:lnSpc>
                <a:spcPct val="75000"/>
              </a:lnSpc>
              <a:buNone/>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err="1" smtClean="0">
                <a:solidFill>
                  <a:schemeClr val="tx1"/>
                </a:solidFill>
                <a:latin typeface="Palatino Linotype" panose="02040502050505030304" pitchFamily="18" charset="0"/>
                <a:cs typeface="Times New Roman" panose="02020603050405020304" pitchFamily="18" charset="0"/>
              </a:rPr>
              <a:t>Detection</a:t>
            </a:r>
            <a:r>
              <a:rPr lang="tr-TR" dirty="0" smtClean="0">
                <a:solidFill>
                  <a:schemeClr val="tx1"/>
                </a:solidFill>
                <a:latin typeface="Palatino Linotype" panose="02040502050505030304" pitchFamily="18" charset="0"/>
                <a:cs typeface="Times New Roman" panose="02020603050405020304" pitchFamily="18" charset="0"/>
              </a:rPr>
              <a:t> &amp; </a:t>
            </a:r>
            <a:r>
              <a:rPr lang="tr-TR" dirty="0" err="1" smtClean="0">
                <a:solidFill>
                  <a:schemeClr val="tx1"/>
                </a:solidFill>
                <a:latin typeface="Palatino Linotype" panose="02040502050505030304" pitchFamily="18" charset="0"/>
                <a:cs typeface="Times New Roman" panose="02020603050405020304" pitchFamily="18" charset="0"/>
              </a:rPr>
              <a:t>Classification</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p:cNvPicPr>
            <a:picLocks noChangeAspect="1"/>
          </p:cNvPicPr>
          <p:nvPr/>
        </p:nvPicPr>
        <p:blipFill>
          <a:blip r:embed="rId2"/>
          <a:stretch>
            <a:fillRect/>
          </a:stretch>
        </p:blipFill>
        <p:spPr>
          <a:xfrm>
            <a:off x="8706368" y="685773"/>
            <a:ext cx="2887805" cy="5767611"/>
          </a:xfrm>
          <a:prstGeom prst="rect">
            <a:avLst/>
          </a:prstGeom>
        </p:spPr>
      </p:pic>
    </p:spTree>
    <p:extLst>
      <p:ext uri="{BB962C8B-B14F-4D97-AF65-F5344CB8AC3E}">
        <p14:creationId xmlns:p14="http://schemas.microsoft.com/office/powerpoint/2010/main" val="2254940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31097" y="1935456"/>
            <a:ext cx="5452844" cy="1485900"/>
          </a:xfrm>
        </p:spPr>
        <p:txBody>
          <a:bodyPr>
            <a:normAutofit fontScale="90000"/>
          </a:bodyPr>
          <a:lstStyle/>
          <a:p>
            <a:pPr algn="ctr"/>
            <a:r>
              <a:rPr lang="en-GB" sz="7200" dirty="0" smtClean="0">
                <a:latin typeface="Palatino Linotype" panose="02040502050505030304" pitchFamily="18" charset="0"/>
              </a:rPr>
              <a:t>Chapter 2:</a:t>
            </a:r>
            <a:br>
              <a:rPr lang="en-GB" sz="7200" dirty="0" smtClean="0">
                <a:latin typeface="Palatino Linotype" panose="02040502050505030304" pitchFamily="18" charset="0"/>
              </a:rPr>
            </a:br>
            <a:r>
              <a:rPr lang="en-GB" sz="7200" dirty="0" smtClean="0">
                <a:latin typeface="Palatino Linotype" panose="02040502050505030304" pitchFamily="18" charset="0"/>
              </a:rPr>
              <a:t>Continuity of Stationary Balls</a:t>
            </a:r>
            <a:endParaRPr lang="tr-TR" sz="7200" dirty="0">
              <a:latin typeface="Palatino Linotype" panose="02040502050505030304" pitchFamily="18" charset="0"/>
            </a:endParaRPr>
          </a:p>
        </p:txBody>
      </p:sp>
      <p:sp>
        <p:nvSpPr>
          <p:cNvPr id="4" name="Slayt Numarası Yer Tutucusu 3"/>
          <p:cNvSpPr>
            <a:spLocks noGrp="1"/>
          </p:cNvSpPr>
          <p:nvPr>
            <p:ph type="sldNum" sz="quarter" idx="12"/>
          </p:nvPr>
        </p:nvSpPr>
        <p:spPr/>
        <p:txBody>
          <a:bodyPr/>
          <a:lstStyle/>
          <a:p>
            <a:fld id="{8A766AA3-41D8-4D79-AF42-C6B626789489}" type="slidenum">
              <a:rPr lang="tr-TR" smtClean="0"/>
              <a:t>14</a:t>
            </a:fld>
            <a:endParaRPr lang="tr-TR" dirty="0"/>
          </a:p>
        </p:txBody>
      </p:sp>
    </p:spTree>
    <p:extLst>
      <p:ext uri="{BB962C8B-B14F-4D97-AF65-F5344CB8AC3E}">
        <p14:creationId xmlns:p14="http://schemas.microsoft.com/office/powerpoint/2010/main" val="816901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15</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Motive: Be able to detect very close balls as 2 separate balls.</a:t>
            </a:r>
          </a:p>
          <a:p>
            <a:pPr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Method: Remember balls that are stationary, detect new balls from the changing part of the image between frames.</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Stationary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p:cNvPicPr/>
          <p:nvPr/>
        </p:nvPicPr>
        <p:blipFill>
          <a:blip r:embed="rId2">
            <a:extLst>
              <a:ext uri="{28A0092B-C50C-407E-A947-70E740481C1C}">
                <a14:useLocalDpi xmlns:a14="http://schemas.microsoft.com/office/drawing/2010/main" val="0"/>
              </a:ext>
            </a:extLst>
          </a:blip>
          <a:srcRect/>
          <a:stretch>
            <a:fillRect/>
          </a:stretch>
        </p:blipFill>
        <p:spPr bwMode="auto">
          <a:xfrm>
            <a:off x="3303078" y="2922896"/>
            <a:ext cx="5753100" cy="2247900"/>
          </a:xfrm>
          <a:prstGeom prst="rect">
            <a:avLst/>
          </a:prstGeom>
          <a:noFill/>
          <a:ln>
            <a:noFill/>
          </a:ln>
        </p:spPr>
      </p:pic>
      <p:pic>
        <p:nvPicPr>
          <p:cNvPr id="8" name="Resim 7"/>
          <p:cNvPicPr/>
          <p:nvPr/>
        </p:nvPicPr>
        <p:blipFill>
          <a:blip r:embed="rId3">
            <a:extLst>
              <a:ext uri="{28A0092B-C50C-407E-A947-70E740481C1C}">
                <a14:useLocalDpi xmlns:a14="http://schemas.microsoft.com/office/drawing/2010/main" val="0"/>
              </a:ext>
            </a:extLst>
          </a:blip>
          <a:srcRect/>
          <a:stretch>
            <a:fillRect/>
          </a:stretch>
        </p:blipFill>
        <p:spPr bwMode="auto">
          <a:xfrm>
            <a:off x="3288222" y="5170796"/>
            <a:ext cx="5767956" cy="1752600"/>
          </a:xfrm>
          <a:prstGeom prst="rect">
            <a:avLst/>
          </a:prstGeom>
          <a:noFill/>
          <a:ln>
            <a:noFill/>
          </a:ln>
        </p:spPr>
      </p:pic>
    </p:spTree>
    <p:extLst>
      <p:ext uri="{BB962C8B-B14F-4D97-AF65-F5344CB8AC3E}">
        <p14:creationId xmlns:p14="http://schemas.microsoft.com/office/powerpoint/2010/main" val="441669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16</a:t>
            </a:fld>
            <a:endParaRPr lang="tr-TR" dirty="0"/>
          </a:p>
        </p:txBody>
      </p:sp>
      <p:sp>
        <p:nvSpPr>
          <p:cNvPr id="5" name="İçerik Yer Tutucusu 2"/>
          <p:cNvSpPr txBox="1">
            <a:spLocks/>
          </p:cNvSpPr>
          <p:nvPr/>
        </p:nvSpPr>
        <p:spPr>
          <a:xfrm>
            <a:off x="1371600" y="1715548"/>
            <a:ext cx="423007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1:</a:t>
            </a:r>
            <a:endParaRPr lang="en-US" sz="2800" b="1" dirty="0">
              <a:solidFill>
                <a:schemeClr val="tx1"/>
              </a:solidFill>
              <a:latin typeface="Palatino Linotype" panose="02040502050505030304" pitchFamily="18" charset="0"/>
              <a:cs typeface="Times New Roman" panose="02020603050405020304" pitchFamily="18" charset="0"/>
            </a:endParaRPr>
          </a:p>
          <a:p>
            <a:pPr marL="0" indent="0" algn="just">
              <a:lnSpc>
                <a:spcPct val="75000"/>
              </a:lnSpc>
              <a:buNone/>
            </a:pPr>
            <a:r>
              <a:rPr lang="en-US" sz="2800" dirty="0" smtClean="0">
                <a:solidFill>
                  <a:schemeClr val="tx1"/>
                </a:solidFill>
                <a:latin typeface="Palatino Linotype" panose="02040502050505030304" pitchFamily="18" charset="0"/>
                <a:cs typeface="Times New Roman" panose="02020603050405020304" pitchFamily="18" charset="0"/>
              </a:rPr>
              <a:t>Check Which Balls in the Before Frame Didn’t Move</a:t>
            </a:r>
            <a:endParaRPr lang="tr-TR" sz="28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3"/>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Stationary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3" name="Resim 2"/>
          <p:cNvPicPr>
            <a:picLocks noChangeAspect="1"/>
          </p:cNvPicPr>
          <p:nvPr/>
        </p:nvPicPr>
        <p:blipFill>
          <a:blip r:embed="rId2"/>
          <a:stretch>
            <a:fillRect/>
          </a:stretch>
        </p:blipFill>
        <p:spPr>
          <a:xfrm>
            <a:off x="5601670" y="685798"/>
            <a:ext cx="2883794" cy="5767588"/>
          </a:xfrm>
          <a:prstGeom prst="rect">
            <a:avLst/>
          </a:prstGeom>
        </p:spPr>
      </p:pic>
      <p:pic>
        <p:nvPicPr>
          <p:cNvPr id="8" name="Resim 7"/>
          <p:cNvPicPr>
            <a:picLocks noChangeAspect="1"/>
          </p:cNvPicPr>
          <p:nvPr/>
        </p:nvPicPr>
        <p:blipFill>
          <a:blip r:embed="rId3"/>
          <a:stretch>
            <a:fillRect/>
          </a:stretch>
        </p:blipFill>
        <p:spPr>
          <a:xfrm>
            <a:off x="8698380" y="685798"/>
            <a:ext cx="2895793" cy="5767588"/>
          </a:xfrm>
          <a:prstGeom prst="rect">
            <a:avLst/>
          </a:prstGeom>
        </p:spPr>
      </p:pic>
    </p:spTree>
    <p:extLst>
      <p:ext uri="{BB962C8B-B14F-4D97-AF65-F5344CB8AC3E}">
        <p14:creationId xmlns:p14="http://schemas.microsoft.com/office/powerpoint/2010/main" val="3946001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17</a:t>
            </a:fld>
            <a:endParaRPr lang="tr-TR" dirty="0"/>
          </a:p>
        </p:txBody>
      </p:sp>
      <p:sp>
        <p:nvSpPr>
          <p:cNvPr id="5" name="İçerik Yer Tutucusu 2"/>
          <p:cNvSpPr txBox="1">
            <a:spLocks/>
          </p:cNvSpPr>
          <p:nvPr/>
        </p:nvSpPr>
        <p:spPr>
          <a:xfrm>
            <a:off x="1371600" y="1715548"/>
            <a:ext cx="7334768"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a:t>
            </a:r>
            <a:r>
              <a:rPr lang="en-US" sz="2800" b="1" dirty="0" smtClean="0">
                <a:solidFill>
                  <a:schemeClr val="tx1"/>
                </a:solidFill>
                <a:latin typeface="Palatino Linotype" panose="02040502050505030304" pitchFamily="18" charset="0"/>
                <a:cs typeface="Times New Roman" panose="02020603050405020304" pitchFamily="18" charset="0"/>
              </a:rPr>
              <a:t>2</a:t>
            </a:r>
            <a:r>
              <a:rPr lang="tr-TR" sz="2800" b="1" dirty="0" smtClean="0">
                <a:solidFill>
                  <a:schemeClr val="tx1"/>
                </a:solidFill>
                <a:latin typeface="Palatino Linotype" panose="02040502050505030304" pitchFamily="18" charset="0"/>
                <a:cs typeface="Times New Roman" panose="02020603050405020304" pitchFamily="18" charset="0"/>
              </a:rPr>
              <a:t>:</a:t>
            </a:r>
            <a:endParaRPr lang="en-US" sz="2800" b="1" dirty="0">
              <a:solidFill>
                <a:schemeClr val="tx1"/>
              </a:solidFill>
              <a:latin typeface="Palatino Linotype" panose="02040502050505030304" pitchFamily="18" charset="0"/>
              <a:cs typeface="Times New Roman" panose="02020603050405020304" pitchFamily="18" charset="0"/>
            </a:endParaRPr>
          </a:p>
          <a:p>
            <a:pPr marL="0" indent="0" algn="just">
              <a:lnSpc>
                <a:spcPct val="75000"/>
              </a:lnSpc>
              <a:buNone/>
            </a:pPr>
            <a:r>
              <a:rPr lang="en-US" sz="2800" dirty="0" smtClean="0">
                <a:solidFill>
                  <a:schemeClr val="tx1"/>
                </a:solidFill>
                <a:latin typeface="Palatino Linotype" panose="02040502050505030304" pitchFamily="18" charset="0"/>
                <a:cs typeface="Times New Roman" panose="02020603050405020304" pitchFamily="18" charset="0"/>
              </a:rPr>
              <a:t>Remove the Stationary Balls from the new image.</a:t>
            </a:r>
            <a:endParaRPr lang="tr-TR" sz="28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Stationary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p:cNvPicPr>
            <a:picLocks noChangeAspect="1"/>
          </p:cNvPicPr>
          <p:nvPr/>
        </p:nvPicPr>
        <p:blipFill rotWithShape="1">
          <a:blip r:embed="rId2"/>
          <a:srcRect l="1" r="887"/>
          <a:stretch/>
        </p:blipFill>
        <p:spPr>
          <a:xfrm>
            <a:off x="8708119" y="685797"/>
            <a:ext cx="2886053" cy="5767587"/>
          </a:xfrm>
          <a:prstGeom prst="rect">
            <a:avLst/>
          </a:prstGeom>
        </p:spPr>
      </p:pic>
    </p:spTree>
    <p:extLst>
      <p:ext uri="{BB962C8B-B14F-4D97-AF65-F5344CB8AC3E}">
        <p14:creationId xmlns:p14="http://schemas.microsoft.com/office/powerpoint/2010/main" val="579677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18</a:t>
            </a:fld>
            <a:endParaRPr lang="tr-TR" dirty="0"/>
          </a:p>
        </p:txBody>
      </p:sp>
      <p:sp>
        <p:nvSpPr>
          <p:cNvPr id="5" name="İçerik Yer Tutucusu 2"/>
          <p:cNvSpPr txBox="1">
            <a:spLocks/>
          </p:cNvSpPr>
          <p:nvPr/>
        </p:nvSpPr>
        <p:spPr>
          <a:xfrm>
            <a:off x="1371600" y="1715548"/>
            <a:ext cx="4316136"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a:t>
            </a:r>
            <a:r>
              <a:rPr lang="en-US" sz="2800" b="1" dirty="0" smtClean="0">
                <a:solidFill>
                  <a:schemeClr val="tx1"/>
                </a:solidFill>
                <a:latin typeface="Palatino Linotype" panose="02040502050505030304" pitchFamily="18" charset="0"/>
                <a:cs typeface="Times New Roman" panose="02020603050405020304" pitchFamily="18" charset="0"/>
              </a:rPr>
              <a:t>3</a:t>
            </a:r>
            <a:r>
              <a:rPr lang="tr-TR" sz="2800" b="1" dirty="0" smtClean="0">
                <a:solidFill>
                  <a:schemeClr val="tx1"/>
                </a:solidFill>
                <a:latin typeface="Palatino Linotype" panose="02040502050505030304" pitchFamily="18" charset="0"/>
                <a:cs typeface="Times New Roman" panose="02020603050405020304" pitchFamily="18" charset="0"/>
              </a:rPr>
              <a:t>:</a:t>
            </a:r>
            <a:endParaRPr lang="en-US" sz="2800" b="1" dirty="0" smtClean="0">
              <a:solidFill>
                <a:schemeClr val="tx1"/>
              </a:solidFill>
              <a:latin typeface="Palatino Linotype" panose="02040502050505030304" pitchFamily="18" charset="0"/>
              <a:cs typeface="Times New Roman" panose="02020603050405020304" pitchFamily="18" charset="0"/>
            </a:endParaRPr>
          </a:p>
          <a:p>
            <a:pPr marL="0" indent="0" algn="just">
              <a:lnSpc>
                <a:spcPct val="75000"/>
              </a:lnSpc>
              <a:buNone/>
            </a:pPr>
            <a:r>
              <a:rPr lang="en-US" sz="2800" dirty="0" smtClean="0">
                <a:solidFill>
                  <a:schemeClr val="tx1"/>
                </a:solidFill>
                <a:latin typeface="Palatino Linotype" panose="02040502050505030304" pitchFamily="18" charset="0"/>
                <a:cs typeface="Times New Roman" panose="02020603050405020304" pitchFamily="18" charset="0"/>
              </a:rPr>
              <a:t>Detect the balls.</a:t>
            </a:r>
          </a:p>
          <a:p>
            <a:pPr marL="0" indent="0" algn="just">
              <a:lnSpc>
                <a:spcPct val="75000"/>
              </a:lnSpc>
              <a:buNone/>
            </a:pPr>
            <a:r>
              <a:rPr lang="en-US" sz="2800" dirty="0" smtClean="0">
                <a:solidFill>
                  <a:schemeClr val="tx1"/>
                </a:solidFill>
                <a:latin typeface="Palatino Linotype" panose="02040502050505030304" pitchFamily="18" charset="0"/>
                <a:cs typeface="Times New Roman" panose="02020603050405020304" pitchFamily="18" charset="0"/>
              </a:rPr>
              <a:t>(Now we will detect only the moved balls)</a:t>
            </a:r>
            <a:endParaRPr lang="tr-TR" sz="28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5013"/>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Stationary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p:cNvPicPr>
            <a:picLocks noChangeAspect="1"/>
          </p:cNvPicPr>
          <p:nvPr/>
        </p:nvPicPr>
        <p:blipFill>
          <a:blip r:embed="rId2"/>
          <a:stretch>
            <a:fillRect/>
          </a:stretch>
        </p:blipFill>
        <p:spPr>
          <a:xfrm>
            <a:off x="5687736" y="690813"/>
            <a:ext cx="5906437" cy="5762573"/>
          </a:xfrm>
          <a:prstGeom prst="rect">
            <a:avLst/>
          </a:prstGeom>
        </p:spPr>
      </p:pic>
    </p:spTree>
    <p:extLst>
      <p:ext uri="{BB962C8B-B14F-4D97-AF65-F5344CB8AC3E}">
        <p14:creationId xmlns:p14="http://schemas.microsoft.com/office/powerpoint/2010/main" val="2222002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19</a:t>
            </a:fld>
            <a:endParaRPr lang="tr-TR" dirty="0"/>
          </a:p>
        </p:txBody>
      </p:sp>
      <p:sp>
        <p:nvSpPr>
          <p:cNvPr id="5" name="İçerik Yer Tutucusu 2"/>
          <p:cNvSpPr txBox="1">
            <a:spLocks/>
          </p:cNvSpPr>
          <p:nvPr/>
        </p:nvSpPr>
        <p:spPr>
          <a:xfrm>
            <a:off x="1371600" y="1715548"/>
            <a:ext cx="7334768"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a:t>
            </a:r>
            <a:r>
              <a:rPr lang="en-US" sz="2800" b="1" dirty="0" smtClean="0">
                <a:solidFill>
                  <a:schemeClr val="tx1"/>
                </a:solidFill>
                <a:latin typeface="Palatino Linotype" panose="02040502050505030304" pitchFamily="18" charset="0"/>
                <a:cs typeface="Times New Roman" panose="02020603050405020304" pitchFamily="18" charset="0"/>
              </a:rPr>
              <a:t>4</a:t>
            </a:r>
            <a:r>
              <a:rPr lang="tr-TR" sz="2800" b="1" dirty="0" smtClean="0">
                <a:solidFill>
                  <a:schemeClr val="tx1"/>
                </a:solidFill>
                <a:latin typeface="Palatino Linotype" panose="02040502050505030304" pitchFamily="18" charset="0"/>
                <a:cs typeface="Times New Roman" panose="02020603050405020304" pitchFamily="18" charset="0"/>
              </a:rPr>
              <a:t>:</a:t>
            </a:r>
            <a:endParaRPr lang="en-US" sz="2800" b="1" dirty="0">
              <a:solidFill>
                <a:schemeClr val="tx1"/>
              </a:solidFill>
              <a:latin typeface="Palatino Linotype" panose="02040502050505030304" pitchFamily="18" charset="0"/>
              <a:cs typeface="Times New Roman" panose="02020603050405020304" pitchFamily="18" charset="0"/>
            </a:endParaRPr>
          </a:p>
          <a:p>
            <a:pPr marL="0" indent="0" algn="just">
              <a:lnSpc>
                <a:spcPct val="75000"/>
              </a:lnSpc>
              <a:buNone/>
            </a:pPr>
            <a:r>
              <a:rPr lang="en-US" sz="2800" dirty="0" smtClean="0">
                <a:solidFill>
                  <a:schemeClr val="tx1"/>
                </a:solidFill>
                <a:latin typeface="Palatino Linotype" panose="02040502050505030304" pitchFamily="18" charset="0"/>
                <a:cs typeface="Times New Roman" panose="02020603050405020304" pitchFamily="18" charset="0"/>
              </a:rPr>
              <a:t>Combine the stationary balls and the detected moved balls to detect all the balls in the frame.</a:t>
            </a:r>
          </a:p>
          <a:p>
            <a:pPr marL="0" indent="0" algn="just">
              <a:lnSpc>
                <a:spcPct val="75000"/>
              </a:lnSpc>
              <a:buNone/>
            </a:pPr>
            <a:r>
              <a:rPr lang="en-US" sz="2800" dirty="0" smtClean="0">
                <a:solidFill>
                  <a:schemeClr val="tx1"/>
                </a:solidFill>
                <a:latin typeface="Palatino Linotype" panose="02040502050505030304" pitchFamily="18" charset="0"/>
                <a:cs typeface="Times New Roman" panose="02020603050405020304" pitchFamily="18" charset="0"/>
              </a:rPr>
              <a:t>(Including the balls that are left behind other balls: see the purple solid ball behind the 8 Ball)</a:t>
            </a:r>
            <a:endParaRPr lang="tr-TR" sz="28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Stationary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p:cNvPicPr>
            <a:picLocks noChangeAspect="1"/>
          </p:cNvPicPr>
          <p:nvPr/>
        </p:nvPicPr>
        <p:blipFill>
          <a:blip r:embed="rId2"/>
          <a:stretch>
            <a:fillRect/>
          </a:stretch>
        </p:blipFill>
        <p:spPr>
          <a:xfrm>
            <a:off x="8706368" y="677777"/>
            <a:ext cx="2887805" cy="5775610"/>
          </a:xfrm>
          <a:prstGeom prst="rect">
            <a:avLst/>
          </a:prstGeom>
        </p:spPr>
      </p:pic>
    </p:spTree>
    <p:extLst>
      <p:ext uri="{BB962C8B-B14F-4D97-AF65-F5344CB8AC3E}">
        <p14:creationId xmlns:p14="http://schemas.microsoft.com/office/powerpoint/2010/main" val="1437848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2</a:t>
            </a:fld>
            <a:endParaRPr lang="tr-TR" dirty="0"/>
          </a:p>
        </p:txBody>
      </p:sp>
      <p:sp>
        <p:nvSpPr>
          <p:cNvPr id="5" name="İçerik Yer Tutucusu 2"/>
          <p:cNvSpPr txBox="1">
            <a:spLocks/>
          </p:cNvSpPr>
          <p:nvPr/>
        </p:nvSpPr>
        <p:spPr>
          <a:xfrm>
            <a:off x="1371599" y="1715548"/>
            <a:ext cx="7739149"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Taking</a:t>
            </a:r>
            <a:r>
              <a:rPr lang="tr-TR" sz="2400" dirty="0" smtClean="0">
                <a:solidFill>
                  <a:schemeClr val="tx1"/>
                </a:solidFill>
                <a:latin typeface="Palatino Linotype" panose="02040502050505030304" pitchFamily="18" charset="0"/>
                <a:cs typeface="Times New Roman" panose="02020603050405020304" pitchFamily="18" charset="0"/>
              </a:rPr>
              <a:t> a </a:t>
            </a:r>
            <a:r>
              <a:rPr lang="tr-TR" sz="2400" dirty="0" err="1" smtClean="0">
                <a:solidFill>
                  <a:schemeClr val="tx1"/>
                </a:solidFill>
                <a:latin typeface="Palatino Linotype" panose="02040502050505030304" pitchFamily="18" charset="0"/>
                <a:cs typeface="Times New Roman" panose="02020603050405020304" pitchFamily="18" charset="0"/>
              </a:rPr>
              <a:t>single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view</a:t>
            </a:r>
            <a:r>
              <a:rPr lang="tr-TR" sz="2400" dirty="0" smtClean="0">
                <a:solidFill>
                  <a:schemeClr val="tx1"/>
                </a:solidFill>
                <a:latin typeface="Palatino Linotype" panose="02040502050505030304" pitchFamily="18" charset="0"/>
                <a:cs typeface="Times New Roman" panose="02020603050405020304" pitchFamily="18" charset="0"/>
              </a:rPr>
              <a:t> video of an 8 </a:t>
            </a:r>
            <a:r>
              <a:rPr lang="tr-TR" sz="2400" dirty="0" err="1" smtClean="0">
                <a:solidFill>
                  <a:schemeClr val="tx1"/>
                </a:solidFill>
                <a:latin typeface="Palatino Linotype" panose="02040502050505030304" pitchFamily="18" charset="0"/>
                <a:cs typeface="Times New Roman" panose="02020603050405020304" pitchFamily="18" charset="0"/>
              </a:rPr>
              <a:t>Ball</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Pool</a:t>
            </a:r>
            <a:r>
              <a:rPr lang="tr-TR" sz="2400" dirty="0" smtClean="0">
                <a:solidFill>
                  <a:schemeClr val="tx1"/>
                </a:solidFill>
                <a:latin typeface="Palatino Linotype" panose="02040502050505030304" pitchFamily="18" charset="0"/>
                <a:cs typeface="Times New Roman" panose="02020603050405020304" pitchFamily="18" charset="0"/>
              </a:rPr>
              <a:t> Game</a:t>
            </a: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Detect</a:t>
            </a:r>
            <a:r>
              <a:rPr lang="tr-TR" sz="2400" dirty="0" smtClean="0">
                <a:solidFill>
                  <a:schemeClr val="tx1"/>
                </a:solidFill>
                <a:latin typeface="Palatino Linotype" panose="02040502050505030304" pitchFamily="18" charset="0"/>
                <a:cs typeface="Times New Roman" panose="02020603050405020304" pitchFamily="18" charset="0"/>
              </a:rPr>
              <a:t> &amp; </a:t>
            </a:r>
            <a:r>
              <a:rPr lang="tr-TR" sz="2400" dirty="0" err="1" smtClean="0">
                <a:solidFill>
                  <a:schemeClr val="tx1"/>
                </a:solidFill>
                <a:latin typeface="Palatino Linotype" panose="02040502050505030304" pitchFamily="18" charset="0"/>
                <a:cs typeface="Times New Roman" panose="02020603050405020304" pitchFamily="18" charset="0"/>
              </a:rPr>
              <a:t>Classify</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Balls</a:t>
            </a:r>
            <a:endParaRPr lang="tr-TR" sz="2400" dirty="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Find</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Game </a:t>
            </a:r>
            <a:r>
              <a:rPr lang="tr-TR" sz="2400" dirty="0" err="1" smtClean="0">
                <a:solidFill>
                  <a:schemeClr val="tx1"/>
                </a:solidFill>
                <a:latin typeface="Palatino Linotype" panose="02040502050505030304" pitchFamily="18" charset="0"/>
                <a:cs typeface="Times New Roman" panose="02020603050405020304" pitchFamily="18" charset="0"/>
              </a:rPr>
              <a:t>State</a:t>
            </a: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smtClean="0">
                <a:solidFill>
                  <a:schemeClr val="tx1"/>
                </a:solidFill>
                <a:latin typeface="Palatino Linotype" panose="02040502050505030304" pitchFamily="18" charset="0"/>
                <a:cs typeface="Times New Roman" panose="02020603050405020304" pitchFamily="18" charset="0"/>
              </a:rPr>
              <a:t>Problem Statement</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descr="D:\_Education\Database_Master's\Uni-11\Computer Vision\3-Project\Final Version\frames\88.jpg"/>
          <p:cNvPicPr/>
          <p:nvPr/>
        </p:nvPicPr>
        <p:blipFill rotWithShape="1">
          <a:blip r:embed="rId2">
            <a:extLst>
              <a:ext uri="{28A0092B-C50C-407E-A947-70E740481C1C}">
                <a14:useLocalDpi xmlns:a14="http://schemas.microsoft.com/office/drawing/2010/main" val="0"/>
              </a:ext>
            </a:extLst>
          </a:blip>
          <a:srcRect l="6820" r="10196"/>
          <a:stretch/>
        </p:blipFill>
        <p:spPr bwMode="auto">
          <a:xfrm>
            <a:off x="6172200" y="2626527"/>
            <a:ext cx="5645791" cy="3826859"/>
          </a:xfrm>
          <a:prstGeom prst="rect">
            <a:avLst/>
          </a:prstGeom>
          <a:noFill/>
          <a:ln>
            <a:noFill/>
          </a:ln>
        </p:spPr>
      </p:pic>
    </p:spTree>
    <p:extLst>
      <p:ext uri="{BB962C8B-B14F-4D97-AF65-F5344CB8AC3E}">
        <p14:creationId xmlns:p14="http://schemas.microsoft.com/office/powerpoint/2010/main" val="1910227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31097" y="1935456"/>
            <a:ext cx="5452844" cy="1485900"/>
          </a:xfrm>
        </p:spPr>
        <p:txBody>
          <a:bodyPr>
            <a:normAutofit fontScale="90000"/>
          </a:bodyPr>
          <a:lstStyle/>
          <a:p>
            <a:pPr algn="ctr"/>
            <a:r>
              <a:rPr lang="en-GB" sz="7200" dirty="0" smtClean="0">
                <a:latin typeface="Palatino Linotype" panose="02040502050505030304" pitchFamily="18" charset="0"/>
              </a:rPr>
              <a:t>Chapter 3:</a:t>
            </a:r>
            <a:br>
              <a:rPr lang="en-GB" sz="7200" dirty="0" smtClean="0">
                <a:latin typeface="Palatino Linotype" panose="02040502050505030304" pitchFamily="18" charset="0"/>
              </a:rPr>
            </a:br>
            <a:r>
              <a:rPr lang="en-GB" sz="7200" dirty="0" smtClean="0">
                <a:latin typeface="Palatino Linotype" panose="02040502050505030304" pitchFamily="18" charset="0"/>
              </a:rPr>
              <a:t>Continuity of Moving Balls</a:t>
            </a:r>
            <a:endParaRPr lang="tr-TR" sz="7200" dirty="0">
              <a:latin typeface="Palatino Linotype" panose="02040502050505030304" pitchFamily="18" charset="0"/>
            </a:endParaRPr>
          </a:p>
        </p:txBody>
      </p:sp>
      <p:sp>
        <p:nvSpPr>
          <p:cNvPr id="4" name="Slayt Numarası Yer Tutucusu 3"/>
          <p:cNvSpPr>
            <a:spLocks noGrp="1"/>
          </p:cNvSpPr>
          <p:nvPr>
            <p:ph type="sldNum" sz="quarter" idx="12"/>
          </p:nvPr>
        </p:nvSpPr>
        <p:spPr/>
        <p:txBody>
          <a:bodyPr/>
          <a:lstStyle/>
          <a:p>
            <a:fld id="{8A766AA3-41D8-4D79-AF42-C6B626789489}" type="slidenum">
              <a:rPr lang="tr-TR" smtClean="0"/>
              <a:t>20</a:t>
            </a:fld>
            <a:endParaRPr lang="tr-TR" dirty="0"/>
          </a:p>
        </p:txBody>
      </p:sp>
    </p:spTree>
    <p:extLst>
      <p:ext uri="{BB962C8B-B14F-4D97-AF65-F5344CB8AC3E}">
        <p14:creationId xmlns:p14="http://schemas.microsoft.com/office/powerpoint/2010/main" val="2466527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21</a:t>
            </a:fld>
            <a:endParaRPr lang="tr-TR" dirty="0"/>
          </a:p>
        </p:txBody>
      </p:sp>
      <p:sp>
        <p:nvSpPr>
          <p:cNvPr id="5" name="İçerik Yer Tutucusu 2"/>
          <p:cNvSpPr txBox="1">
            <a:spLocks/>
          </p:cNvSpPr>
          <p:nvPr/>
        </p:nvSpPr>
        <p:spPr>
          <a:xfrm>
            <a:off x="1371600" y="1547769"/>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1:</a:t>
            </a:r>
            <a:r>
              <a:rPr lang="en-US" sz="2800" b="1" dirty="0" smtClean="0">
                <a:solidFill>
                  <a:schemeClr val="tx1"/>
                </a:solidFill>
                <a:latin typeface="Palatino Linotype" panose="02040502050505030304" pitchFamily="18" charset="0"/>
                <a:cs typeface="Times New Roman" panose="02020603050405020304" pitchFamily="18" charset="0"/>
              </a:rPr>
              <a:t> Master Balls</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Master Ball = De Facto Numbered Ball</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Update the Master Balls using the new frame.</a:t>
            </a:r>
          </a:p>
          <a:p>
            <a:pPr marL="0" indent="0" algn="just">
              <a:lnSpc>
                <a:spcPct val="75000"/>
              </a:lnSpc>
              <a:buNone/>
            </a:pPr>
            <a:r>
              <a:rPr lang="en-US" sz="2400" dirty="0">
                <a:solidFill>
                  <a:schemeClr val="tx1"/>
                </a:solidFill>
                <a:latin typeface="Palatino Linotype" panose="02040502050505030304" pitchFamily="18" charset="0"/>
                <a:cs typeface="Times New Roman" panose="02020603050405020304" pitchFamily="18" charset="0"/>
              </a:rPr>
              <a:t>Try </a:t>
            </a:r>
            <a:r>
              <a:rPr lang="en-US" sz="2400" dirty="0" smtClean="0">
                <a:solidFill>
                  <a:schemeClr val="tx1"/>
                </a:solidFill>
                <a:latin typeface="Palatino Linotype" panose="02040502050505030304" pitchFamily="18" charset="0"/>
                <a:cs typeface="Times New Roman" panose="02020603050405020304" pitchFamily="18" charset="0"/>
              </a:rPr>
              <a:t>matching master balls </a:t>
            </a:r>
            <a:r>
              <a:rPr lang="en-US" sz="2400" dirty="0">
                <a:solidFill>
                  <a:schemeClr val="tx1"/>
                </a:solidFill>
                <a:latin typeface="Palatino Linotype" panose="02040502050505030304" pitchFamily="18" charset="0"/>
                <a:cs typeface="Times New Roman" panose="02020603050405020304" pitchFamily="18" charset="0"/>
              </a:rPr>
              <a:t>to the balls </a:t>
            </a:r>
            <a:r>
              <a:rPr lang="en-US" sz="2400" dirty="0" smtClean="0">
                <a:solidFill>
                  <a:schemeClr val="tx1"/>
                </a:solidFill>
                <a:latin typeface="Palatino Linotype" panose="02040502050505030304" pitchFamily="18" charset="0"/>
                <a:cs typeface="Times New Roman" panose="02020603050405020304" pitchFamily="18" charset="0"/>
              </a:rPr>
              <a:t>in new </a:t>
            </a:r>
            <a:r>
              <a:rPr lang="en-US" sz="2400" dirty="0">
                <a:solidFill>
                  <a:schemeClr val="tx1"/>
                </a:solidFill>
                <a:latin typeface="Palatino Linotype" panose="02040502050505030304" pitchFamily="18" charset="0"/>
                <a:cs typeface="Times New Roman" panose="02020603050405020304" pitchFamily="18" charset="0"/>
              </a:rPr>
              <a:t>frame.</a:t>
            </a:r>
            <a:endParaRPr lang="tr-TR" sz="2400" dirty="0">
              <a:solidFill>
                <a:schemeClr val="tx1"/>
              </a:solidFill>
              <a:latin typeface="Palatino Linotype" panose="02040502050505030304" pitchFamily="18" charset="0"/>
              <a:cs typeface="Times New Roman" panose="02020603050405020304" pitchFamily="18" charset="0"/>
            </a:endParaRPr>
          </a:p>
          <a:p>
            <a:pPr marL="0" indent="0" algn="just">
              <a:lnSpc>
                <a:spcPct val="75000"/>
              </a:lnSpc>
              <a:buNone/>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Moving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10" name="Resim 9"/>
          <p:cNvPicPr>
            <a:picLocks noChangeAspect="1"/>
          </p:cNvPicPr>
          <p:nvPr/>
        </p:nvPicPr>
        <p:blipFill rotWithShape="1">
          <a:blip r:embed="rId2"/>
          <a:srcRect r="601" b="760"/>
          <a:stretch/>
        </p:blipFill>
        <p:spPr>
          <a:xfrm>
            <a:off x="8706368" y="685800"/>
            <a:ext cx="2870440" cy="5768837"/>
          </a:xfrm>
          <a:prstGeom prst="rect">
            <a:avLst/>
          </a:prstGeom>
        </p:spPr>
      </p:pic>
      <p:pic>
        <p:nvPicPr>
          <p:cNvPr id="8" name="Resim 7"/>
          <p:cNvPicPr>
            <a:picLocks noChangeAspect="1"/>
          </p:cNvPicPr>
          <p:nvPr/>
        </p:nvPicPr>
        <p:blipFill>
          <a:blip r:embed="rId3"/>
          <a:stretch>
            <a:fillRect/>
          </a:stretch>
        </p:blipFill>
        <p:spPr>
          <a:xfrm>
            <a:off x="1371600" y="3750163"/>
            <a:ext cx="6039693" cy="2905530"/>
          </a:xfrm>
          <a:prstGeom prst="rect">
            <a:avLst/>
          </a:prstGeom>
        </p:spPr>
      </p:pic>
    </p:spTree>
    <p:extLst>
      <p:ext uri="{BB962C8B-B14F-4D97-AF65-F5344CB8AC3E}">
        <p14:creationId xmlns:p14="http://schemas.microsoft.com/office/powerpoint/2010/main" val="2231844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22</a:t>
            </a:fld>
            <a:endParaRPr lang="tr-TR" dirty="0"/>
          </a:p>
        </p:txBody>
      </p:sp>
      <p:sp>
        <p:nvSpPr>
          <p:cNvPr id="5" name="İçerik Yer Tutucusu 2"/>
          <p:cNvSpPr txBox="1">
            <a:spLocks/>
          </p:cNvSpPr>
          <p:nvPr/>
        </p:nvSpPr>
        <p:spPr>
          <a:xfrm>
            <a:off x="1371600" y="1547769"/>
            <a:ext cx="7334768"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a:t>
            </a:r>
            <a:r>
              <a:rPr lang="en-US" sz="2800" b="1" dirty="0" smtClean="0">
                <a:solidFill>
                  <a:schemeClr val="tx1"/>
                </a:solidFill>
                <a:latin typeface="Palatino Linotype" panose="02040502050505030304" pitchFamily="18" charset="0"/>
                <a:cs typeface="Times New Roman" panose="02020603050405020304" pitchFamily="18" charset="0"/>
              </a:rPr>
              <a:t>2</a:t>
            </a:r>
            <a:r>
              <a:rPr lang="tr-TR" sz="2800" b="1" dirty="0" smtClean="0">
                <a:solidFill>
                  <a:schemeClr val="tx1"/>
                </a:solidFill>
                <a:latin typeface="Palatino Linotype" panose="02040502050505030304" pitchFamily="18" charset="0"/>
                <a:cs typeface="Times New Roman" panose="02020603050405020304" pitchFamily="18" charset="0"/>
              </a:rPr>
              <a:t>:</a:t>
            </a:r>
            <a:r>
              <a:rPr lang="en-US" sz="2800" b="1" dirty="0" smtClean="0">
                <a:solidFill>
                  <a:schemeClr val="tx1"/>
                </a:solidFill>
                <a:latin typeface="Palatino Linotype" panose="02040502050505030304" pitchFamily="18" charset="0"/>
                <a:cs typeface="Times New Roman" panose="02020603050405020304" pitchFamily="18" charset="0"/>
              </a:rPr>
              <a:t> Match Stationary Balls to Masters</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If the saved image of a master ball didn’t change, this ball didn’t move.</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Match it to itself.</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Moving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10" name="Resim 9"/>
          <p:cNvPicPr>
            <a:picLocks noChangeAspect="1"/>
          </p:cNvPicPr>
          <p:nvPr/>
        </p:nvPicPr>
        <p:blipFill rotWithShape="1">
          <a:blip r:embed="rId2"/>
          <a:srcRect r="601" b="760"/>
          <a:stretch/>
        </p:blipFill>
        <p:spPr>
          <a:xfrm>
            <a:off x="8706368" y="685800"/>
            <a:ext cx="2870440" cy="5768837"/>
          </a:xfrm>
          <a:prstGeom prst="rect">
            <a:avLst/>
          </a:prstGeom>
        </p:spPr>
      </p:pic>
      <p:pic>
        <p:nvPicPr>
          <p:cNvPr id="8" name="Resim 7"/>
          <p:cNvPicPr>
            <a:picLocks noChangeAspect="1"/>
          </p:cNvPicPr>
          <p:nvPr/>
        </p:nvPicPr>
        <p:blipFill>
          <a:blip r:embed="rId3"/>
          <a:stretch>
            <a:fillRect/>
          </a:stretch>
        </p:blipFill>
        <p:spPr>
          <a:xfrm>
            <a:off x="1371600" y="3750163"/>
            <a:ext cx="6039693" cy="2905530"/>
          </a:xfrm>
          <a:prstGeom prst="rect">
            <a:avLst/>
          </a:prstGeom>
        </p:spPr>
      </p:pic>
    </p:spTree>
    <p:extLst>
      <p:ext uri="{BB962C8B-B14F-4D97-AF65-F5344CB8AC3E}">
        <p14:creationId xmlns:p14="http://schemas.microsoft.com/office/powerpoint/2010/main" val="3510702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23</a:t>
            </a:fld>
            <a:endParaRPr lang="tr-TR" dirty="0"/>
          </a:p>
        </p:txBody>
      </p:sp>
      <p:sp>
        <p:nvSpPr>
          <p:cNvPr id="5" name="İçerik Yer Tutucusu 2"/>
          <p:cNvSpPr txBox="1">
            <a:spLocks/>
          </p:cNvSpPr>
          <p:nvPr/>
        </p:nvSpPr>
        <p:spPr>
          <a:xfrm>
            <a:off x="1371600" y="1547769"/>
            <a:ext cx="7334768"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a:t>
            </a:r>
            <a:r>
              <a:rPr lang="en-US" sz="2800" b="1" dirty="0">
                <a:solidFill>
                  <a:schemeClr val="tx1"/>
                </a:solidFill>
                <a:latin typeface="Palatino Linotype" panose="02040502050505030304" pitchFamily="18" charset="0"/>
                <a:cs typeface="Times New Roman" panose="02020603050405020304" pitchFamily="18" charset="0"/>
              </a:rPr>
              <a:t>3</a:t>
            </a:r>
            <a:r>
              <a:rPr lang="tr-TR" sz="2800" b="1" dirty="0" smtClean="0">
                <a:solidFill>
                  <a:schemeClr val="tx1"/>
                </a:solidFill>
                <a:latin typeface="Palatino Linotype" panose="02040502050505030304" pitchFamily="18" charset="0"/>
                <a:cs typeface="Times New Roman" panose="02020603050405020304" pitchFamily="18" charset="0"/>
              </a:rPr>
              <a:t>:</a:t>
            </a:r>
            <a:r>
              <a:rPr lang="en-US" sz="2800" b="1" dirty="0" smtClean="0">
                <a:solidFill>
                  <a:schemeClr val="tx1"/>
                </a:solidFill>
                <a:latin typeface="Palatino Linotype" panose="02040502050505030304" pitchFamily="18" charset="0"/>
                <a:cs typeface="Times New Roman" panose="02020603050405020304" pitchFamily="18" charset="0"/>
              </a:rPr>
              <a:t> Find the Moved Balls</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Remove the stationary balls from the new frame.</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Now, Detected balls = Moved Balls.</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Moving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10" name="Resim 9"/>
          <p:cNvPicPr>
            <a:picLocks noChangeAspect="1"/>
          </p:cNvPicPr>
          <p:nvPr/>
        </p:nvPicPr>
        <p:blipFill rotWithShape="1">
          <a:blip r:embed="rId2"/>
          <a:srcRect r="601" b="760"/>
          <a:stretch/>
        </p:blipFill>
        <p:spPr>
          <a:xfrm>
            <a:off x="8706368" y="685800"/>
            <a:ext cx="2870440" cy="5768837"/>
          </a:xfrm>
          <a:prstGeom prst="rect">
            <a:avLst/>
          </a:prstGeom>
        </p:spPr>
      </p:pic>
      <p:pic>
        <p:nvPicPr>
          <p:cNvPr id="8" name="Resim 7"/>
          <p:cNvPicPr>
            <a:picLocks noChangeAspect="1"/>
          </p:cNvPicPr>
          <p:nvPr/>
        </p:nvPicPr>
        <p:blipFill>
          <a:blip r:embed="rId3"/>
          <a:stretch>
            <a:fillRect/>
          </a:stretch>
        </p:blipFill>
        <p:spPr>
          <a:xfrm>
            <a:off x="1371600" y="3750163"/>
            <a:ext cx="6039693" cy="2905530"/>
          </a:xfrm>
          <a:prstGeom prst="rect">
            <a:avLst/>
          </a:prstGeom>
        </p:spPr>
      </p:pic>
    </p:spTree>
    <p:extLst>
      <p:ext uri="{BB962C8B-B14F-4D97-AF65-F5344CB8AC3E}">
        <p14:creationId xmlns:p14="http://schemas.microsoft.com/office/powerpoint/2010/main" val="194871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24</a:t>
            </a:fld>
            <a:endParaRPr lang="tr-TR" dirty="0"/>
          </a:p>
        </p:txBody>
      </p:sp>
      <p:sp>
        <p:nvSpPr>
          <p:cNvPr id="5" name="İçerik Yer Tutucusu 2"/>
          <p:cNvSpPr txBox="1">
            <a:spLocks/>
          </p:cNvSpPr>
          <p:nvPr/>
        </p:nvSpPr>
        <p:spPr>
          <a:xfrm>
            <a:off x="1371600" y="1547769"/>
            <a:ext cx="7334768"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a:t>
            </a:r>
            <a:r>
              <a:rPr lang="en-US" sz="2800" b="1" dirty="0" smtClean="0">
                <a:solidFill>
                  <a:schemeClr val="tx1"/>
                </a:solidFill>
                <a:latin typeface="Palatino Linotype" panose="02040502050505030304" pitchFamily="18" charset="0"/>
                <a:cs typeface="Times New Roman" panose="02020603050405020304" pitchFamily="18" charset="0"/>
              </a:rPr>
              <a:t>4</a:t>
            </a:r>
            <a:r>
              <a:rPr lang="tr-TR" sz="2800" b="1" dirty="0" smtClean="0">
                <a:solidFill>
                  <a:schemeClr val="tx1"/>
                </a:solidFill>
                <a:latin typeface="Palatino Linotype" panose="02040502050505030304" pitchFamily="18" charset="0"/>
                <a:cs typeface="Times New Roman" panose="02020603050405020304" pitchFamily="18" charset="0"/>
              </a:rPr>
              <a:t>:</a:t>
            </a:r>
            <a:r>
              <a:rPr lang="en-US" sz="2800" b="1" dirty="0" smtClean="0">
                <a:solidFill>
                  <a:schemeClr val="tx1"/>
                </a:solidFill>
                <a:latin typeface="Palatino Linotype" panose="02040502050505030304" pitchFamily="18" charset="0"/>
                <a:cs typeface="Times New Roman" panose="02020603050405020304" pitchFamily="18" charset="0"/>
              </a:rPr>
              <a:t> Match the Slightly Moved Balls</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If a moved ball’s center is still in the contour of a master ball: match this moved ball to that master ball.</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Moving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10" name="Resim 9"/>
          <p:cNvPicPr>
            <a:picLocks noChangeAspect="1"/>
          </p:cNvPicPr>
          <p:nvPr/>
        </p:nvPicPr>
        <p:blipFill rotWithShape="1">
          <a:blip r:embed="rId2"/>
          <a:srcRect r="601" b="760"/>
          <a:stretch/>
        </p:blipFill>
        <p:spPr>
          <a:xfrm>
            <a:off x="8706368" y="685800"/>
            <a:ext cx="2870440" cy="5768837"/>
          </a:xfrm>
          <a:prstGeom prst="rect">
            <a:avLst/>
          </a:prstGeom>
        </p:spPr>
      </p:pic>
      <p:pic>
        <p:nvPicPr>
          <p:cNvPr id="8" name="Resim 7"/>
          <p:cNvPicPr>
            <a:picLocks noChangeAspect="1"/>
          </p:cNvPicPr>
          <p:nvPr/>
        </p:nvPicPr>
        <p:blipFill>
          <a:blip r:embed="rId3"/>
          <a:stretch>
            <a:fillRect/>
          </a:stretch>
        </p:blipFill>
        <p:spPr>
          <a:xfrm>
            <a:off x="1371600" y="3750163"/>
            <a:ext cx="6039693" cy="2905530"/>
          </a:xfrm>
          <a:prstGeom prst="rect">
            <a:avLst/>
          </a:prstGeom>
        </p:spPr>
      </p:pic>
    </p:spTree>
    <p:extLst>
      <p:ext uri="{BB962C8B-B14F-4D97-AF65-F5344CB8AC3E}">
        <p14:creationId xmlns:p14="http://schemas.microsoft.com/office/powerpoint/2010/main" val="2591956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25</a:t>
            </a:fld>
            <a:endParaRPr lang="tr-TR" dirty="0"/>
          </a:p>
        </p:txBody>
      </p:sp>
      <p:sp>
        <p:nvSpPr>
          <p:cNvPr id="5" name="İçerik Yer Tutucusu 2"/>
          <p:cNvSpPr txBox="1">
            <a:spLocks/>
          </p:cNvSpPr>
          <p:nvPr/>
        </p:nvSpPr>
        <p:spPr>
          <a:xfrm>
            <a:off x="1371600" y="1547769"/>
            <a:ext cx="7334768"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a:t>
            </a:r>
            <a:r>
              <a:rPr lang="en-US" sz="2800" b="1" dirty="0" smtClean="0">
                <a:solidFill>
                  <a:schemeClr val="tx1"/>
                </a:solidFill>
                <a:latin typeface="Palatino Linotype" panose="02040502050505030304" pitchFamily="18" charset="0"/>
                <a:cs typeface="Times New Roman" panose="02020603050405020304" pitchFamily="18" charset="0"/>
              </a:rPr>
              <a:t>5</a:t>
            </a:r>
            <a:r>
              <a:rPr lang="tr-TR" sz="2800" b="1" dirty="0" smtClean="0">
                <a:solidFill>
                  <a:schemeClr val="tx1"/>
                </a:solidFill>
                <a:latin typeface="Palatino Linotype" panose="02040502050505030304" pitchFamily="18" charset="0"/>
                <a:cs typeface="Times New Roman" panose="02020603050405020304" pitchFamily="18" charset="0"/>
              </a:rPr>
              <a:t>:</a:t>
            </a:r>
            <a:r>
              <a:rPr lang="en-US" sz="2800" b="1" dirty="0" smtClean="0">
                <a:solidFill>
                  <a:schemeClr val="tx1"/>
                </a:solidFill>
                <a:latin typeface="Palatino Linotype" panose="02040502050505030304" pitchFamily="18" charset="0"/>
                <a:cs typeface="Times New Roman" panose="02020603050405020304" pitchFamily="18" charset="0"/>
              </a:rPr>
              <a:t> Match the Noticeably Moved Balls</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If there are multiple moved and matched balls that need matching:</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Calculate the distance between each moved-master ball combination. Match them starting from the closest.</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Moving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10" name="Resim 9"/>
          <p:cNvPicPr>
            <a:picLocks noChangeAspect="1"/>
          </p:cNvPicPr>
          <p:nvPr/>
        </p:nvPicPr>
        <p:blipFill rotWithShape="1">
          <a:blip r:embed="rId2"/>
          <a:srcRect r="601" b="760"/>
          <a:stretch/>
        </p:blipFill>
        <p:spPr>
          <a:xfrm>
            <a:off x="8706368" y="685800"/>
            <a:ext cx="2870440" cy="5768837"/>
          </a:xfrm>
          <a:prstGeom prst="rect">
            <a:avLst/>
          </a:prstGeom>
        </p:spPr>
      </p:pic>
      <p:pic>
        <p:nvPicPr>
          <p:cNvPr id="8" name="Resim 7"/>
          <p:cNvPicPr>
            <a:picLocks noChangeAspect="1"/>
          </p:cNvPicPr>
          <p:nvPr/>
        </p:nvPicPr>
        <p:blipFill>
          <a:blip r:embed="rId3"/>
          <a:stretch>
            <a:fillRect/>
          </a:stretch>
        </p:blipFill>
        <p:spPr>
          <a:xfrm>
            <a:off x="1371600" y="3750163"/>
            <a:ext cx="6039693" cy="2905530"/>
          </a:xfrm>
          <a:prstGeom prst="rect">
            <a:avLst/>
          </a:prstGeom>
        </p:spPr>
      </p:pic>
    </p:spTree>
    <p:extLst>
      <p:ext uri="{BB962C8B-B14F-4D97-AF65-F5344CB8AC3E}">
        <p14:creationId xmlns:p14="http://schemas.microsoft.com/office/powerpoint/2010/main" val="4228313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26</a:t>
            </a:fld>
            <a:endParaRPr lang="tr-TR" dirty="0"/>
          </a:p>
        </p:txBody>
      </p:sp>
      <p:sp>
        <p:nvSpPr>
          <p:cNvPr id="5" name="İçerik Yer Tutucusu 2"/>
          <p:cNvSpPr txBox="1">
            <a:spLocks/>
          </p:cNvSpPr>
          <p:nvPr/>
        </p:nvSpPr>
        <p:spPr>
          <a:xfrm>
            <a:off x="1371600" y="1547769"/>
            <a:ext cx="7334768"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a:t>
            </a:r>
            <a:r>
              <a:rPr lang="en-US" sz="2800" b="1" dirty="0" smtClean="0">
                <a:solidFill>
                  <a:schemeClr val="tx1"/>
                </a:solidFill>
                <a:latin typeface="Palatino Linotype" panose="02040502050505030304" pitchFamily="18" charset="0"/>
                <a:cs typeface="Times New Roman" panose="02020603050405020304" pitchFamily="18" charset="0"/>
              </a:rPr>
              <a:t>6</a:t>
            </a:r>
            <a:r>
              <a:rPr lang="tr-TR" sz="2800" b="1" dirty="0" smtClean="0">
                <a:solidFill>
                  <a:schemeClr val="tx1"/>
                </a:solidFill>
                <a:latin typeface="Palatino Linotype" panose="02040502050505030304" pitchFamily="18" charset="0"/>
                <a:cs typeface="Times New Roman" panose="02020603050405020304" pitchFamily="18" charset="0"/>
              </a:rPr>
              <a:t>:</a:t>
            </a:r>
            <a:r>
              <a:rPr lang="en-US" sz="2800" b="1" dirty="0" smtClean="0">
                <a:solidFill>
                  <a:schemeClr val="tx1"/>
                </a:solidFill>
                <a:latin typeface="Palatino Linotype" panose="02040502050505030304" pitchFamily="18" charset="0"/>
                <a:cs typeface="Times New Roman" panose="02020603050405020304" pitchFamily="18" charset="0"/>
              </a:rPr>
              <a:t> If Moved Balls Still Need Matching:</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These must belong to some master balls that were not detected before. (Populate the master balls with the excess moved balls)</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Also works as a correction mechanism for master balls mistakenly classified to be potted.</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Moving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10" name="Resim 9"/>
          <p:cNvPicPr>
            <a:picLocks noChangeAspect="1"/>
          </p:cNvPicPr>
          <p:nvPr/>
        </p:nvPicPr>
        <p:blipFill rotWithShape="1">
          <a:blip r:embed="rId2"/>
          <a:srcRect r="601" b="760"/>
          <a:stretch/>
        </p:blipFill>
        <p:spPr>
          <a:xfrm>
            <a:off x="8706368" y="685800"/>
            <a:ext cx="2870440" cy="5768837"/>
          </a:xfrm>
          <a:prstGeom prst="rect">
            <a:avLst/>
          </a:prstGeom>
        </p:spPr>
      </p:pic>
      <p:pic>
        <p:nvPicPr>
          <p:cNvPr id="7" name="Resim 6"/>
          <p:cNvPicPr>
            <a:picLocks noChangeAspect="1"/>
          </p:cNvPicPr>
          <p:nvPr/>
        </p:nvPicPr>
        <p:blipFill>
          <a:blip r:embed="rId3"/>
          <a:stretch>
            <a:fillRect/>
          </a:stretch>
        </p:blipFill>
        <p:spPr>
          <a:xfrm>
            <a:off x="1371600" y="3750163"/>
            <a:ext cx="6039693" cy="2905530"/>
          </a:xfrm>
          <a:prstGeom prst="rect">
            <a:avLst/>
          </a:prstGeom>
        </p:spPr>
      </p:pic>
    </p:spTree>
    <p:extLst>
      <p:ext uri="{BB962C8B-B14F-4D97-AF65-F5344CB8AC3E}">
        <p14:creationId xmlns:p14="http://schemas.microsoft.com/office/powerpoint/2010/main" val="23211242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27</a:t>
            </a:fld>
            <a:endParaRPr lang="tr-TR" dirty="0"/>
          </a:p>
        </p:txBody>
      </p:sp>
      <p:sp>
        <p:nvSpPr>
          <p:cNvPr id="5" name="İçerik Yer Tutucusu 2"/>
          <p:cNvSpPr txBox="1">
            <a:spLocks/>
          </p:cNvSpPr>
          <p:nvPr/>
        </p:nvSpPr>
        <p:spPr>
          <a:xfrm>
            <a:off x="1371600" y="1547769"/>
            <a:ext cx="7334768"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a:t>
            </a:r>
            <a:r>
              <a:rPr lang="en-US" sz="2800" b="1" dirty="0" smtClean="0">
                <a:solidFill>
                  <a:schemeClr val="tx1"/>
                </a:solidFill>
                <a:latin typeface="Palatino Linotype" panose="02040502050505030304" pitchFamily="18" charset="0"/>
                <a:cs typeface="Times New Roman" panose="02020603050405020304" pitchFamily="18" charset="0"/>
              </a:rPr>
              <a:t>7</a:t>
            </a:r>
            <a:r>
              <a:rPr lang="tr-TR" sz="2800" b="1" dirty="0" smtClean="0">
                <a:solidFill>
                  <a:schemeClr val="tx1"/>
                </a:solidFill>
                <a:latin typeface="Palatino Linotype" panose="02040502050505030304" pitchFamily="18" charset="0"/>
                <a:cs typeface="Times New Roman" panose="02020603050405020304" pitchFamily="18" charset="0"/>
              </a:rPr>
              <a:t>:</a:t>
            </a:r>
            <a:r>
              <a:rPr lang="en-US" sz="2800" b="1" dirty="0">
                <a:solidFill>
                  <a:schemeClr val="tx1"/>
                </a:solidFill>
                <a:latin typeface="Palatino Linotype" panose="02040502050505030304" pitchFamily="18" charset="0"/>
                <a:cs typeface="Times New Roman" panose="02020603050405020304" pitchFamily="18" charset="0"/>
              </a:rPr>
              <a:t> If </a:t>
            </a:r>
            <a:r>
              <a:rPr lang="en-US" sz="2800" b="1" dirty="0" smtClean="0">
                <a:solidFill>
                  <a:schemeClr val="tx1"/>
                </a:solidFill>
                <a:latin typeface="Palatino Linotype" panose="02040502050505030304" pitchFamily="18" charset="0"/>
                <a:cs typeface="Times New Roman" panose="02020603050405020304" pitchFamily="18" charset="0"/>
              </a:rPr>
              <a:t>Master </a:t>
            </a:r>
            <a:r>
              <a:rPr lang="en-US" sz="2800" b="1" dirty="0">
                <a:solidFill>
                  <a:schemeClr val="tx1"/>
                </a:solidFill>
                <a:latin typeface="Palatino Linotype" panose="02040502050505030304" pitchFamily="18" charset="0"/>
                <a:cs typeface="Times New Roman" panose="02020603050405020304" pitchFamily="18" charset="0"/>
              </a:rPr>
              <a:t>Balls Still Need Matching</a:t>
            </a:r>
            <a:r>
              <a:rPr lang="en-US" sz="2800" b="1" dirty="0" smtClean="0">
                <a:solidFill>
                  <a:schemeClr val="tx1"/>
                </a:solidFill>
                <a:latin typeface="Palatino Linotype" panose="02040502050505030304" pitchFamily="18" charset="0"/>
                <a:cs typeface="Times New Roman" panose="02020603050405020304" pitchFamily="18" charset="0"/>
              </a:rPr>
              <a:t>:</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There are not enough balls on the table. These master balls were either potted (If they were near a hole sectors 1_) or they are set to be undetected.</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We will look for these master balls again in the next frames and correct our verdict if we are mistaken.</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Moving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10" name="Resim 9"/>
          <p:cNvPicPr>
            <a:picLocks noChangeAspect="1"/>
          </p:cNvPicPr>
          <p:nvPr/>
        </p:nvPicPr>
        <p:blipFill rotWithShape="1">
          <a:blip r:embed="rId2"/>
          <a:srcRect r="601" b="760"/>
          <a:stretch/>
        </p:blipFill>
        <p:spPr>
          <a:xfrm>
            <a:off x="8706368" y="685800"/>
            <a:ext cx="2870440" cy="5768837"/>
          </a:xfrm>
          <a:prstGeom prst="rect">
            <a:avLst/>
          </a:prstGeom>
        </p:spPr>
      </p:pic>
      <p:pic>
        <p:nvPicPr>
          <p:cNvPr id="8" name="Resim 7"/>
          <p:cNvPicPr>
            <a:picLocks noChangeAspect="1"/>
          </p:cNvPicPr>
          <p:nvPr/>
        </p:nvPicPr>
        <p:blipFill>
          <a:blip r:embed="rId3"/>
          <a:stretch>
            <a:fillRect/>
          </a:stretch>
        </p:blipFill>
        <p:spPr>
          <a:xfrm>
            <a:off x="1371600" y="3750163"/>
            <a:ext cx="6039693" cy="2905530"/>
          </a:xfrm>
          <a:prstGeom prst="rect">
            <a:avLst/>
          </a:prstGeom>
        </p:spPr>
      </p:pic>
    </p:spTree>
    <p:extLst>
      <p:ext uri="{BB962C8B-B14F-4D97-AF65-F5344CB8AC3E}">
        <p14:creationId xmlns:p14="http://schemas.microsoft.com/office/powerpoint/2010/main" val="38997781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28</a:t>
            </a:fld>
            <a:endParaRPr lang="tr-TR" dirty="0"/>
          </a:p>
        </p:txBody>
      </p:sp>
      <p:sp>
        <p:nvSpPr>
          <p:cNvPr id="5" name="İçerik Yer Tutucusu 2"/>
          <p:cNvSpPr txBox="1">
            <a:spLocks/>
          </p:cNvSpPr>
          <p:nvPr/>
        </p:nvSpPr>
        <p:spPr>
          <a:xfrm>
            <a:off x="1371600" y="1547769"/>
            <a:ext cx="7334768"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a:t>
            </a:r>
            <a:r>
              <a:rPr lang="en-US" sz="2800" b="1" dirty="0" smtClean="0">
                <a:solidFill>
                  <a:schemeClr val="tx1"/>
                </a:solidFill>
                <a:latin typeface="Palatino Linotype" panose="02040502050505030304" pitchFamily="18" charset="0"/>
                <a:cs typeface="Times New Roman" panose="02020603050405020304" pitchFamily="18" charset="0"/>
              </a:rPr>
              <a:t>9</a:t>
            </a:r>
            <a:r>
              <a:rPr lang="tr-TR" sz="2800" b="1" dirty="0" smtClean="0">
                <a:solidFill>
                  <a:schemeClr val="tx1"/>
                </a:solidFill>
                <a:latin typeface="Palatino Linotype" panose="02040502050505030304" pitchFamily="18" charset="0"/>
                <a:cs typeface="Times New Roman" panose="02020603050405020304" pitchFamily="18" charset="0"/>
              </a:rPr>
              <a:t>:</a:t>
            </a:r>
            <a:r>
              <a:rPr lang="en-US" sz="2800" b="1" dirty="0" smtClean="0">
                <a:solidFill>
                  <a:schemeClr val="tx1"/>
                </a:solidFill>
                <a:latin typeface="Palatino Linotype" panose="02040502050505030304" pitchFamily="18" charset="0"/>
                <a:cs typeface="Times New Roman" panose="02020603050405020304" pitchFamily="18" charset="0"/>
              </a:rPr>
              <a:t> Make Sure the Cue Ball is Detected</a:t>
            </a:r>
          </a:p>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The classification of the cue ball works great and it is almost guaranteed to always be on the table. We  check our master balls in case a cue ball was matched to the wrong master ball. (Happens due to stationary continuity if it strikes a ball very fast and stops in the </a:t>
            </a:r>
            <a:r>
              <a:rPr lang="en-US" sz="2400" dirty="0" err="1" smtClean="0">
                <a:solidFill>
                  <a:schemeClr val="tx1"/>
                </a:solidFill>
                <a:latin typeface="Palatino Linotype" panose="02040502050505030304" pitchFamily="18" charset="0"/>
                <a:cs typeface="Times New Roman" panose="02020603050405020304" pitchFamily="18" charset="0"/>
              </a:rPr>
              <a:t>striked</a:t>
            </a:r>
            <a:r>
              <a:rPr lang="en-US" sz="2400" dirty="0" smtClean="0">
                <a:solidFill>
                  <a:schemeClr val="tx1"/>
                </a:solidFill>
                <a:latin typeface="Palatino Linotype" panose="02040502050505030304" pitchFamily="18" charset="0"/>
                <a:cs typeface="Times New Roman" panose="02020603050405020304" pitchFamily="18" charset="0"/>
              </a:rPr>
              <a:t> ball’s former position) </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Continuity of Moving Balls</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10" name="Resim 9"/>
          <p:cNvPicPr>
            <a:picLocks noChangeAspect="1"/>
          </p:cNvPicPr>
          <p:nvPr/>
        </p:nvPicPr>
        <p:blipFill rotWithShape="1">
          <a:blip r:embed="rId2"/>
          <a:srcRect r="601" b="760"/>
          <a:stretch/>
        </p:blipFill>
        <p:spPr>
          <a:xfrm>
            <a:off x="8706368" y="685800"/>
            <a:ext cx="2870440" cy="5768837"/>
          </a:xfrm>
          <a:prstGeom prst="rect">
            <a:avLst/>
          </a:prstGeom>
        </p:spPr>
      </p:pic>
      <p:pic>
        <p:nvPicPr>
          <p:cNvPr id="7" name="Resim 6"/>
          <p:cNvPicPr>
            <a:picLocks noChangeAspect="1"/>
          </p:cNvPicPr>
          <p:nvPr/>
        </p:nvPicPr>
        <p:blipFill>
          <a:blip r:embed="rId3"/>
          <a:stretch>
            <a:fillRect/>
          </a:stretch>
        </p:blipFill>
        <p:spPr>
          <a:xfrm>
            <a:off x="1371600" y="3750163"/>
            <a:ext cx="6039693" cy="2905530"/>
          </a:xfrm>
          <a:prstGeom prst="rect">
            <a:avLst/>
          </a:prstGeom>
        </p:spPr>
      </p:pic>
    </p:spTree>
    <p:extLst>
      <p:ext uri="{BB962C8B-B14F-4D97-AF65-F5344CB8AC3E}">
        <p14:creationId xmlns:p14="http://schemas.microsoft.com/office/powerpoint/2010/main" val="63891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29</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en-US" sz="2400" dirty="0" smtClean="0">
                <a:solidFill>
                  <a:schemeClr val="tx1"/>
                </a:solidFill>
                <a:latin typeface="Palatino Linotype" panose="02040502050505030304" pitchFamily="18" charset="0"/>
                <a:cs typeface="Times New Roman" panose="02020603050405020304" pitchFamily="18" charset="0"/>
              </a:rPr>
              <a:t>Achieved results:</a:t>
            </a:r>
          </a:p>
          <a:p>
            <a:pPr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Extract, rectify, mask (remove table cloth) of an 8 Ball Pool Table.</a:t>
            </a:r>
          </a:p>
          <a:p>
            <a:pPr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Detect contours, filter ball-like contours.</a:t>
            </a:r>
          </a:p>
          <a:p>
            <a:pPr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Deterministically classify balls. (Depending on luminance and or color ratio of a ball)</a:t>
            </a:r>
          </a:p>
          <a:p>
            <a:pPr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Differentiate and track each of the 16 balls separately, in the following cases:</a:t>
            </a:r>
          </a:p>
          <a:p>
            <a:pPr lvl="1"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A ball stayed stationary.</a:t>
            </a:r>
          </a:p>
          <a:p>
            <a:pPr lvl="1" algn="just">
              <a:lnSpc>
                <a:spcPct val="75000"/>
              </a:lnSpc>
            </a:pPr>
            <a:r>
              <a:rPr lang="en-US" sz="2400" dirty="0">
                <a:solidFill>
                  <a:schemeClr val="tx1"/>
                </a:solidFill>
                <a:latin typeface="Palatino Linotype" panose="02040502050505030304" pitchFamily="18" charset="0"/>
                <a:cs typeface="Times New Roman" panose="02020603050405020304" pitchFamily="18" charset="0"/>
              </a:rPr>
              <a:t>A</a:t>
            </a:r>
            <a:r>
              <a:rPr lang="en-US" sz="2400" dirty="0" smtClean="0">
                <a:solidFill>
                  <a:schemeClr val="tx1"/>
                </a:solidFill>
                <a:latin typeface="Palatino Linotype" panose="02040502050505030304" pitchFamily="18" charset="0"/>
                <a:cs typeface="Times New Roman" panose="02020603050405020304" pitchFamily="18" charset="0"/>
              </a:rPr>
              <a:t> ball moved only slightly.</a:t>
            </a:r>
          </a:p>
          <a:p>
            <a:pPr lvl="1"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A ball moved noticeably.</a:t>
            </a:r>
          </a:p>
          <a:p>
            <a:pPr lvl="1"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A ball was potted.</a:t>
            </a:r>
          </a:p>
          <a:p>
            <a:pPr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Do self-correction for classes of a ball when a ball becomes undetected-detected again.</a:t>
            </a: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smtClean="0">
                <a:solidFill>
                  <a:schemeClr val="tx1"/>
                </a:solidFill>
                <a:latin typeface="Palatino Linotype" panose="02040502050505030304" pitchFamily="18" charset="0"/>
                <a:cs typeface="Times New Roman" panose="02020603050405020304" pitchFamily="18" charset="0"/>
              </a:rPr>
              <a:t>Conclusion</a:t>
            </a:r>
            <a:endParaRPr lang="tr-TR" dirty="0">
              <a:solidFill>
                <a:schemeClr val="tx1"/>
              </a:solidFill>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1003884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3</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This</a:t>
            </a:r>
            <a:r>
              <a:rPr lang="tr-TR" sz="2400" dirty="0" smtClean="0">
                <a:solidFill>
                  <a:schemeClr val="tx1"/>
                </a:solidFill>
                <a:latin typeface="Palatino Linotype" panose="02040502050505030304" pitchFamily="18" charset="0"/>
                <a:cs typeface="Times New Roman" panose="02020603050405020304" pitchFamily="18" charset="0"/>
              </a:rPr>
              <a:t> is </a:t>
            </a:r>
            <a:r>
              <a:rPr lang="tr-TR" sz="2400" dirty="0" err="1" smtClean="0">
                <a:solidFill>
                  <a:schemeClr val="tx1"/>
                </a:solidFill>
                <a:latin typeface="Palatino Linotype" panose="02040502050505030304" pitchFamily="18" charset="0"/>
                <a:cs typeface="Times New Roman" panose="02020603050405020304" pitchFamily="18" charset="0"/>
              </a:rPr>
              <a:t>simply</a:t>
            </a:r>
            <a:r>
              <a:rPr lang="tr-TR" sz="2400" dirty="0" smtClean="0">
                <a:solidFill>
                  <a:schemeClr val="tx1"/>
                </a:solidFill>
                <a:latin typeface="Palatino Linotype" panose="02040502050505030304" pitchFamily="18" charset="0"/>
                <a:cs typeface="Times New Roman" panose="02020603050405020304" pitchFamily="18" charset="0"/>
              </a:rPr>
              <a:t> a </a:t>
            </a:r>
            <a:r>
              <a:rPr lang="tr-TR" sz="2400" dirty="0" err="1" smtClean="0">
                <a:solidFill>
                  <a:schemeClr val="tx1"/>
                </a:solidFill>
                <a:latin typeface="Palatino Linotype" panose="02040502050505030304" pitchFamily="18" charset="0"/>
                <a:cs typeface="Times New Roman" panose="02020603050405020304" pitchFamily="18" charset="0"/>
              </a:rPr>
              <a:t>object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detection</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and</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classification</a:t>
            </a:r>
            <a:r>
              <a:rPr lang="tr-TR" sz="2400" dirty="0" smtClean="0">
                <a:solidFill>
                  <a:schemeClr val="tx1"/>
                </a:solidFill>
                <a:latin typeface="Palatino Linotype" panose="02040502050505030304" pitchFamily="18" charset="0"/>
                <a:cs typeface="Times New Roman" panose="02020603050405020304" pitchFamily="18" charset="0"/>
              </a:rPr>
              <a:t> problem: ML </a:t>
            </a:r>
            <a:r>
              <a:rPr lang="tr-TR" sz="2400" dirty="0" err="1" smtClean="0">
                <a:solidFill>
                  <a:schemeClr val="tx1"/>
                </a:solidFill>
                <a:latin typeface="Palatino Linotype" panose="02040502050505030304" pitchFamily="18" charset="0"/>
                <a:cs typeface="Times New Roman" panose="02020603050405020304" pitchFamily="18" charset="0"/>
              </a:rPr>
              <a:t>Models</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Near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perfect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performance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when</a:t>
            </a:r>
            <a:r>
              <a:rPr lang="tr-TR" sz="2400" dirty="0" smtClean="0">
                <a:solidFill>
                  <a:schemeClr val="tx1"/>
                </a:solidFill>
                <a:latin typeface="Palatino Linotype" panose="02040502050505030304" pitchFamily="18" charset="0"/>
                <a:cs typeface="Times New Roman" panose="02020603050405020304" pitchFamily="18" charset="0"/>
              </a:rPr>
              <a:t> done </a:t>
            </a:r>
            <a:r>
              <a:rPr lang="tr-TR" sz="2400" dirty="0" err="1" smtClean="0">
                <a:solidFill>
                  <a:schemeClr val="tx1"/>
                </a:solidFill>
                <a:latin typeface="Palatino Linotype" panose="02040502050505030304" pitchFamily="18" charset="0"/>
                <a:cs typeface="Times New Roman" panose="02020603050405020304" pitchFamily="18" charset="0"/>
              </a:rPr>
              <a:t>right</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Requires</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too</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much</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processing</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Hard </a:t>
            </a:r>
            <a:r>
              <a:rPr lang="tr-TR" sz="2400" dirty="0" err="1" smtClean="0">
                <a:solidFill>
                  <a:schemeClr val="tx1"/>
                </a:solidFill>
                <a:latin typeface="Palatino Linotype" panose="02040502050505030304" pitchFamily="18" charset="0"/>
                <a:cs typeface="Times New Roman" panose="02020603050405020304" pitchFamily="18" charset="0"/>
              </a:rPr>
              <a:t>to</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develop</a:t>
            </a: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err="1" smtClean="0">
                <a:solidFill>
                  <a:schemeClr val="tx1"/>
                </a:solidFill>
                <a:latin typeface="Palatino Linotype" panose="02040502050505030304" pitchFamily="18" charset="0"/>
                <a:cs typeface="Times New Roman" panose="02020603050405020304" pitchFamily="18" charset="0"/>
              </a:rPr>
              <a:t>State</a:t>
            </a:r>
            <a:r>
              <a:rPr lang="tr-TR" dirty="0" smtClean="0">
                <a:solidFill>
                  <a:schemeClr val="tx1"/>
                </a:solidFill>
                <a:latin typeface="Palatino Linotype" panose="02040502050505030304" pitchFamily="18" charset="0"/>
                <a:cs typeface="Times New Roman" panose="02020603050405020304" pitchFamily="18" charset="0"/>
              </a:rPr>
              <a:t> of </a:t>
            </a:r>
            <a:r>
              <a:rPr lang="tr-TR" dirty="0" err="1" smtClean="0">
                <a:solidFill>
                  <a:schemeClr val="tx1"/>
                </a:solidFill>
                <a:latin typeface="Palatino Linotype" panose="02040502050505030304" pitchFamily="18" charset="0"/>
                <a:cs typeface="Times New Roman" panose="02020603050405020304" pitchFamily="18" charset="0"/>
              </a:rPr>
              <a:t>the</a:t>
            </a:r>
            <a:r>
              <a:rPr lang="tr-TR" dirty="0" smtClean="0">
                <a:solidFill>
                  <a:schemeClr val="tx1"/>
                </a:solidFill>
                <a:latin typeface="Palatino Linotype" panose="02040502050505030304" pitchFamily="18" charset="0"/>
                <a:cs typeface="Times New Roman" panose="02020603050405020304" pitchFamily="18" charset="0"/>
              </a:rPr>
              <a:t> Art</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1026" name="Picture 2" descr="maxresdefault.jpg (1280×7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885" y="3293646"/>
            <a:ext cx="6336629" cy="356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155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30</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75000"/>
              </a:lnSpc>
            </a:pPr>
            <a:r>
              <a:rPr lang="en-US" sz="2400" b="1" dirty="0" smtClean="0">
                <a:solidFill>
                  <a:schemeClr val="tx1"/>
                </a:solidFill>
                <a:latin typeface="Palatino Linotype" panose="02040502050505030304" pitchFamily="18" charset="0"/>
                <a:cs typeface="Times New Roman" panose="02020603050405020304" pitchFamily="18" charset="0"/>
              </a:rPr>
              <a:t>Better image pre-processing: </a:t>
            </a:r>
            <a:r>
              <a:rPr lang="en-US" sz="2400" dirty="0" smtClean="0">
                <a:solidFill>
                  <a:schemeClr val="tx1"/>
                </a:solidFill>
                <a:latin typeface="Palatino Linotype" panose="02040502050505030304" pitchFamily="18" charset="0"/>
                <a:cs typeface="Times New Roman" panose="02020603050405020304" pitchFamily="18" charset="0"/>
              </a:rPr>
              <a:t>Improve classifier performance.</a:t>
            </a:r>
          </a:p>
          <a:p>
            <a:pPr algn="just">
              <a:lnSpc>
                <a:spcPct val="75000"/>
              </a:lnSpc>
            </a:pPr>
            <a:r>
              <a:rPr lang="en-US" sz="2400" b="1" dirty="0" smtClean="0">
                <a:solidFill>
                  <a:schemeClr val="tx1"/>
                </a:solidFill>
                <a:latin typeface="Palatino Linotype" panose="02040502050505030304" pitchFamily="18" charset="0"/>
                <a:cs typeface="Times New Roman" panose="02020603050405020304" pitchFamily="18" charset="0"/>
              </a:rPr>
              <a:t>Better contour detection</a:t>
            </a:r>
            <a:r>
              <a:rPr lang="en-US" sz="2400" dirty="0" smtClean="0">
                <a:solidFill>
                  <a:schemeClr val="tx1"/>
                </a:solidFill>
                <a:latin typeface="Palatino Linotype" panose="02040502050505030304" pitchFamily="18" charset="0"/>
                <a:cs typeface="Times New Roman" panose="02020603050405020304" pitchFamily="18" charset="0"/>
              </a:rPr>
              <a:t>: Correctly detect balls during breaking or in fast shots involving multiple close-by balls.</a:t>
            </a:r>
          </a:p>
          <a:p>
            <a:pPr algn="just">
              <a:lnSpc>
                <a:spcPct val="75000"/>
              </a:lnSpc>
            </a:pPr>
            <a:r>
              <a:rPr lang="en-US" sz="2400" b="1" dirty="0" smtClean="0">
                <a:solidFill>
                  <a:schemeClr val="tx1"/>
                </a:solidFill>
                <a:latin typeface="Palatino Linotype" panose="02040502050505030304" pitchFamily="18" charset="0"/>
                <a:cs typeface="Times New Roman" panose="02020603050405020304" pitchFamily="18" charset="0"/>
              </a:rPr>
              <a:t>Better ball classification: </a:t>
            </a:r>
            <a:r>
              <a:rPr lang="en-US" sz="2400" dirty="0" smtClean="0">
                <a:solidFill>
                  <a:schemeClr val="tx1"/>
                </a:solidFill>
                <a:latin typeface="Palatino Linotype" panose="02040502050505030304" pitchFamily="18" charset="0"/>
                <a:cs typeface="Times New Roman" panose="02020603050405020304" pitchFamily="18" charset="0"/>
              </a:rPr>
              <a:t>If we had a very reliable classifier we wouldn’t have to implement this good of a ball tracking algorithm to make sure we classify balls correctly.</a:t>
            </a:r>
          </a:p>
          <a:p>
            <a:pPr algn="just">
              <a:lnSpc>
                <a:spcPct val="75000"/>
              </a:lnSpc>
            </a:pPr>
            <a:r>
              <a:rPr lang="en-US" sz="2400" b="1" dirty="0">
                <a:solidFill>
                  <a:schemeClr val="tx1"/>
                </a:solidFill>
                <a:latin typeface="Palatino Linotype" panose="02040502050505030304" pitchFamily="18" charset="0"/>
                <a:cs typeface="Times New Roman" panose="02020603050405020304" pitchFamily="18" charset="0"/>
              </a:rPr>
              <a:t>Ball classification history: </a:t>
            </a:r>
            <a:r>
              <a:rPr lang="en-US" sz="2400" dirty="0">
                <a:solidFill>
                  <a:schemeClr val="tx1"/>
                </a:solidFill>
                <a:latin typeface="Palatino Linotype" panose="02040502050505030304" pitchFamily="18" charset="0"/>
                <a:cs typeface="Times New Roman" panose="02020603050405020304" pitchFamily="18" charset="0"/>
              </a:rPr>
              <a:t>We do not implement class correction to a continuously tracked ball. So it is imperative for us to have detected that ball correctly in the beginning or we would have to hope that we will get to redetect it to reclassify it. </a:t>
            </a:r>
          </a:p>
          <a:p>
            <a:pPr algn="just">
              <a:lnSpc>
                <a:spcPct val="75000"/>
              </a:lnSpc>
            </a:pPr>
            <a:r>
              <a:rPr lang="en-US" sz="2400" dirty="0">
                <a:solidFill>
                  <a:schemeClr val="tx1"/>
                </a:solidFill>
                <a:latin typeface="Palatino Linotype" panose="02040502050505030304" pitchFamily="18" charset="0"/>
                <a:cs typeface="Times New Roman" panose="02020603050405020304" pitchFamily="18" charset="0"/>
              </a:rPr>
              <a:t>A mechanism where the mode of the detected class history is checked every once in a while for classification corrections could be implemented.</a:t>
            </a: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smtClean="0">
                <a:solidFill>
                  <a:schemeClr val="tx1"/>
                </a:solidFill>
                <a:latin typeface="Palatino Linotype" panose="02040502050505030304" pitchFamily="18" charset="0"/>
                <a:cs typeface="Times New Roman" panose="02020603050405020304" pitchFamily="18" charset="0"/>
              </a:rPr>
              <a:t>Future Work</a:t>
            </a:r>
            <a:endParaRPr lang="tr-TR" dirty="0">
              <a:solidFill>
                <a:schemeClr val="tx1"/>
              </a:solidFill>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36840908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31</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Find the visual center of a concave contour: Pole of inaccessibility problem, needed in case the centroid of a concave contour ends up inside a convex contour.</a:t>
            </a: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smtClean="0">
                <a:solidFill>
                  <a:schemeClr val="tx1"/>
                </a:solidFill>
                <a:latin typeface="Palatino Linotype" panose="02040502050505030304" pitchFamily="18" charset="0"/>
                <a:cs typeface="Times New Roman" panose="02020603050405020304" pitchFamily="18" charset="0"/>
              </a:rPr>
              <a:t>Future Work</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2" name="Resim 1"/>
          <p:cNvPicPr>
            <a:picLocks noChangeAspect="1"/>
          </p:cNvPicPr>
          <p:nvPr/>
        </p:nvPicPr>
        <p:blipFill>
          <a:blip r:embed="rId2"/>
          <a:stretch>
            <a:fillRect/>
          </a:stretch>
        </p:blipFill>
        <p:spPr>
          <a:xfrm>
            <a:off x="4936363" y="3018100"/>
            <a:ext cx="3386074" cy="2552190"/>
          </a:xfrm>
          <a:prstGeom prst="rect">
            <a:avLst/>
          </a:prstGeom>
        </p:spPr>
      </p:pic>
    </p:spTree>
    <p:extLst>
      <p:ext uri="{BB962C8B-B14F-4D97-AF65-F5344CB8AC3E}">
        <p14:creationId xmlns:p14="http://schemas.microsoft.com/office/powerpoint/2010/main" val="4048118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32</a:t>
            </a:fld>
            <a:endParaRPr lang="tr-TR" dirty="0"/>
          </a:p>
        </p:txBody>
      </p:sp>
      <p:sp>
        <p:nvSpPr>
          <p:cNvPr id="5" name="İçerik Yer Tutucusu 2"/>
          <p:cNvSpPr txBox="1">
            <a:spLocks/>
          </p:cNvSpPr>
          <p:nvPr/>
        </p:nvSpPr>
        <p:spPr>
          <a:xfrm>
            <a:off x="1371600" y="1216863"/>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This project </a:t>
            </a:r>
            <a:r>
              <a:rPr lang="en-GB" sz="2400" dirty="0">
                <a:solidFill>
                  <a:schemeClr val="tx1"/>
                </a:solidFill>
                <a:latin typeface="Palatino Linotype" panose="02040502050505030304" pitchFamily="18" charset="0"/>
                <a:cs typeface="Times New Roman" panose="02020603050405020304" pitchFamily="18" charset="0"/>
              </a:rPr>
              <a:t>takes an 8 Ball Pool game video shot in a stationary </a:t>
            </a:r>
            <a:r>
              <a:rPr lang="en-GB" sz="2400" dirty="0" smtClean="0">
                <a:solidFill>
                  <a:schemeClr val="tx1"/>
                </a:solidFill>
                <a:latin typeface="Palatino Linotype" panose="02040502050505030304" pitchFamily="18" charset="0"/>
                <a:cs typeface="Times New Roman" panose="02020603050405020304" pitchFamily="18" charset="0"/>
              </a:rPr>
              <a:t>single-view And it </a:t>
            </a:r>
            <a:r>
              <a:rPr lang="en-GB" sz="2400" dirty="0">
                <a:solidFill>
                  <a:schemeClr val="tx1"/>
                </a:solidFill>
                <a:latin typeface="Palatino Linotype" panose="02040502050505030304" pitchFamily="18" charset="0"/>
                <a:cs typeface="Times New Roman" panose="02020603050405020304" pitchFamily="18" charset="0"/>
              </a:rPr>
              <a:t>demonstrates how a simple tuned deterministic vision model can be used to keep track of the game state using the continuity between frames and game logic</a:t>
            </a:r>
            <a:r>
              <a:rPr lang="en-GB" sz="2400" dirty="0" smtClean="0">
                <a:solidFill>
                  <a:schemeClr val="tx1"/>
                </a:solidFill>
                <a:latin typeface="Palatino Linotype" panose="02040502050505030304" pitchFamily="18" charset="0"/>
                <a:cs typeface="Times New Roman" panose="02020603050405020304" pitchFamily="18" charset="0"/>
              </a:rPr>
              <a:t>.</a:t>
            </a: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smtClean="0">
                <a:solidFill>
                  <a:schemeClr val="tx1"/>
                </a:solidFill>
                <a:latin typeface="Palatino Linotype" panose="02040502050505030304" pitchFamily="18" charset="0"/>
                <a:cs typeface="Times New Roman" panose="02020603050405020304" pitchFamily="18" charset="0"/>
              </a:rPr>
              <a:t>Final Result</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descr="D:\_Education\Database_Master's\Uni-11\Computer Vision\3-Project\Final Version\frames\88.jpg"/>
          <p:cNvPicPr/>
          <p:nvPr/>
        </p:nvPicPr>
        <p:blipFill rotWithShape="1">
          <a:blip r:embed="rId2">
            <a:extLst>
              <a:ext uri="{28A0092B-C50C-407E-A947-70E740481C1C}">
                <a14:useLocalDpi xmlns:a14="http://schemas.microsoft.com/office/drawing/2010/main" val="0"/>
              </a:ext>
            </a:extLst>
          </a:blip>
          <a:srcRect l="6820" r="10196"/>
          <a:stretch/>
        </p:blipFill>
        <p:spPr bwMode="auto">
          <a:xfrm>
            <a:off x="3173926" y="2906949"/>
            <a:ext cx="5996548" cy="3951051"/>
          </a:xfrm>
          <a:prstGeom prst="rect">
            <a:avLst/>
          </a:prstGeom>
          <a:noFill/>
          <a:ln>
            <a:noFill/>
          </a:ln>
        </p:spPr>
      </p:pic>
    </p:spTree>
    <p:extLst>
      <p:ext uri="{BB962C8B-B14F-4D97-AF65-F5344CB8AC3E}">
        <p14:creationId xmlns:p14="http://schemas.microsoft.com/office/powerpoint/2010/main" val="2796722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079078" y="2547852"/>
            <a:ext cx="2502130" cy="1485900"/>
          </a:xfrm>
        </p:spPr>
        <p:txBody>
          <a:bodyPr>
            <a:normAutofit/>
          </a:bodyPr>
          <a:lstStyle/>
          <a:p>
            <a:r>
              <a:rPr lang="en-GB" sz="7200" dirty="0" smtClean="0">
                <a:latin typeface="Palatino Linotype" panose="02040502050505030304" pitchFamily="18" charset="0"/>
              </a:rPr>
              <a:t>Q&amp;A</a:t>
            </a:r>
            <a:endParaRPr lang="tr-TR" sz="7200" dirty="0">
              <a:latin typeface="Palatino Linotype" panose="02040502050505030304" pitchFamily="18" charset="0"/>
            </a:endParaRPr>
          </a:p>
        </p:txBody>
      </p:sp>
      <p:sp>
        <p:nvSpPr>
          <p:cNvPr id="4" name="Slayt Numarası Yer Tutucusu 3"/>
          <p:cNvSpPr>
            <a:spLocks noGrp="1"/>
          </p:cNvSpPr>
          <p:nvPr>
            <p:ph type="sldNum" sz="quarter" idx="12"/>
          </p:nvPr>
        </p:nvSpPr>
        <p:spPr/>
        <p:txBody>
          <a:bodyPr/>
          <a:lstStyle/>
          <a:p>
            <a:fld id="{8A766AA3-41D8-4D79-AF42-C6B626789489}" type="slidenum">
              <a:rPr lang="tr-TR" smtClean="0"/>
              <a:t>33</a:t>
            </a:fld>
            <a:endParaRPr lang="tr-TR" dirty="0"/>
          </a:p>
        </p:txBody>
      </p:sp>
    </p:spTree>
    <p:extLst>
      <p:ext uri="{BB962C8B-B14F-4D97-AF65-F5344CB8AC3E}">
        <p14:creationId xmlns:p14="http://schemas.microsoft.com/office/powerpoint/2010/main" val="3303002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4</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Use</a:t>
            </a:r>
            <a:r>
              <a:rPr lang="tr-TR" sz="2400" dirty="0" smtClean="0">
                <a:solidFill>
                  <a:schemeClr val="tx1"/>
                </a:solidFill>
                <a:latin typeface="Palatino Linotype" panose="02040502050505030304" pitchFamily="18" charset="0"/>
                <a:cs typeface="Times New Roman" panose="02020603050405020304" pitchFamily="18" charset="0"/>
              </a:rPr>
              <a:t> a </a:t>
            </a:r>
            <a:r>
              <a:rPr lang="tr-TR" sz="2400" dirty="0" err="1" smtClean="0">
                <a:solidFill>
                  <a:schemeClr val="tx1"/>
                </a:solidFill>
                <a:latin typeface="Palatino Linotype" panose="02040502050505030304" pitchFamily="18" charset="0"/>
                <a:cs typeface="Times New Roman" panose="02020603050405020304" pitchFamily="18" charset="0"/>
              </a:rPr>
              <a:t>simple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deterministic</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detection</a:t>
            </a:r>
            <a:r>
              <a:rPr lang="tr-TR" sz="2400" dirty="0" smtClean="0">
                <a:solidFill>
                  <a:schemeClr val="tx1"/>
                </a:solidFill>
                <a:latin typeface="Palatino Linotype" panose="02040502050505030304" pitchFamily="18" charset="0"/>
                <a:cs typeface="Times New Roman" panose="02020603050405020304" pitchFamily="18" charset="0"/>
              </a:rPr>
              <a:t> &amp; </a:t>
            </a:r>
            <a:r>
              <a:rPr lang="tr-TR" sz="2400" dirty="0" err="1" smtClean="0">
                <a:solidFill>
                  <a:schemeClr val="tx1"/>
                </a:solidFill>
                <a:latin typeface="Palatino Linotype" panose="02040502050505030304" pitchFamily="18" charset="0"/>
                <a:cs typeface="Times New Roman" panose="02020603050405020304" pitchFamily="18" charset="0"/>
              </a:rPr>
              <a:t>classification</a:t>
            </a:r>
            <a:r>
              <a:rPr lang="tr-TR" sz="2400" dirty="0" smtClean="0">
                <a:solidFill>
                  <a:schemeClr val="tx1"/>
                </a:solidFill>
                <a:latin typeface="Palatino Linotype" panose="02040502050505030304" pitchFamily="18" charset="0"/>
                <a:cs typeface="Times New Roman" panose="02020603050405020304" pitchFamily="18" charset="0"/>
              </a:rPr>
              <a:t> model.</a:t>
            </a: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Tune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some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parameters</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Focus</a:t>
            </a:r>
            <a:r>
              <a:rPr lang="tr-TR" sz="2400" dirty="0" smtClean="0">
                <a:solidFill>
                  <a:schemeClr val="tx1"/>
                </a:solidFill>
                <a:latin typeface="Palatino Linotype" panose="02040502050505030304" pitchFamily="18" charset="0"/>
                <a:cs typeface="Times New Roman" panose="02020603050405020304" pitchFamily="18" charset="0"/>
              </a:rPr>
              <a:t> on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ball</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tracking</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aspect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to</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improve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continuous</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performance</a:t>
            </a:r>
            <a:r>
              <a:rPr lang="tr-TR" sz="2400" dirty="0" smtClean="0">
                <a:solidFill>
                  <a:schemeClr val="tx1"/>
                </a:solidFill>
                <a:latin typeface="Palatino Linotype" panose="02040502050505030304" pitchFamily="18" charset="0"/>
                <a:cs typeface="Times New Roman" panose="02020603050405020304" pitchFamily="18" charset="0"/>
              </a:rPr>
              <a:t> of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model.</a:t>
            </a: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err="1" smtClean="0">
                <a:solidFill>
                  <a:schemeClr val="tx1"/>
                </a:solidFill>
                <a:latin typeface="Palatino Linotype" panose="02040502050505030304" pitchFamily="18" charset="0"/>
                <a:cs typeface="Times New Roman" panose="02020603050405020304" pitchFamily="18" charset="0"/>
              </a:rPr>
              <a:t>Our</a:t>
            </a:r>
            <a:r>
              <a:rPr lang="tr-TR" dirty="0" smtClean="0">
                <a:solidFill>
                  <a:schemeClr val="tx1"/>
                </a:solidFill>
                <a:latin typeface="Palatino Linotype" panose="02040502050505030304" pitchFamily="18" charset="0"/>
                <a:cs typeface="Times New Roman" panose="02020603050405020304" pitchFamily="18" charset="0"/>
              </a:rPr>
              <a:t> </a:t>
            </a:r>
            <a:r>
              <a:rPr lang="tr-TR" dirty="0" err="1" smtClean="0">
                <a:solidFill>
                  <a:schemeClr val="tx1"/>
                </a:solidFill>
                <a:latin typeface="Palatino Linotype" panose="02040502050505030304" pitchFamily="18" charset="0"/>
                <a:cs typeface="Times New Roman" panose="02020603050405020304" pitchFamily="18" charset="0"/>
              </a:rPr>
              <a:t>Approach</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descr="D:\_Education\Database_Master's\Uni-11\Computer Vision\3-Project\Final Version\frames\88.jpg"/>
          <p:cNvPicPr/>
          <p:nvPr/>
        </p:nvPicPr>
        <p:blipFill rotWithShape="1">
          <a:blip r:embed="rId2">
            <a:extLst>
              <a:ext uri="{28A0092B-C50C-407E-A947-70E740481C1C}">
                <a14:useLocalDpi xmlns:a14="http://schemas.microsoft.com/office/drawing/2010/main" val="0"/>
              </a:ext>
            </a:extLst>
          </a:blip>
          <a:srcRect l="6820" r="10196"/>
          <a:stretch/>
        </p:blipFill>
        <p:spPr bwMode="auto">
          <a:xfrm>
            <a:off x="3476188" y="3305262"/>
            <a:ext cx="5392024" cy="3552738"/>
          </a:xfrm>
          <a:prstGeom prst="rect">
            <a:avLst/>
          </a:prstGeom>
          <a:noFill/>
          <a:ln>
            <a:noFill/>
          </a:ln>
        </p:spPr>
      </p:pic>
    </p:spTree>
    <p:extLst>
      <p:ext uri="{BB962C8B-B14F-4D97-AF65-F5344CB8AC3E}">
        <p14:creationId xmlns:p14="http://schemas.microsoft.com/office/powerpoint/2010/main" val="2953262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5</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A video is simply a set of consequent frames. To analyse the video we must first get these frames.</a:t>
            </a:r>
          </a:p>
          <a:p>
            <a:pPr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We have first created a sampling code to sample a frame every </a:t>
            </a:r>
            <a:r>
              <a:rPr lang="en-GB" sz="2400" dirty="0" err="1" smtClean="0">
                <a:solidFill>
                  <a:schemeClr val="tx1"/>
                </a:solidFill>
                <a:latin typeface="Palatino Linotype" panose="02040502050505030304" pitchFamily="18" charset="0"/>
                <a:cs typeface="Times New Roman" panose="02020603050405020304" pitchFamily="18" charset="0"/>
              </a:rPr>
              <a:t>sampling_period</a:t>
            </a:r>
            <a:r>
              <a:rPr lang="en-GB" sz="2400" dirty="0" smtClean="0">
                <a:solidFill>
                  <a:schemeClr val="tx1"/>
                </a:solidFill>
                <a:latin typeface="Palatino Linotype" panose="02040502050505030304" pitchFamily="18" charset="0"/>
                <a:cs typeface="Times New Roman" panose="02020603050405020304" pitchFamily="18" charset="0"/>
              </a:rPr>
              <a:t> seconds from the video.</a:t>
            </a:r>
          </a:p>
          <a:p>
            <a:pPr lvl="1"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Lower period -&gt; More samples -&gt; </a:t>
            </a:r>
            <a:r>
              <a:rPr lang="en-GB" sz="2400" u="sng" dirty="0">
                <a:solidFill>
                  <a:schemeClr val="tx1"/>
                </a:solidFill>
                <a:latin typeface="Palatino Linotype" panose="02040502050505030304" pitchFamily="18" charset="0"/>
                <a:cs typeface="Times New Roman" panose="02020603050405020304" pitchFamily="18" charset="0"/>
              </a:rPr>
              <a:t>Better Ball </a:t>
            </a:r>
            <a:r>
              <a:rPr lang="en-GB" sz="2400" u="sng" dirty="0" smtClean="0">
                <a:solidFill>
                  <a:schemeClr val="tx1"/>
                </a:solidFill>
                <a:latin typeface="Palatino Linotype" panose="02040502050505030304" pitchFamily="18" charset="0"/>
                <a:cs typeface="Times New Roman" panose="02020603050405020304" pitchFamily="18" charset="0"/>
              </a:rPr>
              <a:t>Tracking</a:t>
            </a:r>
            <a:r>
              <a:rPr lang="en-GB" sz="2400" dirty="0" smtClean="0">
                <a:solidFill>
                  <a:schemeClr val="tx1"/>
                </a:solidFill>
                <a:latin typeface="Palatino Linotype" panose="02040502050505030304" pitchFamily="18" charset="0"/>
                <a:cs typeface="Times New Roman" panose="02020603050405020304" pitchFamily="18" charset="0"/>
              </a:rPr>
              <a:t> </a:t>
            </a:r>
            <a:r>
              <a:rPr lang="en-GB" sz="2400" b="1" dirty="0">
                <a:solidFill>
                  <a:schemeClr val="tx1"/>
                </a:solidFill>
                <a:latin typeface="Palatino Linotype" panose="02040502050505030304" pitchFamily="18" charset="0"/>
                <a:cs typeface="Times New Roman" panose="02020603050405020304" pitchFamily="18" charset="0"/>
              </a:rPr>
              <a:t>BUT </a:t>
            </a:r>
            <a:r>
              <a:rPr lang="en-GB" sz="2400" dirty="0">
                <a:solidFill>
                  <a:schemeClr val="tx1"/>
                </a:solidFill>
                <a:latin typeface="Palatino Linotype" panose="02040502050505030304" pitchFamily="18" charset="0"/>
                <a:cs typeface="Times New Roman" panose="02020603050405020304" pitchFamily="18" charset="0"/>
              </a:rPr>
              <a:t>Longer Runtime </a:t>
            </a:r>
            <a:endParaRPr lang="en-GB" sz="2400" u="sng" dirty="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en-GB" sz="2400" dirty="0" smtClean="0">
                <a:solidFill>
                  <a:schemeClr val="tx1"/>
                </a:solidFill>
                <a:latin typeface="Palatino Linotype" panose="02040502050505030304" pitchFamily="18" charset="0"/>
                <a:cs typeface="Times New Roman" panose="02020603050405020304" pitchFamily="18" charset="0"/>
              </a:rPr>
              <a:t>Sample a frame every </a:t>
            </a:r>
            <a:r>
              <a:rPr lang="en-GB" sz="2400" b="1" dirty="0" smtClean="0">
                <a:solidFill>
                  <a:schemeClr val="tx1"/>
                </a:solidFill>
                <a:latin typeface="Palatino Linotype" panose="02040502050505030304" pitchFamily="18" charset="0"/>
                <a:cs typeface="Times New Roman" panose="02020603050405020304" pitchFamily="18" charset="0"/>
              </a:rPr>
              <a:t>0.1 seconds</a:t>
            </a:r>
            <a:r>
              <a:rPr lang="en-GB" sz="2400" dirty="0" smtClean="0">
                <a:solidFill>
                  <a:schemeClr val="tx1"/>
                </a:solidFill>
                <a:latin typeface="Palatino Linotype" panose="02040502050505030304" pitchFamily="18" charset="0"/>
                <a:cs typeface="Times New Roman" panose="02020603050405020304" pitchFamily="18" charset="0"/>
              </a:rPr>
              <a:t>. (The default for a 30fps video is 0.033 s.)</a:t>
            </a: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We will work on the image of the table. We have the option to enlarge or contract the image before processing it.</a:t>
            </a:r>
          </a:p>
          <a:p>
            <a:pPr lvl="1"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More enlarged image -&gt; More pixels between the ball images -&gt; </a:t>
            </a:r>
            <a:r>
              <a:rPr lang="en-US" sz="2400" u="sng" dirty="0" smtClean="0">
                <a:solidFill>
                  <a:schemeClr val="tx1"/>
                </a:solidFill>
                <a:latin typeface="Palatino Linotype" panose="02040502050505030304" pitchFamily="18" charset="0"/>
                <a:cs typeface="Times New Roman" panose="02020603050405020304" pitchFamily="18" charset="0"/>
              </a:rPr>
              <a:t>Contour detection works better</a:t>
            </a:r>
            <a:r>
              <a:rPr lang="en-US" sz="2400" dirty="0" smtClean="0">
                <a:solidFill>
                  <a:schemeClr val="tx1"/>
                </a:solidFill>
                <a:latin typeface="Palatino Linotype" panose="02040502050505030304" pitchFamily="18" charset="0"/>
                <a:cs typeface="Times New Roman" panose="02020603050405020304" pitchFamily="18" charset="0"/>
              </a:rPr>
              <a:t> </a:t>
            </a:r>
            <a:r>
              <a:rPr lang="en-US" sz="2400" b="1" dirty="0" smtClean="0">
                <a:solidFill>
                  <a:schemeClr val="tx1"/>
                </a:solidFill>
                <a:latin typeface="Palatino Linotype" panose="02040502050505030304" pitchFamily="18" charset="0"/>
                <a:cs typeface="Times New Roman" panose="02020603050405020304" pitchFamily="18" charset="0"/>
              </a:rPr>
              <a:t>BUT </a:t>
            </a:r>
            <a:r>
              <a:rPr lang="en-US" sz="2400" dirty="0" smtClean="0">
                <a:solidFill>
                  <a:schemeClr val="tx1"/>
                </a:solidFill>
                <a:latin typeface="Palatino Linotype" panose="02040502050505030304" pitchFamily="18" charset="0"/>
                <a:cs typeface="Times New Roman" panose="02020603050405020304" pitchFamily="18" charset="0"/>
              </a:rPr>
              <a:t>More Computational Load</a:t>
            </a:r>
          </a:p>
          <a:p>
            <a:pPr lvl="1" algn="just">
              <a:lnSpc>
                <a:spcPct val="75000"/>
              </a:lnSpc>
            </a:pPr>
            <a:r>
              <a:rPr lang="en-US" sz="2400" dirty="0" smtClean="0">
                <a:solidFill>
                  <a:schemeClr val="tx1"/>
                </a:solidFill>
                <a:latin typeface="Palatino Linotype" panose="02040502050505030304" pitchFamily="18" charset="0"/>
                <a:cs typeface="Times New Roman" panose="02020603050405020304" pitchFamily="18" charset="0"/>
              </a:rPr>
              <a:t>Take the width of the rectified table as </a:t>
            </a:r>
            <a:r>
              <a:rPr lang="en-US" sz="2400" b="1" dirty="0" smtClean="0">
                <a:solidFill>
                  <a:schemeClr val="tx1"/>
                </a:solidFill>
                <a:latin typeface="Palatino Linotype" panose="02040502050505030304" pitchFamily="18" charset="0"/>
                <a:cs typeface="Times New Roman" panose="02020603050405020304" pitchFamily="18" charset="0"/>
              </a:rPr>
              <a:t>1440px. </a:t>
            </a:r>
            <a:r>
              <a:rPr lang="en-US" sz="2400" dirty="0" smtClean="0">
                <a:solidFill>
                  <a:schemeClr val="tx1"/>
                </a:solidFill>
                <a:latin typeface="Palatino Linotype" panose="02040502050505030304" pitchFamily="18" charset="0"/>
                <a:cs typeface="Times New Roman" panose="02020603050405020304" pitchFamily="18" charset="0"/>
              </a:rPr>
              <a:t>(About 2x enlargement)</a:t>
            </a: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GB" dirty="0" smtClean="0">
                <a:solidFill>
                  <a:schemeClr val="tx1"/>
                </a:solidFill>
                <a:latin typeface="Palatino Linotype" panose="02040502050505030304" pitchFamily="18" charset="0"/>
                <a:cs typeface="Times New Roman" panose="02020603050405020304" pitchFamily="18" charset="0"/>
              </a:rPr>
              <a:t>Performance Variables</a:t>
            </a:r>
            <a:endParaRPr lang="tr-TR" dirty="0">
              <a:solidFill>
                <a:schemeClr val="tx1"/>
              </a:solidFill>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2959513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6</a:t>
            </a:fld>
            <a:endParaRPr lang="tr-TR" dirty="0"/>
          </a:p>
        </p:txBody>
      </p:sp>
      <p:sp>
        <p:nvSpPr>
          <p:cNvPr id="5" name="İçerik Yer Tutucusu 2"/>
          <p:cNvSpPr txBox="1">
            <a:spLocks/>
          </p:cNvSpPr>
          <p:nvPr/>
        </p:nvSpPr>
        <p:spPr>
          <a:xfrm>
            <a:off x="1371600" y="1715548"/>
            <a:ext cx="752729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Class: </a:t>
            </a:r>
            <a:r>
              <a:rPr lang="tr-TR" sz="2400" dirty="0" err="1" smtClean="0">
                <a:solidFill>
                  <a:schemeClr val="tx1"/>
                </a:solidFill>
                <a:latin typeface="Palatino Linotype" panose="02040502050505030304" pitchFamily="18" charset="0"/>
                <a:cs typeface="Times New Roman" panose="02020603050405020304" pitchFamily="18" charset="0"/>
              </a:rPr>
              <a:t>Cue</a:t>
            </a:r>
            <a:r>
              <a:rPr lang="tr-TR" sz="2400" dirty="0" smtClean="0">
                <a:solidFill>
                  <a:schemeClr val="tx1"/>
                </a:solidFill>
                <a:latin typeface="Palatino Linotype" panose="02040502050505030304" pitchFamily="18" charset="0"/>
                <a:cs typeface="Times New Roman" panose="02020603050405020304" pitchFamily="18" charset="0"/>
              </a:rPr>
              <a:t> (C) , 8 </a:t>
            </a:r>
            <a:r>
              <a:rPr lang="tr-TR" sz="2400" dirty="0" err="1" smtClean="0">
                <a:solidFill>
                  <a:schemeClr val="tx1"/>
                </a:solidFill>
                <a:latin typeface="Palatino Linotype" panose="02040502050505030304" pitchFamily="18" charset="0"/>
                <a:cs typeface="Times New Roman" panose="02020603050405020304" pitchFamily="18" charset="0"/>
              </a:rPr>
              <a:t>Ball</a:t>
            </a:r>
            <a:r>
              <a:rPr lang="tr-TR" sz="2400" dirty="0" smtClean="0">
                <a:solidFill>
                  <a:schemeClr val="tx1"/>
                </a:solidFill>
                <a:latin typeface="Palatino Linotype" panose="02040502050505030304" pitchFamily="18" charset="0"/>
                <a:cs typeface="Times New Roman" panose="02020603050405020304" pitchFamily="18" charset="0"/>
              </a:rPr>
              <a:t> (8) , Solid (O) , </a:t>
            </a:r>
            <a:r>
              <a:rPr lang="tr-TR" sz="2400" dirty="0" err="1" smtClean="0">
                <a:solidFill>
                  <a:schemeClr val="tx1"/>
                </a:solidFill>
                <a:latin typeface="Palatino Linotype" panose="02040502050505030304" pitchFamily="18" charset="0"/>
                <a:cs typeface="Times New Roman" panose="02020603050405020304" pitchFamily="18" charset="0"/>
              </a:rPr>
              <a:t>Striped</a:t>
            </a:r>
            <a:r>
              <a:rPr lang="tr-TR" sz="2400" dirty="0" smtClean="0">
                <a:solidFill>
                  <a:schemeClr val="tx1"/>
                </a:solidFill>
                <a:latin typeface="Palatino Linotype" panose="02040502050505030304" pitchFamily="18" charset="0"/>
                <a:cs typeface="Times New Roman" panose="02020603050405020304" pitchFamily="18" charset="0"/>
              </a:rPr>
              <a:t> (||)</a:t>
            </a: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State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Positional</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sector</a:t>
            </a:r>
            <a:r>
              <a:rPr lang="tr-TR" sz="2400" dirty="0" smtClean="0">
                <a:solidFill>
                  <a:schemeClr val="tx1"/>
                </a:solidFill>
                <a:latin typeface="Palatino Linotype" panose="02040502050505030304" pitchFamily="18" charset="0"/>
                <a:cs typeface="Times New Roman" panose="02020603050405020304" pitchFamily="18" charset="0"/>
              </a:rPr>
              <a:t> on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table</a:t>
            </a:r>
            <a:r>
              <a:rPr lang="tr-TR" sz="2400" dirty="0">
                <a:solidFill>
                  <a:schemeClr val="tx1"/>
                </a:solidFill>
                <a:latin typeface="Palatino Linotype" panose="02040502050505030304" pitchFamily="18" charset="0"/>
                <a:cs typeface="Times New Roman" panose="02020603050405020304" pitchFamily="18" charset="0"/>
              </a:rPr>
              <a:t> </a:t>
            </a:r>
            <a:r>
              <a:rPr lang="tr-TR" sz="2400" dirty="0" smtClean="0">
                <a:solidFill>
                  <a:srgbClr val="FF0000"/>
                </a:solidFill>
                <a:latin typeface="Palatino Linotype" panose="02040502050505030304" pitchFamily="18" charset="0"/>
                <a:cs typeface="Times New Roman" panose="02020603050405020304" pitchFamily="18" charset="0"/>
              </a:rPr>
              <a:t>---&gt;</a:t>
            </a:r>
          </a:p>
          <a:p>
            <a:pPr lvl="1"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Inside </a:t>
            </a:r>
            <a:r>
              <a:rPr lang="tr-TR" sz="2400" dirty="0" err="1" smtClean="0">
                <a:solidFill>
                  <a:schemeClr val="tx1"/>
                </a:solidFill>
                <a:latin typeface="Palatino Linotype" panose="02040502050505030304" pitchFamily="18" charset="0"/>
                <a:cs typeface="Times New Roman" panose="02020603050405020304" pitchFamily="18" charset="0"/>
              </a:rPr>
              <a:t>octant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State</a:t>
            </a:r>
            <a:r>
              <a:rPr lang="tr-TR" sz="2400" dirty="0" smtClean="0">
                <a:solidFill>
                  <a:schemeClr val="tx1"/>
                </a:solidFill>
                <a:latin typeface="Palatino Linotype" panose="02040502050505030304" pitchFamily="18" charset="0"/>
                <a:cs typeface="Times New Roman" panose="02020603050405020304" pitchFamily="18" charset="0"/>
              </a:rPr>
              <a:t>= 21-28</a:t>
            </a: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Next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to</a:t>
            </a:r>
            <a:r>
              <a:rPr lang="tr-TR" sz="2400" dirty="0" smtClean="0">
                <a:solidFill>
                  <a:schemeClr val="tx1"/>
                </a:solidFill>
                <a:latin typeface="Palatino Linotype" panose="02040502050505030304" pitchFamily="18" charset="0"/>
                <a:cs typeface="Times New Roman" panose="02020603050405020304" pitchFamily="18" charset="0"/>
              </a:rPr>
              <a:t> hole: </a:t>
            </a:r>
            <a:r>
              <a:rPr lang="tr-TR" sz="2400" dirty="0" err="1" smtClean="0">
                <a:solidFill>
                  <a:schemeClr val="tx1"/>
                </a:solidFill>
                <a:latin typeface="Palatino Linotype" panose="02040502050505030304" pitchFamily="18" charset="0"/>
                <a:cs typeface="Times New Roman" panose="02020603050405020304" pitchFamily="18" charset="0"/>
              </a:rPr>
              <a:t>State</a:t>
            </a:r>
            <a:r>
              <a:rPr lang="tr-TR" sz="2400" dirty="0" smtClean="0">
                <a:solidFill>
                  <a:schemeClr val="tx1"/>
                </a:solidFill>
                <a:latin typeface="Palatino Linotype" panose="02040502050505030304" pitchFamily="18" charset="0"/>
                <a:cs typeface="Times New Roman" panose="02020603050405020304" pitchFamily="18" charset="0"/>
              </a:rPr>
              <a:t>= 11-16</a:t>
            </a:r>
          </a:p>
          <a:p>
            <a:pPr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Center: of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smallest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enclosing</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circle</a:t>
            </a:r>
            <a:r>
              <a:rPr lang="tr-TR" sz="2400" dirty="0" smtClean="0">
                <a:solidFill>
                  <a:schemeClr val="tx1"/>
                </a:solidFill>
                <a:latin typeface="Palatino Linotype" panose="02040502050505030304" pitchFamily="18" charset="0"/>
                <a:cs typeface="Times New Roman" panose="02020603050405020304" pitchFamily="18" charset="0"/>
              </a:rPr>
              <a:t>.</a:t>
            </a: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Contour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Pixel</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array</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defining</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perimeter</a:t>
            </a:r>
            <a:r>
              <a:rPr lang="tr-TR" sz="2400" dirty="0" smtClean="0">
                <a:solidFill>
                  <a:schemeClr val="tx1"/>
                </a:solidFill>
                <a:latin typeface="Palatino Linotype" panose="02040502050505030304" pitchFamily="18" charset="0"/>
                <a:cs typeface="Times New Roman" panose="02020603050405020304" pitchFamily="18" charset="0"/>
              </a:rPr>
              <a:t>.</a:t>
            </a:r>
          </a:p>
          <a:p>
            <a:pPr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Image: Image of </a:t>
            </a:r>
            <a:r>
              <a:rPr lang="tr-TR" sz="2400" dirty="0" err="1" smtClean="0">
                <a:solidFill>
                  <a:schemeClr val="tx1"/>
                </a:solidFill>
                <a:latin typeface="Palatino Linotype" panose="02040502050505030304" pitchFamily="18" charset="0"/>
                <a:cs typeface="Times New Roman" panose="02020603050405020304" pitchFamily="18" charset="0"/>
              </a:rPr>
              <a:t>only</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ball</a:t>
            </a:r>
            <a:r>
              <a:rPr lang="tr-TR" sz="2400" dirty="0" smtClean="0">
                <a:solidFill>
                  <a:schemeClr val="tx1"/>
                </a:solidFill>
                <a:latin typeface="Palatino Linotype" panose="02040502050505030304" pitchFamily="18" charset="0"/>
                <a:cs typeface="Times New Roman" panose="02020603050405020304" pitchFamily="18" charset="0"/>
              </a:rPr>
              <a:t> on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table</a:t>
            </a:r>
            <a:r>
              <a:rPr lang="tr-TR" sz="2400" dirty="0" smtClean="0">
                <a:solidFill>
                  <a:schemeClr val="tx1"/>
                </a:solidFill>
                <a:latin typeface="Palatino Linotype" panose="02040502050505030304" pitchFamily="18" charset="0"/>
                <a:cs typeface="Times New Roman" panose="02020603050405020304" pitchFamily="18" charset="0"/>
              </a:rPr>
              <a:t>.</a:t>
            </a:r>
            <a:endParaRPr lang="tr-TR"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Luminance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Average</a:t>
            </a:r>
            <a:r>
              <a:rPr lang="tr-TR" sz="2400" dirty="0" smtClean="0">
                <a:solidFill>
                  <a:schemeClr val="tx1"/>
                </a:solidFill>
                <a:latin typeface="Palatino Linotype" panose="02040502050505030304" pitchFamily="18" charset="0"/>
                <a:cs typeface="Times New Roman" panose="02020603050405020304" pitchFamily="18" charset="0"/>
              </a:rPr>
              <a:t> LAB </a:t>
            </a:r>
            <a:r>
              <a:rPr lang="tr-TR" sz="2400" dirty="0" err="1" smtClean="0">
                <a:solidFill>
                  <a:schemeClr val="tx1"/>
                </a:solidFill>
                <a:latin typeface="Palatino Linotype" panose="02040502050505030304" pitchFamily="18" charset="0"/>
                <a:cs typeface="Times New Roman" panose="02020603050405020304" pitchFamily="18" charset="0"/>
              </a:rPr>
              <a:t>luminance</a:t>
            </a:r>
            <a:r>
              <a:rPr lang="tr-TR" sz="2400" dirty="0" smtClean="0">
                <a:solidFill>
                  <a:schemeClr val="tx1"/>
                </a:solidFill>
                <a:latin typeface="Palatino Linotype" panose="02040502050505030304" pitchFamily="18" charset="0"/>
                <a:cs typeface="Times New Roman" panose="02020603050405020304" pitchFamily="18" charset="0"/>
              </a:rPr>
              <a:t> of </a:t>
            </a:r>
            <a:r>
              <a:rPr lang="tr-TR" sz="2400" dirty="0" err="1" smtClean="0">
                <a:solidFill>
                  <a:schemeClr val="tx1"/>
                </a:solidFill>
                <a:latin typeface="Palatino Linotype" panose="02040502050505030304" pitchFamily="18" charset="0"/>
                <a:cs typeface="Times New Roman" panose="02020603050405020304" pitchFamily="18" charset="0"/>
              </a:rPr>
              <a:t>pixels</a:t>
            </a:r>
            <a:r>
              <a:rPr lang="tr-TR" sz="2400" dirty="0" smtClean="0">
                <a:solidFill>
                  <a:schemeClr val="tx1"/>
                </a:solidFill>
                <a:latin typeface="Palatino Linotype" panose="02040502050505030304" pitchFamily="18" charset="0"/>
                <a:cs typeface="Times New Roman" panose="02020603050405020304" pitchFamily="18" charset="0"/>
              </a:rPr>
              <a:t>.</a:t>
            </a: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Color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Ratio</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Colored</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Pixels</a:t>
            </a:r>
            <a:r>
              <a:rPr lang="tr-TR" sz="2400" dirty="0" smtClean="0">
                <a:solidFill>
                  <a:schemeClr val="tx1"/>
                </a:solidFill>
                <a:latin typeface="Palatino Linotype" panose="02040502050505030304" pitchFamily="18" charset="0"/>
                <a:cs typeface="Times New Roman" panose="02020603050405020304" pitchFamily="18" charset="0"/>
              </a:rPr>
              <a:t> / </a:t>
            </a:r>
            <a:r>
              <a:rPr lang="tr-TR" sz="2400" dirty="0" err="1" smtClean="0">
                <a:solidFill>
                  <a:schemeClr val="tx1"/>
                </a:solidFill>
                <a:latin typeface="Palatino Linotype" panose="02040502050505030304" pitchFamily="18" charset="0"/>
                <a:cs typeface="Times New Roman" panose="02020603050405020304" pitchFamily="18" charset="0"/>
              </a:rPr>
              <a:t>Whiteish</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Pixels</a:t>
            </a:r>
            <a:r>
              <a:rPr lang="tr-TR" sz="2400" dirty="0" smtClean="0">
                <a:solidFill>
                  <a:schemeClr val="tx1"/>
                </a:solidFill>
                <a:latin typeface="Palatino Linotype" panose="02040502050505030304" pitchFamily="18" charset="0"/>
                <a:cs typeface="Times New Roman" panose="02020603050405020304" pitchFamily="18" charset="0"/>
              </a:rPr>
              <a:t>	 </a:t>
            </a: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smtClean="0">
                <a:solidFill>
                  <a:schemeClr val="tx1"/>
                </a:solidFill>
                <a:latin typeface="Palatino Linotype" panose="02040502050505030304" pitchFamily="18" charset="0"/>
                <a:cs typeface="Times New Roman" panose="02020603050405020304" pitchFamily="18" charset="0"/>
              </a:rPr>
              <a:t>Define a </a:t>
            </a:r>
            <a:r>
              <a:rPr lang="tr-TR" dirty="0" err="1" smtClean="0">
                <a:solidFill>
                  <a:schemeClr val="tx1"/>
                </a:solidFill>
                <a:latin typeface="Palatino Linotype" panose="02040502050505030304" pitchFamily="18" charset="0"/>
                <a:cs typeface="Times New Roman" panose="02020603050405020304" pitchFamily="18" charset="0"/>
              </a:rPr>
              <a:t>Ball</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7" name="Resim 6"/>
          <p:cNvPicPr/>
          <p:nvPr/>
        </p:nvPicPr>
        <p:blipFill>
          <a:blip r:embed="rId2">
            <a:extLst>
              <a:ext uri="{28A0092B-C50C-407E-A947-70E740481C1C}">
                <a14:useLocalDpi xmlns:a14="http://schemas.microsoft.com/office/drawing/2010/main" val="0"/>
              </a:ext>
            </a:extLst>
          </a:blip>
          <a:srcRect/>
          <a:stretch>
            <a:fillRect/>
          </a:stretch>
        </p:blipFill>
        <p:spPr bwMode="auto">
          <a:xfrm>
            <a:off x="8898890" y="500261"/>
            <a:ext cx="2988310" cy="5953125"/>
          </a:xfrm>
          <a:prstGeom prst="rect">
            <a:avLst/>
          </a:prstGeom>
          <a:noFill/>
          <a:ln>
            <a:noFill/>
          </a:ln>
        </p:spPr>
      </p:pic>
    </p:spTree>
    <p:extLst>
      <p:ext uri="{BB962C8B-B14F-4D97-AF65-F5344CB8AC3E}">
        <p14:creationId xmlns:p14="http://schemas.microsoft.com/office/powerpoint/2010/main" val="3251251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7</a:t>
            </a:fld>
            <a:endParaRPr lang="tr-TR" dirty="0"/>
          </a:p>
        </p:txBody>
      </p:sp>
      <p:sp>
        <p:nvSpPr>
          <p:cNvPr id="5" name="İçerik Yer Tutucusu 2"/>
          <p:cNvSpPr txBox="1">
            <a:spLocks/>
          </p:cNvSpPr>
          <p:nvPr/>
        </p:nvSpPr>
        <p:spPr>
          <a:xfrm>
            <a:off x="1371600" y="1715548"/>
            <a:ext cx="752729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Class: </a:t>
            </a:r>
            <a:r>
              <a:rPr lang="tr-TR" sz="2400" dirty="0" err="1" smtClean="0">
                <a:solidFill>
                  <a:schemeClr val="tx1"/>
                </a:solidFill>
                <a:latin typeface="Palatino Linotype" panose="02040502050505030304" pitchFamily="18" charset="0"/>
                <a:cs typeface="Times New Roman" panose="02020603050405020304" pitchFamily="18" charset="0"/>
              </a:rPr>
              <a:t>Cue</a:t>
            </a:r>
            <a:r>
              <a:rPr lang="tr-TR" sz="2400" dirty="0" smtClean="0">
                <a:solidFill>
                  <a:schemeClr val="tx1"/>
                </a:solidFill>
                <a:latin typeface="Palatino Linotype" panose="02040502050505030304" pitchFamily="18" charset="0"/>
                <a:cs typeface="Times New Roman" panose="02020603050405020304" pitchFamily="18" charset="0"/>
              </a:rPr>
              <a:t> (C) , 8 </a:t>
            </a:r>
            <a:r>
              <a:rPr lang="tr-TR" sz="2400" dirty="0" err="1" smtClean="0">
                <a:solidFill>
                  <a:schemeClr val="tx1"/>
                </a:solidFill>
                <a:latin typeface="Palatino Linotype" panose="02040502050505030304" pitchFamily="18" charset="0"/>
                <a:cs typeface="Times New Roman" panose="02020603050405020304" pitchFamily="18" charset="0"/>
              </a:rPr>
              <a:t>Ball</a:t>
            </a:r>
            <a:r>
              <a:rPr lang="tr-TR" sz="2400" dirty="0" smtClean="0">
                <a:solidFill>
                  <a:schemeClr val="tx1"/>
                </a:solidFill>
                <a:latin typeface="Palatino Linotype" panose="02040502050505030304" pitchFamily="18" charset="0"/>
                <a:cs typeface="Times New Roman" panose="02020603050405020304" pitchFamily="18" charset="0"/>
              </a:rPr>
              <a:t> (8) , Solid (O) , </a:t>
            </a:r>
            <a:r>
              <a:rPr lang="tr-TR" sz="2400" dirty="0" err="1" smtClean="0">
                <a:solidFill>
                  <a:schemeClr val="tx1"/>
                </a:solidFill>
                <a:latin typeface="Palatino Linotype" panose="02040502050505030304" pitchFamily="18" charset="0"/>
                <a:cs typeface="Times New Roman" panose="02020603050405020304" pitchFamily="18" charset="0"/>
              </a:rPr>
              <a:t>Striped</a:t>
            </a:r>
            <a:r>
              <a:rPr lang="tr-TR" sz="2400" dirty="0" smtClean="0">
                <a:solidFill>
                  <a:schemeClr val="tx1"/>
                </a:solidFill>
                <a:latin typeface="Palatino Linotype" panose="02040502050505030304" pitchFamily="18" charset="0"/>
                <a:cs typeface="Times New Roman" panose="02020603050405020304" pitchFamily="18" charset="0"/>
              </a:rPr>
              <a:t> (||)</a:t>
            </a: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State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Positional</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sector</a:t>
            </a:r>
            <a:r>
              <a:rPr lang="tr-TR" sz="2400" dirty="0" smtClean="0">
                <a:solidFill>
                  <a:schemeClr val="tx1"/>
                </a:solidFill>
                <a:latin typeface="Palatino Linotype" panose="02040502050505030304" pitchFamily="18" charset="0"/>
                <a:cs typeface="Times New Roman" panose="02020603050405020304" pitchFamily="18" charset="0"/>
              </a:rPr>
              <a:t> on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table</a:t>
            </a:r>
            <a:endParaRPr lang="tr-TR" sz="2400" dirty="0" smtClean="0">
              <a:solidFill>
                <a:schemeClr val="tx1"/>
              </a:solidFill>
              <a:latin typeface="Palatino Linotype" panose="02040502050505030304" pitchFamily="18" charset="0"/>
              <a:cs typeface="Times New Roman" panose="02020603050405020304" pitchFamily="18" charset="0"/>
            </a:endParaRPr>
          </a:p>
          <a:p>
            <a:pPr lvl="1"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Inside </a:t>
            </a:r>
            <a:r>
              <a:rPr lang="tr-TR" sz="2400" dirty="0" err="1" smtClean="0">
                <a:solidFill>
                  <a:schemeClr val="tx1"/>
                </a:solidFill>
                <a:latin typeface="Palatino Linotype" panose="02040502050505030304" pitchFamily="18" charset="0"/>
                <a:cs typeface="Times New Roman" panose="02020603050405020304" pitchFamily="18" charset="0"/>
              </a:rPr>
              <a:t>octant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State</a:t>
            </a:r>
            <a:r>
              <a:rPr lang="tr-TR" sz="2400" dirty="0" smtClean="0">
                <a:solidFill>
                  <a:schemeClr val="tx1"/>
                </a:solidFill>
                <a:latin typeface="Palatino Linotype" panose="02040502050505030304" pitchFamily="18" charset="0"/>
                <a:cs typeface="Times New Roman" panose="02020603050405020304" pitchFamily="18" charset="0"/>
              </a:rPr>
              <a:t>= 21-28</a:t>
            </a:r>
          </a:p>
          <a:p>
            <a:pPr lvl="1"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Next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to</a:t>
            </a:r>
            <a:r>
              <a:rPr lang="tr-TR" sz="2400" dirty="0" smtClean="0">
                <a:solidFill>
                  <a:schemeClr val="tx1"/>
                </a:solidFill>
                <a:latin typeface="Palatino Linotype" panose="02040502050505030304" pitchFamily="18" charset="0"/>
                <a:cs typeface="Times New Roman" panose="02020603050405020304" pitchFamily="18" charset="0"/>
              </a:rPr>
              <a:t> hole: </a:t>
            </a:r>
            <a:r>
              <a:rPr lang="tr-TR" sz="2400" dirty="0" err="1" smtClean="0">
                <a:solidFill>
                  <a:schemeClr val="tx1"/>
                </a:solidFill>
                <a:latin typeface="Palatino Linotype" panose="02040502050505030304" pitchFamily="18" charset="0"/>
                <a:cs typeface="Times New Roman" panose="02020603050405020304" pitchFamily="18" charset="0"/>
              </a:rPr>
              <a:t>State</a:t>
            </a:r>
            <a:r>
              <a:rPr lang="tr-TR" sz="2400" dirty="0" smtClean="0">
                <a:solidFill>
                  <a:schemeClr val="tx1"/>
                </a:solidFill>
                <a:latin typeface="Palatino Linotype" panose="02040502050505030304" pitchFamily="18" charset="0"/>
                <a:cs typeface="Times New Roman" panose="02020603050405020304" pitchFamily="18" charset="0"/>
              </a:rPr>
              <a:t>= 11-16</a:t>
            </a:r>
          </a:p>
          <a:p>
            <a:pPr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Center: of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smallest</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enclosing</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circle</a:t>
            </a:r>
            <a:r>
              <a:rPr lang="tr-TR" sz="2400" dirty="0" smtClean="0">
                <a:solidFill>
                  <a:schemeClr val="tx1"/>
                </a:solidFill>
                <a:latin typeface="Palatino Linotype" panose="02040502050505030304" pitchFamily="18" charset="0"/>
                <a:cs typeface="Times New Roman" panose="02020603050405020304" pitchFamily="18" charset="0"/>
              </a:rPr>
              <a:t>.</a:t>
            </a: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Contour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Pixel</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array</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defining</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perimeter</a:t>
            </a:r>
            <a:r>
              <a:rPr lang="tr-TR" sz="2400" dirty="0" smtClean="0">
                <a:solidFill>
                  <a:schemeClr val="tx1"/>
                </a:solidFill>
                <a:latin typeface="Palatino Linotype" panose="02040502050505030304" pitchFamily="18" charset="0"/>
                <a:cs typeface="Times New Roman" panose="02020603050405020304" pitchFamily="18" charset="0"/>
              </a:rPr>
              <a:t>.</a:t>
            </a:r>
          </a:p>
          <a:p>
            <a:pPr algn="just">
              <a:lnSpc>
                <a:spcPct val="75000"/>
              </a:lnSpc>
            </a:pPr>
            <a:r>
              <a:rPr lang="tr-TR" sz="2400" dirty="0" smtClean="0">
                <a:solidFill>
                  <a:schemeClr val="tx1"/>
                </a:solidFill>
                <a:latin typeface="Palatino Linotype" panose="02040502050505030304" pitchFamily="18" charset="0"/>
                <a:cs typeface="Times New Roman" panose="02020603050405020304" pitchFamily="18" charset="0"/>
              </a:rPr>
              <a:t>Image: Image of </a:t>
            </a:r>
            <a:r>
              <a:rPr lang="tr-TR" sz="2400" dirty="0" err="1" smtClean="0">
                <a:solidFill>
                  <a:schemeClr val="tx1"/>
                </a:solidFill>
                <a:latin typeface="Palatino Linotype" panose="02040502050505030304" pitchFamily="18" charset="0"/>
                <a:cs typeface="Times New Roman" panose="02020603050405020304" pitchFamily="18" charset="0"/>
              </a:rPr>
              <a:t>only</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ball</a:t>
            </a:r>
            <a:r>
              <a:rPr lang="tr-TR" sz="2400" dirty="0" smtClean="0">
                <a:solidFill>
                  <a:schemeClr val="tx1"/>
                </a:solidFill>
                <a:latin typeface="Palatino Linotype" panose="02040502050505030304" pitchFamily="18" charset="0"/>
                <a:cs typeface="Times New Roman" panose="02020603050405020304" pitchFamily="18" charset="0"/>
              </a:rPr>
              <a:t> on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table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smtClean="0">
                <a:solidFill>
                  <a:srgbClr val="FF0000"/>
                </a:solidFill>
                <a:latin typeface="Palatino Linotype" panose="02040502050505030304" pitchFamily="18" charset="0"/>
                <a:cs typeface="Times New Roman" panose="02020603050405020304" pitchFamily="18" charset="0"/>
              </a:rPr>
              <a:t>---&gt;</a:t>
            </a:r>
            <a:endParaRPr lang="tr-TR" sz="2400" dirty="0">
              <a:solidFill>
                <a:srgbClr val="FF0000"/>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Luminance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Average</a:t>
            </a:r>
            <a:r>
              <a:rPr lang="tr-TR" sz="2400" dirty="0" smtClean="0">
                <a:solidFill>
                  <a:schemeClr val="tx1"/>
                </a:solidFill>
                <a:latin typeface="Palatino Linotype" panose="02040502050505030304" pitchFamily="18" charset="0"/>
                <a:cs typeface="Times New Roman" panose="02020603050405020304" pitchFamily="18" charset="0"/>
              </a:rPr>
              <a:t> LAB </a:t>
            </a:r>
            <a:r>
              <a:rPr lang="tr-TR" sz="2400" dirty="0" err="1" smtClean="0">
                <a:solidFill>
                  <a:schemeClr val="tx1"/>
                </a:solidFill>
                <a:latin typeface="Palatino Linotype" panose="02040502050505030304" pitchFamily="18" charset="0"/>
                <a:cs typeface="Times New Roman" panose="02020603050405020304" pitchFamily="18" charset="0"/>
              </a:rPr>
              <a:t>luminance</a:t>
            </a:r>
            <a:r>
              <a:rPr lang="tr-TR" sz="2400" dirty="0" smtClean="0">
                <a:solidFill>
                  <a:schemeClr val="tx1"/>
                </a:solidFill>
                <a:latin typeface="Palatino Linotype" panose="02040502050505030304" pitchFamily="18" charset="0"/>
                <a:cs typeface="Times New Roman" panose="02020603050405020304" pitchFamily="18" charset="0"/>
              </a:rPr>
              <a:t> of </a:t>
            </a:r>
            <a:r>
              <a:rPr lang="tr-TR" sz="2400" dirty="0" err="1" smtClean="0">
                <a:solidFill>
                  <a:schemeClr val="tx1"/>
                </a:solidFill>
                <a:latin typeface="Palatino Linotype" panose="02040502050505030304" pitchFamily="18" charset="0"/>
                <a:cs typeface="Times New Roman" panose="02020603050405020304" pitchFamily="18" charset="0"/>
              </a:rPr>
              <a:t>pixels</a:t>
            </a:r>
            <a:r>
              <a:rPr lang="tr-TR" sz="2400" dirty="0" smtClean="0">
                <a:solidFill>
                  <a:schemeClr val="tx1"/>
                </a:solidFill>
                <a:latin typeface="Palatino Linotype" panose="02040502050505030304" pitchFamily="18" charset="0"/>
                <a:cs typeface="Times New Roman" panose="02020603050405020304" pitchFamily="18" charset="0"/>
              </a:rPr>
              <a:t>.</a:t>
            </a: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Color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Ratio</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Colored</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Pixels</a:t>
            </a:r>
            <a:r>
              <a:rPr lang="tr-TR" sz="2400" dirty="0" smtClean="0">
                <a:solidFill>
                  <a:schemeClr val="tx1"/>
                </a:solidFill>
                <a:latin typeface="Palatino Linotype" panose="02040502050505030304" pitchFamily="18" charset="0"/>
                <a:cs typeface="Times New Roman" panose="02020603050405020304" pitchFamily="18" charset="0"/>
              </a:rPr>
              <a:t> / </a:t>
            </a:r>
            <a:r>
              <a:rPr lang="tr-TR" sz="2400" dirty="0" err="1" smtClean="0">
                <a:solidFill>
                  <a:schemeClr val="tx1"/>
                </a:solidFill>
                <a:latin typeface="Palatino Linotype" panose="02040502050505030304" pitchFamily="18" charset="0"/>
                <a:cs typeface="Times New Roman" panose="02020603050405020304" pitchFamily="18" charset="0"/>
              </a:rPr>
              <a:t>Whiteish</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Pixels</a:t>
            </a:r>
            <a:r>
              <a:rPr lang="tr-TR" sz="2400" dirty="0" smtClean="0">
                <a:solidFill>
                  <a:schemeClr val="tx1"/>
                </a:solidFill>
                <a:latin typeface="Palatino Linotype" panose="02040502050505030304" pitchFamily="18" charset="0"/>
                <a:cs typeface="Times New Roman" panose="02020603050405020304" pitchFamily="18" charset="0"/>
              </a:rPr>
              <a:t>	 </a:t>
            </a: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smtClean="0">
                <a:solidFill>
                  <a:schemeClr val="tx1"/>
                </a:solidFill>
                <a:latin typeface="Palatino Linotype" panose="02040502050505030304" pitchFamily="18" charset="0"/>
                <a:cs typeface="Times New Roman" panose="02020603050405020304" pitchFamily="18" charset="0"/>
              </a:rPr>
              <a:t>Define a </a:t>
            </a:r>
            <a:r>
              <a:rPr lang="tr-TR" dirty="0" err="1" smtClean="0">
                <a:solidFill>
                  <a:schemeClr val="tx1"/>
                </a:solidFill>
                <a:latin typeface="Palatino Linotype" panose="02040502050505030304" pitchFamily="18" charset="0"/>
                <a:cs typeface="Times New Roman" panose="02020603050405020304" pitchFamily="18" charset="0"/>
              </a:rPr>
              <a:t>Ball</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8" name="Resim 7"/>
          <p:cNvPicPr/>
          <p:nvPr/>
        </p:nvPicPr>
        <p:blipFill>
          <a:blip r:embed="rId2">
            <a:extLst>
              <a:ext uri="{28A0092B-C50C-407E-A947-70E740481C1C}">
                <a14:useLocalDpi xmlns:a14="http://schemas.microsoft.com/office/drawing/2010/main" val="0"/>
              </a:ext>
            </a:extLst>
          </a:blip>
          <a:srcRect/>
          <a:stretch>
            <a:fillRect/>
          </a:stretch>
        </p:blipFill>
        <p:spPr bwMode="auto">
          <a:xfrm>
            <a:off x="8898890" y="500261"/>
            <a:ext cx="2988310" cy="5953125"/>
          </a:xfrm>
          <a:prstGeom prst="rect">
            <a:avLst/>
          </a:prstGeom>
          <a:noFill/>
          <a:ln>
            <a:noFill/>
          </a:ln>
        </p:spPr>
      </p:pic>
    </p:spTree>
    <p:extLst>
      <p:ext uri="{BB962C8B-B14F-4D97-AF65-F5344CB8AC3E}">
        <p14:creationId xmlns:p14="http://schemas.microsoft.com/office/powerpoint/2010/main" val="1061247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431097" y="1935456"/>
            <a:ext cx="5452844" cy="1485900"/>
          </a:xfrm>
        </p:spPr>
        <p:txBody>
          <a:bodyPr>
            <a:normAutofit fontScale="90000"/>
          </a:bodyPr>
          <a:lstStyle/>
          <a:p>
            <a:pPr algn="ctr"/>
            <a:r>
              <a:rPr lang="en-GB" sz="7200" dirty="0" smtClean="0">
                <a:latin typeface="Palatino Linotype" panose="02040502050505030304" pitchFamily="18" charset="0"/>
              </a:rPr>
              <a:t>Chapter 1:</a:t>
            </a:r>
            <a:br>
              <a:rPr lang="en-GB" sz="7200" dirty="0" smtClean="0">
                <a:latin typeface="Palatino Linotype" panose="02040502050505030304" pitchFamily="18" charset="0"/>
              </a:rPr>
            </a:br>
            <a:r>
              <a:rPr lang="en-GB" sz="7200" dirty="0" smtClean="0">
                <a:latin typeface="Palatino Linotype" panose="02040502050505030304" pitchFamily="18" charset="0"/>
              </a:rPr>
              <a:t>Detecting and Classifying Balls</a:t>
            </a:r>
            <a:endParaRPr lang="tr-TR" sz="7200" dirty="0">
              <a:latin typeface="Palatino Linotype" panose="02040502050505030304" pitchFamily="18" charset="0"/>
            </a:endParaRPr>
          </a:p>
        </p:txBody>
      </p:sp>
      <p:sp>
        <p:nvSpPr>
          <p:cNvPr id="4" name="Slayt Numarası Yer Tutucusu 3"/>
          <p:cNvSpPr>
            <a:spLocks noGrp="1"/>
          </p:cNvSpPr>
          <p:nvPr>
            <p:ph type="sldNum" sz="quarter" idx="12"/>
          </p:nvPr>
        </p:nvSpPr>
        <p:spPr/>
        <p:txBody>
          <a:bodyPr/>
          <a:lstStyle/>
          <a:p>
            <a:fld id="{8A766AA3-41D8-4D79-AF42-C6B626789489}" type="slidenum">
              <a:rPr lang="tr-TR" smtClean="0"/>
              <a:t>8</a:t>
            </a:fld>
            <a:endParaRPr lang="tr-TR" dirty="0"/>
          </a:p>
        </p:txBody>
      </p:sp>
    </p:spTree>
    <p:extLst>
      <p:ext uri="{BB962C8B-B14F-4D97-AF65-F5344CB8AC3E}">
        <p14:creationId xmlns:p14="http://schemas.microsoft.com/office/powerpoint/2010/main" val="3764470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8A766AA3-41D8-4D79-AF42-C6B626789489}" type="slidenum">
              <a:rPr lang="tr-TR" smtClean="0"/>
              <a:t>9</a:t>
            </a:fld>
            <a:endParaRPr lang="tr-TR" dirty="0"/>
          </a:p>
        </p:txBody>
      </p:sp>
      <p:sp>
        <p:nvSpPr>
          <p:cNvPr id="5" name="İçerik Yer Tutucusu 2"/>
          <p:cNvSpPr txBox="1">
            <a:spLocks/>
          </p:cNvSpPr>
          <p:nvPr/>
        </p:nvSpPr>
        <p:spPr>
          <a:xfrm>
            <a:off x="1371600" y="1715548"/>
            <a:ext cx="10515600" cy="564113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75000"/>
              </a:lnSpc>
              <a:buNone/>
            </a:pPr>
            <a:r>
              <a:rPr lang="tr-TR" sz="2800" b="1" dirty="0" smtClean="0">
                <a:solidFill>
                  <a:schemeClr val="tx1"/>
                </a:solidFill>
                <a:latin typeface="Palatino Linotype" panose="02040502050505030304" pitchFamily="18" charset="0"/>
                <a:cs typeface="Times New Roman" panose="02020603050405020304" pitchFamily="18" charset="0"/>
              </a:rPr>
              <a:t>Step 1: </a:t>
            </a:r>
            <a:r>
              <a:rPr lang="tr-TR" sz="2800" b="1" dirty="0" err="1" smtClean="0">
                <a:solidFill>
                  <a:schemeClr val="tx1"/>
                </a:solidFill>
                <a:latin typeface="Palatino Linotype" panose="02040502050505030304" pitchFamily="18" charset="0"/>
                <a:cs typeface="Times New Roman" panose="02020603050405020304" pitchFamily="18" charset="0"/>
              </a:rPr>
              <a:t>Extract</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and</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Rectify</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the</a:t>
            </a:r>
            <a:r>
              <a:rPr lang="tr-TR" sz="2800" b="1" dirty="0" smtClean="0">
                <a:solidFill>
                  <a:schemeClr val="tx1"/>
                </a:solidFill>
                <a:latin typeface="Palatino Linotype" panose="02040502050505030304" pitchFamily="18" charset="0"/>
                <a:cs typeface="Times New Roman" panose="02020603050405020304" pitchFamily="18" charset="0"/>
              </a:rPr>
              <a:t> </a:t>
            </a:r>
            <a:r>
              <a:rPr lang="tr-TR" sz="2800" b="1" dirty="0" err="1" smtClean="0">
                <a:solidFill>
                  <a:schemeClr val="tx1"/>
                </a:solidFill>
                <a:latin typeface="Palatino Linotype" panose="02040502050505030304" pitchFamily="18" charset="0"/>
                <a:cs typeface="Times New Roman" panose="02020603050405020304" pitchFamily="18" charset="0"/>
              </a:rPr>
              <a:t>Table</a:t>
            </a:r>
            <a:endParaRPr lang="tr-TR" sz="2800" b="1"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Focus</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only</a:t>
            </a:r>
            <a:r>
              <a:rPr lang="tr-TR" sz="2400" dirty="0" smtClean="0">
                <a:solidFill>
                  <a:schemeClr val="tx1"/>
                </a:solidFill>
                <a:latin typeface="Palatino Linotype" panose="02040502050505030304" pitchFamily="18" charset="0"/>
                <a:cs typeface="Times New Roman" panose="02020603050405020304" pitchFamily="18" charset="0"/>
              </a:rPr>
              <a:t> on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workspace</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r>
              <a:rPr lang="tr-TR" sz="2400" dirty="0" err="1" smtClean="0">
                <a:solidFill>
                  <a:schemeClr val="tx1"/>
                </a:solidFill>
                <a:latin typeface="Palatino Linotype" panose="02040502050505030304" pitchFamily="18" charset="0"/>
                <a:cs typeface="Times New Roman" panose="02020603050405020304" pitchFamily="18" charset="0"/>
              </a:rPr>
              <a:t>Make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the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balls</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have</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similar</a:t>
            </a:r>
            <a:r>
              <a:rPr lang="tr-TR" sz="2400" dirty="0" smtClean="0">
                <a:solidFill>
                  <a:schemeClr val="tx1"/>
                </a:solidFill>
                <a:latin typeface="Palatino Linotype" panose="02040502050505030304" pitchFamily="18" charset="0"/>
                <a:cs typeface="Times New Roman" panose="02020603050405020304" pitchFamily="18" charset="0"/>
              </a:rPr>
              <a:t> </a:t>
            </a:r>
            <a:r>
              <a:rPr lang="tr-TR" sz="2400" dirty="0" err="1" smtClean="0">
                <a:solidFill>
                  <a:schemeClr val="tx1"/>
                </a:solidFill>
                <a:latin typeface="Palatino Linotype" panose="02040502050505030304" pitchFamily="18" charset="0"/>
                <a:cs typeface="Times New Roman" panose="02020603050405020304" pitchFamily="18" charset="0"/>
              </a:rPr>
              <a:t>dimensions</a:t>
            </a: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tr-TR"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a:solidFill>
                <a:schemeClr val="tx1"/>
              </a:solidFill>
              <a:latin typeface="Palatino Linotype" panose="02040502050505030304" pitchFamily="18" charset="0"/>
              <a:cs typeface="Times New Roman" panose="02020603050405020304" pitchFamily="18" charset="0"/>
            </a:endParaRPr>
          </a:p>
          <a:p>
            <a:pPr algn="just">
              <a:lnSpc>
                <a:spcPct val="75000"/>
              </a:lnSpc>
            </a:pPr>
            <a:endParaRPr lang="en-US" sz="2400" dirty="0" smtClean="0">
              <a:solidFill>
                <a:schemeClr val="tx1"/>
              </a:solidFill>
              <a:latin typeface="Palatino Linotype" panose="02040502050505030304" pitchFamily="18" charset="0"/>
              <a:cs typeface="Times New Roman" panose="02020603050405020304" pitchFamily="18" charset="0"/>
            </a:endParaRPr>
          </a:p>
        </p:txBody>
      </p:sp>
      <p:sp>
        <p:nvSpPr>
          <p:cNvPr id="6" name="Unvan 1"/>
          <p:cNvSpPr txBox="1">
            <a:spLocks/>
          </p:cNvSpPr>
          <p:nvPr/>
        </p:nvSpPr>
        <p:spPr>
          <a:xfrm>
            <a:off x="1371600" y="685800"/>
            <a:ext cx="9601200" cy="6858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err="1" smtClean="0">
                <a:solidFill>
                  <a:schemeClr val="tx1"/>
                </a:solidFill>
                <a:latin typeface="Palatino Linotype" panose="02040502050505030304" pitchFamily="18" charset="0"/>
                <a:cs typeface="Times New Roman" panose="02020603050405020304" pitchFamily="18" charset="0"/>
              </a:rPr>
              <a:t>Detection</a:t>
            </a:r>
            <a:r>
              <a:rPr lang="tr-TR" dirty="0" smtClean="0">
                <a:solidFill>
                  <a:schemeClr val="tx1"/>
                </a:solidFill>
                <a:latin typeface="Palatino Linotype" panose="02040502050505030304" pitchFamily="18" charset="0"/>
                <a:cs typeface="Times New Roman" panose="02020603050405020304" pitchFamily="18" charset="0"/>
              </a:rPr>
              <a:t> &amp; </a:t>
            </a:r>
            <a:r>
              <a:rPr lang="tr-TR" dirty="0" err="1" smtClean="0">
                <a:solidFill>
                  <a:schemeClr val="tx1"/>
                </a:solidFill>
                <a:latin typeface="Palatino Linotype" panose="02040502050505030304" pitchFamily="18" charset="0"/>
                <a:cs typeface="Times New Roman" panose="02020603050405020304" pitchFamily="18" charset="0"/>
              </a:rPr>
              <a:t>Classification</a:t>
            </a:r>
            <a:endParaRPr lang="tr-TR" dirty="0">
              <a:solidFill>
                <a:schemeClr val="tx1"/>
              </a:solidFill>
              <a:latin typeface="Palatino Linotype" panose="02040502050505030304" pitchFamily="18" charset="0"/>
              <a:cs typeface="Times New Roman" panose="02020603050405020304" pitchFamily="18" charset="0"/>
            </a:endParaRPr>
          </a:p>
        </p:txBody>
      </p:sp>
      <p:pic>
        <p:nvPicPr>
          <p:cNvPr id="2" name="Resim 1"/>
          <p:cNvPicPr>
            <a:picLocks noChangeAspect="1"/>
          </p:cNvPicPr>
          <p:nvPr/>
        </p:nvPicPr>
        <p:blipFill>
          <a:blip r:embed="rId2"/>
          <a:stretch>
            <a:fillRect/>
          </a:stretch>
        </p:blipFill>
        <p:spPr>
          <a:xfrm>
            <a:off x="8706368" y="685799"/>
            <a:ext cx="2887805" cy="5767587"/>
          </a:xfrm>
          <a:prstGeom prst="rect">
            <a:avLst/>
          </a:prstGeom>
        </p:spPr>
      </p:pic>
    </p:spTree>
    <p:extLst>
      <p:ext uri="{BB962C8B-B14F-4D97-AF65-F5344CB8AC3E}">
        <p14:creationId xmlns:p14="http://schemas.microsoft.com/office/powerpoint/2010/main" val="264885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Özel 3">
      <a:dk1>
        <a:sysClr val="windowText" lastClr="000000"/>
      </a:dk1>
      <a:lt1>
        <a:sysClr val="window" lastClr="FFFFFF"/>
      </a:lt1>
      <a:dk2>
        <a:srgbClr val="126A69"/>
      </a:dk2>
      <a:lt2>
        <a:srgbClr val="FFFFFF"/>
      </a:lt2>
      <a:accent1>
        <a:srgbClr val="FFFFFF"/>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kırpılmış</Template>
  <TotalTime>828</TotalTime>
  <Words>1532</Words>
  <Application>Microsoft Office PowerPoint</Application>
  <PresentationFormat>Geniş ekran</PresentationFormat>
  <Paragraphs>231</Paragraphs>
  <Slides>33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33</vt:i4>
      </vt:variant>
    </vt:vector>
  </HeadingPairs>
  <TitlesOfParts>
    <vt:vector size="38" baseType="lpstr">
      <vt:lpstr>Calibri</vt:lpstr>
      <vt:lpstr>Franklin Gothic Book</vt:lpstr>
      <vt:lpstr>Palatino Linotype</vt:lpstr>
      <vt:lpstr>Times New Roman</vt:lpstr>
      <vt:lpstr>Crop</vt:lpstr>
      <vt:lpstr>IACV Project F08 sıngle vıew 8 ball pool wıth contınuıty correctıon</vt:lpstr>
      <vt:lpstr>PowerPoint Sunusu</vt:lpstr>
      <vt:lpstr>PowerPoint Sunusu</vt:lpstr>
      <vt:lpstr>PowerPoint Sunusu</vt:lpstr>
      <vt:lpstr>PowerPoint Sunusu</vt:lpstr>
      <vt:lpstr>PowerPoint Sunusu</vt:lpstr>
      <vt:lpstr>PowerPoint Sunusu</vt:lpstr>
      <vt:lpstr>Chapter 1: Detecting and Classifying Balls</vt:lpstr>
      <vt:lpstr>PowerPoint Sunusu</vt:lpstr>
      <vt:lpstr>PowerPoint Sunusu</vt:lpstr>
      <vt:lpstr>PowerPoint Sunusu</vt:lpstr>
      <vt:lpstr>PowerPoint Sunusu</vt:lpstr>
      <vt:lpstr>PowerPoint Sunusu</vt:lpstr>
      <vt:lpstr>Chapter 2: Continuity of Stationary Balls</vt:lpstr>
      <vt:lpstr>PowerPoint Sunusu</vt:lpstr>
      <vt:lpstr>PowerPoint Sunusu</vt:lpstr>
      <vt:lpstr>PowerPoint Sunusu</vt:lpstr>
      <vt:lpstr>PowerPoint Sunusu</vt:lpstr>
      <vt:lpstr>PowerPoint Sunusu</vt:lpstr>
      <vt:lpstr>Chapter 3: Continuity of Moving Balls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 Down Wind Faster Than The Wind Vehicle (DDWFTTW)</dc:title>
  <dc:creator>Chagatai Khan</dc:creator>
  <cp:lastModifiedBy>User</cp:lastModifiedBy>
  <cp:revision>264</cp:revision>
  <dcterms:created xsi:type="dcterms:W3CDTF">2021-11-16T22:35:22Z</dcterms:created>
  <dcterms:modified xsi:type="dcterms:W3CDTF">2024-02-10T22:53:48Z</dcterms:modified>
</cp:coreProperties>
</file>