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6" r:id="rId28"/>
    <p:sldId id="359" r:id="rId29"/>
    <p:sldId id="288" r:id="rId30"/>
    <p:sldId id="360" r:id="rId31"/>
    <p:sldId id="361" r:id="rId32"/>
    <p:sldId id="362" r:id="rId33"/>
    <p:sldId id="363" r:id="rId34"/>
    <p:sldId id="364" r:id="rId35"/>
  </p:sldIdLst>
  <p:sldSz cx="9144000" cy="6858000" type="screen4x3"/>
  <p:notesSz cx="7099300" cy="10234613"/>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4C"/>
    <a:srgbClr val="8BCD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4" autoAdjust="0"/>
    <p:restoredTop sz="74620" autoAdjust="0"/>
  </p:normalViewPr>
  <p:slideViewPr>
    <p:cSldViewPr>
      <p:cViewPr varScale="1">
        <p:scale>
          <a:sx n="87" d="100"/>
          <a:sy n="87" d="100"/>
        </p:scale>
        <p:origin x="2310" y="78"/>
      </p:cViewPr>
      <p:guideLst>
        <p:guide orient="horz" pos="216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7137" cy="512222"/>
          </a:xfrm>
          <a:prstGeom prst="rect">
            <a:avLst/>
          </a:prstGeom>
        </p:spPr>
        <p:txBody>
          <a:bodyPr vert="horz" lIns="94759" tIns="47380" rIns="94759" bIns="47380" rtlCol="0"/>
          <a:lstStyle>
            <a:lvl1pPr algn="l">
              <a:defRPr sz="1200"/>
            </a:lvl1pPr>
          </a:lstStyle>
          <a:p>
            <a:endParaRPr lang="zh-TW" altLang="en-US"/>
          </a:p>
        </p:txBody>
      </p:sp>
      <p:sp>
        <p:nvSpPr>
          <p:cNvPr id="3" name="日期版面配置區 2"/>
          <p:cNvSpPr>
            <a:spLocks noGrp="1"/>
          </p:cNvSpPr>
          <p:nvPr>
            <p:ph type="dt" idx="1"/>
          </p:nvPr>
        </p:nvSpPr>
        <p:spPr>
          <a:xfrm>
            <a:off x="4020506" y="0"/>
            <a:ext cx="3077137" cy="512222"/>
          </a:xfrm>
          <a:prstGeom prst="rect">
            <a:avLst/>
          </a:prstGeom>
        </p:spPr>
        <p:txBody>
          <a:bodyPr vert="horz" lIns="94759" tIns="47380" rIns="94759" bIns="47380" rtlCol="0"/>
          <a:lstStyle>
            <a:lvl1pPr algn="r">
              <a:defRPr sz="1200"/>
            </a:lvl1pPr>
          </a:lstStyle>
          <a:p>
            <a:fld id="{3884BB79-1D64-4462-96B3-115CE533B62C}" type="datetimeFigureOut">
              <a:rPr lang="zh-TW" altLang="en-US" smtClean="0"/>
              <a:t>2017/1/9</a:t>
            </a:fld>
            <a:endParaRPr lang="zh-TW" altLang="en-US"/>
          </a:p>
        </p:txBody>
      </p:sp>
      <p:sp>
        <p:nvSpPr>
          <p:cNvPr id="4" name="投影片圖像版面配置區 3"/>
          <p:cNvSpPr>
            <a:spLocks noGrp="1" noRot="1" noChangeAspect="1"/>
          </p:cNvSpPr>
          <p:nvPr>
            <p:ph type="sldImg" idx="2"/>
          </p:nvPr>
        </p:nvSpPr>
        <p:spPr>
          <a:xfrm>
            <a:off x="990600" y="766763"/>
            <a:ext cx="5118100" cy="3838575"/>
          </a:xfrm>
          <a:prstGeom prst="rect">
            <a:avLst/>
          </a:prstGeom>
          <a:noFill/>
          <a:ln w="12700">
            <a:solidFill>
              <a:prstClr val="black"/>
            </a:solidFill>
          </a:ln>
        </p:spPr>
        <p:txBody>
          <a:bodyPr vert="horz" lIns="94759" tIns="47380" rIns="94759" bIns="47380" rtlCol="0" anchor="ctr"/>
          <a:lstStyle/>
          <a:p>
            <a:endParaRPr lang="zh-TW" altLang="en-US"/>
          </a:p>
        </p:txBody>
      </p:sp>
      <p:sp>
        <p:nvSpPr>
          <p:cNvPr id="5" name="備忘稿版面配置區 4"/>
          <p:cNvSpPr>
            <a:spLocks noGrp="1"/>
          </p:cNvSpPr>
          <p:nvPr>
            <p:ph type="body" sz="quarter" idx="3"/>
          </p:nvPr>
        </p:nvSpPr>
        <p:spPr>
          <a:xfrm>
            <a:off x="709599" y="4862015"/>
            <a:ext cx="5680103" cy="4605085"/>
          </a:xfrm>
          <a:prstGeom prst="rect">
            <a:avLst/>
          </a:prstGeom>
        </p:spPr>
        <p:txBody>
          <a:bodyPr vert="horz" lIns="94759" tIns="47380" rIns="94759" bIns="4738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9720755"/>
            <a:ext cx="3077137" cy="512222"/>
          </a:xfrm>
          <a:prstGeom prst="rect">
            <a:avLst/>
          </a:prstGeom>
        </p:spPr>
        <p:txBody>
          <a:bodyPr vert="horz" lIns="94759" tIns="47380" rIns="94759" bIns="4738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4020506" y="9720755"/>
            <a:ext cx="3077137" cy="512222"/>
          </a:xfrm>
          <a:prstGeom prst="rect">
            <a:avLst/>
          </a:prstGeom>
        </p:spPr>
        <p:txBody>
          <a:bodyPr vert="horz" lIns="94759" tIns="47380" rIns="94759" bIns="47380" rtlCol="0" anchor="b"/>
          <a:lstStyle>
            <a:lvl1pPr algn="r">
              <a:defRPr sz="1200"/>
            </a:lvl1pPr>
          </a:lstStyle>
          <a:p>
            <a:fld id="{4A8043B2-447E-4ED6-A21D-578071228552}" type="slidenum">
              <a:rPr lang="zh-TW" altLang="en-US" smtClean="0"/>
              <a:t>‹#›</a:t>
            </a:fld>
            <a:endParaRPr lang="zh-TW" altLang="en-US"/>
          </a:p>
        </p:txBody>
      </p:sp>
    </p:spTree>
    <p:extLst>
      <p:ext uri="{BB962C8B-B14F-4D97-AF65-F5344CB8AC3E}">
        <p14:creationId xmlns:p14="http://schemas.microsoft.com/office/powerpoint/2010/main" val="2744355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zh.wikipedia.org/wiki/%E6%99%BA%E6%85%A7%E9%9B%BB%E7%B6%B2"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nmart.pixnet.net/blog/post/21398889-%E6%99%BA%E6%85%A7%E9%86%AB%E7%99%82%E7%94%A2%E6%A5%AD"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1</a:t>
            </a:fld>
            <a:endParaRPr lang="zh-TW" altLang="en-US"/>
          </a:p>
        </p:txBody>
      </p:sp>
    </p:spTree>
    <p:extLst>
      <p:ext uri="{BB962C8B-B14F-4D97-AF65-F5344CB8AC3E}">
        <p14:creationId xmlns:p14="http://schemas.microsoft.com/office/powerpoint/2010/main" val="1417405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defTabSz="947593">
              <a:defRPr/>
            </a:pPr>
            <a:r>
              <a:rPr kumimoji="1" lang="en-US" altLang="zh-TW" dirty="0" smtClean="0"/>
              <a:t>※</a:t>
            </a:r>
            <a:r>
              <a:rPr kumimoji="1" lang="zh-TW" altLang="en-US" dirty="0" smtClean="0"/>
              <a:t>工業</a:t>
            </a:r>
            <a:r>
              <a:rPr kumimoji="1" lang="en-US" altLang="zh-TW" dirty="0" smtClean="0"/>
              <a:t>4.0 (2)</a:t>
            </a:r>
          </a:p>
          <a:p>
            <a:r>
              <a:rPr kumimoji="1" lang="en-US" altLang="zh-TW" dirty="0" smtClean="0"/>
              <a:t>-</a:t>
            </a:r>
            <a:r>
              <a:rPr kumimoji="1" lang="zh-TW" altLang="en-US" dirty="0" smtClean="0"/>
              <a:t>現今</a:t>
            </a:r>
            <a:endParaRPr kumimoji="1" lang="en-US" altLang="zh-TW" dirty="0" smtClean="0"/>
          </a:p>
          <a:p>
            <a:r>
              <a:rPr kumimoji="1" lang="zh-TW" altLang="en-US" dirty="0" smtClean="0"/>
              <a:t>在生產線上嚴格地依序生產汽車</a:t>
            </a:r>
            <a:endParaRPr kumimoji="1" lang="en-US" altLang="zh-TW" dirty="0" smtClean="0"/>
          </a:p>
          <a:p>
            <a:r>
              <a:rPr kumimoji="1" lang="en-US" altLang="zh-TW" dirty="0" smtClean="0"/>
              <a:t>-</a:t>
            </a:r>
            <a:r>
              <a:rPr kumimoji="1" lang="zh-TW" altLang="en-US" dirty="0" smtClean="0"/>
              <a:t>未來</a:t>
            </a:r>
            <a:endParaRPr kumimoji="1" lang="en-US" altLang="zh-TW" dirty="0" smtClean="0"/>
          </a:p>
          <a:p>
            <a:r>
              <a:rPr kumimoji="1" lang="zh-TW" altLang="en-US" dirty="0" smtClean="0"/>
              <a:t>完全彈性、高度集成的製造系統</a:t>
            </a:r>
            <a:endParaRPr kumimoji="1" lang="zh-TW" altLang="en-US" dirty="0"/>
          </a:p>
        </p:txBody>
      </p:sp>
      <p:sp>
        <p:nvSpPr>
          <p:cNvPr id="4" name="投影片編號版面配置區 3"/>
          <p:cNvSpPr>
            <a:spLocks noGrp="1"/>
          </p:cNvSpPr>
          <p:nvPr>
            <p:ph type="sldNum" sz="quarter" idx="10"/>
          </p:nvPr>
        </p:nvSpPr>
        <p:spPr/>
        <p:txBody>
          <a:bodyPr/>
          <a:lstStyle/>
          <a:p>
            <a:fld id="{46106D38-BA2F-F244-B0EE-0638BFBDB87E}" type="slidenum">
              <a:rPr kumimoji="1" lang="zh-TW" altLang="en-US" smtClean="0"/>
              <a:pPr/>
              <a:t>10</a:t>
            </a:fld>
            <a:endParaRPr kumimoji="1" lang="zh-TW" altLang="en-US"/>
          </a:p>
        </p:txBody>
      </p:sp>
    </p:spTree>
    <p:extLst>
      <p:ext uri="{BB962C8B-B14F-4D97-AF65-F5344CB8AC3E}">
        <p14:creationId xmlns:p14="http://schemas.microsoft.com/office/powerpoint/2010/main" val="1456982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68611"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TW" altLang="en-US" dirty="0" smtClean="0"/>
              <a:t>智慧電網（英語：</a:t>
            </a:r>
            <a:r>
              <a:rPr lang="en-US" altLang="zh-TW" dirty="0" smtClean="0"/>
              <a:t>Smart grid</a:t>
            </a:r>
            <a:r>
              <a:rPr lang="zh-TW" altLang="en-US" dirty="0" smtClean="0"/>
              <a:t>、</a:t>
            </a:r>
            <a:r>
              <a:rPr lang="en-US" altLang="zh-TW" dirty="0" smtClean="0"/>
              <a:t>smart electric grid</a:t>
            </a:r>
            <a:r>
              <a:rPr lang="zh-TW" altLang="en-US" dirty="0" smtClean="0"/>
              <a:t>、或</a:t>
            </a:r>
            <a:r>
              <a:rPr lang="en-US" altLang="zh-TW" dirty="0" smtClean="0"/>
              <a:t>intelligent grid</a:t>
            </a:r>
            <a:r>
              <a:rPr lang="zh-TW" altLang="en-US" dirty="0" smtClean="0"/>
              <a:t>），以雙向數位科技建立的輸電網路，用來傳送電力。它可以偵測電力供應者的電力供應狀況，與一般家庭使用者的電力使用狀況，來調整家電用品的耗電量，以此達到節約能源，降低損耗，增強電網可靠性的目的。智慧電網雛型是</a:t>
            </a:r>
            <a:r>
              <a:rPr lang="en-US" altLang="zh-TW" dirty="0" smtClean="0"/>
              <a:t>20</a:t>
            </a:r>
            <a:r>
              <a:rPr lang="zh-TW" altLang="en-US" dirty="0" smtClean="0"/>
              <a:t>世紀產生的，包含傳輸電能之電網的簡單升級，在傳統電網的基礎上，将電能傳輸拓撲網路加以最佳化以滿足更大範圍的各種用電狀況，如在用電量低的時段給電池充電，然後在高峰時反過來給電網提供電能。</a:t>
            </a:r>
          </a:p>
          <a:p>
            <a:pPr eaLnBrk="1" hangingPunct="1">
              <a:spcBef>
                <a:spcPct val="0"/>
              </a:spcBef>
            </a:pPr>
            <a:r>
              <a:rPr lang="zh-TW" altLang="en-US" dirty="0" smtClean="0"/>
              <a:t>智慧電網包含了一個智慧型電表基礎建設（</a:t>
            </a:r>
            <a:r>
              <a:rPr lang="en-US" altLang="zh-TW" dirty="0" smtClean="0"/>
              <a:t>Advanced Metering Infrastructure</a:t>
            </a:r>
            <a:r>
              <a:rPr lang="zh-TW" altLang="en-US" dirty="0" smtClean="0"/>
              <a:t>，</a:t>
            </a:r>
            <a:r>
              <a:rPr lang="en-US" altLang="zh-TW" dirty="0" smtClean="0"/>
              <a:t>AMI</a:t>
            </a:r>
            <a:r>
              <a:rPr lang="zh-TW" altLang="en-US" dirty="0" smtClean="0"/>
              <a:t>），用於記錄系統所有電能的流動。通過智慧電表（</a:t>
            </a:r>
            <a:r>
              <a:rPr lang="en-US" altLang="zh-TW" dirty="0" smtClean="0"/>
              <a:t>Smart meter</a:t>
            </a:r>
            <a:r>
              <a:rPr lang="zh-TW" altLang="en-US" dirty="0" smtClean="0"/>
              <a:t>），它會隨時監測電力使用的狀況。智慧電網包括超導傳輸線以減少電能的傳輸損耗，還具有整合新能源，如風能，太陽能等的能力。當電能便宜時，消費者可以開啟某些家用電器，如洗碗機，工廠可以啟動在任何時間段都可以進行的生產過程。在電能需求的高峰期，它可以關閉一些非必要的用電器來降低需求。其他的智慧電網發展方向包括電網之故障偵測、判斷、自動試送電等。智慧電網之最基礎建設在於電網上的設備由人工在地監測，進化到遙測、遙控，再進化到自動判斷調整控制。</a:t>
            </a:r>
          </a:p>
          <a:p>
            <a:pPr eaLnBrk="1" hangingPunct="1">
              <a:spcBef>
                <a:spcPct val="0"/>
              </a:spcBef>
            </a:pPr>
            <a:r>
              <a:rPr lang="zh-TW" altLang="en-US" dirty="0" smtClean="0"/>
              <a:t>現代化的電能網路被許多政府認為是一種能夠有效減少能源依賴，減緩全球溫室效應的措施。智慧計量作為智慧電網的一部分，但它本身不能稱為一個智慧電網。在美國歐巴馬總統宣布振興經濟方案之中納入智慧電網計劃後，已經引起世界各國的重視。</a:t>
            </a:r>
            <a:endParaRPr lang="en-US" altLang="zh-TW" dirty="0" smtClean="0"/>
          </a:p>
          <a:p>
            <a:pPr eaLnBrk="1" hangingPunct="1">
              <a:spcBef>
                <a:spcPct val="0"/>
              </a:spcBef>
            </a:pPr>
            <a:endParaRPr lang="en-US" altLang="zh-TW" dirty="0" smtClean="0"/>
          </a:p>
          <a:p>
            <a:pPr eaLnBrk="1" hangingPunct="1">
              <a:spcBef>
                <a:spcPct val="0"/>
              </a:spcBef>
            </a:pPr>
            <a:r>
              <a:rPr lang="en-US" altLang="zh-TW" dirty="0" smtClean="0"/>
              <a:t>Reference:  </a:t>
            </a:r>
            <a:r>
              <a:rPr lang="en-US" altLang="zh-TW" dirty="0" smtClean="0">
                <a:hlinkClick r:id="rId3"/>
              </a:rPr>
              <a:t>http://zh.wikipedia.org/wiki/%E6%99%BA%E6%85%A7%E9%9B%BB%E7%B6%B2</a:t>
            </a:r>
            <a:endParaRPr lang="zh-TW" altLang="en-US" dirty="0" smtClean="0"/>
          </a:p>
        </p:txBody>
      </p:sp>
      <p:sp>
        <p:nvSpPr>
          <p:cNvPr id="68612" name="投影片編號版面配置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新細明體" charset="-120"/>
              </a:defRPr>
            </a:lvl1pPr>
            <a:lvl2pPr marL="829116" indent="-318890" eaLnBrk="0" hangingPunct="0">
              <a:defRPr>
                <a:solidFill>
                  <a:schemeClr val="tx1"/>
                </a:solidFill>
                <a:latin typeface="Arial" charset="0"/>
                <a:ea typeface="新細明體" charset="-120"/>
              </a:defRPr>
            </a:lvl2pPr>
            <a:lvl3pPr marL="1275562" indent="-255112" eaLnBrk="0" hangingPunct="0">
              <a:defRPr>
                <a:solidFill>
                  <a:schemeClr val="tx1"/>
                </a:solidFill>
                <a:latin typeface="Arial" charset="0"/>
                <a:ea typeface="新細明體" charset="-120"/>
              </a:defRPr>
            </a:lvl3pPr>
            <a:lvl4pPr marL="1785786" indent="-255112" eaLnBrk="0" hangingPunct="0">
              <a:defRPr>
                <a:solidFill>
                  <a:schemeClr val="tx1"/>
                </a:solidFill>
                <a:latin typeface="Arial" charset="0"/>
                <a:ea typeface="新細明體" charset="-120"/>
              </a:defRPr>
            </a:lvl4pPr>
            <a:lvl5pPr marL="2296011" indent="-255112" eaLnBrk="0" hangingPunct="0">
              <a:defRPr>
                <a:solidFill>
                  <a:schemeClr val="tx1"/>
                </a:solidFill>
                <a:latin typeface="Arial" charset="0"/>
                <a:ea typeface="新細明體" charset="-120"/>
              </a:defRPr>
            </a:lvl5pPr>
            <a:lvl6pPr marL="2806236" indent="-255112" eaLnBrk="0" fontAlgn="base" hangingPunct="0">
              <a:spcBef>
                <a:spcPct val="0"/>
              </a:spcBef>
              <a:spcAft>
                <a:spcPct val="0"/>
              </a:spcAft>
              <a:defRPr>
                <a:solidFill>
                  <a:schemeClr val="tx1"/>
                </a:solidFill>
                <a:latin typeface="Arial" charset="0"/>
                <a:ea typeface="新細明體" charset="-120"/>
              </a:defRPr>
            </a:lvl6pPr>
            <a:lvl7pPr marL="3316461" indent="-255112" eaLnBrk="0" fontAlgn="base" hangingPunct="0">
              <a:spcBef>
                <a:spcPct val="0"/>
              </a:spcBef>
              <a:spcAft>
                <a:spcPct val="0"/>
              </a:spcAft>
              <a:defRPr>
                <a:solidFill>
                  <a:schemeClr val="tx1"/>
                </a:solidFill>
                <a:latin typeface="Arial" charset="0"/>
                <a:ea typeface="新細明體" charset="-120"/>
              </a:defRPr>
            </a:lvl7pPr>
            <a:lvl8pPr marL="3826686" indent="-255112" eaLnBrk="0" fontAlgn="base" hangingPunct="0">
              <a:spcBef>
                <a:spcPct val="0"/>
              </a:spcBef>
              <a:spcAft>
                <a:spcPct val="0"/>
              </a:spcAft>
              <a:defRPr>
                <a:solidFill>
                  <a:schemeClr val="tx1"/>
                </a:solidFill>
                <a:latin typeface="Arial" charset="0"/>
                <a:ea typeface="新細明體" charset="-120"/>
              </a:defRPr>
            </a:lvl8pPr>
            <a:lvl9pPr marL="4336909" indent="-255112" eaLnBrk="0" fontAlgn="base" hangingPunct="0">
              <a:spcBef>
                <a:spcPct val="0"/>
              </a:spcBef>
              <a:spcAft>
                <a:spcPct val="0"/>
              </a:spcAft>
              <a:defRPr>
                <a:solidFill>
                  <a:schemeClr val="tx1"/>
                </a:solidFill>
                <a:latin typeface="Arial" charset="0"/>
                <a:ea typeface="新細明體" charset="-120"/>
              </a:defRPr>
            </a:lvl9pPr>
          </a:lstStyle>
          <a:p>
            <a:pPr eaLnBrk="1" fontAlgn="base" hangingPunct="1">
              <a:spcBef>
                <a:spcPct val="0"/>
              </a:spcBef>
              <a:spcAft>
                <a:spcPct val="0"/>
              </a:spcAft>
              <a:defRPr/>
            </a:pPr>
            <a:fld id="{6E8C045A-7EC6-4445-A8FE-7D0F1BA1020B}" type="slidenum">
              <a:rPr lang="zh-TW" altLang="en-US" smtClean="0">
                <a:latin typeface="Calibri" pitchFamily="34" charset="0"/>
              </a:rPr>
              <a:pPr eaLnBrk="1" fontAlgn="base" hangingPunct="1">
                <a:spcBef>
                  <a:spcPct val="0"/>
                </a:spcBef>
                <a:spcAft>
                  <a:spcPct val="0"/>
                </a:spcAft>
                <a:defRPr/>
              </a:pPr>
              <a:t>11</a:t>
            </a:fld>
            <a:endParaRPr lang="zh-TW" altLang="en-US" smtClean="0">
              <a:latin typeface="Calibri" pitchFamily="34" charset="0"/>
            </a:endParaRPr>
          </a:p>
        </p:txBody>
      </p:sp>
    </p:spTree>
    <p:extLst>
      <p:ext uri="{BB962C8B-B14F-4D97-AF65-F5344CB8AC3E}">
        <p14:creationId xmlns:p14="http://schemas.microsoft.com/office/powerpoint/2010/main" val="654272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67587"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TW" altLang="en-US" dirty="0" smtClean="0"/>
              <a:t>智慧醫療產業是相當具亮點的產業，可結合台灣優勢的資通訊科技布局全球市場。去年行政院會通過健康照護升值白金方案，而整個計畫最大特色就是智慧醫療。</a:t>
            </a:r>
          </a:p>
          <a:p>
            <a:pPr eaLnBrk="1" hangingPunct="1">
              <a:spcBef>
                <a:spcPct val="0"/>
              </a:spcBef>
            </a:pPr>
            <a:endParaRPr lang="zh-TW" altLang="en-US" dirty="0" smtClean="0"/>
          </a:p>
          <a:p>
            <a:pPr eaLnBrk="1" hangingPunct="1">
              <a:spcBef>
                <a:spcPct val="0"/>
              </a:spcBef>
            </a:pPr>
            <a:r>
              <a:rPr lang="zh-TW" altLang="en-US" dirty="0" smtClean="0"/>
              <a:t>智慧醫療包括健保</a:t>
            </a:r>
            <a:r>
              <a:rPr lang="en-US" altLang="zh-TW" dirty="0" smtClean="0"/>
              <a:t>IC</a:t>
            </a:r>
            <a:r>
              <a:rPr lang="zh-TW" altLang="en-US" dirty="0" smtClean="0"/>
              <a:t>卡改善計畫；醫院安全關懷</a:t>
            </a:r>
            <a:r>
              <a:rPr lang="en-US" altLang="zh-TW" dirty="0" smtClean="0"/>
              <a:t>RFID</a:t>
            </a:r>
            <a:r>
              <a:rPr lang="zh-TW" altLang="en-US" dirty="0" smtClean="0"/>
              <a:t>（電子辨識系統）計畫、遠距照護計畫</a:t>
            </a:r>
            <a:r>
              <a:rPr lang="en-US" altLang="zh-TW" dirty="0" smtClean="0"/>
              <a:t>……</a:t>
            </a:r>
            <a:r>
              <a:rPr lang="zh-TW" altLang="en-US" dirty="0" smtClean="0"/>
              <a:t>等。</a:t>
            </a:r>
          </a:p>
          <a:p>
            <a:pPr eaLnBrk="1" hangingPunct="1">
              <a:spcBef>
                <a:spcPct val="0"/>
              </a:spcBef>
            </a:pPr>
            <a:endParaRPr lang="zh-TW" altLang="en-US" dirty="0" smtClean="0"/>
          </a:p>
          <a:p>
            <a:pPr eaLnBrk="1" hangingPunct="1">
              <a:spcBef>
                <a:spcPct val="0"/>
              </a:spcBef>
            </a:pPr>
            <a:r>
              <a:rPr lang="zh-TW" altLang="en-US" dirty="0" smtClean="0"/>
              <a:t>醫院安全關懷</a:t>
            </a:r>
            <a:r>
              <a:rPr lang="en-US" altLang="zh-TW" dirty="0" smtClean="0"/>
              <a:t>RFID</a:t>
            </a:r>
            <a:r>
              <a:rPr lang="zh-TW" altLang="en-US" dirty="0" smtClean="0"/>
              <a:t>計畫是將</a:t>
            </a:r>
            <a:r>
              <a:rPr lang="en-US" altLang="zh-TW" dirty="0" smtClean="0"/>
              <a:t>RFID</a:t>
            </a:r>
            <a:r>
              <a:rPr lang="zh-TW" altLang="en-US" dirty="0" smtClean="0"/>
              <a:t>技術廣泛應用在老人照護、病人照護，針對植入人體儀器進行追蹤。</a:t>
            </a:r>
          </a:p>
          <a:p>
            <a:pPr eaLnBrk="1" hangingPunct="1">
              <a:spcBef>
                <a:spcPct val="0"/>
              </a:spcBef>
            </a:pPr>
            <a:endParaRPr lang="zh-TW" altLang="en-US" dirty="0" smtClean="0"/>
          </a:p>
          <a:p>
            <a:pPr eaLnBrk="1" hangingPunct="1">
              <a:spcBef>
                <a:spcPct val="0"/>
              </a:spcBef>
            </a:pPr>
            <a:r>
              <a:rPr lang="zh-TW" altLang="en-US" dirty="0" smtClean="0"/>
              <a:t>遠距照護是透過醫療照護與資通訊科技結合應用，推動社區、居家、機構式等三種科技化照護模式。</a:t>
            </a:r>
          </a:p>
          <a:p>
            <a:pPr eaLnBrk="1" hangingPunct="1">
              <a:spcBef>
                <a:spcPct val="0"/>
              </a:spcBef>
            </a:pPr>
            <a:endParaRPr lang="zh-TW" altLang="en-US" dirty="0" smtClean="0"/>
          </a:p>
          <a:p>
            <a:pPr eaLnBrk="1" hangingPunct="1">
              <a:spcBef>
                <a:spcPct val="0"/>
              </a:spcBef>
            </a:pPr>
            <a:r>
              <a:rPr lang="zh-TW" altLang="en-US" dirty="0" smtClean="0"/>
              <a:t>前衛生署長葉金川認為，</a:t>
            </a:r>
            <a:r>
              <a:rPr lang="en-US" altLang="zh-TW" dirty="0" smtClean="0"/>
              <a:t>IT</a:t>
            </a:r>
            <a:r>
              <a:rPr lang="zh-TW" altLang="en-US" dirty="0" smtClean="0"/>
              <a:t>（資訊科技）產業是台灣強項，結合資訊技術與醫療整合，打破資源地域時空限制，商機無限，智慧醫療服務將能提升醫療服務品質及資源運用效能。</a:t>
            </a:r>
          </a:p>
          <a:p>
            <a:pPr eaLnBrk="1" hangingPunct="1">
              <a:spcBef>
                <a:spcPct val="0"/>
              </a:spcBef>
            </a:pPr>
            <a:endParaRPr lang="zh-TW" altLang="en-US" dirty="0" smtClean="0"/>
          </a:p>
          <a:p>
            <a:pPr eaLnBrk="1" hangingPunct="1">
              <a:spcBef>
                <a:spcPct val="0"/>
              </a:spcBef>
            </a:pPr>
            <a:r>
              <a:rPr lang="zh-TW" altLang="en-US" dirty="0" smtClean="0"/>
              <a:t>葉金川又說，美國總統歐巴馬計畫投入新台幣約</a:t>
            </a:r>
            <a:r>
              <a:rPr lang="en-US" altLang="zh-TW" dirty="0" smtClean="0"/>
              <a:t>80</a:t>
            </a:r>
            <a:r>
              <a:rPr lang="zh-TW" altLang="en-US" dirty="0" smtClean="0"/>
              <a:t>億元進行病歷電子化，而目前台灣</a:t>
            </a:r>
            <a:r>
              <a:rPr lang="en-US" altLang="zh-TW" dirty="0" smtClean="0"/>
              <a:t>500</a:t>
            </a:r>
            <a:r>
              <a:rPr lang="zh-TW" altLang="en-US" dirty="0" smtClean="0"/>
              <a:t>多家醫療院所，約</a:t>
            </a:r>
            <a:r>
              <a:rPr lang="en-US" altLang="zh-TW" dirty="0" smtClean="0"/>
              <a:t>42</a:t>
            </a:r>
            <a:r>
              <a:rPr lang="zh-TW" altLang="en-US" dirty="0" smtClean="0"/>
              <a:t>％已病歷電子化，只需再花費近</a:t>
            </a:r>
            <a:r>
              <a:rPr lang="en-US" altLang="zh-TW" dirty="0" smtClean="0"/>
              <a:t>14</a:t>
            </a:r>
            <a:r>
              <a:rPr lang="zh-TW" altLang="en-US" dirty="0" smtClean="0"/>
              <a:t>億元，以</a:t>
            </a:r>
            <a:r>
              <a:rPr lang="en-US" altLang="zh-TW" dirty="0" smtClean="0"/>
              <a:t>5</a:t>
            </a:r>
            <a:r>
              <a:rPr lang="zh-TW" altLang="en-US" dirty="0" smtClean="0"/>
              <a:t>年時間，就能做到全台所有醫院病歷電子化，</a:t>
            </a:r>
            <a:r>
              <a:rPr lang="en-US" altLang="zh-TW" dirty="0" smtClean="0"/>
              <a:t>2</a:t>
            </a:r>
            <a:r>
              <a:rPr lang="zh-TW" altLang="en-US" dirty="0" smtClean="0"/>
              <a:t>年內建立影像交換中心，相關病人資料都能透過網路交換，使資訊流通毫無障礙，此為未來智慧醫療的重要基礎。</a:t>
            </a:r>
          </a:p>
          <a:p>
            <a:pPr eaLnBrk="1" hangingPunct="1">
              <a:spcBef>
                <a:spcPct val="0"/>
              </a:spcBef>
            </a:pPr>
            <a:endParaRPr lang="zh-TW" altLang="en-US" dirty="0" smtClean="0"/>
          </a:p>
          <a:p>
            <a:pPr eaLnBrk="1" hangingPunct="1">
              <a:spcBef>
                <a:spcPct val="0"/>
              </a:spcBef>
            </a:pPr>
            <a:r>
              <a:rPr lang="zh-TW" altLang="en-US" dirty="0" smtClean="0"/>
              <a:t>未來將可將</a:t>
            </a:r>
            <a:r>
              <a:rPr lang="en-US" altLang="zh-TW" dirty="0" smtClean="0"/>
              <a:t>RFID</a:t>
            </a:r>
            <a:r>
              <a:rPr lang="zh-TW" altLang="en-US" dirty="0" smtClean="0"/>
              <a:t>產業與醫療資訊的創新模式輸出，也可將醫療機構電子病歷化及影像傳輸等提供輸出，增加病患跨國就醫，搶食歐美等電子病歷化市場商機。推估</a:t>
            </a:r>
            <a:r>
              <a:rPr lang="en-US" altLang="zh-TW" dirty="0" smtClean="0"/>
              <a:t>4</a:t>
            </a:r>
            <a:r>
              <a:rPr lang="zh-TW" altLang="en-US" dirty="0" smtClean="0"/>
              <a:t>年內這塊市場國內約有</a:t>
            </a:r>
            <a:r>
              <a:rPr lang="en-US" altLang="zh-TW" dirty="0" smtClean="0"/>
              <a:t>1293</a:t>
            </a:r>
            <a:r>
              <a:rPr lang="zh-TW" altLang="en-US" dirty="0" smtClean="0"/>
              <a:t>億元。</a:t>
            </a:r>
            <a:endParaRPr lang="en-US" altLang="zh-TW" dirty="0" smtClean="0"/>
          </a:p>
          <a:p>
            <a:pPr eaLnBrk="1" hangingPunct="1">
              <a:spcBef>
                <a:spcPct val="0"/>
              </a:spcBef>
            </a:pPr>
            <a:endParaRPr lang="en-US" altLang="zh-TW" dirty="0" smtClean="0"/>
          </a:p>
          <a:p>
            <a:pPr eaLnBrk="1" hangingPunct="1">
              <a:spcBef>
                <a:spcPct val="0"/>
              </a:spcBef>
            </a:pPr>
            <a:r>
              <a:rPr lang="en-US" altLang="zh-TW" dirty="0" smtClean="0"/>
              <a:t>Reference: </a:t>
            </a:r>
            <a:r>
              <a:rPr lang="en-US" altLang="zh-TW" dirty="0" smtClean="0">
                <a:hlinkClick r:id="rId3"/>
              </a:rPr>
              <a:t>http://nmart.pixnet.net/blog/post/21398889-%E6%99%BA%E6%85%A7%E9%86%AB%E7%99%82%E7%94%A2%E6%A5%AD</a:t>
            </a:r>
            <a:endParaRPr lang="zh-TW" altLang="en-US" dirty="0" smtClean="0"/>
          </a:p>
          <a:p>
            <a:pPr eaLnBrk="1" hangingPunct="1">
              <a:spcBef>
                <a:spcPct val="0"/>
              </a:spcBef>
            </a:pPr>
            <a:endParaRPr lang="zh-TW" altLang="en-US" dirty="0" smtClean="0"/>
          </a:p>
        </p:txBody>
      </p:sp>
      <p:sp>
        <p:nvSpPr>
          <p:cNvPr id="67588" name="投影片編號版面配置區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新細明體" charset="-120"/>
              </a:defRPr>
            </a:lvl1pPr>
            <a:lvl2pPr marL="829116" indent="-318890" eaLnBrk="0" hangingPunct="0">
              <a:defRPr>
                <a:solidFill>
                  <a:schemeClr val="tx1"/>
                </a:solidFill>
                <a:latin typeface="Arial" charset="0"/>
                <a:ea typeface="新細明體" charset="-120"/>
              </a:defRPr>
            </a:lvl2pPr>
            <a:lvl3pPr marL="1275562" indent="-255112" eaLnBrk="0" hangingPunct="0">
              <a:defRPr>
                <a:solidFill>
                  <a:schemeClr val="tx1"/>
                </a:solidFill>
                <a:latin typeface="Arial" charset="0"/>
                <a:ea typeface="新細明體" charset="-120"/>
              </a:defRPr>
            </a:lvl3pPr>
            <a:lvl4pPr marL="1785786" indent="-255112" eaLnBrk="0" hangingPunct="0">
              <a:defRPr>
                <a:solidFill>
                  <a:schemeClr val="tx1"/>
                </a:solidFill>
                <a:latin typeface="Arial" charset="0"/>
                <a:ea typeface="新細明體" charset="-120"/>
              </a:defRPr>
            </a:lvl4pPr>
            <a:lvl5pPr marL="2296011" indent="-255112" eaLnBrk="0" hangingPunct="0">
              <a:defRPr>
                <a:solidFill>
                  <a:schemeClr val="tx1"/>
                </a:solidFill>
                <a:latin typeface="Arial" charset="0"/>
                <a:ea typeface="新細明體" charset="-120"/>
              </a:defRPr>
            </a:lvl5pPr>
            <a:lvl6pPr marL="2806236" indent="-255112" eaLnBrk="0" fontAlgn="base" hangingPunct="0">
              <a:spcBef>
                <a:spcPct val="0"/>
              </a:spcBef>
              <a:spcAft>
                <a:spcPct val="0"/>
              </a:spcAft>
              <a:defRPr>
                <a:solidFill>
                  <a:schemeClr val="tx1"/>
                </a:solidFill>
                <a:latin typeface="Arial" charset="0"/>
                <a:ea typeface="新細明體" charset="-120"/>
              </a:defRPr>
            </a:lvl6pPr>
            <a:lvl7pPr marL="3316461" indent="-255112" eaLnBrk="0" fontAlgn="base" hangingPunct="0">
              <a:spcBef>
                <a:spcPct val="0"/>
              </a:spcBef>
              <a:spcAft>
                <a:spcPct val="0"/>
              </a:spcAft>
              <a:defRPr>
                <a:solidFill>
                  <a:schemeClr val="tx1"/>
                </a:solidFill>
                <a:latin typeface="Arial" charset="0"/>
                <a:ea typeface="新細明體" charset="-120"/>
              </a:defRPr>
            </a:lvl7pPr>
            <a:lvl8pPr marL="3826686" indent="-255112" eaLnBrk="0" fontAlgn="base" hangingPunct="0">
              <a:spcBef>
                <a:spcPct val="0"/>
              </a:spcBef>
              <a:spcAft>
                <a:spcPct val="0"/>
              </a:spcAft>
              <a:defRPr>
                <a:solidFill>
                  <a:schemeClr val="tx1"/>
                </a:solidFill>
                <a:latin typeface="Arial" charset="0"/>
                <a:ea typeface="新細明體" charset="-120"/>
              </a:defRPr>
            </a:lvl8pPr>
            <a:lvl9pPr marL="4336909" indent="-255112" eaLnBrk="0" fontAlgn="base" hangingPunct="0">
              <a:spcBef>
                <a:spcPct val="0"/>
              </a:spcBef>
              <a:spcAft>
                <a:spcPct val="0"/>
              </a:spcAft>
              <a:defRPr>
                <a:solidFill>
                  <a:schemeClr val="tx1"/>
                </a:solidFill>
                <a:latin typeface="Arial" charset="0"/>
                <a:ea typeface="新細明體" charset="-120"/>
              </a:defRPr>
            </a:lvl9pPr>
          </a:lstStyle>
          <a:p>
            <a:pPr eaLnBrk="1" fontAlgn="base" hangingPunct="1">
              <a:spcBef>
                <a:spcPct val="0"/>
              </a:spcBef>
              <a:spcAft>
                <a:spcPct val="0"/>
              </a:spcAft>
              <a:defRPr/>
            </a:pPr>
            <a:fld id="{864A507D-FF3D-4DAA-9C12-198D23CB100F}" type="slidenum">
              <a:rPr lang="zh-TW" altLang="en-US" smtClean="0">
                <a:latin typeface="Calibri" pitchFamily="34" charset="0"/>
              </a:rPr>
              <a:pPr eaLnBrk="1" fontAlgn="base" hangingPunct="1">
                <a:spcBef>
                  <a:spcPct val="0"/>
                </a:spcBef>
                <a:spcAft>
                  <a:spcPct val="0"/>
                </a:spcAft>
                <a:defRPr/>
              </a:pPr>
              <a:t>12</a:t>
            </a:fld>
            <a:endParaRPr lang="zh-TW" altLang="en-US" smtClean="0">
              <a:latin typeface="Calibri" pitchFamily="34" charset="0"/>
            </a:endParaRPr>
          </a:p>
        </p:txBody>
      </p:sp>
    </p:spTree>
    <p:extLst>
      <p:ext uri="{BB962C8B-B14F-4D97-AF65-F5344CB8AC3E}">
        <p14:creationId xmlns:p14="http://schemas.microsoft.com/office/powerpoint/2010/main" val="858057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t>
            </a:r>
            <a:r>
              <a:rPr lang="zh-TW" altLang="en-US" dirty="0" smtClean="0"/>
              <a:t>智慧家庭</a:t>
            </a:r>
            <a:endParaRPr lang="en-US" altLang="zh-TW" dirty="0" smtClean="0"/>
          </a:p>
          <a:p>
            <a:r>
              <a:rPr lang="zh-TW" altLang="en-US" dirty="0" smtClean="0"/>
              <a:t>智慧家庭中包含許多應用，像是安全上的監控、家中的家庭網路、家庭劇院、能源控制、燈光控制等，讓家中的設施去服務家中的成員，替生活帶來更多的便利。</a:t>
            </a:r>
            <a:endParaRPr lang="en-US" altLang="zh-TW" dirty="0" smtClean="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13</a:t>
            </a:fld>
            <a:endParaRPr lang="zh-TW" altLang="en-US"/>
          </a:p>
        </p:txBody>
      </p:sp>
    </p:spTree>
    <p:extLst>
      <p:ext uri="{BB962C8B-B14F-4D97-AF65-F5344CB8AC3E}">
        <p14:creationId xmlns:p14="http://schemas.microsoft.com/office/powerpoint/2010/main" val="4214571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70659"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TW" altLang="en-US" dirty="0" smtClean="0"/>
              <a:t>網連車輛例子</a:t>
            </a:r>
            <a:r>
              <a:rPr lang="en-US" altLang="zh-TW" dirty="0" smtClean="0"/>
              <a:t>:</a:t>
            </a:r>
          </a:p>
          <a:p>
            <a:pPr eaLnBrk="1" hangingPunct="1">
              <a:spcBef>
                <a:spcPct val="0"/>
              </a:spcBef>
            </a:pPr>
            <a:endParaRPr lang="en-US" altLang="zh-TW" dirty="0" smtClean="0"/>
          </a:p>
          <a:p>
            <a:pPr eaLnBrk="1" hangingPunct="1">
              <a:spcBef>
                <a:spcPct val="0"/>
              </a:spcBef>
            </a:pPr>
            <a:r>
              <a:rPr lang="zh-TW" altLang="en-US" dirty="0" smtClean="0"/>
              <a:t>例如車載系統在車輛與車輛間藉由網路進行資料傳輸、彼此溝通。</a:t>
            </a:r>
            <a:endParaRPr lang="en-US" altLang="zh-TW" dirty="0" smtClean="0"/>
          </a:p>
          <a:p>
            <a:pPr eaLnBrk="1" hangingPunct="1">
              <a:spcBef>
                <a:spcPct val="0"/>
              </a:spcBef>
            </a:pPr>
            <a:r>
              <a:rPr lang="zh-TW" altLang="en-US" dirty="0" smtClean="0"/>
              <a:t>車載系統必須要</a:t>
            </a:r>
            <a:endParaRPr lang="en-US" altLang="zh-TW" dirty="0" smtClean="0"/>
          </a:p>
          <a:p>
            <a:pPr eaLnBrk="1" hangingPunct="1">
              <a:spcBef>
                <a:spcPct val="0"/>
              </a:spcBef>
            </a:pPr>
            <a:r>
              <a:rPr lang="en-US" altLang="zh-TW" dirty="0" smtClean="0"/>
              <a:t>1. </a:t>
            </a:r>
            <a:r>
              <a:rPr lang="zh-TW" altLang="en-US" dirty="0" smtClean="0"/>
              <a:t>收集車子相關資訊，應用程式再利用這些資訊偵測車子任何異狀</a:t>
            </a:r>
          </a:p>
          <a:p>
            <a:pPr eaLnBrk="1" hangingPunct="1">
              <a:spcBef>
                <a:spcPct val="0"/>
              </a:spcBef>
            </a:pPr>
            <a:r>
              <a:rPr lang="en-US" altLang="zh-TW" dirty="0" smtClean="0"/>
              <a:t>2. </a:t>
            </a:r>
            <a:r>
              <a:rPr lang="zh-TW" altLang="en-US" dirty="0" smtClean="0"/>
              <a:t>和車商雙向溝通：升級軟體、提供保養資訊等等</a:t>
            </a:r>
          </a:p>
          <a:p>
            <a:pPr eaLnBrk="1" hangingPunct="1">
              <a:spcBef>
                <a:spcPct val="0"/>
              </a:spcBef>
            </a:pPr>
            <a:r>
              <a:rPr lang="en-US" altLang="zh-TW" dirty="0" smtClean="0"/>
              <a:t>3. </a:t>
            </a:r>
            <a:r>
              <a:rPr lang="zh-TW" altLang="en-US" dirty="0" smtClean="0"/>
              <a:t>提供保險業計算保費</a:t>
            </a:r>
          </a:p>
          <a:p>
            <a:pPr eaLnBrk="1" hangingPunct="1">
              <a:spcBef>
                <a:spcPct val="0"/>
              </a:spcBef>
            </a:pPr>
            <a:r>
              <a:rPr lang="en-US" altLang="zh-TW" dirty="0" smtClean="0"/>
              <a:t>4. </a:t>
            </a:r>
            <a:r>
              <a:rPr lang="zh-TW" altLang="en-US" dirty="0" smtClean="0"/>
              <a:t>娛樂、防盜、緊急求救、國道電子計費、軌跡監測等等</a:t>
            </a:r>
          </a:p>
          <a:p>
            <a:pPr eaLnBrk="1" hangingPunct="1">
              <a:spcBef>
                <a:spcPct val="0"/>
              </a:spcBef>
            </a:pPr>
            <a:endParaRPr lang="zh-TW" altLang="en-US" dirty="0" smtClean="0"/>
          </a:p>
        </p:txBody>
      </p:sp>
      <p:sp>
        <p:nvSpPr>
          <p:cNvPr id="4" name="Slide Number Placeholder 3"/>
          <p:cNvSpPr>
            <a:spLocks noGrp="1"/>
          </p:cNvSpPr>
          <p:nvPr>
            <p:ph type="sldNum" sz="quarter" idx="10"/>
          </p:nvPr>
        </p:nvSpPr>
        <p:spPr/>
        <p:txBody>
          <a:bodyPr/>
          <a:lstStyle/>
          <a:p>
            <a:pPr>
              <a:defRPr/>
            </a:pPr>
            <a:fld id="{9BD86702-B85F-4853-9365-0495EE584E51}" type="slidenum">
              <a:rPr lang="zh-TW" altLang="en-US" smtClean="0"/>
              <a:pPr>
                <a:defRPr/>
              </a:pPr>
              <a:t>14</a:t>
            </a:fld>
            <a:endParaRPr lang="zh-TW" altLang="en-US"/>
          </a:p>
        </p:txBody>
      </p:sp>
    </p:spTree>
    <p:extLst>
      <p:ext uri="{BB962C8B-B14F-4D97-AF65-F5344CB8AC3E}">
        <p14:creationId xmlns:p14="http://schemas.microsoft.com/office/powerpoint/2010/main" val="2898510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t>
            </a:r>
            <a:r>
              <a:rPr lang="zh-TW" altLang="en-US" dirty="0" smtClean="0"/>
              <a:t>物聯網的市場趨勢</a:t>
            </a:r>
            <a:endParaRPr lang="en-US" altLang="zh-TW" dirty="0" smtClean="0"/>
          </a:p>
          <a:p>
            <a:r>
              <a:rPr lang="en-US" altLang="zh-TW" dirty="0" smtClean="0"/>
              <a:t>-</a:t>
            </a:r>
            <a:r>
              <a:rPr lang="zh-TW" altLang="en-US" dirty="0" smtClean="0"/>
              <a:t>所以裝置都連接上網路</a:t>
            </a:r>
            <a:r>
              <a:rPr lang="en-US" altLang="zh-TW" dirty="0" smtClean="0"/>
              <a:t>(</a:t>
            </a:r>
            <a:r>
              <a:rPr lang="zh-TW" altLang="en-US" dirty="0" smtClean="0"/>
              <a:t>估計在</a:t>
            </a:r>
            <a:r>
              <a:rPr lang="en-US" altLang="zh-TW" dirty="0" smtClean="0"/>
              <a:t>2020</a:t>
            </a:r>
            <a:r>
              <a:rPr lang="zh-TW" altLang="en-US" dirty="0" smtClean="0"/>
              <a:t>年時會有</a:t>
            </a:r>
            <a:r>
              <a:rPr lang="en-US" altLang="zh-TW" dirty="0" smtClean="0"/>
              <a:t>500</a:t>
            </a:r>
            <a:r>
              <a:rPr lang="zh-TW" altLang="en-US" dirty="0" smtClean="0"/>
              <a:t>億個裝置</a:t>
            </a:r>
            <a:r>
              <a:rPr lang="en-US" altLang="zh-TW" dirty="0" smtClean="0"/>
              <a:t>)</a:t>
            </a:r>
          </a:p>
          <a:p>
            <a:r>
              <a:rPr lang="en-US" altLang="zh-TW" dirty="0" smtClean="0"/>
              <a:t>-</a:t>
            </a:r>
            <a:r>
              <a:rPr lang="zh-TW" altLang="en-US" dirty="0" smtClean="0"/>
              <a:t>處理器、記憶體的經濟效益 </a:t>
            </a:r>
            <a:r>
              <a:rPr lang="en-US" altLang="zh-TW" dirty="0" smtClean="0"/>
              <a:t>(</a:t>
            </a:r>
            <a:r>
              <a:rPr lang="zh-TW" altLang="en-US" dirty="0" smtClean="0"/>
              <a:t>例如</a:t>
            </a:r>
            <a:r>
              <a:rPr lang="en-US" altLang="zh-TW" dirty="0" smtClean="0"/>
              <a:t>Intel</a:t>
            </a:r>
            <a:r>
              <a:rPr lang="zh-TW" altLang="en-US" dirty="0" smtClean="0"/>
              <a:t>宣布穿戴式裝置的</a:t>
            </a:r>
            <a:r>
              <a:rPr lang="en-US" altLang="zh-TW" dirty="0" smtClean="0"/>
              <a:t>Quark</a:t>
            </a:r>
            <a:r>
              <a:rPr lang="zh-TW" altLang="en-US" dirty="0" smtClean="0"/>
              <a:t>及</a:t>
            </a:r>
            <a:r>
              <a:rPr lang="en-US" altLang="zh-TW" dirty="0" smtClean="0"/>
              <a:t>Atom)</a:t>
            </a:r>
          </a:p>
          <a:p>
            <a:r>
              <a:rPr lang="en-US" altLang="zh-TW" dirty="0" smtClean="0"/>
              <a:t>-</a:t>
            </a:r>
            <a:r>
              <a:rPr lang="zh-TW" altLang="en-US" dirty="0" smtClean="0"/>
              <a:t>大數據及分析 </a:t>
            </a:r>
            <a:r>
              <a:rPr lang="en-US" altLang="zh-TW" dirty="0" smtClean="0"/>
              <a:t>(</a:t>
            </a:r>
            <a:r>
              <a:rPr lang="zh-TW" altLang="en-US" dirty="0" smtClean="0"/>
              <a:t>例如機器學習</a:t>
            </a:r>
            <a:r>
              <a:rPr lang="en-US" altLang="zh-TW" dirty="0" smtClean="0"/>
              <a:t>)</a:t>
            </a:r>
            <a:endParaRPr lang="zh-TW" altLang="en-US" dirty="0"/>
          </a:p>
        </p:txBody>
      </p:sp>
      <p:sp>
        <p:nvSpPr>
          <p:cNvPr id="4" name="投影片編號版面配置區 3"/>
          <p:cNvSpPr>
            <a:spLocks noGrp="1"/>
          </p:cNvSpPr>
          <p:nvPr>
            <p:ph type="sldNum" sz="quarter" idx="10"/>
          </p:nvPr>
        </p:nvSpPr>
        <p:spPr/>
        <p:txBody>
          <a:bodyPr/>
          <a:lstStyle/>
          <a:p>
            <a:fld id="{1951D4D5-8BB9-4DE9-ABDA-B83BF416BE0F}" type="slidenum">
              <a:rPr lang="zh-TW" altLang="en-US" smtClean="0"/>
              <a:t>15</a:t>
            </a:fld>
            <a:endParaRPr lang="zh-TW" altLang="en-US"/>
          </a:p>
        </p:txBody>
      </p:sp>
    </p:spTree>
    <p:extLst>
      <p:ext uri="{BB962C8B-B14F-4D97-AF65-F5344CB8AC3E}">
        <p14:creationId xmlns:p14="http://schemas.microsoft.com/office/powerpoint/2010/main" val="2074759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t>
            </a:r>
            <a:r>
              <a:rPr lang="zh-TW" altLang="en-US" dirty="0" smtClean="0"/>
              <a:t>物聯網的趨勢</a:t>
            </a:r>
            <a:endParaRPr lang="en-US" altLang="zh-TW" dirty="0" smtClean="0"/>
          </a:p>
          <a:p>
            <a:r>
              <a:rPr lang="en-US" altLang="zh-TW" dirty="0" smtClean="0"/>
              <a:t>-</a:t>
            </a:r>
            <a:r>
              <a:rPr lang="zh-TW" altLang="en-US" dirty="0" smtClean="0"/>
              <a:t>物聯網的商業機會</a:t>
            </a:r>
          </a:p>
        </p:txBody>
      </p:sp>
      <p:sp>
        <p:nvSpPr>
          <p:cNvPr id="4" name="投影片編號版面配置區 3"/>
          <p:cNvSpPr>
            <a:spLocks noGrp="1"/>
          </p:cNvSpPr>
          <p:nvPr>
            <p:ph type="sldNum" sz="quarter" idx="10"/>
          </p:nvPr>
        </p:nvSpPr>
        <p:spPr/>
        <p:txBody>
          <a:bodyPr/>
          <a:lstStyle/>
          <a:p>
            <a:fld id="{1951D4D5-8BB9-4DE9-ABDA-B83BF416BE0F}" type="slidenum">
              <a:rPr lang="zh-TW" altLang="en-US" smtClean="0"/>
              <a:t>16</a:t>
            </a:fld>
            <a:endParaRPr lang="zh-TW" altLang="en-US"/>
          </a:p>
        </p:txBody>
      </p:sp>
    </p:spTree>
    <p:extLst>
      <p:ext uri="{BB962C8B-B14F-4D97-AF65-F5344CB8AC3E}">
        <p14:creationId xmlns:p14="http://schemas.microsoft.com/office/powerpoint/2010/main" val="17111695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t>
            </a:r>
            <a:r>
              <a:rPr lang="zh-TW" altLang="en-US" dirty="0" smtClean="0"/>
              <a:t>物聯網系統架構</a:t>
            </a:r>
            <a:endParaRPr lang="en-US" altLang="zh-TW" dirty="0" smtClean="0"/>
          </a:p>
          <a:p>
            <a:r>
              <a:rPr lang="zh-TW" altLang="en-US" dirty="0" smtClean="0"/>
              <a:t>台灣以</a:t>
            </a:r>
            <a:r>
              <a:rPr lang="en-US" altLang="zh-TW" dirty="0" smtClean="0"/>
              <a:t>Machine</a:t>
            </a:r>
            <a:r>
              <a:rPr lang="zh-TW" altLang="en-US" dirty="0" smtClean="0"/>
              <a:t>、</a:t>
            </a:r>
            <a:r>
              <a:rPr lang="en-US" altLang="zh-TW" dirty="0" smtClean="0"/>
              <a:t>Module</a:t>
            </a:r>
            <a:r>
              <a:rPr lang="zh-TW" altLang="en-US" dirty="0" smtClean="0"/>
              <a:t>這兩塊比較強</a:t>
            </a:r>
            <a:endParaRPr lang="zh-TW" altLang="en-US" dirty="0"/>
          </a:p>
        </p:txBody>
      </p:sp>
      <p:sp>
        <p:nvSpPr>
          <p:cNvPr id="4" name="投影片編號版面配置區 3"/>
          <p:cNvSpPr>
            <a:spLocks noGrp="1"/>
          </p:cNvSpPr>
          <p:nvPr>
            <p:ph type="sldNum" sz="quarter" idx="10"/>
          </p:nvPr>
        </p:nvSpPr>
        <p:spPr/>
        <p:txBody>
          <a:bodyPr/>
          <a:lstStyle/>
          <a:p>
            <a:fld id="{1951D4D5-8BB9-4DE9-ABDA-B83BF416BE0F}" type="slidenum">
              <a:rPr lang="zh-TW" altLang="en-US" smtClean="0"/>
              <a:t>17</a:t>
            </a:fld>
            <a:endParaRPr lang="zh-TW" altLang="en-US"/>
          </a:p>
        </p:txBody>
      </p:sp>
    </p:spTree>
    <p:extLst>
      <p:ext uri="{BB962C8B-B14F-4D97-AF65-F5344CB8AC3E}">
        <p14:creationId xmlns:p14="http://schemas.microsoft.com/office/powerpoint/2010/main" val="1906075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2013</a:t>
            </a:r>
            <a:r>
              <a:rPr lang="zh-TW" altLang="en-US" dirty="0" smtClean="0"/>
              <a:t>年，</a:t>
            </a:r>
            <a:r>
              <a:rPr lang="en-US" altLang="zh-TW" dirty="0" err="1" smtClean="0"/>
              <a:t>Infonetics</a:t>
            </a:r>
            <a:r>
              <a:rPr lang="zh-TW" altLang="en-US" dirty="0" smtClean="0"/>
              <a:t>預測未來幾年的物聯網服務收入，他們預測在</a:t>
            </a:r>
            <a:r>
              <a:rPr lang="en-US" altLang="zh-TW" dirty="0" smtClean="0"/>
              <a:t>2017</a:t>
            </a:r>
            <a:r>
              <a:rPr lang="zh-TW" altLang="en-US" dirty="0" smtClean="0"/>
              <a:t>會成長至</a:t>
            </a:r>
            <a:r>
              <a:rPr lang="en-US" altLang="zh-TW" dirty="0" smtClean="0"/>
              <a:t>2012</a:t>
            </a:r>
            <a:r>
              <a:rPr lang="zh-TW" altLang="en-US" dirty="0" smtClean="0"/>
              <a:t>年的兩倍</a:t>
            </a:r>
            <a:endParaRPr lang="zh-TW" altLang="en-US" dirty="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18</a:t>
            </a:fld>
            <a:endParaRPr lang="zh-TW" altLang="en-US"/>
          </a:p>
        </p:txBody>
      </p:sp>
    </p:spTree>
    <p:extLst>
      <p:ext uri="{BB962C8B-B14F-4D97-AF65-F5344CB8AC3E}">
        <p14:creationId xmlns:p14="http://schemas.microsoft.com/office/powerpoint/2010/main" val="1190305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新細明體" charset="-120"/>
              </a:defRPr>
            </a:lvl1pPr>
            <a:lvl2pPr marL="803796" indent="-309152" eaLnBrk="0" hangingPunct="0">
              <a:defRPr>
                <a:solidFill>
                  <a:schemeClr val="tx1"/>
                </a:solidFill>
                <a:latin typeface="Arial" charset="0"/>
                <a:ea typeface="新細明體" charset="-120"/>
              </a:defRPr>
            </a:lvl2pPr>
            <a:lvl3pPr marL="1236608" indent="-247321" eaLnBrk="0" hangingPunct="0">
              <a:defRPr>
                <a:solidFill>
                  <a:schemeClr val="tx1"/>
                </a:solidFill>
                <a:latin typeface="Arial" charset="0"/>
                <a:ea typeface="新細明體" charset="-120"/>
              </a:defRPr>
            </a:lvl3pPr>
            <a:lvl4pPr marL="1731252" indent="-247321" eaLnBrk="0" hangingPunct="0">
              <a:defRPr>
                <a:solidFill>
                  <a:schemeClr val="tx1"/>
                </a:solidFill>
                <a:latin typeface="Arial" charset="0"/>
                <a:ea typeface="新細明體" charset="-120"/>
              </a:defRPr>
            </a:lvl4pPr>
            <a:lvl5pPr marL="2225896" indent="-247321" eaLnBrk="0" hangingPunct="0">
              <a:defRPr>
                <a:solidFill>
                  <a:schemeClr val="tx1"/>
                </a:solidFill>
                <a:latin typeface="Arial" charset="0"/>
                <a:ea typeface="新細明體" charset="-120"/>
              </a:defRPr>
            </a:lvl5pPr>
            <a:lvl6pPr marL="2720538" indent="-247321" eaLnBrk="0" fontAlgn="base" hangingPunct="0">
              <a:spcBef>
                <a:spcPct val="0"/>
              </a:spcBef>
              <a:spcAft>
                <a:spcPct val="0"/>
              </a:spcAft>
              <a:defRPr>
                <a:solidFill>
                  <a:schemeClr val="tx1"/>
                </a:solidFill>
                <a:latin typeface="Arial" charset="0"/>
                <a:ea typeface="新細明體" charset="-120"/>
              </a:defRPr>
            </a:lvl6pPr>
            <a:lvl7pPr marL="3215182" indent="-247321" eaLnBrk="0" fontAlgn="base" hangingPunct="0">
              <a:spcBef>
                <a:spcPct val="0"/>
              </a:spcBef>
              <a:spcAft>
                <a:spcPct val="0"/>
              </a:spcAft>
              <a:defRPr>
                <a:solidFill>
                  <a:schemeClr val="tx1"/>
                </a:solidFill>
                <a:latin typeface="Arial" charset="0"/>
                <a:ea typeface="新細明體" charset="-120"/>
              </a:defRPr>
            </a:lvl7pPr>
            <a:lvl8pPr marL="3709825" indent="-247321" eaLnBrk="0" fontAlgn="base" hangingPunct="0">
              <a:spcBef>
                <a:spcPct val="0"/>
              </a:spcBef>
              <a:spcAft>
                <a:spcPct val="0"/>
              </a:spcAft>
              <a:defRPr>
                <a:solidFill>
                  <a:schemeClr val="tx1"/>
                </a:solidFill>
                <a:latin typeface="Arial" charset="0"/>
                <a:ea typeface="新細明體" charset="-120"/>
              </a:defRPr>
            </a:lvl8pPr>
            <a:lvl9pPr marL="4204469" indent="-247321" eaLnBrk="0" fontAlgn="base" hangingPunct="0">
              <a:spcBef>
                <a:spcPct val="0"/>
              </a:spcBef>
              <a:spcAft>
                <a:spcPct val="0"/>
              </a:spcAft>
              <a:defRPr>
                <a:solidFill>
                  <a:schemeClr val="tx1"/>
                </a:solidFill>
                <a:latin typeface="Arial" charset="0"/>
                <a:ea typeface="新細明體" charset="-120"/>
              </a:defRPr>
            </a:lvl9pPr>
          </a:lstStyle>
          <a:p>
            <a:pPr eaLnBrk="1" fontAlgn="base" hangingPunct="1">
              <a:spcBef>
                <a:spcPct val="0"/>
              </a:spcBef>
              <a:spcAft>
                <a:spcPct val="0"/>
              </a:spcAft>
              <a:defRPr/>
            </a:pPr>
            <a:fld id="{7EA4FD31-BA09-46C8-BDA5-08193FE3CA2C}" type="slidenum">
              <a:rPr lang="en-US" altLang="zh-TW" smtClean="0">
                <a:latin typeface="Calibri" pitchFamily="34" charset="0"/>
              </a:rPr>
              <a:pPr eaLnBrk="1" fontAlgn="base" hangingPunct="1">
                <a:spcBef>
                  <a:spcPct val="0"/>
                </a:spcBef>
                <a:spcAft>
                  <a:spcPct val="0"/>
                </a:spcAft>
                <a:defRPr/>
              </a:pPr>
              <a:t>19</a:t>
            </a:fld>
            <a:endParaRPr lang="en-US" altLang="zh-TW" smtClean="0">
              <a:latin typeface="Calibri" pitchFamily="34" charset="0"/>
            </a:endParaRPr>
          </a:p>
        </p:txBody>
      </p:sp>
      <p:sp>
        <p:nvSpPr>
          <p:cNvPr id="83971" name="Rectangle 1"/>
          <p:cNvSpPr>
            <a:spLocks noGrp="1" noRot="1" noChangeAspect="1" noChangeArrowheads="1" noTextEdit="1"/>
          </p:cNvSpPr>
          <p:nvPr>
            <p:ph type="sldImg"/>
          </p:nvPr>
        </p:nvSpPr>
        <p:spPr bwMode="auto">
          <a:xfrm>
            <a:off x="1087438" y="806450"/>
            <a:ext cx="5303837" cy="3976688"/>
          </a:xfrm>
          <a:solidFill>
            <a:srgbClr val="FFFFFF"/>
          </a:solidFill>
          <a:ln>
            <a:solidFill>
              <a:srgbClr val="000000"/>
            </a:solidFill>
            <a:miter lim="800000"/>
            <a:headEnd/>
            <a:tailEnd/>
          </a:ln>
        </p:spPr>
      </p:sp>
      <p:sp>
        <p:nvSpPr>
          <p:cNvPr id="83972" name="Text Box 2"/>
          <p:cNvSpPr>
            <a:spLocks noGrp="1" noChangeArrowheads="1"/>
          </p:cNvSpPr>
          <p:nvPr>
            <p:ph type="body" idx="1"/>
          </p:nvPr>
        </p:nvSpPr>
        <p:spPr bwMode="auto">
          <a:xfrm>
            <a:off x="748247" y="5042109"/>
            <a:ext cx="5984235" cy="4774891"/>
          </a:xfrm>
          <a:noFill/>
        </p:spPr>
        <p:txBody>
          <a:bodyPr wrap="square" numCol="1" anchor="t" anchorCtr="0" compatLnSpc="1">
            <a:prstTxWarp prst="textNoShape">
              <a:avLst/>
            </a:prstTxWarp>
          </a:bodyPr>
          <a:lstStyle/>
          <a:p>
            <a:pPr>
              <a:spcBef>
                <a:spcPts val="433"/>
              </a:spcBef>
              <a:tabLst>
                <a:tab pos="0" algn="l"/>
                <a:tab pos="424226" algn="l"/>
                <a:tab pos="850169" algn="l"/>
                <a:tab pos="1276112" algn="l"/>
                <a:tab pos="1702054" algn="l"/>
                <a:tab pos="2127997" algn="l"/>
                <a:tab pos="2553941" algn="l"/>
                <a:tab pos="2979884" algn="l"/>
                <a:tab pos="3405827" algn="l"/>
                <a:tab pos="3833486" algn="l"/>
                <a:tab pos="4259429" algn="l"/>
                <a:tab pos="4685372" algn="l"/>
                <a:tab pos="5111316" algn="l"/>
                <a:tab pos="5537258" algn="l"/>
                <a:tab pos="5963201" algn="l"/>
                <a:tab pos="6389144" algn="l"/>
                <a:tab pos="6815087" algn="l"/>
                <a:tab pos="7241030" algn="l"/>
                <a:tab pos="7668690" algn="l"/>
                <a:tab pos="8094634" algn="l"/>
                <a:tab pos="8520577" algn="l"/>
              </a:tabLst>
            </a:pPr>
            <a:r>
              <a:rPr lang="zh-TW" altLang="en-US" smtClean="0"/>
              <a:t>然而這四大產業未來的命運可以會不盡相同，如圖所示，從下而上分別是硬體設備、資料傳輸、中介軟體、以及加值服務預估的利潤。明顯的是未來的服務利潤所佔的比例將越來越大，隨著基礎設施完成，加值服務將如雨後春筍般成長。目前各國政府皆極力推動物聯網，但硬體近年來的發展逐漸到達一個瓶頸，網路的佈建也漸漸飽和，各家硬體公司的淨利逐漸降低，以製作網路晶片、模組的瑞昱</a:t>
            </a:r>
            <a:r>
              <a:rPr lang="en-US" altLang="zh-TW" smtClean="0"/>
              <a:t>(Realtek)</a:t>
            </a:r>
            <a:r>
              <a:rPr lang="zh-TW" altLang="en-US" smtClean="0"/>
              <a:t>為例，民國</a:t>
            </a:r>
            <a:r>
              <a:rPr lang="en-US" altLang="zh-TW" smtClean="0"/>
              <a:t>91</a:t>
            </a:r>
            <a:r>
              <a:rPr lang="zh-TW" altLang="en-US" smtClean="0"/>
              <a:t>年第一季淨營業額約為</a:t>
            </a:r>
            <a:r>
              <a:rPr lang="en-US" altLang="zh-TW" smtClean="0"/>
              <a:t>23</a:t>
            </a:r>
            <a:r>
              <a:rPr lang="zh-TW" altLang="en-US" smtClean="0"/>
              <a:t>億臺幣，淨利為</a:t>
            </a:r>
            <a:r>
              <a:rPr lang="en-US" altLang="zh-TW" smtClean="0"/>
              <a:t>8</a:t>
            </a:r>
            <a:r>
              <a:rPr lang="zh-TW" altLang="en-US" smtClean="0"/>
              <a:t>億，淨利率為</a:t>
            </a:r>
            <a:r>
              <a:rPr lang="en-US" altLang="zh-TW" smtClean="0"/>
              <a:t>35%</a:t>
            </a:r>
            <a:r>
              <a:rPr lang="zh-TW" altLang="en-US" smtClean="0"/>
              <a:t>，過了十年到了現在 ，民國</a:t>
            </a:r>
            <a:r>
              <a:rPr lang="en-US" altLang="zh-TW" smtClean="0"/>
              <a:t>101</a:t>
            </a:r>
            <a:r>
              <a:rPr lang="zh-TW" altLang="en-US" smtClean="0"/>
              <a:t>年第一季的淨營業額接近</a:t>
            </a:r>
            <a:r>
              <a:rPr lang="en-US" altLang="zh-TW" smtClean="0"/>
              <a:t>57</a:t>
            </a:r>
            <a:r>
              <a:rPr lang="zh-TW" altLang="en-US" smtClean="0"/>
              <a:t>億，但淨利僅五億六千萬，淨利率只剩</a:t>
            </a:r>
            <a:r>
              <a:rPr lang="en-US" altLang="zh-TW" smtClean="0"/>
              <a:t>11%</a:t>
            </a:r>
            <a:r>
              <a:rPr lang="zh-TW" altLang="en-US" smtClean="0"/>
              <a:t>，利潤的成長反而倒退。</a:t>
            </a:r>
            <a:endParaRPr lang="en-US" altLang="zh-TW" smtClean="0"/>
          </a:p>
          <a:p>
            <a:pPr>
              <a:spcBef>
                <a:spcPts val="433"/>
              </a:spcBef>
              <a:tabLst>
                <a:tab pos="0" algn="l"/>
                <a:tab pos="424226" algn="l"/>
                <a:tab pos="850169" algn="l"/>
                <a:tab pos="1276112" algn="l"/>
                <a:tab pos="1702054" algn="l"/>
                <a:tab pos="2127997" algn="l"/>
                <a:tab pos="2553941" algn="l"/>
                <a:tab pos="2979884" algn="l"/>
                <a:tab pos="3405827" algn="l"/>
                <a:tab pos="3833486" algn="l"/>
                <a:tab pos="4259429" algn="l"/>
                <a:tab pos="4685372" algn="l"/>
                <a:tab pos="5111316" algn="l"/>
                <a:tab pos="5537258" algn="l"/>
                <a:tab pos="5963201" algn="l"/>
                <a:tab pos="6389144" algn="l"/>
                <a:tab pos="6815087" algn="l"/>
                <a:tab pos="7241030" algn="l"/>
                <a:tab pos="7668690" algn="l"/>
                <a:tab pos="8094634" algn="l"/>
                <a:tab pos="8520577" algn="l"/>
              </a:tabLst>
            </a:pPr>
            <a:endParaRPr lang="en-US" smtClean="0">
              <a:ea typeface="新細明體" charset="-120"/>
            </a:endParaRPr>
          </a:p>
          <a:p>
            <a:pPr>
              <a:spcBef>
                <a:spcPts val="433"/>
              </a:spcBef>
              <a:tabLst>
                <a:tab pos="0" algn="l"/>
                <a:tab pos="424226" algn="l"/>
                <a:tab pos="850169" algn="l"/>
                <a:tab pos="1276112" algn="l"/>
                <a:tab pos="1702054" algn="l"/>
                <a:tab pos="2127997" algn="l"/>
                <a:tab pos="2553941" algn="l"/>
                <a:tab pos="2979884" algn="l"/>
                <a:tab pos="3405827" algn="l"/>
                <a:tab pos="3833486" algn="l"/>
                <a:tab pos="4259429" algn="l"/>
                <a:tab pos="4685372" algn="l"/>
                <a:tab pos="5111316" algn="l"/>
                <a:tab pos="5537258" algn="l"/>
                <a:tab pos="5963201" algn="l"/>
                <a:tab pos="6389144" algn="l"/>
                <a:tab pos="6815087" algn="l"/>
                <a:tab pos="7241030" algn="l"/>
                <a:tab pos="7668690" algn="l"/>
                <a:tab pos="8094634" algn="l"/>
                <a:tab pos="8520577" algn="l"/>
              </a:tabLst>
            </a:pPr>
            <a:r>
              <a:rPr lang="zh-TW" altLang="en-US" smtClean="0"/>
              <a:t>瑞昱財報：</a:t>
            </a:r>
            <a:r>
              <a:rPr lang="en-US" altLang="zh-TW" smtClean="0"/>
              <a:t>http://www.realtek.com.tw/investor/incomeView.aspx?Langid=2&amp;PNid=3&amp;PFid=8&amp;Level=2</a:t>
            </a:r>
          </a:p>
        </p:txBody>
      </p:sp>
    </p:spTree>
    <p:extLst>
      <p:ext uri="{BB962C8B-B14F-4D97-AF65-F5344CB8AC3E}">
        <p14:creationId xmlns:p14="http://schemas.microsoft.com/office/powerpoint/2010/main" val="2474893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r>
              <a:rPr lang="zh-TW" altLang="en-US" dirty="0" smtClean="0"/>
              <a:t>物聯網目前現況</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zh-TW" altLang="en-US" dirty="0" smtClean="0"/>
              <a:t>物聯網的前瞻</a:t>
            </a:r>
            <a:endParaRPr lang="en-US" altLang="zh-TW" dirty="0" smtClean="0"/>
          </a:p>
          <a:p>
            <a:endParaRPr lang="en-US" dirty="0"/>
          </a:p>
        </p:txBody>
      </p:sp>
      <p:sp>
        <p:nvSpPr>
          <p:cNvPr id="4" name="Slide Number Placeholder 3"/>
          <p:cNvSpPr>
            <a:spLocks noGrp="1"/>
          </p:cNvSpPr>
          <p:nvPr>
            <p:ph type="sldNum" sz="quarter" idx="10"/>
          </p:nvPr>
        </p:nvSpPr>
        <p:spPr/>
        <p:txBody>
          <a:bodyPr/>
          <a:lstStyle/>
          <a:p>
            <a:pPr>
              <a:defRPr/>
            </a:pPr>
            <a:fld id="{9BD86702-B85F-4853-9365-0495EE584E51}" type="slidenum">
              <a:rPr lang="zh-TW" altLang="en-US" smtClean="0"/>
              <a:pPr>
                <a:defRPr/>
              </a:pPr>
              <a:t>2</a:t>
            </a:fld>
            <a:endParaRPr lang="zh-TW" altLang="en-US"/>
          </a:p>
        </p:txBody>
      </p:sp>
    </p:spTree>
    <p:extLst>
      <p:ext uri="{BB962C8B-B14F-4D97-AF65-F5344CB8AC3E}">
        <p14:creationId xmlns:p14="http://schemas.microsoft.com/office/powerpoint/2010/main" val="238398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未來幾年各類型裝置的使用數量預計</a:t>
            </a:r>
            <a:endParaRPr lang="zh-TW" altLang="en-US" dirty="0"/>
          </a:p>
        </p:txBody>
      </p:sp>
      <p:sp>
        <p:nvSpPr>
          <p:cNvPr id="4" name="投影片編號版面配置區 3"/>
          <p:cNvSpPr>
            <a:spLocks noGrp="1"/>
          </p:cNvSpPr>
          <p:nvPr>
            <p:ph type="sldNum" sz="quarter" idx="10"/>
          </p:nvPr>
        </p:nvSpPr>
        <p:spPr/>
        <p:txBody>
          <a:bodyPr/>
          <a:lstStyle/>
          <a:p>
            <a:fld id="{1951D4D5-8BB9-4DE9-ABDA-B83BF416BE0F}" type="slidenum">
              <a:rPr lang="zh-TW" altLang="en-US" smtClean="0"/>
              <a:t>20</a:t>
            </a:fld>
            <a:endParaRPr lang="zh-TW" altLang="en-US"/>
          </a:p>
        </p:txBody>
      </p:sp>
    </p:spTree>
    <p:extLst>
      <p:ext uri="{BB962C8B-B14F-4D97-AF65-F5344CB8AC3E}">
        <p14:creationId xmlns:p14="http://schemas.microsoft.com/office/powerpoint/2010/main" val="39450845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t>
            </a:r>
            <a:r>
              <a:rPr lang="zh-TW" altLang="en-US" dirty="0" smtClean="0"/>
              <a:t>服務及網路供應商</a:t>
            </a:r>
            <a:endParaRPr lang="en-US" altLang="zh-TW" dirty="0" smtClean="0"/>
          </a:p>
          <a:p>
            <a:r>
              <a:rPr lang="en-US" altLang="zh-TW" dirty="0" smtClean="0"/>
              <a:t>-</a:t>
            </a:r>
            <a:r>
              <a:rPr lang="zh-TW" altLang="en-US" dirty="0" smtClean="0"/>
              <a:t>網路供應商</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1951D4D5-8BB9-4DE9-ABDA-B83BF416BE0F}" type="slidenum">
              <a:rPr lang="zh-TW" altLang="en-US" smtClean="0"/>
              <a:t>21</a:t>
            </a:fld>
            <a:endParaRPr lang="zh-TW" altLang="en-US"/>
          </a:p>
        </p:txBody>
      </p:sp>
    </p:spTree>
    <p:extLst>
      <p:ext uri="{BB962C8B-B14F-4D97-AF65-F5344CB8AC3E}">
        <p14:creationId xmlns:p14="http://schemas.microsoft.com/office/powerpoint/2010/main" val="2112707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t>
            </a:r>
            <a:r>
              <a:rPr lang="zh-TW" altLang="en-US" dirty="0" smtClean="0"/>
              <a:t>服務及網路供應商</a:t>
            </a:r>
            <a:endParaRPr lang="en-US" altLang="zh-TW" dirty="0" smtClean="0"/>
          </a:p>
          <a:p>
            <a:r>
              <a:rPr lang="en-US" altLang="zh-TW" dirty="0" smtClean="0"/>
              <a:t>-</a:t>
            </a:r>
            <a:r>
              <a:rPr lang="zh-TW" altLang="en-US" dirty="0" smtClean="0"/>
              <a:t>物聯網虛擬網路供應商</a:t>
            </a:r>
            <a:endParaRPr lang="zh-TW" altLang="en-US" dirty="0"/>
          </a:p>
        </p:txBody>
      </p:sp>
      <p:sp>
        <p:nvSpPr>
          <p:cNvPr id="4" name="投影片編號版面配置區 3"/>
          <p:cNvSpPr>
            <a:spLocks noGrp="1"/>
          </p:cNvSpPr>
          <p:nvPr>
            <p:ph type="sldNum" sz="quarter" idx="10"/>
          </p:nvPr>
        </p:nvSpPr>
        <p:spPr/>
        <p:txBody>
          <a:bodyPr/>
          <a:lstStyle/>
          <a:p>
            <a:fld id="{1951D4D5-8BB9-4DE9-ABDA-B83BF416BE0F}" type="slidenum">
              <a:rPr lang="zh-TW" altLang="en-US" smtClean="0"/>
              <a:t>22</a:t>
            </a:fld>
            <a:endParaRPr lang="zh-TW" altLang="en-US"/>
          </a:p>
        </p:txBody>
      </p:sp>
    </p:spTree>
    <p:extLst>
      <p:ext uri="{BB962C8B-B14F-4D97-AF65-F5344CB8AC3E}">
        <p14:creationId xmlns:p14="http://schemas.microsoft.com/office/powerpoint/2010/main" val="1223863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t>
            </a:r>
            <a:r>
              <a:rPr lang="zh-TW" altLang="en-US" dirty="0" smtClean="0"/>
              <a:t>系統集成商</a:t>
            </a:r>
            <a:endParaRPr lang="zh-TW" altLang="en-US" dirty="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23</a:t>
            </a:fld>
            <a:endParaRPr lang="zh-TW" altLang="en-US"/>
          </a:p>
        </p:txBody>
      </p:sp>
    </p:spTree>
    <p:extLst>
      <p:ext uri="{BB962C8B-B14F-4D97-AF65-F5344CB8AC3E}">
        <p14:creationId xmlns:p14="http://schemas.microsoft.com/office/powerpoint/2010/main" val="760036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defTabSz="947593">
              <a:defRPr/>
            </a:pPr>
            <a:r>
              <a:rPr lang="en-US" altLang="zh-TW" dirty="0" smtClean="0"/>
              <a:t>※Middleware</a:t>
            </a:r>
            <a:r>
              <a:rPr lang="zh-TW" altLang="en-US" dirty="0" smtClean="0"/>
              <a:t>及平台的供應商</a:t>
            </a:r>
            <a:endParaRPr lang="en-US" altLang="zh-TW" dirty="0" smtClean="0"/>
          </a:p>
          <a:p>
            <a:r>
              <a:rPr lang="en-US" altLang="zh-TW" dirty="0" smtClean="0"/>
              <a:t>Middleware</a:t>
            </a:r>
            <a:r>
              <a:rPr lang="zh-TW" altLang="en-US" dirty="0" smtClean="0"/>
              <a:t>存在於上層應用程式與作業系統之間的軟韌體</a:t>
            </a:r>
            <a:endParaRPr lang="en-US" altLang="zh-TW" dirty="0" smtClean="0"/>
          </a:p>
          <a:p>
            <a:endParaRPr lang="en-US" altLang="zh-TW" dirty="0" smtClean="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24</a:t>
            </a:fld>
            <a:endParaRPr lang="zh-TW" altLang="en-US"/>
          </a:p>
        </p:txBody>
      </p:sp>
    </p:spTree>
    <p:extLst>
      <p:ext uri="{BB962C8B-B14F-4D97-AF65-F5344CB8AC3E}">
        <p14:creationId xmlns:p14="http://schemas.microsoft.com/office/powerpoint/2010/main" val="3697948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裝置及閘道的製造商</a:t>
            </a:r>
            <a:endParaRPr lang="zh-TW" altLang="en-US" dirty="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25</a:t>
            </a:fld>
            <a:endParaRPr lang="zh-TW" altLang="en-US"/>
          </a:p>
        </p:txBody>
      </p:sp>
    </p:spTree>
    <p:extLst>
      <p:ext uri="{BB962C8B-B14F-4D97-AF65-F5344CB8AC3E}">
        <p14:creationId xmlns:p14="http://schemas.microsoft.com/office/powerpoint/2010/main" val="3786573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晶片製造商</a:t>
            </a:r>
            <a:endParaRPr lang="zh-TW" altLang="en-US" dirty="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26</a:t>
            </a:fld>
            <a:endParaRPr lang="zh-TW" altLang="en-US"/>
          </a:p>
        </p:txBody>
      </p:sp>
    </p:spTree>
    <p:extLst>
      <p:ext uri="{BB962C8B-B14F-4D97-AF65-F5344CB8AC3E}">
        <p14:creationId xmlns:p14="http://schemas.microsoft.com/office/powerpoint/2010/main" val="25112706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物聯網的前瞻</a:t>
            </a:r>
            <a:endParaRPr lang="en-US" altLang="zh-TW" dirty="0" smtClean="0"/>
          </a:p>
        </p:txBody>
      </p:sp>
      <p:sp>
        <p:nvSpPr>
          <p:cNvPr id="4" name="投影片編號版面配置區 3"/>
          <p:cNvSpPr>
            <a:spLocks noGrp="1"/>
          </p:cNvSpPr>
          <p:nvPr>
            <p:ph type="sldNum" sz="quarter" idx="10"/>
          </p:nvPr>
        </p:nvSpPr>
        <p:spPr/>
        <p:txBody>
          <a:bodyPr/>
          <a:lstStyle/>
          <a:p>
            <a:fld id="{1951D4D5-8BB9-4DE9-ABDA-B83BF416BE0F}" type="slidenum">
              <a:rPr lang="zh-TW" altLang="en-US" smtClean="0"/>
              <a:t>27</a:t>
            </a:fld>
            <a:endParaRPr lang="zh-TW" altLang="en-US"/>
          </a:p>
        </p:txBody>
      </p:sp>
    </p:spTree>
    <p:extLst>
      <p:ext uri="{BB962C8B-B14F-4D97-AF65-F5344CB8AC3E}">
        <p14:creationId xmlns:p14="http://schemas.microsoft.com/office/powerpoint/2010/main" val="36425136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a:t>
            </a:r>
            <a:r>
              <a:rPr kumimoji="1" lang="zh-TW" altLang="en-US" dirty="0" smtClean="0"/>
              <a:t> 物聯網聯盟</a:t>
            </a:r>
            <a:endParaRPr kumimoji="1" lang="en-US" altLang="zh-TW" dirty="0" smtClean="0"/>
          </a:p>
          <a:p>
            <a:r>
              <a:rPr lang="zh-TW" altLang="en-US" dirty="0" smtClean="0"/>
              <a:t>目前有很多具有影響力的企業組建了物聯網聯盟，為未來物聯網領域的規範標準奠定了基礎。 如</a:t>
            </a:r>
            <a:r>
              <a:rPr lang="en-US" altLang="zh-TW" dirty="0" smtClean="0"/>
              <a:t>:</a:t>
            </a:r>
            <a:endParaRPr lang="en-US" altLang="zh-TW"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altLang="zh-TW" dirty="0" err="1" smtClean="0"/>
              <a:t>AllSeen</a:t>
            </a:r>
            <a:r>
              <a:rPr lang="en-US" altLang="zh-TW" dirty="0" smtClean="0"/>
              <a:t> Alliance</a:t>
            </a:r>
            <a:r>
              <a:rPr lang="zh-TW" altLang="en-US" dirty="0" smtClean="0"/>
              <a:t> 技術聯盟</a:t>
            </a:r>
            <a:endParaRPr lang="en-US" altLang="zh-TW"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zh-TW" altLang="en-US" sz="1200" b="0" i="0" kern="1200" dirty="0" smtClean="0">
                <a:solidFill>
                  <a:schemeClr val="tx1"/>
                </a:solidFill>
                <a:effectLst/>
                <a:latin typeface="+mn-lt"/>
                <a:ea typeface="+mn-ea"/>
                <a:cs typeface="+mn-cs"/>
              </a:rPr>
              <a:t>開放互連基金會</a:t>
            </a:r>
            <a:endParaRPr lang="en-US" altLang="zh-TW" sz="1200" b="0"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altLang="zh-TW" dirty="0" smtClean="0"/>
              <a:t>Google Weave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altLang="zh-TW" dirty="0" smtClean="0"/>
              <a:t>Apple </a:t>
            </a:r>
            <a:r>
              <a:rPr lang="en-US" altLang="zh-TW" dirty="0" err="1" smtClean="0"/>
              <a:t>Homekit</a:t>
            </a:r>
            <a:endParaRPr lang="en-US" altLang="zh-TW"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zh-TW" altLang="en-US" dirty="0" smtClean="0"/>
              <a:t>工業互聯網聯盟</a:t>
            </a:r>
            <a:endParaRPr lang="en-US" altLang="zh-TW" dirty="0" smtClean="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28</a:t>
            </a:fld>
            <a:endParaRPr lang="zh-TW" altLang="en-US"/>
          </a:p>
        </p:txBody>
      </p:sp>
    </p:spTree>
    <p:extLst>
      <p:ext uri="{BB962C8B-B14F-4D97-AF65-F5344CB8AC3E}">
        <p14:creationId xmlns:p14="http://schemas.microsoft.com/office/powerpoint/2010/main" val="10340232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a:t>
            </a:r>
            <a:r>
              <a:rPr lang="en-US" altLang="zh-TW" dirty="0" smtClean="0"/>
              <a:t> </a:t>
            </a:r>
            <a:r>
              <a:rPr lang="en-US" altLang="zh-TW" dirty="0" err="1" smtClean="0"/>
              <a:t>AllSeen</a:t>
            </a:r>
            <a:r>
              <a:rPr lang="en-US" altLang="zh-TW" dirty="0" smtClean="0"/>
              <a:t> Alliance  </a:t>
            </a:r>
          </a:p>
          <a:p>
            <a:endParaRPr lang="en-US" altLang="zh-TW" dirty="0" smtClean="0"/>
          </a:p>
          <a:p>
            <a:pPr marL="171450" indent="-171450">
              <a:buFontTx/>
              <a:buChar char="-"/>
            </a:pPr>
            <a:r>
              <a:rPr lang="en-US" altLang="zh-TW" dirty="0" err="1" smtClean="0"/>
              <a:t>AllSeen</a:t>
            </a:r>
            <a:r>
              <a:rPr lang="en-US" altLang="zh-TW" dirty="0" smtClean="0"/>
              <a:t> Alliance</a:t>
            </a:r>
            <a:r>
              <a:rPr lang="zh-TW" altLang="en-US" dirty="0" smtClean="0"/>
              <a:t>開發了基於</a:t>
            </a:r>
            <a:r>
              <a:rPr lang="en-US" altLang="zh-TW" dirty="0" smtClean="0"/>
              <a:t>AllJoyn</a:t>
            </a:r>
            <a:r>
              <a:rPr lang="zh-TW" altLang="en-US" dirty="0" smtClean="0"/>
              <a:t>的物聯網通信控制管理系統，是一個開源碼專案，主要用於基於</a:t>
            </a:r>
            <a:r>
              <a:rPr lang="en-US" altLang="zh-TW" dirty="0" err="1" smtClean="0"/>
              <a:t>WiFi</a:t>
            </a:r>
            <a:r>
              <a:rPr lang="zh-TW" altLang="en-US" dirty="0" smtClean="0"/>
              <a:t>、</a:t>
            </a:r>
            <a:r>
              <a:rPr lang="en-US" altLang="zh-TW" dirty="0" smtClean="0"/>
              <a:t>PLC</a:t>
            </a:r>
            <a:r>
              <a:rPr lang="zh-TW" altLang="en-US" dirty="0" smtClean="0"/>
              <a:t>、乙太網路及藍芽技術的近距離定位與點對點的無線傳輸。</a:t>
            </a:r>
            <a:endParaRPr lang="en-US" altLang="zh-TW" dirty="0" smtClean="0"/>
          </a:p>
          <a:p>
            <a:pPr marL="171450" indent="-171450">
              <a:buFontTx/>
              <a:buChar char="-"/>
            </a:pPr>
            <a:r>
              <a:rPr lang="zh-TW" altLang="en-US" dirty="0" smtClean="0"/>
              <a:t>核心是</a:t>
            </a:r>
            <a:r>
              <a:rPr lang="zh-TW" altLang="en-US" dirty="0" smtClean="0"/>
              <a:t>用</a:t>
            </a:r>
            <a:r>
              <a:rPr lang="en-US" altLang="zh-TW" sz="1400" dirty="0" smtClean="0"/>
              <a:t>C</a:t>
            </a:r>
            <a:r>
              <a:rPr lang="en-US" altLang="zh-TW" dirty="0" smtClean="0"/>
              <a:t>++</a:t>
            </a:r>
            <a:r>
              <a:rPr lang="zh-TW" altLang="en-US" dirty="0" smtClean="0"/>
              <a:t>編寫的，並提供多種語言綁定和可跨各種作業系統和晶片來開發。</a:t>
            </a:r>
            <a:endParaRPr lang="en-US" altLang="zh-TW" dirty="0" smtClean="0"/>
          </a:p>
          <a:p>
            <a:pPr marL="171450" indent="-171450">
              <a:buFontTx/>
              <a:buChar char="-"/>
            </a:pPr>
            <a:r>
              <a:rPr lang="en-US" altLang="zh-TW" dirty="0" smtClean="0"/>
              <a:t>AllJoyn</a:t>
            </a:r>
            <a:r>
              <a:rPr lang="zh-TW" altLang="en-US" dirty="0" smtClean="0"/>
              <a:t>框架提供了</a:t>
            </a:r>
            <a:r>
              <a:rPr lang="en-US" altLang="zh-TW" dirty="0" smtClean="0"/>
              <a:t>object-oriented</a:t>
            </a:r>
            <a:r>
              <a:rPr lang="zh-TW" altLang="en-US" dirty="0" smtClean="0"/>
              <a:t>方法使點對點的溝通變得容易，避免需要去處理低階網路協議和硬體。</a:t>
            </a:r>
            <a:endParaRPr lang="en-US" altLang="zh-TW" dirty="0" smtClean="0"/>
          </a:p>
          <a:p>
            <a:pPr marL="171450" indent="-171450">
              <a:buFontTx/>
              <a:buChar char="-"/>
            </a:pPr>
            <a:r>
              <a:rPr lang="en-US" altLang="zh-TW" dirty="0" smtClean="0"/>
              <a:t>AllJoyn</a:t>
            </a:r>
            <a:r>
              <a:rPr lang="zh-TW" altLang="en-US" dirty="0" smtClean="0"/>
              <a:t> </a:t>
            </a:r>
            <a:r>
              <a:rPr lang="en-US" altLang="zh-TW" dirty="0" smtClean="0"/>
              <a:t>SDK</a:t>
            </a:r>
            <a:r>
              <a:rPr lang="zh-TW" altLang="en-US" dirty="0" smtClean="0"/>
              <a:t> 提供了支援多種語言的</a:t>
            </a:r>
            <a:r>
              <a:rPr lang="en-US" altLang="zh-TW" dirty="0" smtClean="0"/>
              <a:t>API</a:t>
            </a:r>
            <a:r>
              <a:rPr lang="zh-TW" altLang="en-US" dirty="0" smtClean="0"/>
              <a:t>，讓開發人員創建利用</a:t>
            </a:r>
            <a:r>
              <a:rPr lang="en-US" altLang="zh-TW" dirty="0" smtClean="0"/>
              <a:t>AllJoyn</a:t>
            </a:r>
            <a:r>
              <a:rPr lang="zh-TW" altLang="en-US" dirty="0" smtClean="0"/>
              <a:t>功能的應用程式。</a:t>
            </a:r>
            <a:endParaRPr lang="en-US" altLang="zh-TW" dirty="0" smtClean="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29</a:t>
            </a:fld>
            <a:endParaRPr lang="zh-TW" altLang="en-US"/>
          </a:p>
        </p:txBody>
      </p:sp>
    </p:spTree>
    <p:extLst>
      <p:ext uri="{BB962C8B-B14F-4D97-AF65-F5344CB8AC3E}">
        <p14:creationId xmlns:p14="http://schemas.microsoft.com/office/powerpoint/2010/main" val="1836332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defTabSz="947593">
              <a:defRPr/>
            </a:pPr>
            <a:r>
              <a:rPr lang="zh-TW" altLang="en-US" dirty="0" smtClean="0"/>
              <a:t>物聯網目前現況</a:t>
            </a:r>
            <a:endParaRPr lang="en-US" altLang="zh-TW" dirty="0" smtClean="0"/>
          </a:p>
        </p:txBody>
      </p:sp>
      <p:sp>
        <p:nvSpPr>
          <p:cNvPr id="4" name="投影片編號版面配置區 3"/>
          <p:cNvSpPr>
            <a:spLocks noGrp="1"/>
          </p:cNvSpPr>
          <p:nvPr>
            <p:ph type="sldNum" sz="quarter" idx="10"/>
          </p:nvPr>
        </p:nvSpPr>
        <p:spPr/>
        <p:txBody>
          <a:bodyPr/>
          <a:lstStyle/>
          <a:p>
            <a:fld id="{1951D4D5-8BB9-4DE9-ABDA-B83BF416BE0F}" type="slidenum">
              <a:rPr lang="zh-TW" altLang="en-US" smtClean="0"/>
              <a:t>3</a:t>
            </a:fld>
            <a:endParaRPr lang="zh-TW" altLang="en-US"/>
          </a:p>
        </p:txBody>
      </p:sp>
    </p:spTree>
    <p:extLst>
      <p:ext uri="{BB962C8B-B14F-4D97-AF65-F5344CB8AC3E}">
        <p14:creationId xmlns:p14="http://schemas.microsoft.com/office/powerpoint/2010/main" val="4479963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a:t>
            </a:r>
            <a:r>
              <a:rPr kumimoji="1" lang="zh-TW" altLang="en-US" dirty="0" smtClean="0"/>
              <a:t> </a:t>
            </a:r>
            <a:r>
              <a:rPr lang="en-US" altLang="zh-TW" dirty="0" smtClean="0"/>
              <a:t>Open Connectivity Foundation (OCF) </a:t>
            </a:r>
          </a:p>
          <a:p>
            <a:r>
              <a:rPr lang="en-US" altLang="zh-TW" dirty="0" smtClean="0"/>
              <a:t>-</a:t>
            </a:r>
            <a:r>
              <a:rPr lang="zh-TW" altLang="en-US" dirty="0" smtClean="0"/>
              <a:t>   </a:t>
            </a:r>
            <a:r>
              <a:rPr lang="en-US" altLang="zh-TW" dirty="0" smtClean="0"/>
              <a:t>OCF</a:t>
            </a:r>
            <a:r>
              <a:rPr lang="zh-TW" altLang="en-US" dirty="0" smtClean="0"/>
              <a:t>正在建立一個標準規範並且贊助一個開源項目，使之成為可能。</a:t>
            </a:r>
            <a:endParaRPr lang="en-US" altLang="zh-TW" dirty="0" smtClean="0"/>
          </a:p>
          <a:p>
            <a:pPr marL="171450" indent="-171450">
              <a:buFontTx/>
              <a:buChar char="-"/>
            </a:pPr>
            <a:r>
              <a:rPr lang="en-US" altLang="zh-TW" dirty="0" smtClean="0"/>
              <a:t>OCF</a:t>
            </a:r>
            <a:r>
              <a:rPr lang="zh-TW" altLang="en-US" dirty="0" smtClean="0"/>
              <a:t>將解開物聯網市場的巨大機遇，加快產業創新，幫助開發人員和公司創建符合單一開放標準的解決方案。 </a:t>
            </a:r>
            <a:r>
              <a:rPr lang="en-US" altLang="zh-TW" dirty="0" smtClean="0"/>
              <a:t>OCF</a:t>
            </a:r>
            <a:r>
              <a:rPr lang="zh-TW" altLang="en-US" dirty="0" smtClean="0"/>
              <a:t>將幫助確保消費者、企業和行業的安全互通性。</a:t>
            </a:r>
            <a:endParaRPr lang="en-US" altLang="zh-TW" dirty="0" smtClean="0"/>
          </a:p>
          <a:p>
            <a:pPr marL="171450" indent="-171450">
              <a:buFontTx/>
              <a:buChar char="-"/>
            </a:pPr>
            <a:r>
              <a:rPr lang="en-US" altLang="zh-TW" dirty="0" smtClean="0"/>
              <a:t>OCF</a:t>
            </a:r>
            <a:r>
              <a:rPr lang="zh-TW" altLang="en-US" dirty="0" smtClean="0"/>
              <a:t>統一了先前的</a:t>
            </a:r>
            <a:r>
              <a:rPr lang="en-US" altLang="zh-TW" dirty="0" smtClean="0"/>
              <a:t>Open Interconnect Consortium (OIC)</a:t>
            </a:r>
            <a:r>
              <a:rPr lang="zh-TW" altLang="en-US" dirty="0" smtClean="0"/>
              <a:t> 與各個層面的領先公司 </a:t>
            </a:r>
            <a:r>
              <a:rPr lang="en-US" altLang="zh-TW" dirty="0" smtClean="0"/>
              <a:t>-</a:t>
            </a:r>
            <a:r>
              <a:rPr lang="zh-TW" altLang="en-US" dirty="0" smtClean="0"/>
              <a:t> 矽、軟體、平台和成品 </a:t>
            </a:r>
            <a:r>
              <a:rPr lang="en-US" altLang="zh-TW" dirty="0" smtClean="0"/>
              <a:t>-</a:t>
            </a:r>
            <a:r>
              <a:rPr lang="zh-TW" altLang="en-US" dirty="0" smtClean="0"/>
              <a:t> 致力於提供物聯網解決方案的關鍵互通元素。</a:t>
            </a:r>
            <a:endParaRPr lang="en-US" altLang="zh-TW" dirty="0" smtClean="0"/>
          </a:p>
          <a:p>
            <a:pPr marL="171450" indent="-171450">
              <a:buFontTx/>
              <a:buChar char="-"/>
            </a:pPr>
            <a:r>
              <a:rPr lang="en-US" altLang="zh-TW" dirty="0" smtClean="0"/>
              <a:t>OCF</a:t>
            </a:r>
            <a:r>
              <a:rPr lang="zh-TW" altLang="en-US" dirty="0" smtClean="0"/>
              <a:t>贊助了ㄧ個叫做 </a:t>
            </a:r>
            <a:r>
              <a:rPr lang="en-US" altLang="zh-TW" dirty="0" err="1" smtClean="0"/>
              <a:t>IoTivity</a:t>
            </a:r>
            <a:r>
              <a:rPr lang="zh-TW" altLang="en-US" dirty="0" smtClean="0"/>
              <a:t>的開源項目 ，實作了</a:t>
            </a:r>
            <a:r>
              <a:rPr lang="en-US" altLang="zh-TW" dirty="0" smtClean="0"/>
              <a:t>OCF</a:t>
            </a:r>
            <a:r>
              <a:rPr lang="zh-TW" altLang="en-US" dirty="0" smtClean="0"/>
              <a:t>所訂定的規範。</a:t>
            </a:r>
            <a:endParaRPr lang="en-US" altLang="zh-TW" dirty="0" smtClean="0"/>
          </a:p>
          <a:p>
            <a:pPr marL="171450" indent="-171450">
              <a:buFontTx/>
              <a:buChar char="-"/>
            </a:pPr>
            <a:r>
              <a:rPr lang="en-US" altLang="zh-TW" dirty="0" smtClean="0"/>
              <a:t>OCF</a:t>
            </a:r>
            <a:r>
              <a:rPr lang="zh-TW" altLang="en-US" dirty="0" smtClean="0"/>
              <a:t>還包括先前由</a:t>
            </a:r>
            <a:r>
              <a:rPr lang="en-US" altLang="zh-TW" dirty="0" smtClean="0"/>
              <a:t>UPnP</a:t>
            </a:r>
            <a:r>
              <a:rPr lang="zh-TW" altLang="en-US" dirty="0" smtClean="0"/>
              <a:t>論壇贊助的所有活動。</a:t>
            </a:r>
            <a:endParaRPr lang="en-US" altLang="zh-TW" dirty="0" smtClean="0"/>
          </a:p>
          <a:p>
            <a:pPr marL="171450" indent="-171450">
              <a:buFontTx/>
              <a:buChar char="-"/>
            </a:pPr>
            <a:endParaRPr lang="en-US" altLang="zh-TW" dirty="0" smtClean="0"/>
          </a:p>
          <a:p>
            <a:pPr marL="171450" indent="-171450">
              <a:buFontTx/>
              <a:buChar char="-"/>
            </a:pPr>
            <a:endParaRPr lang="en-US" altLang="zh-TW" dirty="0" smtClean="0"/>
          </a:p>
          <a:p>
            <a:pPr marL="171450" indent="-171450">
              <a:buFontTx/>
              <a:buChar char="-"/>
            </a:pPr>
            <a:endParaRPr lang="zh-TW" altLang="en-US" dirty="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30</a:t>
            </a:fld>
            <a:endParaRPr lang="zh-TW" altLang="en-US"/>
          </a:p>
        </p:txBody>
      </p:sp>
    </p:spTree>
    <p:extLst>
      <p:ext uri="{BB962C8B-B14F-4D97-AF65-F5344CB8AC3E}">
        <p14:creationId xmlns:p14="http://schemas.microsoft.com/office/powerpoint/2010/main" val="29815355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a:t>
            </a:r>
            <a:r>
              <a:rPr kumimoji="1" lang="zh-TW" altLang="en-US" dirty="0" smtClean="0"/>
              <a:t> </a:t>
            </a:r>
            <a:r>
              <a:rPr kumimoji="1" lang="en-US" altLang="zh-TW" dirty="0" smtClean="0"/>
              <a:t>Google</a:t>
            </a:r>
            <a:r>
              <a:rPr kumimoji="1" lang="en-US" altLang="zh-TW" baseline="0" dirty="0" smtClean="0"/>
              <a:t> Weave</a:t>
            </a:r>
          </a:p>
          <a:p>
            <a:pPr marL="171450" indent="-171450">
              <a:buFontTx/>
              <a:buChar char="-"/>
            </a:pPr>
            <a:r>
              <a:rPr lang="en-US" altLang="zh-TW" dirty="0" smtClean="0"/>
              <a:t>Weave</a:t>
            </a:r>
            <a:r>
              <a:rPr lang="en-US" altLang="zh-TW" baseline="0" dirty="0" smtClean="0"/>
              <a:t> </a:t>
            </a:r>
            <a:r>
              <a:rPr lang="zh-TW" altLang="en-US" baseline="0" dirty="0" smtClean="0"/>
              <a:t>是用於與裝置互動的應用層協議。</a:t>
            </a:r>
            <a:endParaRPr lang="en-US" altLang="zh-TW" baseline="0" dirty="0" smtClean="0"/>
          </a:p>
          <a:p>
            <a:pPr marL="171450" indent="-171450">
              <a:buFontTx/>
              <a:buChar char="-"/>
            </a:pPr>
            <a:r>
              <a:rPr lang="zh-TW" altLang="en-US" baseline="0" dirty="0" smtClean="0"/>
              <a:t>它包含三個元件</a:t>
            </a:r>
            <a:endParaRPr lang="en-US" altLang="zh-TW" baseline="0" dirty="0" smtClean="0"/>
          </a:p>
          <a:p>
            <a:pPr marL="628650" lvl="1" indent="-171450">
              <a:buFontTx/>
              <a:buChar char="-"/>
            </a:pPr>
            <a:r>
              <a:rPr lang="en-US" altLang="zh-TW" dirty="0" smtClean="0"/>
              <a:t>Weave</a:t>
            </a:r>
            <a:r>
              <a:rPr lang="zh-TW" altLang="en-US" dirty="0" smtClean="0"/>
              <a:t> 雲端服務</a:t>
            </a:r>
            <a:endParaRPr lang="en-US" altLang="zh-TW" dirty="0" smtClean="0"/>
          </a:p>
          <a:p>
            <a:pPr marL="628650" lvl="1" indent="-171450">
              <a:buFontTx/>
              <a:buChar char="-"/>
            </a:pPr>
            <a:r>
              <a:rPr lang="zh-TW" altLang="en-US" dirty="0" smtClean="0"/>
              <a:t>裝置端的</a:t>
            </a:r>
            <a:r>
              <a:rPr lang="en-US" altLang="zh-TW" dirty="0" smtClean="0"/>
              <a:t>library(</a:t>
            </a:r>
            <a:r>
              <a:rPr lang="zh-TW" altLang="en-US" dirty="0" smtClean="0"/>
              <a:t>例如</a:t>
            </a:r>
            <a:r>
              <a:rPr lang="en-US" altLang="zh-TW" dirty="0" smtClean="0"/>
              <a:t>:</a:t>
            </a:r>
            <a:r>
              <a:rPr lang="en-US" altLang="zh-TW" dirty="0" err="1" smtClean="0"/>
              <a:t>libweave</a:t>
            </a:r>
            <a:r>
              <a:rPr lang="en-US" altLang="zh-TW" dirty="0" smtClean="0"/>
              <a:t>, </a:t>
            </a:r>
            <a:r>
              <a:rPr lang="en-US" altLang="zh-TW" dirty="0" err="1" smtClean="0"/>
              <a:t>libuweave</a:t>
            </a:r>
            <a:r>
              <a:rPr lang="en-US" altLang="zh-TW" dirty="0" smtClean="0"/>
              <a:t>)</a:t>
            </a:r>
          </a:p>
          <a:p>
            <a:pPr marL="628650" lvl="1" indent="-171450">
              <a:buFontTx/>
              <a:buChar char="-"/>
            </a:pPr>
            <a:r>
              <a:rPr lang="zh-TW" altLang="en-US" dirty="0" smtClean="0"/>
              <a:t>客戶端的</a:t>
            </a:r>
            <a:r>
              <a:rPr lang="en-US" altLang="zh-TW" dirty="0" smtClean="0"/>
              <a:t>library</a:t>
            </a:r>
            <a:endParaRPr lang="en-US" altLang="zh-TW" dirty="0"/>
          </a:p>
          <a:p>
            <a:pPr marL="171450" lvl="0" indent="-171450">
              <a:buFontTx/>
              <a:buChar char="-"/>
            </a:pPr>
            <a:r>
              <a:rPr lang="zh-TW" altLang="en-US" dirty="0" smtClean="0"/>
              <a:t>提供</a:t>
            </a:r>
            <a:r>
              <a:rPr lang="en-US" altLang="zh-TW" dirty="0" smtClean="0"/>
              <a:t>:</a:t>
            </a:r>
          </a:p>
          <a:p>
            <a:pPr marL="628650" lvl="1" indent="-171450">
              <a:buFontTx/>
              <a:buChar char="-"/>
            </a:pPr>
            <a:r>
              <a:rPr lang="zh-TW" altLang="en-US" dirty="0" smtClean="0"/>
              <a:t>裝置的發現</a:t>
            </a:r>
            <a:endParaRPr lang="en-US" altLang="zh-TW" dirty="0" smtClean="0"/>
          </a:p>
          <a:p>
            <a:pPr marL="628650" lvl="1" indent="-171450">
              <a:buFontTx/>
              <a:buChar char="-"/>
            </a:pPr>
            <a:r>
              <a:rPr lang="zh-TW" altLang="en-US" dirty="0" smtClean="0"/>
              <a:t>認證</a:t>
            </a:r>
            <a:endParaRPr lang="en-US" altLang="zh-TW" dirty="0" smtClean="0"/>
          </a:p>
          <a:p>
            <a:pPr marL="628650" lvl="1" indent="-171450">
              <a:buFontTx/>
              <a:buChar char="-"/>
            </a:pPr>
            <a:r>
              <a:rPr lang="zh-TW" altLang="en-US" dirty="0" smtClean="0"/>
              <a:t>配置</a:t>
            </a:r>
            <a:endParaRPr lang="en-US" altLang="zh-TW" dirty="0" smtClean="0"/>
          </a:p>
          <a:p>
            <a:pPr marL="628650" lvl="1" indent="-171450">
              <a:buFontTx/>
              <a:buChar char="-"/>
            </a:pPr>
            <a:r>
              <a:rPr lang="zh-TW" altLang="en-US" dirty="0" smtClean="0"/>
              <a:t>即時溝通</a:t>
            </a:r>
            <a:endParaRPr lang="en-US" altLang="zh-TW" dirty="0" smtClean="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31</a:t>
            </a:fld>
            <a:endParaRPr lang="zh-TW" altLang="en-US"/>
          </a:p>
        </p:txBody>
      </p:sp>
    </p:spTree>
    <p:extLst>
      <p:ext uri="{BB962C8B-B14F-4D97-AF65-F5344CB8AC3E}">
        <p14:creationId xmlns:p14="http://schemas.microsoft.com/office/powerpoint/2010/main" val="6517229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TW" dirty="0" smtClean="0"/>
              <a:t>※</a:t>
            </a:r>
            <a:r>
              <a:rPr kumimoji="1" lang="zh-TW" altLang="en-US" dirty="0" smtClean="0"/>
              <a:t> </a:t>
            </a:r>
            <a:r>
              <a:rPr kumimoji="1" lang="en-US" altLang="zh-TW" dirty="0" smtClean="0"/>
              <a:t>Apple </a:t>
            </a:r>
            <a:r>
              <a:rPr kumimoji="1" lang="en-US" altLang="zh-TW" dirty="0" err="1" smtClean="0"/>
              <a:t>Homekit</a:t>
            </a:r>
            <a:endParaRPr kumimoji="1" lang="en-US" altLang="zh-TW" baseline="0" dirty="0" smtClean="0"/>
          </a:p>
          <a:p>
            <a:pPr marL="171450" indent="-171450">
              <a:buFontTx/>
              <a:buChar char="-"/>
            </a:pPr>
            <a:r>
              <a:rPr lang="zh-TW" altLang="en-US" dirty="0" smtClean="0"/>
              <a:t>利用</a:t>
            </a:r>
            <a:r>
              <a:rPr lang="en-US" altLang="zh-TW" dirty="0" smtClean="0"/>
              <a:t>iOS</a:t>
            </a:r>
            <a:r>
              <a:rPr lang="zh-TW" altLang="en-US" dirty="0" smtClean="0"/>
              <a:t> </a:t>
            </a:r>
            <a:r>
              <a:rPr lang="en-US" altLang="zh-TW" dirty="0" smtClean="0"/>
              <a:t>8</a:t>
            </a:r>
            <a:r>
              <a:rPr lang="zh-TW" altLang="en-US" dirty="0" smtClean="0"/>
              <a:t>以後版本</a:t>
            </a:r>
            <a:r>
              <a:rPr lang="zh-TW" altLang="en-US" sz="1200" b="0" i="0" kern="1200" dirty="0" smtClean="0">
                <a:solidFill>
                  <a:schemeClr val="tx1"/>
                </a:solidFill>
                <a:effectLst/>
                <a:latin typeface="+mn-lt"/>
                <a:ea typeface="+mn-ea"/>
                <a:cs typeface="+mn-cs"/>
              </a:rPr>
              <a:t>內建的</a:t>
            </a:r>
            <a:r>
              <a:rPr lang="en-US" altLang="zh-TW" sz="1200" b="0" i="0" kern="1200" dirty="0" err="1" smtClean="0">
                <a:solidFill>
                  <a:schemeClr val="tx1"/>
                </a:solidFill>
                <a:effectLst/>
                <a:latin typeface="+mn-lt"/>
                <a:ea typeface="+mn-ea"/>
                <a:cs typeface="+mn-cs"/>
              </a:rPr>
              <a:t>HomeKit</a:t>
            </a:r>
            <a:r>
              <a:rPr lang="zh-TW" altLang="en-US" sz="1200" b="0" i="0" kern="1200" dirty="0" smtClean="0">
                <a:solidFill>
                  <a:schemeClr val="tx1"/>
                </a:solidFill>
                <a:effectLst/>
                <a:latin typeface="+mn-lt"/>
                <a:ea typeface="+mn-ea"/>
                <a:cs typeface="+mn-cs"/>
              </a:rPr>
              <a:t>系統用來作家庭自動化的應用。</a:t>
            </a:r>
            <a:endParaRPr lang="en-US" altLang="zh-TW" sz="1200" b="0" i="0" kern="1200" dirty="0" smtClean="0">
              <a:solidFill>
                <a:schemeClr val="tx1"/>
              </a:solidFill>
              <a:effectLst/>
              <a:latin typeface="+mn-lt"/>
              <a:ea typeface="+mn-ea"/>
              <a:cs typeface="+mn-cs"/>
            </a:endParaRPr>
          </a:p>
          <a:p>
            <a:pPr marL="171450" indent="-171450">
              <a:buFontTx/>
              <a:buChar char="-"/>
            </a:pPr>
            <a:r>
              <a:rPr lang="zh-TW" altLang="en-US" dirty="0" smtClean="0"/>
              <a:t>可以自動發現尋找</a:t>
            </a:r>
            <a:r>
              <a:rPr lang="en-US" altLang="zh-TW" sz="1200" dirty="0" err="1" smtClean="0"/>
              <a:t>HomeKit</a:t>
            </a:r>
            <a:r>
              <a:rPr lang="en-US" altLang="zh-TW" sz="1200" dirty="0" smtClean="0"/>
              <a:t> </a:t>
            </a:r>
            <a:r>
              <a:rPr lang="zh-TW" altLang="en-US" sz="1200" dirty="0" smtClean="0"/>
              <a:t>相關的配件</a:t>
            </a:r>
            <a:r>
              <a:rPr lang="en-US" altLang="zh-TW" sz="1200" dirty="0" smtClean="0"/>
              <a:t>(</a:t>
            </a:r>
            <a:r>
              <a:rPr lang="zh-TW" altLang="en-US" sz="1200" dirty="0" smtClean="0"/>
              <a:t>裝置</a:t>
            </a:r>
            <a:r>
              <a:rPr lang="en-US" altLang="zh-TW" sz="1200" dirty="0" smtClean="0"/>
              <a:t>)</a:t>
            </a:r>
            <a:r>
              <a:rPr lang="zh-TW" altLang="en-US" sz="1200" dirty="0" smtClean="0"/>
              <a:t>。</a:t>
            </a:r>
            <a:endParaRPr lang="en-US" altLang="zh-TW" sz="1200" dirty="0" smtClean="0"/>
          </a:p>
          <a:p>
            <a:pPr marL="171450" indent="-171450">
              <a:buFontTx/>
              <a:buChar char="-"/>
            </a:pPr>
            <a:r>
              <a:rPr lang="zh-TW" altLang="en-US" dirty="0" smtClean="0"/>
              <a:t>配置喜好設定。</a:t>
            </a:r>
            <a:endParaRPr lang="en-US" altLang="zh-TW" dirty="0" smtClean="0"/>
          </a:p>
          <a:p>
            <a:pPr marL="171450" indent="-171450">
              <a:buFontTx/>
              <a:buChar char="-"/>
            </a:pPr>
            <a:r>
              <a:rPr lang="zh-TW" altLang="en-US" dirty="0" smtClean="0"/>
              <a:t>建立設備操作動作進而控制裝置。</a:t>
            </a:r>
            <a:endParaRPr lang="en-US" altLang="zh-TW" dirty="0" smtClean="0"/>
          </a:p>
          <a:p>
            <a:pPr marL="171450" indent="-171450">
              <a:buFontTx/>
              <a:buChar char="-"/>
            </a:pPr>
            <a:r>
              <a:rPr lang="zh-TW" altLang="en-US" dirty="0" smtClean="0"/>
              <a:t>可以群組化動作指令，也可以利用</a:t>
            </a:r>
            <a:r>
              <a:rPr lang="en-US" altLang="zh-TW" dirty="0" smtClean="0"/>
              <a:t>Siri</a:t>
            </a:r>
            <a:r>
              <a:rPr lang="zh-TW" altLang="en-US" dirty="0" smtClean="0"/>
              <a:t>觸發動作。</a:t>
            </a:r>
            <a:endParaRPr lang="en-US" altLang="zh-TW" dirty="0" smtClean="0"/>
          </a:p>
          <a:p>
            <a:pPr marL="171450" indent="-171450">
              <a:buFontTx/>
              <a:buChar char="-"/>
            </a:pPr>
            <a:r>
              <a:rPr lang="zh-TW" altLang="en-US" dirty="0" smtClean="0"/>
              <a:t>存儲在</a:t>
            </a:r>
            <a:r>
              <a:rPr lang="en-US" altLang="zh-TW" dirty="0" smtClean="0"/>
              <a:t>iOS</a:t>
            </a:r>
            <a:r>
              <a:rPr lang="zh-TW" altLang="en-US" dirty="0" smtClean="0"/>
              <a:t>上的共用資料庫，包含所有家庭信息配置。適用所有的應用程式。</a:t>
            </a:r>
            <a:endParaRPr lang="en-US" altLang="zh-TW" dirty="0" smtClean="0"/>
          </a:p>
          <a:p>
            <a:pPr marL="171450" indent="-171450">
              <a:buFontTx/>
              <a:buChar char="-"/>
            </a:pPr>
            <a:r>
              <a:rPr lang="zh-TW" altLang="en-US" dirty="0" smtClean="0"/>
              <a:t>應用程式利用</a:t>
            </a:r>
            <a:r>
              <a:rPr lang="en-US" altLang="zh-TW" dirty="0" err="1" smtClean="0"/>
              <a:t>HomeKit</a:t>
            </a:r>
            <a:r>
              <a:rPr lang="zh-TW" altLang="en-US" dirty="0" smtClean="0"/>
              <a:t>與</a:t>
            </a:r>
            <a:r>
              <a:rPr lang="en-US" altLang="zh-TW" dirty="0" smtClean="0"/>
              <a:t>DB</a:t>
            </a:r>
            <a:r>
              <a:rPr lang="zh-TW" altLang="en-US" dirty="0" smtClean="0"/>
              <a:t>互動。</a:t>
            </a:r>
            <a:endParaRPr lang="en-US" altLang="zh-TW" dirty="0" smtClean="0"/>
          </a:p>
          <a:p>
            <a:pPr marL="171450" indent="-171450">
              <a:buFontTx/>
              <a:buChar char="-"/>
            </a:pPr>
            <a:r>
              <a:rPr lang="zh-TW" altLang="en-US" dirty="0" smtClean="0"/>
              <a:t>也可透過</a:t>
            </a:r>
            <a:r>
              <a:rPr lang="en-US" altLang="zh-TW" dirty="0" smtClean="0"/>
              <a:t>iOS</a:t>
            </a:r>
            <a:r>
              <a:rPr lang="zh-TW" altLang="en-US" dirty="0" smtClean="0"/>
              <a:t>連接來遠端控制存取家庭設備。</a:t>
            </a:r>
            <a:endParaRPr lang="en-US" altLang="zh-TW" dirty="0" smtClean="0"/>
          </a:p>
          <a:p>
            <a:pPr marL="171450" indent="-171450">
              <a:buFontTx/>
              <a:buChar char="-"/>
            </a:pPr>
            <a:r>
              <a:rPr lang="en-US" altLang="zh-TW" dirty="0" err="1" smtClean="0"/>
              <a:t>HomeKit</a:t>
            </a:r>
            <a:r>
              <a:rPr lang="en-US" altLang="zh-TW" dirty="0" smtClean="0"/>
              <a:t> API</a:t>
            </a:r>
            <a:r>
              <a:rPr lang="en-US" altLang="zh-TW" baseline="0" dirty="0" smtClean="0"/>
              <a:t> </a:t>
            </a:r>
            <a:r>
              <a:rPr lang="zh-TW" altLang="en-US" baseline="0" dirty="0" smtClean="0"/>
              <a:t>只能在</a:t>
            </a:r>
            <a:r>
              <a:rPr lang="en-US" altLang="zh-TW" baseline="0" dirty="0" smtClean="0"/>
              <a:t>App</a:t>
            </a:r>
            <a:r>
              <a:rPr lang="zh-TW" altLang="en-US" baseline="0" dirty="0" smtClean="0"/>
              <a:t>處於前台時使用。</a:t>
            </a:r>
            <a:endParaRPr lang="zh-TW" altLang="en-US" dirty="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32</a:t>
            </a:fld>
            <a:endParaRPr lang="zh-TW" altLang="en-US"/>
          </a:p>
        </p:txBody>
      </p:sp>
    </p:spTree>
    <p:extLst>
      <p:ext uri="{BB962C8B-B14F-4D97-AF65-F5344CB8AC3E}">
        <p14:creationId xmlns:p14="http://schemas.microsoft.com/office/powerpoint/2010/main" val="33377507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a:t>
            </a:r>
            <a:r>
              <a:rPr kumimoji="1" lang="zh-TW" altLang="en-US" dirty="0" smtClean="0"/>
              <a:t>工業互聯網聯盟</a:t>
            </a:r>
            <a:endParaRPr kumimoji="1" lang="en-US" altLang="zh-TW" dirty="0" smtClean="0"/>
          </a:p>
          <a:p>
            <a:pPr marL="171450" indent="-171450">
              <a:buFontTx/>
              <a:buChar char="-"/>
            </a:pPr>
            <a:r>
              <a:rPr lang="zh-TW" altLang="en-US" dirty="0" smtClean="0"/>
              <a:t>它是工業，政府和學術界的非營利合作夥伴。</a:t>
            </a:r>
            <a:endParaRPr lang="en-US" altLang="zh-TW"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zh-TW" altLang="en-US" dirty="0" smtClean="0"/>
              <a:t>其原始成員為</a:t>
            </a:r>
            <a:r>
              <a:rPr lang="en-US" altLang="zh-TW" dirty="0" smtClean="0"/>
              <a:t>AT&amp;T, Cisco, General Electric, Intel and IBM</a:t>
            </a:r>
            <a:r>
              <a:rPr lang="zh-TW" altLang="en-US" dirty="0" smtClean="0"/>
              <a:t>。</a:t>
            </a:r>
            <a:endParaRPr lang="en-US" altLang="zh-TW"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zh-TW" altLang="en-US" dirty="0" smtClean="0"/>
              <a:t>於</a:t>
            </a:r>
            <a:r>
              <a:rPr lang="en-US" altLang="zh-TW" dirty="0" smtClean="0"/>
              <a:t>2014</a:t>
            </a:r>
            <a:r>
              <a:rPr lang="zh-TW" altLang="en-US" dirty="0" smtClean="0"/>
              <a:t>年</a:t>
            </a:r>
            <a:r>
              <a:rPr lang="en-US" altLang="zh-TW" dirty="0" smtClean="0"/>
              <a:t>3</a:t>
            </a:r>
            <a:r>
              <a:rPr lang="zh-TW" altLang="en-US" dirty="0" smtClean="0"/>
              <a:t>月正式成立，注重於各家企業的物聯網建設及策略，並未著力制定行業標準。</a:t>
            </a:r>
            <a:endParaRPr lang="en-US" altLang="zh-TW"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zh-TW" altLang="en-US" dirty="0" smtClean="0"/>
              <a:t>利用現有技術和建造新的行業實例和測試平台以求確保個商業領域的物聯網技術融會貫通。</a:t>
            </a:r>
            <a:endParaRPr lang="en-US" altLang="zh-TW"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zh-TW" altLang="en-US" dirty="0" smtClean="0"/>
              <a:t>提供最佳實踐，參考架構，案例研究和標準要求，以簡化連接技術的部署。</a:t>
            </a:r>
            <a:endParaRPr lang="en-US" altLang="zh-TW"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zh-TW" altLang="en-US" dirty="0" smtClean="0"/>
              <a:t>影響互聯網和工業系統的全球開發標準過程。</a:t>
            </a:r>
            <a:endParaRPr lang="en-US" altLang="zh-TW"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zh-TW" altLang="en-US" dirty="0" smtClean="0"/>
              <a:t>促進開放論壇，以分享和交流現實世界的想法，實踐，經驗教訓和洞察。</a:t>
            </a:r>
            <a:endParaRPr lang="en-US" altLang="zh-TW"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zh-TW" altLang="en-US" dirty="0" smtClean="0"/>
              <a:t>建立對新的和創新的安全方法的信心。</a:t>
            </a:r>
            <a:endParaRPr lang="en-US" altLang="zh-TW" dirty="0" smtClean="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33</a:t>
            </a:fld>
            <a:endParaRPr lang="zh-TW" altLang="en-US"/>
          </a:p>
        </p:txBody>
      </p:sp>
    </p:spTree>
    <p:extLst>
      <p:ext uri="{BB962C8B-B14F-4D97-AF65-F5344CB8AC3E}">
        <p14:creationId xmlns:p14="http://schemas.microsoft.com/office/powerpoint/2010/main" val="19610433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TW" dirty="0" smtClean="0"/>
              <a:t>※</a:t>
            </a:r>
            <a:r>
              <a:rPr kumimoji="1" lang="zh-TW" altLang="en-US" dirty="0" smtClean="0"/>
              <a:t>總結</a:t>
            </a:r>
            <a:endParaRPr kumimoji="1" lang="en-US" altLang="zh-TW" dirty="0" smtClean="0"/>
          </a:p>
          <a:p>
            <a:endParaRPr lang="en-US" altLang="zh-TW" dirty="0" smtClean="0"/>
          </a:p>
          <a:p>
            <a:r>
              <a:rPr lang="en-US" altLang="zh-TW" dirty="0" smtClean="0"/>
              <a:t>-</a:t>
            </a:r>
            <a:r>
              <a:rPr lang="zh-TW" altLang="en-US" sz="1200" b="0" i="0" kern="1200" dirty="0" smtClean="0">
                <a:solidFill>
                  <a:schemeClr val="tx1"/>
                </a:solidFill>
                <a:effectLst/>
                <a:latin typeface="+mn-lt"/>
                <a:ea typeface="+mn-ea"/>
                <a:cs typeface="+mn-cs"/>
              </a:rPr>
              <a:t>物聯網發展現況</a:t>
            </a:r>
            <a:endParaRPr lang="en-US" altLang="zh-TW" sz="1200" b="0" i="0" kern="1200" dirty="0" smtClean="0">
              <a:solidFill>
                <a:schemeClr val="tx1"/>
              </a:solidFill>
              <a:effectLst/>
              <a:latin typeface="+mn-lt"/>
              <a:ea typeface="+mn-ea"/>
              <a:cs typeface="+mn-cs"/>
            </a:endParaRPr>
          </a:p>
          <a:p>
            <a:r>
              <a:rPr lang="zh-TW" altLang="en-US" dirty="0" smtClean="0"/>
              <a:t>  </a:t>
            </a:r>
            <a:r>
              <a:rPr lang="en-US" altLang="zh-TW" dirty="0" smtClean="0"/>
              <a:t>-</a:t>
            </a:r>
            <a:r>
              <a:rPr lang="zh-TW" altLang="en-US" dirty="0" smtClean="0"/>
              <a:t> 物聯網的趨勢</a:t>
            </a:r>
            <a:endParaRPr lang="en-US" altLang="zh-TW" dirty="0" smtClean="0"/>
          </a:p>
          <a:p>
            <a:r>
              <a:rPr lang="zh-TW" altLang="en-US" dirty="0" smtClean="0"/>
              <a:t>  </a:t>
            </a:r>
            <a:r>
              <a:rPr lang="en-US" altLang="zh-TW" dirty="0" smtClean="0"/>
              <a:t>-</a:t>
            </a:r>
            <a:r>
              <a:rPr lang="zh-TW" altLang="en-US" dirty="0" smtClean="0"/>
              <a:t>物聯網的商業機會</a:t>
            </a:r>
          </a:p>
          <a:p>
            <a:endParaRPr lang="en-US" altLang="zh-TW" sz="1200" b="0" i="0" kern="1200" dirty="0" smtClean="0">
              <a:solidFill>
                <a:schemeClr val="tx1"/>
              </a:solidFill>
              <a:effectLst/>
              <a:latin typeface="+mn-lt"/>
              <a:ea typeface="+mn-ea"/>
              <a:cs typeface="+mn-cs"/>
            </a:endParaRPr>
          </a:p>
          <a:p>
            <a:r>
              <a:rPr lang="en-US" altLang="zh-TW" dirty="0" smtClean="0"/>
              <a:t>-</a:t>
            </a:r>
            <a:r>
              <a:rPr lang="zh-TW" altLang="en-US" dirty="0" smtClean="0"/>
              <a:t>物聯網的前瞻</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  </a:t>
            </a:r>
            <a:r>
              <a:rPr lang="en-US" altLang="zh-TW" dirty="0" smtClean="0"/>
              <a:t>-</a:t>
            </a:r>
            <a:r>
              <a:rPr kumimoji="1" lang="zh-TW" altLang="en-US" dirty="0" smtClean="0"/>
              <a:t>物聯網聯盟</a:t>
            </a:r>
            <a:endParaRPr kumimoji="1" lang="en-US" altLang="zh-TW" dirty="0" smtClean="0"/>
          </a:p>
          <a:p>
            <a:r>
              <a:rPr lang="en-US" altLang="zh-TW" dirty="0" smtClean="0"/>
              <a:t>	</a:t>
            </a:r>
            <a:endParaRPr lang="zh-TW" altLang="en-US" dirty="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34</a:t>
            </a:fld>
            <a:endParaRPr lang="zh-TW" altLang="en-US"/>
          </a:p>
        </p:txBody>
      </p:sp>
    </p:spTree>
    <p:extLst>
      <p:ext uri="{BB962C8B-B14F-4D97-AF65-F5344CB8AC3E}">
        <p14:creationId xmlns:p14="http://schemas.microsoft.com/office/powerpoint/2010/main" val="2768449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t>
            </a:r>
            <a:r>
              <a:rPr lang="zh-TW" altLang="en-US" dirty="0" smtClean="0"/>
              <a:t>物聯網的趨勢</a:t>
            </a:r>
            <a:endParaRPr lang="en-US" altLang="zh-TW" dirty="0" smtClean="0"/>
          </a:p>
          <a:p>
            <a:r>
              <a:rPr lang="en-US" altLang="zh-TW" dirty="0" smtClean="0"/>
              <a:t>-</a:t>
            </a:r>
            <a:r>
              <a:rPr lang="zh-TW" altLang="en-US" dirty="0" smtClean="0"/>
              <a:t>物聯網的商業機會</a:t>
            </a:r>
            <a:endParaRPr lang="zh-TW" altLang="en-US" dirty="0"/>
          </a:p>
        </p:txBody>
      </p:sp>
      <p:sp>
        <p:nvSpPr>
          <p:cNvPr id="4" name="投影片編號版面配置區 3"/>
          <p:cNvSpPr>
            <a:spLocks noGrp="1"/>
          </p:cNvSpPr>
          <p:nvPr>
            <p:ph type="sldNum" sz="quarter" idx="10"/>
          </p:nvPr>
        </p:nvSpPr>
        <p:spPr/>
        <p:txBody>
          <a:bodyPr/>
          <a:lstStyle/>
          <a:p>
            <a:fld id="{1951D4D5-8BB9-4DE9-ABDA-B83BF416BE0F}" type="slidenum">
              <a:rPr lang="zh-TW" altLang="en-US" smtClean="0"/>
              <a:t>4</a:t>
            </a:fld>
            <a:endParaRPr lang="zh-TW" altLang="en-US"/>
          </a:p>
        </p:txBody>
      </p:sp>
    </p:spTree>
    <p:extLst>
      <p:ext uri="{BB962C8B-B14F-4D97-AF65-F5344CB8AC3E}">
        <p14:creationId xmlns:p14="http://schemas.microsoft.com/office/powerpoint/2010/main" val="926062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t>
            </a:r>
            <a:r>
              <a:rPr lang="zh-TW" altLang="en-US" dirty="0" smtClean="0"/>
              <a:t>物聯網的趨勢</a:t>
            </a:r>
            <a:endParaRPr lang="en-US" altLang="zh-TW" dirty="0" smtClean="0"/>
          </a:p>
          <a:p>
            <a:r>
              <a:rPr lang="zh-TW" altLang="en-US" dirty="0" smtClean="0"/>
              <a:t>現今狀況分為行動網路</a:t>
            </a:r>
            <a:r>
              <a:rPr lang="en-US" altLang="zh-TW" dirty="0" smtClean="0"/>
              <a:t>(mobile network)</a:t>
            </a:r>
            <a:r>
              <a:rPr lang="zh-TW" altLang="en-US" dirty="0" smtClean="0"/>
              <a:t>以及有線網路</a:t>
            </a:r>
            <a:r>
              <a:rPr lang="en-US" altLang="zh-TW" dirty="0" smtClean="0"/>
              <a:t>(fixed network)</a:t>
            </a:r>
            <a:r>
              <a:rPr lang="zh-TW" altLang="en-US" dirty="0" smtClean="0"/>
              <a:t>，訂閱者各自透過行動網路連上網路，家中的裝置會連上家中的有線網路；而在未來會有越來越多的裝置，讓所有東西都連線上網</a:t>
            </a:r>
            <a:endParaRPr lang="en-US" altLang="zh-TW" dirty="0" smtClean="0"/>
          </a:p>
        </p:txBody>
      </p:sp>
      <p:sp>
        <p:nvSpPr>
          <p:cNvPr id="4" name="投影片編號版面配置區 3"/>
          <p:cNvSpPr>
            <a:spLocks noGrp="1"/>
          </p:cNvSpPr>
          <p:nvPr>
            <p:ph type="sldNum" sz="quarter" idx="10"/>
          </p:nvPr>
        </p:nvSpPr>
        <p:spPr/>
        <p:txBody>
          <a:bodyPr/>
          <a:lstStyle/>
          <a:p>
            <a:fld id="{1951D4D5-8BB9-4DE9-ABDA-B83BF416BE0F}" type="slidenum">
              <a:rPr lang="zh-TW" altLang="en-US" smtClean="0"/>
              <a:t>5</a:t>
            </a:fld>
            <a:endParaRPr lang="zh-TW" altLang="en-US"/>
          </a:p>
        </p:txBody>
      </p:sp>
    </p:spTree>
    <p:extLst>
      <p:ext uri="{BB962C8B-B14F-4D97-AF65-F5344CB8AC3E}">
        <p14:creationId xmlns:p14="http://schemas.microsoft.com/office/powerpoint/2010/main" val="3297709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1951D4D5-8BB9-4DE9-ABDA-B83BF416BE0F}" type="slidenum">
              <a:rPr lang="zh-TW" altLang="en-US" smtClean="0"/>
              <a:t>6</a:t>
            </a:fld>
            <a:endParaRPr lang="zh-TW" altLang="en-US"/>
          </a:p>
        </p:txBody>
      </p:sp>
    </p:spTree>
    <p:extLst>
      <p:ext uri="{BB962C8B-B14F-4D97-AF65-F5344CB8AC3E}">
        <p14:creationId xmlns:p14="http://schemas.microsoft.com/office/powerpoint/2010/main" val="182841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t>
            </a:r>
            <a:r>
              <a:rPr lang="zh-TW" altLang="en-US" dirty="0" smtClean="0"/>
              <a:t>最有前途的物聯網垂直產業</a:t>
            </a:r>
            <a:endParaRPr lang="en-US" altLang="zh-TW" dirty="0" smtClean="0"/>
          </a:p>
          <a:p>
            <a:r>
              <a:rPr lang="en-US" altLang="zh-TW" dirty="0" smtClean="0"/>
              <a:t>-</a:t>
            </a:r>
            <a:r>
              <a:rPr lang="zh-TW" altLang="en-US" dirty="0" smtClean="0"/>
              <a:t>智能電網</a:t>
            </a:r>
            <a:endParaRPr lang="en-US" altLang="zh-TW" dirty="0" smtClean="0"/>
          </a:p>
          <a:p>
            <a:r>
              <a:rPr lang="en-US" altLang="zh-TW" dirty="0" smtClean="0"/>
              <a:t>-</a:t>
            </a:r>
            <a:r>
              <a:rPr lang="zh-TW" altLang="en-US" dirty="0" smtClean="0"/>
              <a:t>智慧醫療</a:t>
            </a:r>
            <a:endParaRPr lang="en-US" altLang="zh-TW" dirty="0" smtClean="0"/>
          </a:p>
          <a:p>
            <a:r>
              <a:rPr lang="en-US" altLang="zh-TW" dirty="0" smtClean="0"/>
              <a:t>-</a:t>
            </a:r>
            <a:r>
              <a:rPr lang="zh-TW" altLang="en-US" dirty="0" smtClean="0"/>
              <a:t>智慧家庭</a:t>
            </a:r>
            <a:endParaRPr lang="en-US" altLang="zh-TW" dirty="0" smtClean="0"/>
          </a:p>
          <a:p>
            <a:r>
              <a:rPr lang="en-US" altLang="zh-TW" dirty="0" smtClean="0"/>
              <a:t>-</a:t>
            </a:r>
            <a:r>
              <a:rPr lang="zh-TW" altLang="en-US" dirty="0" smtClean="0"/>
              <a:t>車載系統</a:t>
            </a:r>
            <a:endParaRPr lang="en-US" altLang="zh-TW" dirty="0" smtClean="0"/>
          </a:p>
          <a:p>
            <a:r>
              <a:rPr lang="en-US" altLang="zh-TW" dirty="0" smtClean="0"/>
              <a:t>-</a:t>
            </a:r>
            <a:r>
              <a:rPr lang="zh-TW" altLang="en-US" dirty="0" smtClean="0"/>
              <a:t>智能建築</a:t>
            </a:r>
            <a:endParaRPr lang="en-US" altLang="zh-TW" dirty="0" smtClean="0"/>
          </a:p>
          <a:p>
            <a:r>
              <a:rPr lang="en-US" altLang="zh-TW" dirty="0" smtClean="0"/>
              <a:t>-</a:t>
            </a:r>
            <a:r>
              <a:rPr lang="zh-TW" altLang="en-US" dirty="0" smtClean="0"/>
              <a:t>智慧校園</a:t>
            </a:r>
            <a:endParaRPr lang="en-US" altLang="zh-TW" dirty="0" smtClean="0"/>
          </a:p>
          <a:p>
            <a:r>
              <a:rPr lang="en-US" altLang="zh-TW" dirty="0" smtClean="0"/>
              <a:t>-</a:t>
            </a:r>
            <a:r>
              <a:rPr lang="zh-TW" altLang="en-US" dirty="0" smtClean="0"/>
              <a:t>智慧城市</a:t>
            </a:r>
            <a:endParaRPr lang="en-US" altLang="zh-TW" dirty="0" smtClean="0"/>
          </a:p>
          <a:p>
            <a:r>
              <a:rPr lang="en-US" altLang="zh-TW" dirty="0" smtClean="0"/>
              <a:t>-</a:t>
            </a:r>
            <a:r>
              <a:rPr lang="zh-TW" altLang="en-US" dirty="0" smtClean="0"/>
              <a:t>工業</a:t>
            </a:r>
            <a:r>
              <a:rPr lang="en-US" altLang="zh-TW" dirty="0" smtClean="0"/>
              <a:t>4.0</a:t>
            </a:r>
            <a:endParaRPr lang="zh-TW" altLang="en-US" dirty="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7</a:t>
            </a:fld>
            <a:endParaRPr lang="zh-TW" altLang="en-US"/>
          </a:p>
        </p:txBody>
      </p:sp>
    </p:spTree>
    <p:extLst>
      <p:ext uri="{BB962C8B-B14F-4D97-AF65-F5344CB8AC3E}">
        <p14:creationId xmlns:p14="http://schemas.microsoft.com/office/powerpoint/2010/main" val="2062381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t>
            </a:r>
            <a:r>
              <a:rPr lang="zh-TW" altLang="en-US" dirty="0" smtClean="0"/>
              <a:t>智慧城市</a:t>
            </a:r>
            <a:endParaRPr lang="en-US" altLang="zh-TW" dirty="0" smtClean="0"/>
          </a:p>
          <a:p>
            <a:r>
              <a:rPr lang="zh-TW" altLang="en-US" dirty="0" smtClean="0"/>
              <a:t>智慧城市內包含智慧能源、智慧水資源、智慧建築、智慧移動、智慧公共服務以及智慧整合等物聯網的應用</a:t>
            </a:r>
            <a:endParaRPr lang="zh-TW" altLang="en-US" dirty="0"/>
          </a:p>
        </p:txBody>
      </p:sp>
      <p:sp>
        <p:nvSpPr>
          <p:cNvPr id="4" name="投影片編號版面配置區 3"/>
          <p:cNvSpPr>
            <a:spLocks noGrp="1"/>
          </p:cNvSpPr>
          <p:nvPr>
            <p:ph type="sldNum" sz="quarter" idx="10"/>
          </p:nvPr>
        </p:nvSpPr>
        <p:spPr/>
        <p:txBody>
          <a:bodyPr/>
          <a:lstStyle/>
          <a:p>
            <a:fld id="{4A8043B2-447E-4ED6-A21D-578071228552}" type="slidenum">
              <a:rPr lang="zh-TW" altLang="en-US" smtClean="0"/>
              <a:t>8</a:t>
            </a:fld>
            <a:endParaRPr lang="zh-TW" altLang="en-US"/>
          </a:p>
        </p:txBody>
      </p:sp>
    </p:spTree>
    <p:extLst>
      <p:ext uri="{BB962C8B-B14F-4D97-AF65-F5344CB8AC3E}">
        <p14:creationId xmlns:p14="http://schemas.microsoft.com/office/powerpoint/2010/main" val="642322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http://www.manmonthly.com.au/news/supplier-lock-in-slows-adoption-of-iot-in-industry</a:t>
            </a:r>
          </a:p>
          <a:p>
            <a:r>
              <a:rPr kumimoji="1" lang="en-US" altLang="zh-TW" dirty="0" smtClean="0"/>
              <a:t>※</a:t>
            </a:r>
            <a:r>
              <a:rPr kumimoji="1" lang="zh-TW" altLang="en-US" dirty="0" smtClean="0"/>
              <a:t>工業</a:t>
            </a:r>
            <a:r>
              <a:rPr kumimoji="1" lang="en-US" altLang="zh-TW" dirty="0" smtClean="0"/>
              <a:t>4.0 (1)</a:t>
            </a:r>
          </a:p>
          <a:p>
            <a:r>
              <a:rPr kumimoji="1" lang="en-US" altLang="zh-TW" dirty="0" smtClean="0"/>
              <a:t>1. </a:t>
            </a:r>
            <a:r>
              <a:rPr kumimoji="1" lang="zh-TW" altLang="en-US" dirty="0" smtClean="0"/>
              <a:t>引進利用水和蒸氣驅動的機械生產設備</a:t>
            </a:r>
            <a:endParaRPr kumimoji="1" lang="en-US" altLang="zh-TW" dirty="0" smtClean="0"/>
          </a:p>
          <a:p>
            <a:r>
              <a:rPr kumimoji="1" lang="en-US" altLang="zh-TW" dirty="0" smtClean="0"/>
              <a:t>2. </a:t>
            </a:r>
            <a:r>
              <a:rPr kumimoji="1" lang="zh-TW" altLang="en-US" dirty="0" smtClean="0"/>
              <a:t>引進勞動與大規模利用電能生產的分工</a:t>
            </a:r>
            <a:endParaRPr kumimoji="1" lang="en-US" altLang="zh-TW" dirty="0" smtClean="0"/>
          </a:p>
          <a:p>
            <a:r>
              <a:rPr kumimoji="1" lang="en-US" altLang="zh-TW" dirty="0" smtClean="0"/>
              <a:t>3. </a:t>
            </a:r>
            <a:r>
              <a:rPr kumimoji="1" lang="zh-TW" altLang="en-US" dirty="0" smtClean="0"/>
              <a:t>利用電子和</a:t>
            </a:r>
            <a:r>
              <a:rPr kumimoji="1" lang="en-US" altLang="zh-TW" dirty="0" smtClean="0"/>
              <a:t>IT</a:t>
            </a:r>
            <a:r>
              <a:rPr kumimoji="1" lang="zh-TW" altLang="en-US" dirty="0" smtClean="0"/>
              <a:t>系統進一步自動化生產</a:t>
            </a:r>
            <a:endParaRPr kumimoji="1" lang="en-US" altLang="zh-TW" dirty="0" smtClean="0"/>
          </a:p>
          <a:p>
            <a:r>
              <a:rPr kumimoji="1" lang="en-US" altLang="zh-TW" dirty="0" smtClean="0"/>
              <a:t>4. </a:t>
            </a:r>
            <a:r>
              <a:rPr kumimoji="1" lang="zh-TW" altLang="en-US" dirty="0" smtClean="0"/>
              <a:t>使用網宇實體系統</a:t>
            </a:r>
            <a:endParaRPr kumimoji="1" lang="en-US" altLang="zh-TW" dirty="0" smtClean="0"/>
          </a:p>
        </p:txBody>
      </p:sp>
      <p:sp>
        <p:nvSpPr>
          <p:cNvPr id="4" name="投影片編號版面配置區 3"/>
          <p:cNvSpPr>
            <a:spLocks noGrp="1"/>
          </p:cNvSpPr>
          <p:nvPr>
            <p:ph type="sldNum" sz="quarter" idx="10"/>
          </p:nvPr>
        </p:nvSpPr>
        <p:spPr/>
        <p:txBody>
          <a:bodyPr/>
          <a:lstStyle/>
          <a:p>
            <a:fld id="{46106D38-BA2F-F244-B0EE-0638BFBDB87E}" type="slidenum">
              <a:rPr kumimoji="1" lang="zh-TW" altLang="en-US" smtClean="0"/>
              <a:pPr/>
              <a:t>9</a:t>
            </a:fld>
            <a:endParaRPr kumimoji="1" lang="zh-TW" altLang="en-US"/>
          </a:p>
        </p:txBody>
      </p:sp>
    </p:spTree>
    <p:extLst>
      <p:ext uri="{BB962C8B-B14F-4D97-AF65-F5344CB8AC3E}">
        <p14:creationId xmlns:p14="http://schemas.microsoft.com/office/powerpoint/2010/main" val="11916798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pic>
        <p:nvPicPr>
          <p:cNvPr id="7" name="圖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02712" y="188640"/>
            <a:ext cx="2225263" cy="360040"/>
          </a:xfrm>
          <a:prstGeom prst="rect">
            <a:avLst/>
          </a:prstGeom>
        </p:spPr>
      </p:pic>
      <p:pic>
        <p:nvPicPr>
          <p:cNvPr id="8" name="圖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9512" y="116303"/>
            <a:ext cx="576721" cy="576721"/>
          </a:xfrm>
          <a:prstGeom prst="rect">
            <a:avLst/>
          </a:prstGeom>
        </p:spPr>
      </p:pic>
      <p:sp>
        <p:nvSpPr>
          <p:cNvPr id="11" name="手繪多邊形 10"/>
          <p:cNvSpPr/>
          <p:nvPr userDrawn="1"/>
        </p:nvSpPr>
        <p:spPr>
          <a:xfrm>
            <a:off x="7530685" y="6701434"/>
            <a:ext cx="1613316" cy="216025"/>
          </a:xfrm>
          <a:custGeom>
            <a:avLst/>
            <a:gdLst>
              <a:gd name="connsiteX0" fmla="*/ 0 w 1347951"/>
              <a:gd name="connsiteY0" fmla="*/ 0 h 204951"/>
              <a:gd name="connsiteX1" fmla="*/ 1347951 w 1347951"/>
              <a:gd name="connsiteY1" fmla="*/ 0 h 204951"/>
              <a:gd name="connsiteX2" fmla="*/ 1347951 w 1347951"/>
              <a:gd name="connsiteY2" fmla="*/ 204951 h 204951"/>
              <a:gd name="connsiteX3" fmla="*/ 654268 w 1347951"/>
              <a:gd name="connsiteY3" fmla="*/ 204951 h 204951"/>
              <a:gd name="connsiteX4" fmla="*/ 0 w 1347951"/>
              <a:gd name="connsiteY4" fmla="*/ 0 h 204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951" h="204951">
                <a:moveTo>
                  <a:pt x="0" y="0"/>
                </a:moveTo>
                <a:lnTo>
                  <a:pt x="1347951" y="0"/>
                </a:lnTo>
                <a:lnTo>
                  <a:pt x="1347951" y="204951"/>
                </a:lnTo>
                <a:lnTo>
                  <a:pt x="654268" y="204951"/>
                </a:ln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553378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8" name="投影片編號版面配置區 3"/>
          <p:cNvSpPr>
            <a:spLocks noGrp="1"/>
          </p:cNvSpPr>
          <p:nvPr>
            <p:ph type="sldNum" sz="quarter" idx="4"/>
          </p:nvPr>
        </p:nvSpPr>
        <p:spPr>
          <a:xfrm>
            <a:off x="8334881" y="6439643"/>
            <a:ext cx="586408" cy="365125"/>
          </a:xfrm>
          <a:prstGeom prst="rect">
            <a:avLst/>
          </a:prstGeom>
        </p:spPr>
        <p:txBody>
          <a:bodyPr/>
          <a:lstStyle/>
          <a:p>
            <a:fld id="{BC71E80C-9635-473D-9F26-B779060F2DD3}" type="slidenum">
              <a:rPr lang="zh-TW" altLang="en-US" smtClean="0"/>
              <a:t>‹#›</a:t>
            </a:fld>
            <a:endParaRPr lang="zh-TW" altLang="en-US"/>
          </a:p>
        </p:txBody>
      </p:sp>
    </p:spTree>
    <p:extLst>
      <p:ext uri="{BB962C8B-B14F-4D97-AF65-F5344CB8AC3E}">
        <p14:creationId xmlns:p14="http://schemas.microsoft.com/office/powerpoint/2010/main" val="94896472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投影片編號版面配置區 3"/>
          <p:cNvSpPr>
            <a:spLocks noGrp="1"/>
          </p:cNvSpPr>
          <p:nvPr>
            <p:ph type="sldNum" sz="quarter" idx="4"/>
          </p:nvPr>
        </p:nvSpPr>
        <p:spPr>
          <a:xfrm>
            <a:off x="8334881" y="6439643"/>
            <a:ext cx="586408" cy="365125"/>
          </a:xfrm>
          <a:prstGeom prst="rect">
            <a:avLst/>
          </a:prstGeom>
        </p:spPr>
        <p:txBody>
          <a:bodyPr/>
          <a:lstStyle/>
          <a:p>
            <a:fld id="{BC71E80C-9635-473D-9F26-B779060F2DD3}" type="slidenum">
              <a:rPr lang="zh-TW" altLang="en-US" smtClean="0"/>
              <a:t>‹#›</a:t>
            </a:fld>
            <a:endParaRPr lang="zh-TW" altLang="en-US"/>
          </a:p>
        </p:txBody>
      </p:sp>
    </p:spTree>
    <p:extLst>
      <p:ext uri="{BB962C8B-B14F-4D97-AF65-F5344CB8AC3E}">
        <p14:creationId xmlns:p14="http://schemas.microsoft.com/office/powerpoint/2010/main" val="331200522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投影片編號版面配置區 3"/>
          <p:cNvSpPr>
            <a:spLocks noGrp="1"/>
          </p:cNvSpPr>
          <p:nvPr>
            <p:ph type="sldNum" sz="quarter" idx="4"/>
          </p:nvPr>
        </p:nvSpPr>
        <p:spPr>
          <a:xfrm>
            <a:off x="8334881" y="6439643"/>
            <a:ext cx="586408" cy="365125"/>
          </a:xfrm>
          <a:prstGeom prst="rect">
            <a:avLst/>
          </a:prstGeom>
        </p:spPr>
        <p:txBody>
          <a:bodyPr/>
          <a:lstStyle/>
          <a:p>
            <a:fld id="{BC71E80C-9635-473D-9F26-B779060F2DD3}" type="slidenum">
              <a:rPr lang="zh-TW" altLang="en-US" smtClean="0"/>
              <a:t>‹#›</a:t>
            </a:fld>
            <a:endParaRPr lang="zh-TW" altLang="en-US"/>
          </a:p>
        </p:txBody>
      </p:sp>
    </p:spTree>
    <p:extLst>
      <p:ext uri="{BB962C8B-B14F-4D97-AF65-F5344CB8AC3E}">
        <p14:creationId xmlns:p14="http://schemas.microsoft.com/office/powerpoint/2010/main" val="1314754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620688"/>
            <a:ext cx="8229600" cy="1008112"/>
          </a:xfrm>
        </p:spPr>
        <p:txBody>
          <a:bodyPr/>
          <a:lstStyle>
            <a:lvl1pPr>
              <a:defRPr>
                <a:solidFill>
                  <a:srgbClr val="002B4C"/>
                </a:solidFill>
                <a:latin typeface="+mj-lt"/>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457200" y="1811957"/>
            <a:ext cx="8229600" cy="4425355"/>
          </a:xfrm>
        </p:spPr>
        <p:txBody>
          <a:bodyPr/>
          <a:lstStyle>
            <a:lvl1pPr marL="457200" indent="-457200">
              <a:buSzPct val="48000"/>
              <a:buFont typeface="Wingdings" panose="05000000000000000000" pitchFamily="2" charset="2"/>
              <a:buChar char="l"/>
              <a:defRPr>
                <a:latin typeface="+mn-lt"/>
              </a:defRPr>
            </a:lvl1pPr>
            <a:lvl2pPr marL="742950" indent="-285750">
              <a:buFont typeface="華康中黑體" panose="020B0509000000000000" pitchFamily="49" charset="-120"/>
              <a:buChar char="—"/>
              <a:defRPr>
                <a:latin typeface="+mn-lt"/>
              </a:defRPr>
            </a:lvl2pPr>
            <a:lvl3pPr marL="1257300" indent="-342900">
              <a:buSzPct val="80000"/>
              <a:buFont typeface="Calibri" panose="020F0502020204030204" pitchFamily="34" charset="0"/>
              <a:buChar char="○"/>
              <a:defRPr>
                <a:latin typeface="+mn-lt"/>
              </a:defRPr>
            </a:lvl3pPr>
            <a:lvl4pPr marL="1600200" indent="-228600">
              <a:buSzPct val="60000"/>
              <a:buFont typeface="Wingdings" panose="05000000000000000000" pitchFamily="2" charset="2"/>
              <a:buChar char="u"/>
              <a:defRPr>
                <a:latin typeface="+mn-lt"/>
              </a:defRPr>
            </a:lvl4pPr>
            <a:lvl5pPr>
              <a:defRPr>
                <a:latin typeface="+mn-lt"/>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11" name="矩形 10"/>
          <p:cNvSpPr/>
          <p:nvPr userDrawn="1"/>
        </p:nvSpPr>
        <p:spPr>
          <a:xfrm>
            <a:off x="736087" y="-8026"/>
            <a:ext cx="5924145" cy="4571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6660232" y="-8026"/>
            <a:ext cx="2472663" cy="45719"/>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userDrawn="1"/>
        </p:nvSpPr>
        <p:spPr>
          <a:xfrm>
            <a:off x="-47617" y="-8026"/>
            <a:ext cx="783704" cy="45719"/>
          </a:xfrm>
          <a:prstGeom prst="rect">
            <a:avLst/>
          </a:prstGeom>
          <a:solidFill>
            <a:srgbClr val="8BC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投影片編號版面配置區 3"/>
          <p:cNvSpPr>
            <a:spLocks noGrp="1"/>
          </p:cNvSpPr>
          <p:nvPr>
            <p:ph type="sldNum" sz="quarter" idx="4"/>
          </p:nvPr>
        </p:nvSpPr>
        <p:spPr>
          <a:xfrm>
            <a:off x="8460432" y="6492875"/>
            <a:ext cx="586408" cy="365125"/>
          </a:xfrm>
          <a:prstGeom prst="rect">
            <a:avLst/>
          </a:prstGeom>
        </p:spPr>
        <p:txBody>
          <a:bodyPr/>
          <a:lstStyle/>
          <a:p>
            <a:fld id="{BC71E80C-9635-473D-9F26-B779060F2DD3}" type="slidenum">
              <a:rPr lang="zh-TW" altLang="en-US" smtClean="0"/>
              <a:t>‹#›</a:t>
            </a:fld>
            <a:endParaRPr lang="zh-TW" altLang="en-US" dirty="0"/>
          </a:p>
        </p:txBody>
      </p:sp>
    </p:spTree>
    <p:extLst>
      <p:ext uri="{BB962C8B-B14F-4D97-AF65-F5344CB8AC3E}">
        <p14:creationId xmlns:p14="http://schemas.microsoft.com/office/powerpoint/2010/main" val="134783751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Tree>
    <p:extLst>
      <p:ext uri="{BB962C8B-B14F-4D97-AF65-F5344CB8AC3E}">
        <p14:creationId xmlns:p14="http://schemas.microsoft.com/office/powerpoint/2010/main" val="32949329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Tree>
    <p:extLst>
      <p:ext uri="{BB962C8B-B14F-4D97-AF65-F5344CB8AC3E}">
        <p14:creationId xmlns:p14="http://schemas.microsoft.com/office/powerpoint/2010/main" val="40448835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8" name="投影片編號版面配置區 3"/>
          <p:cNvSpPr>
            <a:spLocks noGrp="1"/>
          </p:cNvSpPr>
          <p:nvPr>
            <p:ph type="sldNum" sz="quarter" idx="4"/>
          </p:nvPr>
        </p:nvSpPr>
        <p:spPr>
          <a:xfrm>
            <a:off x="8334881" y="6439643"/>
            <a:ext cx="586408" cy="365125"/>
          </a:xfrm>
          <a:prstGeom prst="rect">
            <a:avLst/>
          </a:prstGeom>
        </p:spPr>
        <p:txBody>
          <a:bodyPr/>
          <a:lstStyle/>
          <a:p>
            <a:fld id="{BC71E80C-9635-473D-9F26-B779060F2DD3}" type="slidenum">
              <a:rPr lang="zh-TW" altLang="en-US" smtClean="0"/>
              <a:t>‹#›</a:t>
            </a:fld>
            <a:endParaRPr lang="zh-TW" altLang="en-US"/>
          </a:p>
        </p:txBody>
      </p:sp>
    </p:spTree>
    <p:extLst>
      <p:ext uri="{BB962C8B-B14F-4D97-AF65-F5344CB8AC3E}">
        <p14:creationId xmlns:p14="http://schemas.microsoft.com/office/powerpoint/2010/main" val="314554457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10" name="投影片編號版面配置區 3"/>
          <p:cNvSpPr>
            <a:spLocks noGrp="1"/>
          </p:cNvSpPr>
          <p:nvPr>
            <p:ph type="sldNum" sz="quarter" idx="10"/>
          </p:nvPr>
        </p:nvSpPr>
        <p:spPr>
          <a:xfrm>
            <a:off x="8334881" y="6439643"/>
            <a:ext cx="586408" cy="365125"/>
          </a:xfrm>
          <a:prstGeom prst="rect">
            <a:avLst/>
          </a:prstGeom>
        </p:spPr>
        <p:txBody>
          <a:bodyPr/>
          <a:lstStyle/>
          <a:p>
            <a:fld id="{BC71E80C-9635-473D-9F26-B779060F2DD3}" type="slidenum">
              <a:rPr lang="zh-TW" altLang="en-US" smtClean="0"/>
              <a:t>‹#›</a:t>
            </a:fld>
            <a:endParaRPr lang="zh-TW" altLang="en-US"/>
          </a:p>
        </p:txBody>
      </p:sp>
    </p:spTree>
    <p:extLst>
      <p:ext uri="{BB962C8B-B14F-4D97-AF65-F5344CB8AC3E}">
        <p14:creationId xmlns:p14="http://schemas.microsoft.com/office/powerpoint/2010/main" val="28550460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6" name="投影片編號版面配置區 3"/>
          <p:cNvSpPr>
            <a:spLocks noGrp="1"/>
          </p:cNvSpPr>
          <p:nvPr>
            <p:ph type="sldNum" sz="quarter" idx="4"/>
          </p:nvPr>
        </p:nvSpPr>
        <p:spPr>
          <a:xfrm>
            <a:off x="8334881" y="6439643"/>
            <a:ext cx="586408" cy="365125"/>
          </a:xfrm>
          <a:prstGeom prst="rect">
            <a:avLst/>
          </a:prstGeom>
        </p:spPr>
        <p:txBody>
          <a:bodyPr/>
          <a:lstStyle/>
          <a:p>
            <a:fld id="{BC71E80C-9635-473D-9F26-B779060F2DD3}" type="slidenum">
              <a:rPr lang="zh-TW" altLang="en-US" smtClean="0"/>
              <a:t>‹#›</a:t>
            </a:fld>
            <a:endParaRPr lang="zh-TW" altLang="en-US"/>
          </a:p>
        </p:txBody>
      </p:sp>
    </p:spTree>
    <p:extLst>
      <p:ext uri="{BB962C8B-B14F-4D97-AF65-F5344CB8AC3E}">
        <p14:creationId xmlns:p14="http://schemas.microsoft.com/office/powerpoint/2010/main" val="114661039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投影片編號版面配置區 3"/>
          <p:cNvSpPr>
            <a:spLocks noGrp="1"/>
          </p:cNvSpPr>
          <p:nvPr>
            <p:ph type="sldNum" sz="quarter" idx="4"/>
          </p:nvPr>
        </p:nvSpPr>
        <p:spPr>
          <a:xfrm>
            <a:off x="8334881" y="6439643"/>
            <a:ext cx="586408" cy="365125"/>
          </a:xfrm>
          <a:prstGeom prst="rect">
            <a:avLst/>
          </a:prstGeom>
        </p:spPr>
        <p:txBody>
          <a:bodyPr/>
          <a:lstStyle/>
          <a:p>
            <a:fld id="{BC71E80C-9635-473D-9F26-B779060F2DD3}" type="slidenum">
              <a:rPr lang="zh-TW" altLang="en-US" smtClean="0"/>
              <a:t>‹#›</a:t>
            </a:fld>
            <a:endParaRPr lang="zh-TW" altLang="en-US"/>
          </a:p>
        </p:txBody>
      </p:sp>
    </p:spTree>
    <p:extLst>
      <p:ext uri="{BB962C8B-B14F-4D97-AF65-F5344CB8AC3E}">
        <p14:creationId xmlns:p14="http://schemas.microsoft.com/office/powerpoint/2010/main" val="254508382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8" name="投影片編號版面配置區 3"/>
          <p:cNvSpPr>
            <a:spLocks noGrp="1"/>
          </p:cNvSpPr>
          <p:nvPr>
            <p:ph type="sldNum" sz="quarter" idx="4"/>
          </p:nvPr>
        </p:nvSpPr>
        <p:spPr>
          <a:xfrm>
            <a:off x="8334881" y="6439643"/>
            <a:ext cx="586408" cy="365125"/>
          </a:xfrm>
          <a:prstGeom prst="rect">
            <a:avLst/>
          </a:prstGeom>
        </p:spPr>
        <p:txBody>
          <a:bodyPr/>
          <a:lstStyle/>
          <a:p>
            <a:fld id="{BC71E80C-9635-473D-9F26-B779060F2DD3}" type="slidenum">
              <a:rPr lang="zh-TW" altLang="en-US" smtClean="0"/>
              <a:t>‹#›</a:t>
            </a:fld>
            <a:endParaRPr lang="zh-TW" altLang="en-US"/>
          </a:p>
        </p:txBody>
      </p:sp>
    </p:spTree>
    <p:extLst>
      <p:ext uri="{BB962C8B-B14F-4D97-AF65-F5344CB8AC3E}">
        <p14:creationId xmlns:p14="http://schemas.microsoft.com/office/powerpoint/2010/main" val="18424243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圖片 9"/>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flipH="1">
            <a:off x="-3" y="6021287"/>
            <a:ext cx="8388427" cy="836713"/>
          </a:xfrm>
          <a:prstGeom prst="rect">
            <a:avLst/>
          </a:prstGeom>
        </p:spPr>
      </p:pic>
      <p:sp>
        <p:nvSpPr>
          <p:cNvPr id="2" name="標題版面配置區 1"/>
          <p:cNvSpPr>
            <a:spLocks noGrp="1"/>
          </p:cNvSpPr>
          <p:nvPr>
            <p:ph type="title"/>
          </p:nvPr>
        </p:nvSpPr>
        <p:spPr>
          <a:xfrm>
            <a:off x="457200" y="620688"/>
            <a:ext cx="8229600" cy="936104"/>
          </a:xfrm>
          <a:prstGeom prst="rect">
            <a:avLst/>
          </a:prstGeom>
        </p:spPr>
        <p:txBody>
          <a:bodyPr vert="horz" lIns="91440" tIns="45720" rIns="91440" bIns="45720" rtlCol="0" anchor="ctr">
            <a:normAutofit/>
          </a:body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457200" y="1700808"/>
            <a:ext cx="8229600" cy="4425355"/>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pic>
        <p:nvPicPr>
          <p:cNvPr id="8" name="圖片 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6702712" y="188640"/>
            <a:ext cx="2225263" cy="360040"/>
          </a:xfrm>
          <a:prstGeom prst="rect">
            <a:avLst/>
          </a:prstGeom>
        </p:spPr>
      </p:pic>
      <p:pic>
        <p:nvPicPr>
          <p:cNvPr id="9" name="圖片 8"/>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79512" y="116303"/>
            <a:ext cx="576721" cy="576721"/>
          </a:xfrm>
          <a:prstGeom prst="rect">
            <a:avLst/>
          </a:prstGeom>
        </p:spPr>
      </p:pic>
      <p:sp>
        <p:nvSpPr>
          <p:cNvPr id="12" name="投影片編號版面配置區 3"/>
          <p:cNvSpPr>
            <a:spLocks noGrp="1"/>
          </p:cNvSpPr>
          <p:nvPr>
            <p:ph type="sldNum" sz="quarter" idx="4"/>
          </p:nvPr>
        </p:nvSpPr>
        <p:spPr>
          <a:xfrm>
            <a:off x="8334881" y="6520259"/>
            <a:ext cx="586408" cy="365125"/>
          </a:xfrm>
          <a:prstGeom prst="rect">
            <a:avLst/>
          </a:prstGeom>
        </p:spPr>
        <p:txBody>
          <a:bodyPr/>
          <a:lstStyle>
            <a:lvl1pPr>
              <a:defRPr sz="1200"/>
            </a:lvl1pPr>
          </a:lstStyle>
          <a:p>
            <a:fld id="{BC71E80C-9635-473D-9F26-B779060F2DD3}" type="slidenum">
              <a:rPr lang="zh-TW" altLang="en-US" smtClean="0"/>
              <a:pPr/>
              <a:t>‹#›</a:t>
            </a:fld>
            <a:endParaRPr lang="zh-TW" altLang="en-US"/>
          </a:p>
        </p:txBody>
      </p:sp>
    </p:spTree>
    <p:extLst>
      <p:ext uri="{BB962C8B-B14F-4D97-AF65-F5344CB8AC3E}">
        <p14:creationId xmlns:p14="http://schemas.microsoft.com/office/powerpoint/2010/main" val="74824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hf hdr="0" ftr="0" dt="0"/>
  <p:txStyles>
    <p:titleStyle>
      <a:lvl1pPr algn="ctr" defTabSz="914400" rtl="0" eaLnBrk="1" latinLnBrk="0" hangingPunct="1">
        <a:spcBef>
          <a:spcPct val="0"/>
        </a:spcBef>
        <a:buNone/>
        <a:defRPr sz="4400" b="1" kern="1200">
          <a:solidFill>
            <a:srgbClr val="C00000"/>
          </a:solidFill>
          <a:effectLst>
            <a:outerShdw blurRad="38100" dist="38100" dir="2700000" algn="tl">
              <a:srgbClr val="000000">
                <a:alpha val="43137"/>
              </a:srgbClr>
            </a:outerShdw>
          </a:effectLst>
          <a:latin typeface="MS Reference Sans Serif" panose="020B0604030504040204" pitchFamily="34" charset="0"/>
          <a:ea typeface="+mj-ea"/>
          <a:cs typeface="+mj-cs"/>
        </a:defRPr>
      </a:lvl1pPr>
    </p:titleStyle>
    <p:bodyStyle>
      <a:lvl1pPr marL="457200" indent="-457200" algn="l" defTabSz="914400" rtl="0" eaLnBrk="1" latinLnBrk="0" hangingPunct="1">
        <a:spcBef>
          <a:spcPct val="20000"/>
        </a:spcBef>
        <a:buClr>
          <a:srgbClr val="19434F"/>
        </a:buClr>
        <a:buSzPct val="60000"/>
        <a:buFont typeface="Wingdings" panose="05000000000000000000" pitchFamily="2" charset="2"/>
        <a:buChar char="l"/>
        <a:defRPr sz="3200" kern="1200">
          <a:solidFill>
            <a:schemeClr val="tx1"/>
          </a:solidFill>
          <a:latin typeface="MS Reference Sans Serif" panose="020B0604030504040204" pitchFamily="34" charset="0"/>
          <a:ea typeface="+mn-ea"/>
          <a:cs typeface="+mn-cs"/>
        </a:defRPr>
      </a:lvl1pPr>
      <a:lvl2pPr marL="742950" indent="-285750" algn="l" defTabSz="914400" rtl="0" eaLnBrk="1" latinLnBrk="0" hangingPunct="1">
        <a:spcBef>
          <a:spcPct val="20000"/>
        </a:spcBef>
        <a:buClr>
          <a:srgbClr val="1D4F5D"/>
        </a:buClr>
        <a:buSzPct val="70000"/>
        <a:buFont typeface="華康中黑體" panose="020B0509000000000000" pitchFamily="49" charset="-120"/>
        <a:buChar char="—"/>
        <a:defRPr sz="2800" kern="1200">
          <a:solidFill>
            <a:schemeClr val="tx1"/>
          </a:solidFill>
          <a:latin typeface="MS Reference Sans Serif" panose="020B0604030504040204" pitchFamily="34" charset="0"/>
          <a:ea typeface="+mn-ea"/>
          <a:cs typeface="+mn-cs"/>
        </a:defRPr>
      </a:lvl2pPr>
      <a:lvl3pPr marL="1143000" indent="-228600" algn="l" defTabSz="914400" rtl="0" eaLnBrk="1" latinLnBrk="0" hangingPunct="1">
        <a:spcBef>
          <a:spcPct val="20000"/>
        </a:spcBef>
        <a:buClr>
          <a:srgbClr val="1D4F5D"/>
        </a:buClr>
        <a:buSzPct val="60000"/>
        <a:buFont typeface="Calibri" panose="020F0502020204030204" pitchFamily="34" charset="0"/>
        <a:buChar char="○"/>
        <a:defRPr sz="2400" kern="1200">
          <a:solidFill>
            <a:schemeClr val="tx1"/>
          </a:solidFill>
          <a:latin typeface="MS Reference Sans Serif" panose="020B0604030504040204" pitchFamily="34" charset="0"/>
          <a:ea typeface="+mn-ea"/>
          <a:cs typeface="+mn-cs"/>
        </a:defRPr>
      </a:lvl3pPr>
      <a:lvl4pPr marL="1600200" indent="-228600" algn="l" defTabSz="914400" rtl="0" eaLnBrk="1" latinLnBrk="0" hangingPunct="1">
        <a:spcBef>
          <a:spcPct val="20000"/>
        </a:spcBef>
        <a:buClr>
          <a:srgbClr val="1D4F5D"/>
        </a:buClr>
        <a:buFont typeface="Wingdings" panose="05000000000000000000" pitchFamily="2" charset="2"/>
        <a:buChar char="ü"/>
        <a:defRPr sz="2000" kern="1200">
          <a:solidFill>
            <a:schemeClr val="tx1"/>
          </a:solidFill>
          <a:latin typeface="MS Reference Sans Serif" panose="020B0604030504040204" pitchFamily="34" charset="0"/>
          <a:ea typeface="+mn-ea"/>
          <a:cs typeface="+mn-cs"/>
        </a:defRPr>
      </a:lvl4pPr>
      <a:lvl5pPr marL="2057400" indent="-228600" algn="l" defTabSz="914400" rtl="0" eaLnBrk="1" latinLnBrk="0" hangingPunct="1">
        <a:spcBef>
          <a:spcPct val="20000"/>
        </a:spcBef>
        <a:buClr>
          <a:srgbClr val="1D4F5D"/>
        </a:buClr>
        <a:buFont typeface="Arial" panose="020B0604020202020204" pitchFamily="34" charset="0"/>
        <a:buChar char="•"/>
        <a:defRPr sz="2000" kern="1200">
          <a:solidFill>
            <a:schemeClr val="tx1"/>
          </a:solidFill>
          <a:latin typeface="MS Reference Sans Serif" panose="020B060403050404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geekwithlaptop.com/so-called-utility-%E2%80%9Csmart%E2%80%9D-meters-open-to-attack"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axiomtek.com/solutions/healthcare.asp"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0.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手繪多邊形 17"/>
          <p:cNvSpPr/>
          <p:nvPr/>
        </p:nvSpPr>
        <p:spPr>
          <a:xfrm>
            <a:off x="7530685" y="6701434"/>
            <a:ext cx="1613316" cy="216025"/>
          </a:xfrm>
          <a:custGeom>
            <a:avLst/>
            <a:gdLst>
              <a:gd name="connsiteX0" fmla="*/ 0 w 1347951"/>
              <a:gd name="connsiteY0" fmla="*/ 0 h 204951"/>
              <a:gd name="connsiteX1" fmla="*/ 1347951 w 1347951"/>
              <a:gd name="connsiteY1" fmla="*/ 0 h 204951"/>
              <a:gd name="connsiteX2" fmla="*/ 1347951 w 1347951"/>
              <a:gd name="connsiteY2" fmla="*/ 204951 h 204951"/>
              <a:gd name="connsiteX3" fmla="*/ 654268 w 1347951"/>
              <a:gd name="connsiteY3" fmla="*/ 204951 h 204951"/>
              <a:gd name="connsiteX4" fmla="*/ 0 w 1347951"/>
              <a:gd name="connsiteY4" fmla="*/ 0 h 204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951" h="204951">
                <a:moveTo>
                  <a:pt x="0" y="0"/>
                </a:moveTo>
                <a:lnTo>
                  <a:pt x="1347951" y="0"/>
                </a:lnTo>
                <a:lnTo>
                  <a:pt x="1347951" y="204951"/>
                </a:lnTo>
                <a:lnTo>
                  <a:pt x="654268" y="204951"/>
                </a:ln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ctrTitle"/>
          </p:nvPr>
        </p:nvSpPr>
        <p:spPr>
          <a:xfrm>
            <a:off x="685800" y="1340769"/>
            <a:ext cx="7772400" cy="2259682"/>
          </a:xfrm>
        </p:spPr>
        <p:txBody>
          <a:bodyPr>
            <a:noAutofit/>
          </a:bodyPr>
          <a:lstStyle/>
          <a:p>
            <a:r>
              <a:rPr lang="en-US" altLang="zh-TW" sz="3200" dirty="0"/>
              <a:t>Current Landscape and </a:t>
            </a:r>
            <a:r>
              <a:rPr lang="en-US" altLang="zh-TW" sz="3200" dirty="0" smtClean="0"/>
              <a:t>Outlook of </a:t>
            </a:r>
            <a:r>
              <a:rPr lang="en-US" altLang="zh-TW" sz="3200" dirty="0"/>
              <a:t>the IoT/M2M</a:t>
            </a:r>
            <a:br>
              <a:rPr lang="en-US" altLang="zh-TW" sz="3200" dirty="0"/>
            </a:br>
            <a:r>
              <a:rPr lang="zh-TW" altLang="en-US" sz="3200" dirty="0"/>
              <a:t>物聯網</a:t>
            </a:r>
            <a:r>
              <a:rPr lang="zh-TW" altLang="en-US" sz="3200" dirty="0" smtClean="0"/>
              <a:t>發展現況</a:t>
            </a:r>
            <a:r>
              <a:rPr lang="zh-TW" altLang="en-US" sz="3200" dirty="0"/>
              <a:t>及前</a:t>
            </a:r>
            <a:r>
              <a:rPr lang="zh-TW" altLang="en-US" sz="3200" dirty="0" smtClean="0"/>
              <a:t>瞻</a:t>
            </a:r>
            <a:endParaRPr lang="zh-TW" altLang="en-US" sz="3200" dirty="0"/>
          </a:p>
        </p:txBody>
      </p:sp>
      <p:sp>
        <p:nvSpPr>
          <p:cNvPr id="3" name="副標題 2"/>
          <p:cNvSpPr>
            <a:spLocks noGrp="1"/>
          </p:cNvSpPr>
          <p:nvPr>
            <p:ph type="subTitle" idx="1"/>
          </p:nvPr>
        </p:nvSpPr>
        <p:spPr>
          <a:xfrm>
            <a:off x="899592" y="4387552"/>
            <a:ext cx="7088832" cy="1777752"/>
          </a:xfrm>
        </p:spPr>
        <p:txBody>
          <a:bodyPr>
            <a:normAutofit/>
          </a:bodyPr>
          <a:lstStyle/>
          <a:p>
            <a:r>
              <a:rPr lang="zh-TW" altLang="en-US" sz="2400" dirty="0">
                <a:solidFill>
                  <a:srgbClr val="002B4C"/>
                </a:solidFill>
              </a:rPr>
              <a:t>國立交通大學資訊工程</a:t>
            </a:r>
            <a:r>
              <a:rPr lang="zh-TW" altLang="en-US" sz="2400" dirty="0" smtClean="0">
                <a:solidFill>
                  <a:srgbClr val="002B4C"/>
                </a:solidFill>
              </a:rPr>
              <a:t>系</a:t>
            </a:r>
            <a:endParaRPr lang="en-US" altLang="zh-TW" sz="2400" dirty="0" smtClean="0">
              <a:solidFill>
                <a:srgbClr val="002B4C"/>
              </a:solidFill>
            </a:endParaRPr>
          </a:p>
          <a:p>
            <a:r>
              <a:rPr lang="en-US" altLang="zh-TW" sz="2400" dirty="0" smtClean="0">
                <a:solidFill>
                  <a:srgbClr val="002B4C"/>
                </a:solidFill>
              </a:rPr>
              <a:t>Department </a:t>
            </a:r>
            <a:r>
              <a:rPr lang="en-US" altLang="zh-TW" sz="2400" dirty="0">
                <a:solidFill>
                  <a:srgbClr val="002B4C"/>
                </a:solidFill>
              </a:rPr>
              <a:t>of Computer Science</a:t>
            </a:r>
          </a:p>
          <a:p>
            <a:r>
              <a:rPr lang="en-US" altLang="zh-TW" sz="2400" dirty="0">
                <a:solidFill>
                  <a:srgbClr val="002B4C"/>
                </a:solidFill>
              </a:rPr>
              <a:t>National </a:t>
            </a:r>
            <a:r>
              <a:rPr lang="en-US" altLang="zh-TW" sz="2400" dirty="0" err="1">
                <a:solidFill>
                  <a:srgbClr val="002B4C"/>
                </a:solidFill>
              </a:rPr>
              <a:t>Chiao</a:t>
            </a:r>
            <a:r>
              <a:rPr lang="en-US" altLang="zh-TW" sz="2400" dirty="0">
                <a:solidFill>
                  <a:srgbClr val="002B4C"/>
                </a:solidFill>
              </a:rPr>
              <a:t> Tung </a:t>
            </a:r>
            <a:r>
              <a:rPr lang="en-US" altLang="zh-TW" sz="2400" dirty="0" smtClean="0">
                <a:solidFill>
                  <a:srgbClr val="002B4C"/>
                </a:solidFill>
              </a:rPr>
              <a:t>University</a:t>
            </a:r>
          </a:p>
          <a:p>
            <a:r>
              <a:rPr lang="en-US" altLang="zh-TW" sz="2400" dirty="0" smtClean="0">
                <a:solidFill>
                  <a:srgbClr val="002B4C"/>
                </a:solidFill>
              </a:rPr>
              <a:t>September 13, 2016</a:t>
            </a:r>
            <a:endParaRPr lang="en-US" altLang="zh-TW" sz="2400" dirty="0">
              <a:solidFill>
                <a:srgbClr val="002B4C"/>
              </a:solidFill>
            </a:endParaRPr>
          </a:p>
          <a:p>
            <a:endParaRPr lang="en-US" altLang="zh-TW" sz="2400" dirty="0" smtClean="0">
              <a:solidFill>
                <a:srgbClr val="002B4C"/>
              </a:solidFill>
            </a:endParaRPr>
          </a:p>
        </p:txBody>
      </p:sp>
      <p:sp>
        <p:nvSpPr>
          <p:cNvPr id="5" name="圓角矩形 4"/>
          <p:cNvSpPr/>
          <p:nvPr/>
        </p:nvSpPr>
        <p:spPr>
          <a:xfrm>
            <a:off x="827584" y="260648"/>
            <a:ext cx="3240360" cy="36004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Adobe 繁黑體 Std B" pitchFamily="34" charset="-120"/>
                <a:ea typeface="Adobe 繁黑體 Std B" pitchFamily="34" charset="-120"/>
              </a:rPr>
              <a:t>行動寬頻尖端技術跨校教學聯盟</a:t>
            </a:r>
            <a:endParaRPr lang="zh-TW" altLang="en-US" sz="1600" dirty="0">
              <a:latin typeface="Adobe 繁黑體 Std B" pitchFamily="34" charset="-120"/>
              <a:ea typeface="Adobe 繁黑體 Std B" pitchFamily="34" charset="-120"/>
            </a:endParaRPr>
          </a:p>
        </p:txBody>
      </p:sp>
    </p:spTree>
    <p:extLst>
      <p:ext uri="{BB962C8B-B14F-4D97-AF65-F5344CB8AC3E}">
        <p14:creationId xmlns:p14="http://schemas.microsoft.com/office/powerpoint/2010/main" val="10410948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1421112" y="2379383"/>
            <a:ext cx="184666" cy="369332"/>
          </a:xfrm>
          <a:prstGeom prst="rect">
            <a:avLst/>
          </a:prstGeom>
          <a:noFill/>
        </p:spPr>
        <p:txBody>
          <a:bodyPr wrap="none" rtlCol="0">
            <a:spAutoFit/>
          </a:bodyPr>
          <a:lstStyle/>
          <a:p>
            <a:endParaRPr kumimoji="1" lang="zh-TW" altLang="en-US" dirty="0"/>
          </a:p>
        </p:txBody>
      </p:sp>
      <p:sp>
        <p:nvSpPr>
          <p:cNvPr id="6" name="矩形 5"/>
          <p:cNvSpPr/>
          <p:nvPr/>
        </p:nvSpPr>
        <p:spPr>
          <a:xfrm>
            <a:off x="685800" y="381000"/>
            <a:ext cx="3674019" cy="769441"/>
          </a:xfrm>
          <a:prstGeom prst="rect">
            <a:avLst/>
          </a:prstGeom>
        </p:spPr>
        <p:txBody>
          <a:bodyPr wrap="none">
            <a:spAutoFit/>
          </a:bodyPr>
          <a:lstStyle/>
          <a:p>
            <a:pPr>
              <a:spcBef>
                <a:spcPct val="0"/>
              </a:spcBef>
            </a:pPr>
            <a:r>
              <a:rPr lang="en-US" altLang="zh-TW" sz="4400" dirty="0">
                <a:latin typeface="+mj-lt"/>
                <a:ea typeface="+mj-ea"/>
                <a:cs typeface="+mj-cs"/>
              </a:rPr>
              <a:t>Industry 4.0 (</a:t>
            </a:r>
            <a:r>
              <a:rPr lang="en-US" altLang="zh-TW" sz="4400" dirty="0" smtClean="0">
                <a:latin typeface="+mj-lt"/>
                <a:ea typeface="+mj-ea"/>
                <a:cs typeface="+mj-cs"/>
              </a:rPr>
              <a:t>2)</a:t>
            </a:r>
            <a:endParaRPr lang="en-US" altLang="zh-TW" sz="4400" dirty="0">
              <a:latin typeface="+mj-lt"/>
              <a:ea typeface="+mj-ea"/>
              <a:cs typeface="+mj-cs"/>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896" y="1752600"/>
            <a:ext cx="8367118" cy="4183559"/>
          </a:xfrm>
          <a:prstGeom prst="rect">
            <a:avLst/>
          </a:prstGeom>
        </p:spPr>
      </p:pic>
      <p:sp>
        <p:nvSpPr>
          <p:cNvPr id="3" name="矩形 2"/>
          <p:cNvSpPr/>
          <p:nvPr/>
        </p:nvSpPr>
        <p:spPr>
          <a:xfrm>
            <a:off x="2133600" y="5638800"/>
            <a:ext cx="4953000" cy="2973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672455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p:cNvSpPr>
            <a:spLocks noGrp="1"/>
          </p:cNvSpPr>
          <p:nvPr>
            <p:ph type="title"/>
          </p:nvPr>
        </p:nvSpPr>
        <p:spPr>
          <a:xfrm>
            <a:off x="457200" y="274638"/>
            <a:ext cx="8229600" cy="1066800"/>
          </a:xfrm>
        </p:spPr>
        <p:txBody>
          <a:bodyPr/>
          <a:lstStyle/>
          <a:p>
            <a:pPr eaLnBrk="1" hangingPunct="1"/>
            <a:r>
              <a:rPr lang="en-US" altLang="zh-TW" smtClean="0"/>
              <a:t>Smart Grid</a:t>
            </a:r>
            <a:endParaRPr lang="zh-TW" altLang="en-US" smtClean="0"/>
          </a:p>
        </p:txBody>
      </p:sp>
      <p:sp>
        <p:nvSpPr>
          <p:cNvPr id="19459" name="內容版面配置區 10"/>
          <p:cNvSpPr>
            <a:spLocks noGrp="1"/>
          </p:cNvSpPr>
          <p:nvPr>
            <p:ph idx="1"/>
          </p:nvPr>
        </p:nvSpPr>
        <p:spPr>
          <a:xfrm>
            <a:off x="457200" y="1412875"/>
            <a:ext cx="8229600" cy="4713288"/>
          </a:xfrm>
        </p:spPr>
        <p:txBody>
          <a:bodyPr/>
          <a:lstStyle/>
          <a:p>
            <a:pPr eaLnBrk="1" hangingPunct="1"/>
            <a:r>
              <a:rPr lang="en-US" altLang="zh-TW" sz="2400" smtClean="0"/>
              <a:t>A smart grid is an electrical grid that uses information and communications technology to gather and act on information, such as information about the behaviors of suppliers and consumers.</a:t>
            </a:r>
          </a:p>
          <a:p>
            <a:pPr eaLnBrk="1" hangingPunct="1"/>
            <a:endParaRPr lang="en-US" altLang="zh-TW" sz="2400" smtClean="0"/>
          </a:p>
          <a:p>
            <a:pPr eaLnBrk="1" hangingPunct="1"/>
            <a:r>
              <a:rPr lang="en-US" altLang="zh-TW" sz="2400" smtClean="0"/>
              <a:t>Fundamental </a:t>
            </a:r>
            <a:br>
              <a:rPr lang="en-US" altLang="zh-TW" sz="2400" smtClean="0"/>
            </a:br>
            <a:r>
              <a:rPr lang="en-US" altLang="zh-TW" sz="2400" smtClean="0"/>
              <a:t>re-engineering </a:t>
            </a:r>
            <a:br>
              <a:rPr lang="en-US" altLang="zh-TW" sz="2400" smtClean="0"/>
            </a:br>
            <a:r>
              <a:rPr lang="en-US" altLang="zh-TW" sz="2400" smtClean="0"/>
              <a:t>of the </a:t>
            </a:r>
            <a:br>
              <a:rPr lang="en-US" altLang="zh-TW" sz="2400" smtClean="0"/>
            </a:br>
            <a:r>
              <a:rPr lang="en-US" altLang="zh-TW" sz="2400" smtClean="0"/>
              <a:t>electricity </a:t>
            </a:r>
            <a:br>
              <a:rPr lang="en-US" altLang="zh-TW" sz="2400" smtClean="0"/>
            </a:br>
            <a:r>
              <a:rPr lang="en-US" altLang="zh-TW" sz="2400" smtClean="0"/>
              <a:t>services </a:t>
            </a:r>
            <a:br>
              <a:rPr lang="en-US" altLang="zh-TW" sz="2400" smtClean="0"/>
            </a:br>
            <a:r>
              <a:rPr lang="en-US" altLang="zh-TW" sz="2400" smtClean="0"/>
              <a:t>industry</a:t>
            </a:r>
            <a:endParaRPr lang="zh-TW" altLang="en-US" sz="2400" smtClean="0"/>
          </a:p>
        </p:txBody>
      </p:sp>
      <p:pic>
        <p:nvPicPr>
          <p:cNvPr id="19461" name="內容版面配置區 4"/>
          <p:cNvPicPr>
            <a:picLocks noChangeAspect="1"/>
          </p:cNvPicPr>
          <p:nvPr/>
        </p:nvPicPr>
        <p:blipFill>
          <a:blip r:embed="rId3" cstate="print"/>
          <a:srcRect/>
          <a:stretch>
            <a:fillRect/>
          </a:stretch>
        </p:blipFill>
        <p:spPr bwMode="auto">
          <a:xfrm>
            <a:off x="2870200" y="2781300"/>
            <a:ext cx="6022975" cy="3152775"/>
          </a:xfrm>
          <a:prstGeom prst="rect">
            <a:avLst/>
          </a:prstGeom>
          <a:noFill/>
          <a:ln w="9525">
            <a:noFill/>
            <a:miter lim="800000"/>
            <a:headEnd/>
            <a:tailEnd/>
          </a:ln>
        </p:spPr>
      </p:pic>
      <p:sp>
        <p:nvSpPr>
          <p:cNvPr id="19462" name="文字方塊 3"/>
          <p:cNvSpPr txBox="1">
            <a:spLocks noChangeArrowheads="1"/>
          </p:cNvSpPr>
          <p:nvPr/>
        </p:nvSpPr>
        <p:spPr bwMode="auto">
          <a:xfrm>
            <a:off x="323850" y="5929313"/>
            <a:ext cx="8669338" cy="307975"/>
          </a:xfrm>
          <a:prstGeom prst="rect">
            <a:avLst/>
          </a:prstGeom>
          <a:noFill/>
          <a:ln w="9525">
            <a:noFill/>
            <a:miter lim="800000"/>
            <a:headEnd/>
            <a:tailEnd/>
          </a:ln>
        </p:spPr>
        <p:txBody>
          <a:bodyPr>
            <a:spAutoFit/>
          </a:bodyPr>
          <a:lstStyle/>
          <a:p>
            <a:r>
              <a:rPr lang="en-US" altLang="zh-TW" sz="1400">
                <a:latin typeface="Calibri" pitchFamily="34" charset="0"/>
              </a:rPr>
              <a:t>Reference: </a:t>
            </a:r>
            <a:r>
              <a:rPr lang="en-US" altLang="zh-TW" sz="1400">
                <a:latin typeface="Calibri" pitchFamily="34" charset="0"/>
                <a:hlinkClick r:id="rId4"/>
              </a:rPr>
              <a:t>http://www.geekwithlaptop.com/so-called-utility-%E2%80%9Csmart%E2%80%9D-meters-open-to-attack</a:t>
            </a:r>
            <a:endParaRPr lang="en-US" altLang="zh-TW" sz="1400">
              <a:latin typeface="Calibri" pitchFamily="34" charset="0"/>
            </a:endParaRP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11</a:t>
            </a:fld>
            <a:endParaRPr lang="zh-TW" altLang="en-US" dirty="0"/>
          </a:p>
        </p:txBody>
      </p:sp>
    </p:spTree>
    <p:extLst>
      <p:ext uri="{BB962C8B-B14F-4D97-AF65-F5344CB8AC3E}">
        <p14:creationId xmlns:p14="http://schemas.microsoft.com/office/powerpoint/2010/main" val="91262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標題 1"/>
          <p:cNvSpPr>
            <a:spLocks noGrp="1"/>
          </p:cNvSpPr>
          <p:nvPr>
            <p:ph type="title"/>
          </p:nvPr>
        </p:nvSpPr>
        <p:spPr>
          <a:xfrm>
            <a:off x="609600" y="274638"/>
            <a:ext cx="8229600" cy="1066800"/>
          </a:xfrm>
        </p:spPr>
        <p:txBody>
          <a:bodyPr/>
          <a:lstStyle/>
          <a:p>
            <a:pPr eaLnBrk="1" hangingPunct="1"/>
            <a:r>
              <a:rPr lang="en-US" altLang="zh-TW" dirty="0" smtClean="0"/>
              <a:t>E-Health</a:t>
            </a:r>
            <a:endParaRPr lang="zh-TW" altLang="en-US" dirty="0" smtClean="0"/>
          </a:p>
        </p:txBody>
      </p:sp>
      <p:sp>
        <p:nvSpPr>
          <p:cNvPr id="7" name="內容版面配置區 6"/>
          <p:cNvSpPr>
            <a:spLocks noGrp="1"/>
          </p:cNvSpPr>
          <p:nvPr>
            <p:ph idx="1"/>
          </p:nvPr>
        </p:nvSpPr>
        <p:spPr>
          <a:xfrm>
            <a:off x="457200" y="1484313"/>
            <a:ext cx="8229600" cy="4641850"/>
          </a:xfrm>
        </p:spPr>
        <p:txBody>
          <a:bodyPr rtlCol="0">
            <a:normAutofit fontScale="85000" lnSpcReduction="20000"/>
          </a:bodyPr>
          <a:lstStyle/>
          <a:p>
            <a:pPr eaLnBrk="1" fontAlgn="auto" hangingPunct="1">
              <a:spcAft>
                <a:spcPts val="0"/>
              </a:spcAft>
              <a:buFont typeface="Arial" pitchFamily="34" charset="0"/>
              <a:buChar char="•"/>
              <a:defRPr/>
            </a:pPr>
            <a:r>
              <a:rPr lang="en-US" altLang="zh-TW" dirty="0" smtClean="0"/>
              <a:t>Remote </a:t>
            </a:r>
            <a:r>
              <a:rPr lang="en-US" altLang="zh-TW" dirty="0"/>
              <a:t>patient monitoring</a:t>
            </a:r>
          </a:p>
          <a:p>
            <a:pPr lvl="1" eaLnBrk="1" fontAlgn="auto" hangingPunct="1">
              <a:spcAft>
                <a:spcPts val="0"/>
              </a:spcAft>
              <a:buFont typeface="Arial" pitchFamily="34" charset="0"/>
              <a:buChar char="–"/>
              <a:defRPr/>
            </a:pPr>
            <a:r>
              <a:rPr lang="en-US" altLang="zh-TW" sz="2600" dirty="0"/>
              <a:t>Remotely obtain heart rate, </a:t>
            </a:r>
            <a:r>
              <a:rPr lang="en-US" altLang="zh-TW" sz="2600" dirty="0" smtClean="0"/>
              <a:t>blood glucose </a:t>
            </a:r>
            <a:r>
              <a:rPr lang="en-US" altLang="zh-TW" sz="2600" dirty="0"/>
              <a:t>levels, and </a:t>
            </a:r>
            <a:r>
              <a:rPr lang="en-US" altLang="zh-TW" sz="2600" dirty="0" smtClean="0"/>
              <a:t>other parameter </a:t>
            </a:r>
            <a:r>
              <a:rPr lang="en-US" altLang="zh-TW" sz="2600" dirty="0"/>
              <a:t>of body </a:t>
            </a:r>
            <a:r>
              <a:rPr lang="en-US" altLang="zh-TW" sz="2600" dirty="0" smtClean="0"/>
              <a:t>through </a:t>
            </a:r>
            <a:r>
              <a:rPr lang="en-US" altLang="zh-TW" sz="2600" dirty="0"/>
              <a:t>WAN</a:t>
            </a:r>
            <a:r>
              <a:rPr lang="en-US" altLang="zh-TW" sz="2600" dirty="0" smtClean="0"/>
              <a:t>.</a:t>
            </a:r>
          </a:p>
          <a:p>
            <a:pPr lvl="1" eaLnBrk="1" fontAlgn="auto" hangingPunct="1">
              <a:spcAft>
                <a:spcPts val="0"/>
              </a:spcAft>
              <a:buFont typeface="Arial" pitchFamily="34" charset="0"/>
              <a:buChar char="–"/>
              <a:defRPr/>
            </a:pPr>
            <a:endParaRPr lang="en-US" altLang="zh-TW" dirty="0" smtClean="0"/>
          </a:p>
          <a:p>
            <a:pPr eaLnBrk="1" fontAlgn="auto" hangingPunct="1">
              <a:spcAft>
                <a:spcPts val="0"/>
              </a:spcAft>
              <a:buFont typeface="Arial" pitchFamily="34" charset="0"/>
              <a:buChar char="•"/>
              <a:defRPr/>
            </a:pPr>
            <a:r>
              <a:rPr lang="en-US" altLang="zh-TW" dirty="0" smtClean="0"/>
              <a:t>Homecare </a:t>
            </a:r>
            <a:r>
              <a:rPr lang="en-US" altLang="zh-TW" dirty="0"/>
              <a:t>living</a:t>
            </a:r>
          </a:p>
          <a:p>
            <a:pPr lvl="1" eaLnBrk="1" fontAlgn="auto" hangingPunct="1">
              <a:spcAft>
                <a:spcPts val="0"/>
              </a:spcAft>
              <a:buFont typeface="Arial" pitchFamily="34" charset="0"/>
              <a:buChar char="–"/>
              <a:defRPr/>
            </a:pPr>
            <a:r>
              <a:rPr lang="en-US" altLang="zh-TW" sz="2600" dirty="0"/>
              <a:t>Actively provide </a:t>
            </a:r>
            <a:r>
              <a:rPr lang="en-US" altLang="zh-TW" sz="2600" dirty="0" smtClean="0"/>
              <a:t/>
            </a:r>
            <a:br>
              <a:rPr lang="en-US" altLang="zh-TW" sz="2600" dirty="0" smtClean="0"/>
            </a:br>
            <a:r>
              <a:rPr lang="en-US" altLang="zh-TW" sz="2600" dirty="0" smtClean="0"/>
              <a:t>information of taking </a:t>
            </a:r>
            <a:br>
              <a:rPr lang="en-US" altLang="zh-TW" sz="2600" dirty="0" smtClean="0"/>
            </a:br>
            <a:r>
              <a:rPr lang="en-US" altLang="zh-TW" sz="2600" dirty="0" smtClean="0"/>
              <a:t>medication</a:t>
            </a:r>
            <a:r>
              <a:rPr lang="en-US" altLang="zh-TW" sz="2600" dirty="0"/>
              <a:t>, health </a:t>
            </a:r>
            <a:r>
              <a:rPr lang="en-US" altLang="zh-TW" sz="2600" dirty="0" smtClean="0"/>
              <a:t/>
            </a:r>
            <a:br>
              <a:rPr lang="en-US" altLang="zh-TW" sz="2600" dirty="0" smtClean="0"/>
            </a:br>
            <a:r>
              <a:rPr lang="en-US" altLang="zh-TW" sz="2600" dirty="0" smtClean="0"/>
              <a:t>knowledge.</a:t>
            </a:r>
          </a:p>
          <a:p>
            <a:pPr lvl="1" eaLnBrk="1" fontAlgn="auto" hangingPunct="1">
              <a:spcAft>
                <a:spcPts val="0"/>
              </a:spcAft>
              <a:buFont typeface="Arial" pitchFamily="34" charset="0"/>
              <a:buChar char="–"/>
              <a:defRPr/>
            </a:pPr>
            <a:endParaRPr lang="en-US" altLang="zh-TW" dirty="0" smtClean="0"/>
          </a:p>
          <a:p>
            <a:pPr eaLnBrk="1" fontAlgn="auto" hangingPunct="1">
              <a:spcAft>
                <a:spcPts val="0"/>
              </a:spcAft>
              <a:buFont typeface="Arial" pitchFamily="34" charset="0"/>
              <a:buChar char="•"/>
              <a:defRPr/>
            </a:pPr>
            <a:r>
              <a:rPr lang="en-US" altLang="zh-TW" dirty="0" smtClean="0"/>
              <a:t>Asset </a:t>
            </a:r>
            <a:r>
              <a:rPr lang="en-US" altLang="zh-TW" dirty="0"/>
              <a:t>tracking</a:t>
            </a:r>
          </a:p>
          <a:p>
            <a:pPr lvl="1" eaLnBrk="1" fontAlgn="auto" hangingPunct="1">
              <a:spcAft>
                <a:spcPts val="0"/>
              </a:spcAft>
              <a:buFont typeface="Arial" pitchFamily="34" charset="0"/>
              <a:buChar char="–"/>
              <a:defRPr/>
            </a:pPr>
            <a:r>
              <a:rPr lang="en-US" altLang="zh-TW" sz="2600" dirty="0"/>
              <a:t>Track high-value asset </a:t>
            </a:r>
            <a:r>
              <a:rPr lang="en-US" altLang="zh-TW" sz="2600" dirty="0" smtClean="0"/>
              <a:t/>
            </a:r>
            <a:br>
              <a:rPr lang="en-US" altLang="zh-TW" sz="2600" dirty="0" smtClean="0"/>
            </a:br>
            <a:r>
              <a:rPr lang="en-US" altLang="zh-TW" sz="2600" dirty="0" smtClean="0"/>
              <a:t>such as intravenous </a:t>
            </a:r>
            <a:br>
              <a:rPr lang="en-US" altLang="zh-TW" sz="2600" dirty="0" smtClean="0"/>
            </a:br>
            <a:r>
              <a:rPr lang="en-US" altLang="zh-TW" sz="2600" dirty="0" smtClean="0"/>
              <a:t>pumps</a:t>
            </a:r>
            <a:r>
              <a:rPr lang="en-US" altLang="zh-TW" sz="2600" dirty="0"/>
              <a:t>, </a:t>
            </a:r>
            <a:r>
              <a:rPr lang="en-US" altLang="zh-TW" sz="2600" dirty="0" smtClean="0"/>
              <a:t>wheel chairs etc.</a:t>
            </a:r>
            <a:endParaRPr lang="en-US" altLang="zh-TW" sz="2600" dirty="0"/>
          </a:p>
        </p:txBody>
      </p:sp>
      <p:pic>
        <p:nvPicPr>
          <p:cNvPr id="18437" name="圖片 3"/>
          <p:cNvPicPr>
            <a:picLocks noChangeAspect="1"/>
          </p:cNvPicPr>
          <p:nvPr/>
        </p:nvPicPr>
        <p:blipFill>
          <a:blip r:embed="rId3" cstate="print"/>
          <a:srcRect/>
          <a:stretch>
            <a:fillRect/>
          </a:stretch>
        </p:blipFill>
        <p:spPr bwMode="auto">
          <a:xfrm>
            <a:off x="3962400" y="2465388"/>
            <a:ext cx="4808538" cy="3424237"/>
          </a:xfrm>
          <a:prstGeom prst="rect">
            <a:avLst/>
          </a:prstGeom>
          <a:noFill/>
          <a:ln w="9525">
            <a:noFill/>
            <a:miter lim="800000"/>
            <a:headEnd/>
            <a:tailEnd/>
          </a:ln>
        </p:spPr>
      </p:pic>
      <p:sp>
        <p:nvSpPr>
          <p:cNvPr id="18438" name="TextBox 5"/>
          <p:cNvSpPr txBox="1">
            <a:spLocks noChangeArrowheads="1"/>
          </p:cNvSpPr>
          <p:nvPr/>
        </p:nvSpPr>
        <p:spPr bwMode="auto">
          <a:xfrm>
            <a:off x="4610100" y="5905500"/>
            <a:ext cx="4537075" cy="307975"/>
          </a:xfrm>
          <a:prstGeom prst="rect">
            <a:avLst/>
          </a:prstGeom>
          <a:noFill/>
          <a:ln w="9525">
            <a:noFill/>
            <a:miter lim="800000"/>
            <a:headEnd/>
            <a:tailEnd/>
          </a:ln>
        </p:spPr>
        <p:txBody>
          <a:bodyPr wrap="none">
            <a:spAutoFit/>
          </a:bodyPr>
          <a:lstStyle/>
          <a:p>
            <a:r>
              <a:rPr lang="en-US" altLang="zh-TW" sz="1400">
                <a:latin typeface="Calibri" pitchFamily="34" charset="0"/>
              </a:rPr>
              <a:t>Reference: </a:t>
            </a:r>
            <a:r>
              <a:rPr lang="en-US" altLang="zh-TW" sz="1400">
                <a:hlinkClick r:id="rId4"/>
              </a:rPr>
              <a:t>http://axiomtek.com/solutions/healthcare.asp</a:t>
            </a:r>
            <a:endParaRPr lang="en-US" altLang="zh-TW" sz="1400">
              <a:latin typeface="Calibri" pitchFamily="34" charset="0"/>
            </a:endParaRPr>
          </a:p>
        </p:txBody>
      </p:sp>
      <p:sp>
        <p:nvSpPr>
          <p:cNvPr id="2" name="投影片編號版面配置區 1"/>
          <p:cNvSpPr>
            <a:spLocks noGrp="1"/>
          </p:cNvSpPr>
          <p:nvPr>
            <p:ph type="sldNum" sz="quarter" idx="4"/>
          </p:nvPr>
        </p:nvSpPr>
        <p:spPr/>
        <p:txBody>
          <a:bodyPr/>
          <a:lstStyle/>
          <a:p>
            <a:fld id="{BC71E80C-9635-473D-9F26-B779060F2DD3}" type="slidenum">
              <a:rPr lang="zh-TW" altLang="en-US" smtClean="0"/>
              <a:t>12</a:t>
            </a:fld>
            <a:endParaRPr lang="zh-TW" altLang="en-US" dirty="0"/>
          </a:p>
        </p:txBody>
      </p:sp>
    </p:spTree>
    <p:extLst>
      <p:ext uri="{BB962C8B-B14F-4D97-AF65-F5344CB8AC3E}">
        <p14:creationId xmlns:p14="http://schemas.microsoft.com/office/powerpoint/2010/main" val="22796362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Smart Home</a:t>
            </a:r>
            <a:endParaRPr lang="en-US" dirty="0">
              <a:solidFill>
                <a:schemeClr val="tx1"/>
              </a:solidFill>
            </a:endParaRPr>
          </a:p>
        </p:txBody>
      </p:sp>
      <p:pic>
        <p:nvPicPr>
          <p:cNvPr id="5" name="Picture 3" descr="hous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90600" y="1628775"/>
            <a:ext cx="7913573" cy="431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7"/>
          <p:cNvSpPr>
            <a:spLocks noChangeArrowheads="1"/>
          </p:cNvSpPr>
          <p:nvPr/>
        </p:nvSpPr>
        <p:spPr bwMode="auto">
          <a:xfrm>
            <a:off x="990600" y="5943600"/>
            <a:ext cx="42672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en-US" altLang="zh-TW" sz="1400" dirty="0" smtClean="0">
                <a:latin typeface="Arial" pitchFamily="34" charset="0"/>
                <a:ea typeface="文鼎中黑" pitchFamily="49" charset="-120"/>
                <a:cs typeface="+mn-cs"/>
              </a:rPr>
              <a:t>Source: Home Automation http</a:t>
            </a:r>
            <a:r>
              <a:rPr lang="en-US" altLang="zh-TW" sz="1400" dirty="0">
                <a:latin typeface="Arial" pitchFamily="34" charset="0"/>
                <a:ea typeface="文鼎中黑" pitchFamily="49" charset="-120"/>
                <a:cs typeface="+mn-cs"/>
              </a:rPr>
              <a:t>://www.caba.org/</a:t>
            </a:r>
          </a:p>
        </p:txBody>
      </p:sp>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26345" y="2667000"/>
            <a:ext cx="54489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7774021" y="4910847"/>
            <a:ext cx="465581" cy="457200"/>
          </a:xfrm>
          <a:prstGeom prst="rect">
            <a:avLst/>
          </a:prstGeom>
        </p:spPr>
      </p:pic>
      <p:sp>
        <p:nvSpPr>
          <p:cNvPr id="3" name="投影片編號版面配置區 2"/>
          <p:cNvSpPr>
            <a:spLocks noGrp="1"/>
          </p:cNvSpPr>
          <p:nvPr>
            <p:ph type="sldNum" sz="quarter" idx="4"/>
          </p:nvPr>
        </p:nvSpPr>
        <p:spPr/>
        <p:txBody>
          <a:bodyPr/>
          <a:lstStyle/>
          <a:p>
            <a:fld id="{BC71E80C-9635-473D-9F26-B779060F2DD3}" type="slidenum">
              <a:rPr lang="zh-TW" altLang="en-US" smtClean="0"/>
              <a:t>13</a:t>
            </a:fld>
            <a:endParaRPr lang="zh-TW" altLang="en-US"/>
          </a:p>
        </p:txBody>
      </p:sp>
    </p:spTree>
    <p:extLst>
      <p:ext uri="{BB962C8B-B14F-4D97-AF65-F5344CB8AC3E}">
        <p14:creationId xmlns:p14="http://schemas.microsoft.com/office/powerpoint/2010/main" val="317375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標題 1"/>
          <p:cNvSpPr>
            <a:spLocks noGrp="1"/>
          </p:cNvSpPr>
          <p:nvPr>
            <p:ph type="title"/>
          </p:nvPr>
        </p:nvSpPr>
        <p:spPr>
          <a:xfrm>
            <a:off x="457200" y="274638"/>
            <a:ext cx="8229600" cy="1066800"/>
          </a:xfrm>
        </p:spPr>
        <p:txBody>
          <a:bodyPr/>
          <a:lstStyle/>
          <a:p>
            <a:pPr eaLnBrk="1" hangingPunct="1"/>
            <a:r>
              <a:rPr lang="en-US" altLang="zh-TW" dirty="0" smtClean="0"/>
              <a:t>Connected Vehicle</a:t>
            </a:r>
            <a:endParaRPr lang="zh-TW" altLang="en-US" dirty="0" smtClean="0"/>
          </a:p>
        </p:txBody>
      </p:sp>
      <p:sp>
        <p:nvSpPr>
          <p:cNvPr id="3" name="內容版面配置區 2"/>
          <p:cNvSpPr>
            <a:spLocks noGrp="1"/>
          </p:cNvSpPr>
          <p:nvPr>
            <p:ph idx="1"/>
          </p:nvPr>
        </p:nvSpPr>
        <p:spPr>
          <a:xfrm>
            <a:off x="467544" y="1340768"/>
            <a:ext cx="8229600" cy="4641850"/>
          </a:xfrm>
        </p:spPr>
        <p:txBody>
          <a:bodyPr rtlCol="0">
            <a:noAutofit/>
          </a:bodyPr>
          <a:lstStyle/>
          <a:p>
            <a:pPr eaLnBrk="1" fontAlgn="auto" hangingPunct="1">
              <a:spcAft>
                <a:spcPts val="0"/>
              </a:spcAft>
              <a:buFont typeface="Arial" pitchFamily="34" charset="0"/>
              <a:buChar char="•"/>
              <a:defRPr/>
            </a:pPr>
            <a:r>
              <a:rPr lang="en-US" altLang="zh-TW" sz="2400" dirty="0"/>
              <a:t>Fleet management</a:t>
            </a:r>
          </a:p>
          <a:p>
            <a:pPr lvl="1" eaLnBrk="1" fontAlgn="auto" hangingPunct="1">
              <a:spcAft>
                <a:spcPts val="0"/>
              </a:spcAft>
              <a:buFont typeface="Arial" pitchFamily="34" charset="0"/>
              <a:buChar char="–"/>
              <a:defRPr/>
            </a:pPr>
            <a:r>
              <a:rPr lang="en-US" altLang="zh-TW" sz="1800" dirty="0"/>
              <a:t>Obtain </a:t>
            </a:r>
            <a:r>
              <a:rPr lang="en-US" altLang="zh-TW" sz="1800" dirty="0" smtClean="0"/>
              <a:t>information </a:t>
            </a:r>
            <a:r>
              <a:rPr lang="en-US" altLang="zh-TW" sz="1800" dirty="0"/>
              <a:t>of a group </a:t>
            </a:r>
            <a:endParaRPr lang="en-US" altLang="zh-TW" sz="1800" dirty="0" smtClean="0"/>
          </a:p>
          <a:p>
            <a:pPr lvl="1" eaLnBrk="1" fontAlgn="auto" hangingPunct="1">
              <a:spcAft>
                <a:spcPts val="0"/>
              </a:spcAft>
              <a:buNone/>
              <a:defRPr/>
            </a:pPr>
            <a:r>
              <a:rPr lang="en-US" altLang="zh-TW" sz="1800" dirty="0" smtClean="0"/>
              <a:t>	of </a:t>
            </a:r>
            <a:r>
              <a:rPr lang="en-US" altLang="zh-TW" sz="1800" dirty="0"/>
              <a:t>vehicles such as vessels or </a:t>
            </a:r>
            <a:endParaRPr lang="en-US" altLang="zh-TW" sz="1800" dirty="0" smtClean="0"/>
          </a:p>
          <a:p>
            <a:pPr lvl="1" eaLnBrk="1" fontAlgn="auto" hangingPunct="1">
              <a:spcAft>
                <a:spcPts val="0"/>
              </a:spcAft>
              <a:buNone/>
              <a:defRPr/>
            </a:pPr>
            <a:r>
              <a:rPr lang="en-US" altLang="zh-TW" sz="1800" dirty="0" smtClean="0"/>
              <a:t>	cars</a:t>
            </a:r>
            <a:r>
              <a:rPr lang="en-US" altLang="zh-TW" sz="1800" dirty="0"/>
              <a:t>, and send dispatch notification </a:t>
            </a:r>
            <a:endParaRPr lang="en-US" altLang="zh-TW" sz="1800" dirty="0" smtClean="0"/>
          </a:p>
          <a:p>
            <a:pPr lvl="1" eaLnBrk="1" fontAlgn="auto" hangingPunct="1">
              <a:spcAft>
                <a:spcPts val="0"/>
              </a:spcAft>
              <a:buNone/>
              <a:defRPr/>
            </a:pPr>
            <a:r>
              <a:rPr lang="en-US" altLang="zh-TW" sz="1800" dirty="0" smtClean="0"/>
              <a:t>	to them</a:t>
            </a:r>
          </a:p>
          <a:p>
            <a:pPr>
              <a:defRPr/>
            </a:pPr>
            <a:r>
              <a:rPr lang="en-US" altLang="zh-TW" sz="2400" dirty="0" smtClean="0"/>
              <a:t>Collision Avoidance</a:t>
            </a:r>
          </a:p>
          <a:p>
            <a:pPr lvl="1">
              <a:defRPr/>
            </a:pPr>
            <a:r>
              <a:rPr lang="en-US" altLang="zh-TW" sz="1800" dirty="0" smtClean="0"/>
              <a:t>Between vehicle and vehicle</a:t>
            </a:r>
          </a:p>
          <a:p>
            <a:pPr lvl="1">
              <a:defRPr/>
            </a:pPr>
            <a:r>
              <a:rPr lang="en-US" altLang="zh-TW" sz="1800" dirty="0" smtClean="0"/>
              <a:t>Between vehicle and pedestrian</a:t>
            </a:r>
          </a:p>
          <a:p>
            <a:pPr lvl="1" eaLnBrk="1" fontAlgn="auto" hangingPunct="1">
              <a:spcAft>
                <a:spcPts val="0"/>
              </a:spcAft>
              <a:buNone/>
              <a:defRPr/>
            </a:pPr>
            <a:endParaRPr lang="en-US" altLang="zh-TW" sz="1800" dirty="0" smtClean="0"/>
          </a:p>
          <a:p>
            <a:pPr eaLnBrk="1" fontAlgn="auto" hangingPunct="1">
              <a:spcAft>
                <a:spcPts val="0"/>
              </a:spcAft>
              <a:buFont typeface="Arial" pitchFamily="34" charset="0"/>
              <a:buChar char="•"/>
              <a:defRPr/>
            </a:pPr>
            <a:r>
              <a:rPr lang="en-US" altLang="zh-TW" sz="2400" dirty="0" smtClean="0"/>
              <a:t>Vehicle </a:t>
            </a:r>
            <a:r>
              <a:rPr lang="en-US" altLang="zh-TW" sz="2400" dirty="0"/>
              <a:t>maintenance</a:t>
            </a:r>
          </a:p>
          <a:p>
            <a:pPr lvl="1" eaLnBrk="1" fontAlgn="auto" hangingPunct="1">
              <a:spcAft>
                <a:spcPts val="0"/>
              </a:spcAft>
              <a:buFont typeface="Arial" pitchFamily="34" charset="0"/>
              <a:buChar char="–"/>
              <a:defRPr/>
            </a:pPr>
            <a:r>
              <a:rPr lang="en-US" altLang="zh-TW" sz="1800" dirty="0"/>
              <a:t>Obtain operating parameters from vehicle to diagnosing mechanical issues.</a:t>
            </a:r>
          </a:p>
          <a:p>
            <a:pPr lvl="1" eaLnBrk="1" fontAlgn="auto" hangingPunct="1">
              <a:spcAft>
                <a:spcPts val="0"/>
              </a:spcAft>
              <a:buFont typeface="Arial" pitchFamily="34" charset="0"/>
              <a:buChar char="–"/>
              <a:defRPr/>
            </a:pPr>
            <a:r>
              <a:rPr lang="en-US" altLang="zh-TW" sz="1800" dirty="0" smtClean="0"/>
              <a:t>Bilaterally </a:t>
            </a:r>
            <a:r>
              <a:rPr lang="en-US" altLang="zh-TW" sz="1800" dirty="0"/>
              <a:t>communicate with car dealers: </a:t>
            </a:r>
            <a:r>
              <a:rPr lang="en-US" altLang="zh-TW" sz="1800" dirty="0" smtClean="0"/>
              <a:t>get software update and reminders</a:t>
            </a:r>
            <a:r>
              <a:rPr lang="en-US" altLang="zh-TW" sz="1800" dirty="0"/>
              <a:t>.</a:t>
            </a:r>
          </a:p>
          <a:p>
            <a:pPr lvl="1" eaLnBrk="1" fontAlgn="auto" hangingPunct="1">
              <a:spcAft>
                <a:spcPts val="0"/>
              </a:spcAft>
              <a:buFont typeface="Arial" pitchFamily="34" charset="0"/>
              <a:buChar char="–"/>
              <a:defRPr/>
            </a:pPr>
            <a:r>
              <a:rPr lang="en-US" altLang="zh-TW" sz="1800" dirty="0" smtClean="0"/>
              <a:t>Compute </a:t>
            </a:r>
            <a:r>
              <a:rPr lang="en-US" altLang="zh-TW" sz="1800" dirty="0"/>
              <a:t>insurance premium by </a:t>
            </a:r>
            <a:r>
              <a:rPr lang="en-US" altLang="zh-TW" sz="1800" dirty="0" smtClean="0"/>
              <a:t>the risks </a:t>
            </a:r>
            <a:r>
              <a:rPr lang="en-US" altLang="zh-TW" sz="1800" dirty="0"/>
              <a:t>of vehicles</a:t>
            </a:r>
          </a:p>
          <a:p>
            <a:pPr lvl="1" eaLnBrk="1" fontAlgn="auto" hangingPunct="1">
              <a:spcAft>
                <a:spcPts val="0"/>
              </a:spcAft>
              <a:buFont typeface="Arial" pitchFamily="34" charset="0"/>
              <a:buChar char="–"/>
              <a:defRPr/>
            </a:pPr>
            <a:r>
              <a:rPr lang="en-US" altLang="zh-TW" sz="1800" dirty="0"/>
              <a:t>Entertainment, theft prevention, emergency call, toll, and so on</a:t>
            </a:r>
            <a:r>
              <a:rPr lang="en-US" altLang="zh-TW" sz="1800" dirty="0" smtClean="0"/>
              <a:t>.</a:t>
            </a:r>
            <a:endParaRPr lang="en-US" altLang="zh-TW" sz="1800" dirty="0"/>
          </a:p>
        </p:txBody>
      </p:sp>
      <p:sp>
        <p:nvSpPr>
          <p:cNvPr id="5" name="Rectangle 4"/>
          <p:cNvSpPr/>
          <p:nvPr/>
        </p:nvSpPr>
        <p:spPr>
          <a:xfrm>
            <a:off x="5796136" y="3573016"/>
            <a:ext cx="2760692" cy="307777"/>
          </a:xfrm>
          <a:prstGeom prst="rect">
            <a:avLst/>
          </a:prstGeom>
        </p:spPr>
        <p:txBody>
          <a:bodyPr wrap="none">
            <a:spAutoFit/>
          </a:bodyPr>
          <a:lstStyle/>
          <a:p>
            <a:r>
              <a:rPr lang="en-US" sz="1400" dirty="0" smtClean="0"/>
              <a:t>Source: orci.research.umich.edu</a:t>
            </a:r>
            <a:endParaRPr lang="en-US" sz="1400" dirty="0"/>
          </a:p>
        </p:txBody>
      </p:sp>
      <p:pic>
        <p:nvPicPr>
          <p:cNvPr id="7" name="Picture 6" descr="Connected Vehicle Picture 2.jpg"/>
          <p:cNvPicPr>
            <a:picLocks noChangeAspect="1"/>
          </p:cNvPicPr>
          <p:nvPr/>
        </p:nvPicPr>
        <p:blipFill>
          <a:blip r:embed="rId3" cstate="print"/>
          <a:stretch>
            <a:fillRect/>
          </a:stretch>
        </p:blipFill>
        <p:spPr>
          <a:xfrm>
            <a:off x="5292080" y="1318151"/>
            <a:ext cx="3430513" cy="2253983"/>
          </a:xfrm>
          <a:prstGeom prst="rect">
            <a:avLst/>
          </a:prstGeom>
        </p:spPr>
      </p:pic>
      <p:sp>
        <p:nvSpPr>
          <p:cNvPr id="2" name="投影片編號版面配置區 1"/>
          <p:cNvSpPr>
            <a:spLocks noGrp="1"/>
          </p:cNvSpPr>
          <p:nvPr>
            <p:ph type="sldNum" sz="quarter" idx="4"/>
          </p:nvPr>
        </p:nvSpPr>
        <p:spPr/>
        <p:txBody>
          <a:bodyPr/>
          <a:lstStyle/>
          <a:p>
            <a:fld id="{BC71E80C-9635-473D-9F26-B779060F2DD3}" type="slidenum">
              <a:rPr lang="zh-TW" altLang="en-US" smtClean="0"/>
              <a:t>14</a:t>
            </a:fld>
            <a:endParaRPr lang="zh-TW" altLang="en-US" dirty="0"/>
          </a:p>
        </p:txBody>
      </p:sp>
    </p:spTree>
    <p:extLst>
      <p:ext uri="{BB962C8B-B14F-4D97-AF65-F5344CB8AC3E}">
        <p14:creationId xmlns:p14="http://schemas.microsoft.com/office/powerpoint/2010/main" val="178130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t>Everything Connected (e.g. 50 billion devices by 2020)</a:t>
            </a:r>
          </a:p>
          <a:p>
            <a:r>
              <a:rPr lang="en-US" altLang="zh-TW" dirty="0"/>
              <a:t>Processor/Memory Economics (e.g. Intel’s announcement on Quark and Atom for wearable devices)</a:t>
            </a:r>
          </a:p>
          <a:p>
            <a:r>
              <a:rPr lang="en-US" altLang="zh-TW" dirty="0"/>
              <a:t>Big Data and Analytics (e.g. machine learning embedded in Nest)</a:t>
            </a:r>
          </a:p>
          <a:p>
            <a:endParaRPr lang="zh-TW" altLang="en-US" dirty="0"/>
          </a:p>
        </p:txBody>
      </p:sp>
      <p:sp>
        <p:nvSpPr>
          <p:cNvPr id="4" name="標題 3"/>
          <p:cNvSpPr>
            <a:spLocks noGrp="1"/>
          </p:cNvSpPr>
          <p:nvPr>
            <p:ph type="title"/>
          </p:nvPr>
        </p:nvSpPr>
        <p:spPr/>
        <p:txBody>
          <a:bodyPr>
            <a:normAutofit/>
          </a:bodyPr>
          <a:lstStyle/>
          <a:p>
            <a:r>
              <a:rPr lang="en-US" altLang="zh-TW" dirty="0"/>
              <a:t>Market Trends Driving IoT/M2M</a:t>
            </a:r>
            <a:endParaRPr lang="zh-TW" altLang="en-US" dirty="0"/>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15</a:t>
            </a:fld>
            <a:endParaRPr lang="zh-TW" altLang="en-US" dirty="0"/>
          </a:p>
        </p:txBody>
      </p:sp>
    </p:spTree>
    <p:extLst>
      <p:ext uri="{BB962C8B-B14F-4D97-AF65-F5344CB8AC3E}">
        <p14:creationId xmlns:p14="http://schemas.microsoft.com/office/powerpoint/2010/main" val="14370410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t>IoT/M2M </a:t>
            </a:r>
            <a:r>
              <a:rPr lang="en-US" altLang="zh-TW" dirty="0" smtClean="0"/>
              <a:t>Trends</a:t>
            </a:r>
          </a:p>
          <a:p>
            <a:pPr marL="109728" indent="0">
              <a:buNone/>
            </a:pPr>
            <a:endParaRPr lang="en-US" altLang="zh-TW" dirty="0"/>
          </a:p>
          <a:p>
            <a:r>
              <a:rPr lang="en-US" altLang="zh-TW" b="1" u="sng" dirty="0"/>
              <a:t>IoT/M2M Business Opportunities</a:t>
            </a:r>
          </a:p>
          <a:p>
            <a:endParaRPr lang="zh-TW" altLang="en-US" dirty="0"/>
          </a:p>
        </p:txBody>
      </p:sp>
      <p:sp>
        <p:nvSpPr>
          <p:cNvPr id="4" name="標題 3"/>
          <p:cNvSpPr>
            <a:spLocks noGrp="1"/>
          </p:cNvSpPr>
          <p:nvPr>
            <p:ph type="title"/>
          </p:nvPr>
        </p:nvSpPr>
        <p:spPr/>
        <p:txBody>
          <a:bodyPr/>
          <a:lstStyle/>
          <a:p>
            <a:r>
              <a:rPr lang="en-US" altLang="zh-TW" dirty="0"/>
              <a:t>Outline</a:t>
            </a:r>
            <a:endParaRPr lang="zh-TW" altLang="en-US" dirty="0"/>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16</a:t>
            </a:fld>
            <a:endParaRPr lang="zh-TW" altLang="en-US" dirty="0"/>
          </a:p>
        </p:txBody>
      </p:sp>
    </p:spTree>
    <p:extLst>
      <p:ext uri="{BB962C8B-B14F-4D97-AF65-F5344CB8AC3E}">
        <p14:creationId xmlns:p14="http://schemas.microsoft.com/office/powerpoint/2010/main" val="12261859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IoT/M2M Ecosystem</a:t>
            </a:r>
            <a:endParaRPr lang="zh-TW" altLang="en-US" dirty="0"/>
          </a:p>
        </p:txBody>
      </p:sp>
      <p:pic>
        <p:nvPicPr>
          <p:cNvPr id="5" name="圖片 4"/>
          <p:cNvPicPr>
            <a:picLocks noChangeAspect="1"/>
          </p:cNvPicPr>
          <p:nvPr/>
        </p:nvPicPr>
        <p:blipFill>
          <a:blip r:embed="rId3"/>
          <a:stretch>
            <a:fillRect/>
          </a:stretch>
        </p:blipFill>
        <p:spPr>
          <a:xfrm>
            <a:off x="603321" y="1624080"/>
            <a:ext cx="8516850" cy="5261304"/>
          </a:xfrm>
          <a:prstGeom prst="rect">
            <a:avLst/>
          </a:prstGeom>
        </p:spPr>
      </p:pic>
      <p:sp>
        <p:nvSpPr>
          <p:cNvPr id="3" name="投影片編號版面配置區 2"/>
          <p:cNvSpPr>
            <a:spLocks noGrp="1"/>
          </p:cNvSpPr>
          <p:nvPr>
            <p:ph type="sldNum" sz="quarter" idx="4"/>
          </p:nvPr>
        </p:nvSpPr>
        <p:spPr/>
        <p:txBody>
          <a:bodyPr/>
          <a:lstStyle/>
          <a:p>
            <a:fld id="{BC71E80C-9635-473D-9F26-B779060F2DD3}" type="slidenum">
              <a:rPr lang="zh-TW" altLang="en-US" smtClean="0"/>
              <a:t>17</a:t>
            </a:fld>
            <a:endParaRPr lang="zh-TW" altLang="en-US" dirty="0"/>
          </a:p>
        </p:txBody>
      </p:sp>
    </p:spTree>
    <p:extLst>
      <p:ext uri="{BB962C8B-B14F-4D97-AF65-F5344CB8AC3E}">
        <p14:creationId xmlns:p14="http://schemas.microsoft.com/office/powerpoint/2010/main" val="40751764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620688"/>
            <a:ext cx="8363272" cy="936104"/>
          </a:xfrm>
        </p:spPr>
        <p:txBody>
          <a:bodyPr>
            <a:normAutofit fontScale="90000"/>
          </a:bodyPr>
          <a:lstStyle/>
          <a:p>
            <a:r>
              <a:rPr lang="en-US" altLang="zh-TW" dirty="0" smtClean="0">
                <a:solidFill>
                  <a:schemeClr val="tx1"/>
                </a:solidFill>
              </a:rPr>
              <a:t>2013-Infonetics-M2M-Services-Revenue-Forecast-Chart</a:t>
            </a:r>
            <a:endParaRPr lang="zh-TW" altLang="en-US" dirty="0">
              <a:solidFill>
                <a:schemeClr val="tx1"/>
              </a:solidFill>
            </a:endParaRP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1781969"/>
            <a:ext cx="7496175" cy="4991100"/>
          </a:xfrm>
          <a:prstGeom prst="rect">
            <a:avLst/>
          </a:prstGeom>
        </p:spPr>
      </p:pic>
      <p:sp>
        <p:nvSpPr>
          <p:cNvPr id="5" name="投影片編號版面配置區 4"/>
          <p:cNvSpPr>
            <a:spLocks noGrp="1"/>
          </p:cNvSpPr>
          <p:nvPr>
            <p:ph type="sldNum" sz="quarter" idx="4"/>
          </p:nvPr>
        </p:nvSpPr>
        <p:spPr/>
        <p:txBody>
          <a:bodyPr/>
          <a:lstStyle/>
          <a:p>
            <a:fld id="{BC71E80C-9635-473D-9F26-B779060F2DD3}" type="slidenum">
              <a:rPr lang="zh-TW" altLang="en-US" smtClean="0"/>
              <a:t>18</a:t>
            </a:fld>
            <a:endParaRPr lang="zh-TW" altLang="en-US"/>
          </a:p>
        </p:txBody>
      </p:sp>
    </p:spTree>
    <p:extLst>
      <p:ext uri="{BB962C8B-B14F-4D97-AF65-F5344CB8AC3E}">
        <p14:creationId xmlns:p14="http://schemas.microsoft.com/office/powerpoint/2010/main" val="1178045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標題 1"/>
          <p:cNvSpPr>
            <a:spLocks noGrp="1"/>
          </p:cNvSpPr>
          <p:nvPr>
            <p:ph type="title"/>
          </p:nvPr>
        </p:nvSpPr>
        <p:spPr>
          <a:xfrm>
            <a:off x="539552" y="548680"/>
            <a:ext cx="8229600" cy="1066800"/>
          </a:xfrm>
        </p:spPr>
        <p:txBody>
          <a:bodyPr/>
          <a:lstStyle/>
          <a:p>
            <a:pPr eaLnBrk="1" hangingPunct="1"/>
            <a:r>
              <a:rPr lang="en-US" altLang="zh-TW" sz="4900" dirty="0" smtClean="0">
                <a:solidFill>
                  <a:srgbClr val="000000"/>
                </a:solidFill>
              </a:rPr>
              <a:t>Market Size Projections</a:t>
            </a:r>
            <a:endParaRPr lang="zh-TW" altLang="en-US" dirty="0" smtClean="0"/>
          </a:p>
        </p:txBody>
      </p:sp>
      <p:sp>
        <p:nvSpPr>
          <p:cNvPr id="35843" name="文字方塊 6"/>
          <p:cNvSpPr txBox="1">
            <a:spLocks noChangeArrowheads="1"/>
          </p:cNvSpPr>
          <p:nvPr/>
        </p:nvSpPr>
        <p:spPr bwMode="auto">
          <a:xfrm>
            <a:off x="2771775" y="5876925"/>
            <a:ext cx="5786438" cy="314325"/>
          </a:xfrm>
          <a:prstGeom prst="rect">
            <a:avLst/>
          </a:prstGeom>
          <a:noFill/>
          <a:ln w="9525">
            <a:noFill/>
            <a:miter lim="800000"/>
            <a:headEnd/>
            <a:tailEnd/>
          </a:ln>
        </p:spPr>
        <p:txBody>
          <a:bodyPr wrap="none" lIns="82945" tIns="41473" rIns="82945" bIns="41473">
            <a:spAutoFit/>
          </a:bodyPr>
          <a:lstStyle/>
          <a:p>
            <a:r>
              <a:rPr lang="en-US" altLang="zh-TW" sz="1500">
                <a:latin typeface="Calibri" pitchFamily="34" charset="0"/>
              </a:rPr>
              <a:t>Source: “M2M COMMUNICATIONS - A SYTEMS APPROACH”, 2012, Wiley.</a:t>
            </a:r>
            <a:endParaRPr lang="zh-TW" altLang="en-US" sz="1500">
              <a:latin typeface="Calibri" pitchFamily="34" charset="0"/>
            </a:endParaRPr>
          </a:p>
        </p:txBody>
      </p:sp>
      <p:pic>
        <p:nvPicPr>
          <p:cNvPr id="35845" name="Picture 3"/>
          <p:cNvPicPr>
            <a:picLocks noChangeAspect="1" noChangeArrowheads="1"/>
          </p:cNvPicPr>
          <p:nvPr/>
        </p:nvPicPr>
        <p:blipFill>
          <a:blip r:embed="rId3" cstate="print"/>
          <a:srcRect/>
          <a:stretch>
            <a:fillRect/>
          </a:stretch>
        </p:blipFill>
        <p:spPr bwMode="auto">
          <a:xfrm>
            <a:off x="1219200" y="1484313"/>
            <a:ext cx="7385050" cy="4283075"/>
          </a:xfrm>
          <a:prstGeom prst="rect">
            <a:avLst/>
          </a:prstGeom>
          <a:noFill/>
          <a:ln w="9525">
            <a:noFill/>
            <a:miter lim="800000"/>
            <a:headEnd/>
            <a:tailEnd/>
          </a:ln>
        </p:spPr>
      </p:pic>
      <p:sp>
        <p:nvSpPr>
          <p:cNvPr id="2" name="投影片編號版面配置區 1"/>
          <p:cNvSpPr>
            <a:spLocks noGrp="1"/>
          </p:cNvSpPr>
          <p:nvPr>
            <p:ph type="sldNum" sz="quarter" idx="4"/>
          </p:nvPr>
        </p:nvSpPr>
        <p:spPr/>
        <p:txBody>
          <a:bodyPr/>
          <a:lstStyle/>
          <a:p>
            <a:fld id="{BC71E80C-9635-473D-9F26-B779060F2DD3}" type="slidenum">
              <a:rPr lang="zh-TW" altLang="en-US" smtClean="0"/>
              <a:t>19</a:t>
            </a:fld>
            <a:endParaRPr lang="zh-TW" altLang="en-US" dirty="0"/>
          </a:p>
        </p:txBody>
      </p:sp>
    </p:spTree>
    <p:extLst>
      <p:ext uri="{BB962C8B-B14F-4D97-AF65-F5344CB8AC3E}">
        <p14:creationId xmlns:p14="http://schemas.microsoft.com/office/powerpoint/2010/main" val="423045015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標題 1"/>
          <p:cNvSpPr>
            <a:spLocks noGrp="1"/>
          </p:cNvSpPr>
          <p:nvPr>
            <p:ph type="title"/>
          </p:nvPr>
        </p:nvSpPr>
        <p:spPr>
          <a:xfrm>
            <a:off x="404150" y="417513"/>
            <a:ext cx="8229600" cy="1066800"/>
          </a:xfrm>
        </p:spPr>
        <p:txBody>
          <a:bodyPr/>
          <a:lstStyle/>
          <a:p>
            <a:pPr eaLnBrk="1" hangingPunct="1"/>
            <a:r>
              <a:rPr lang="en-US" altLang="zh-TW" dirty="0" smtClean="0"/>
              <a:t>Outline</a:t>
            </a:r>
            <a:endParaRPr lang="zh-TW" altLang="en-US" dirty="0" smtClean="0"/>
          </a:p>
        </p:txBody>
      </p:sp>
      <p:sp>
        <p:nvSpPr>
          <p:cNvPr id="6147" name="內容版面配置區 2"/>
          <p:cNvSpPr>
            <a:spLocks noGrp="1"/>
          </p:cNvSpPr>
          <p:nvPr>
            <p:ph idx="1"/>
          </p:nvPr>
        </p:nvSpPr>
        <p:spPr>
          <a:xfrm>
            <a:off x="457200" y="1484313"/>
            <a:ext cx="8229600" cy="4641850"/>
          </a:xfrm>
        </p:spPr>
        <p:txBody>
          <a:bodyPr/>
          <a:lstStyle/>
          <a:p>
            <a:pPr eaLnBrk="1" hangingPunct="1"/>
            <a:r>
              <a:rPr lang="en-US" altLang="zh-TW" dirty="0"/>
              <a:t>Current </a:t>
            </a:r>
            <a:r>
              <a:rPr lang="en-US" altLang="zh-TW" dirty="0" smtClean="0"/>
              <a:t>Landscape of </a:t>
            </a:r>
            <a:r>
              <a:rPr lang="en-US" altLang="zh-TW" dirty="0"/>
              <a:t>the </a:t>
            </a:r>
            <a:r>
              <a:rPr lang="en-US" altLang="zh-TW" dirty="0" err="1"/>
              <a:t>IoT</a:t>
            </a:r>
            <a:r>
              <a:rPr lang="en-US" altLang="zh-TW" dirty="0"/>
              <a:t>/M2M</a:t>
            </a:r>
            <a:r>
              <a:rPr lang="en-US" altLang="zh-TW" dirty="0" smtClean="0"/>
              <a:t/>
            </a:r>
            <a:br>
              <a:rPr lang="en-US" altLang="zh-TW" dirty="0" smtClean="0"/>
            </a:br>
            <a:endParaRPr lang="en-US" altLang="zh-TW" dirty="0" smtClean="0"/>
          </a:p>
          <a:p>
            <a:pPr eaLnBrk="1" hangingPunct="1"/>
            <a:r>
              <a:rPr lang="en-US" altLang="zh-TW" dirty="0" smtClean="0"/>
              <a:t>Outlook of </a:t>
            </a:r>
            <a:r>
              <a:rPr lang="en-US" altLang="zh-TW" dirty="0"/>
              <a:t>the </a:t>
            </a:r>
            <a:r>
              <a:rPr lang="en-US" altLang="zh-TW" dirty="0" err="1"/>
              <a:t>IoT</a:t>
            </a:r>
            <a:r>
              <a:rPr lang="en-US" altLang="zh-TW" dirty="0"/>
              <a:t>/M2M</a:t>
            </a:r>
            <a:endParaRPr lang="en-US" altLang="zh-TW" dirty="0" smtClean="0"/>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2</a:t>
            </a:fld>
            <a:endParaRPr lang="zh-TW" altLang="en-US" dirty="0"/>
          </a:p>
        </p:txBody>
      </p:sp>
    </p:spTree>
    <p:extLst>
      <p:ext uri="{BB962C8B-B14F-4D97-AF65-F5344CB8AC3E}">
        <p14:creationId xmlns:p14="http://schemas.microsoft.com/office/powerpoint/2010/main" val="37466289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3"/>
          <a:stretch>
            <a:fillRect/>
          </a:stretch>
        </p:blipFill>
        <p:spPr>
          <a:xfrm>
            <a:off x="1490952" y="764704"/>
            <a:ext cx="7339125" cy="5500177"/>
          </a:xfrm>
          <a:prstGeom prst="rect">
            <a:avLst/>
          </a:prstGeom>
        </p:spPr>
      </p:pic>
      <p:sp>
        <p:nvSpPr>
          <p:cNvPr id="2" name="投影片編號版面配置區 1"/>
          <p:cNvSpPr>
            <a:spLocks noGrp="1"/>
          </p:cNvSpPr>
          <p:nvPr>
            <p:ph type="sldNum" sz="quarter" idx="4"/>
          </p:nvPr>
        </p:nvSpPr>
        <p:spPr/>
        <p:txBody>
          <a:bodyPr/>
          <a:lstStyle/>
          <a:p>
            <a:fld id="{BC71E80C-9635-473D-9F26-B779060F2DD3}" type="slidenum">
              <a:rPr lang="zh-TW" altLang="en-US" smtClean="0"/>
              <a:t>20</a:t>
            </a:fld>
            <a:endParaRPr lang="zh-TW" altLang="en-US"/>
          </a:p>
        </p:txBody>
      </p:sp>
    </p:spTree>
    <p:extLst>
      <p:ext uri="{BB962C8B-B14F-4D97-AF65-F5344CB8AC3E}">
        <p14:creationId xmlns:p14="http://schemas.microsoft.com/office/powerpoint/2010/main" val="8957198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fontScale="90000"/>
          </a:bodyPr>
          <a:lstStyle/>
          <a:p>
            <a:r>
              <a:rPr lang="en-US" altLang="zh-TW" sz="4000" b="0" dirty="0">
                <a:solidFill>
                  <a:prstClr val="black"/>
                </a:solidFill>
                <a:effectLst/>
                <a:latin typeface="Calibri"/>
                <a:ea typeface="新細明體" panose="02020500000000000000" pitchFamily="18" charset="-120"/>
              </a:rPr>
              <a:t>Service Providers &amp; Network Operator</a:t>
            </a:r>
            <a:r>
              <a:rPr lang="en-US" altLang="zh-TW" sz="2900" dirty="0">
                <a:solidFill>
                  <a:srgbClr val="000000"/>
                </a:solidFill>
                <a:effectLst/>
                <a:latin typeface="Calibri"/>
                <a:ea typeface="新細明體" panose="02020500000000000000" pitchFamily="18" charset="-120"/>
              </a:rPr>
              <a:t/>
            </a:r>
            <a:br>
              <a:rPr lang="en-US" altLang="zh-TW" sz="2900" dirty="0">
                <a:solidFill>
                  <a:srgbClr val="000000"/>
                </a:solidFill>
                <a:effectLst/>
                <a:latin typeface="Calibri"/>
                <a:ea typeface="新細明體" panose="02020500000000000000" pitchFamily="18" charset="-120"/>
              </a:rPr>
            </a:br>
            <a:r>
              <a:rPr lang="en-US" altLang="zh-TW" sz="2900" dirty="0">
                <a:solidFill>
                  <a:srgbClr val="000000"/>
                </a:solidFill>
                <a:effectLst/>
                <a:latin typeface="Calibri"/>
                <a:ea typeface="新細明體" panose="02020500000000000000" pitchFamily="18" charset="-120"/>
              </a:rPr>
              <a:t> - </a:t>
            </a:r>
            <a:r>
              <a:rPr lang="en-US" altLang="zh-TW" sz="2200" dirty="0">
                <a:solidFill>
                  <a:srgbClr val="000000"/>
                </a:solidFill>
                <a:effectLst/>
                <a:latin typeface="Calibri"/>
                <a:ea typeface="新細明體" panose="02020500000000000000" pitchFamily="18" charset="-120"/>
              </a:rPr>
              <a:t>Network Operator-led Business Model</a:t>
            </a:r>
            <a:endParaRPr lang="zh-TW" altLang="en-US" dirty="0"/>
          </a:p>
        </p:txBody>
      </p:sp>
      <p:sp>
        <p:nvSpPr>
          <p:cNvPr id="5" name="Rounded Rectangle 4"/>
          <p:cNvSpPr/>
          <p:nvPr/>
        </p:nvSpPr>
        <p:spPr>
          <a:xfrm>
            <a:off x="3134144" y="1880589"/>
            <a:ext cx="1524000" cy="914400"/>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smtClean="0">
                <a:ln>
                  <a:noFill/>
                </a:ln>
                <a:solidFill>
                  <a:prstClr val="white"/>
                </a:solidFill>
                <a:effectLst/>
                <a:uLnTx/>
                <a:uFillTx/>
                <a:latin typeface="Calibri"/>
                <a:ea typeface="新細明體" panose="02020500000000000000" pitchFamily="18" charset="-120"/>
                <a:cs typeface="+mn-cs"/>
              </a:rPr>
              <a:t>Network</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smtClean="0">
                <a:ln>
                  <a:noFill/>
                </a:ln>
                <a:solidFill>
                  <a:prstClr val="white"/>
                </a:solidFill>
                <a:effectLst/>
                <a:uLnTx/>
                <a:uFillTx/>
                <a:latin typeface="Calibri"/>
                <a:ea typeface="新細明體" panose="02020500000000000000" pitchFamily="18" charset="-120"/>
                <a:cs typeface="+mn-cs"/>
              </a:rPr>
              <a:t>Operator</a:t>
            </a:r>
            <a:endParaRPr kumimoji="0" lang="zh-TW" altLang="en-US" sz="1800" b="0" i="0" u="none" strike="noStrike" kern="0" cap="none" spc="0" normalizeH="0" baseline="0" noProof="0" dirty="0" smtClean="0">
              <a:ln>
                <a:noFill/>
              </a:ln>
              <a:solidFill>
                <a:prstClr val="white"/>
              </a:solidFill>
              <a:effectLst/>
              <a:uLnTx/>
              <a:uFillTx/>
              <a:latin typeface="Calibri"/>
              <a:ea typeface="新細明體" panose="02020500000000000000" pitchFamily="18" charset="-120"/>
              <a:cs typeface="+mn-cs"/>
            </a:endParaRPr>
          </a:p>
        </p:txBody>
      </p:sp>
      <p:sp>
        <p:nvSpPr>
          <p:cNvPr id="6" name="Rounded Rectangle 5"/>
          <p:cNvSpPr/>
          <p:nvPr/>
        </p:nvSpPr>
        <p:spPr>
          <a:xfrm>
            <a:off x="6111387" y="1872425"/>
            <a:ext cx="1905000" cy="914400"/>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smtClean="0">
                <a:ln>
                  <a:noFill/>
                </a:ln>
                <a:solidFill>
                  <a:prstClr val="white"/>
                </a:solidFill>
                <a:effectLst/>
                <a:uLnTx/>
                <a:uFillTx/>
                <a:latin typeface="Calibri"/>
                <a:ea typeface="新細明體" panose="02020500000000000000" pitchFamily="18" charset="-120"/>
                <a:cs typeface="+mn-cs"/>
              </a:rPr>
              <a:t>Customer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smtClean="0">
                <a:ln>
                  <a:noFill/>
                </a:ln>
                <a:solidFill>
                  <a:prstClr val="white"/>
                </a:solidFill>
                <a:effectLst/>
                <a:uLnTx/>
                <a:uFillTx/>
                <a:latin typeface="Calibri"/>
                <a:ea typeface="新細明體" panose="02020500000000000000" pitchFamily="18" charset="-120"/>
                <a:cs typeface="+mn-cs"/>
              </a:rPr>
              <a:t>(enterprise, utility,</a:t>
            </a:r>
            <a:r>
              <a:rPr kumimoji="0" lang="zh-TW" altLang="en-US" sz="1800" b="0" i="0" u="none" strike="noStrike" kern="0" cap="none" spc="0" normalizeH="0" baseline="0" noProof="0" dirty="0" smtClean="0">
                <a:ln>
                  <a:noFill/>
                </a:ln>
                <a:solidFill>
                  <a:prstClr val="white"/>
                </a:solidFill>
                <a:effectLst/>
                <a:uLnTx/>
                <a:uFillTx/>
                <a:latin typeface="Calibri"/>
                <a:ea typeface="新細明體" panose="02020500000000000000" pitchFamily="18" charset="-120"/>
                <a:cs typeface="+mn-cs"/>
              </a:rPr>
              <a:t> </a:t>
            </a:r>
            <a:r>
              <a:rPr kumimoji="0" lang="en-US" altLang="zh-TW" sz="1800" b="0" i="0" u="none" strike="noStrike" kern="0" cap="none" spc="0" normalizeH="0" baseline="0" noProof="0" dirty="0" smtClean="0">
                <a:ln>
                  <a:noFill/>
                </a:ln>
                <a:solidFill>
                  <a:prstClr val="white"/>
                </a:solidFill>
                <a:effectLst/>
                <a:uLnTx/>
                <a:uFillTx/>
                <a:latin typeface="Calibri"/>
                <a:ea typeface="新細明體" panose="02020500000000000000" pitchFamily="18" charset="-120"/>
                <a:cs typeface="+mn-cs"/>
              </a:rPr>
              <a:t>home etc.)</a:t>
            </a:r>
          </a:p>
        </p:txBody>
      </p:sp>
      <p:cxnSp>
        <p:nvCxnSpPr>
          <p:cNvPr id="7" name="Straight Arrow Connector 7"/>
          <p:cNvCxnSpPr/>
          <p:nvPr/>
        </p:nvCxnSpPr>
        <p:spPr>
          <a:xfrm>
            <a:off x="4658144" y="2261589"/>
            <a:ext cx="1453243" cy="0"/>
          </a:xfrm>
          <a:prstGeom prst="straightConnector1">
            <a:avLst/>
          </a:prstGeom>
          <a:noFill/>
          <a:ln w="28575" cap="flat" cmpd="sng" algn="ctr">
            <a:solidFill>
              <a:srgbClr val="4F81BD">
                <a:shade val="95000"/>
                <a:satMod val="105000"/>
              </a:srgbClr>
            </a:solidFill>
            <a:prstDash val="solid"/>
            <a:tailEnd type="arrow"/>
          </a:ln>
          <a:effectLst/>
        </p:spPr>
      </p:cxnSp>
      <p:cxnSp>
        <p:nvCxnSpPr>
          <p:cNvPr id="8" name="Straight Arrow Connector 9"/>
          <p:cNvCxnSpPr/>
          <p:nvPr/>
        </p:nvCxnSpPr>
        <p:spPr>
          <a:xfrm flipH="1">
            <a:off x="4658145" y="2440302"/>
            <a:ext cx="1453242" cy="0"/>
          </a:xfrm>
          <a:prstGeom prst="straightConnector1">
            <a:avLst/>
          </a:prstGeom>
          <a:noFill/>
          <a:ln w="28575" cap="flat" cmpd="sng" algn="ctr">
            <a:solidFill>
              <a:srgbClr val="4F81BD">
                <a:shade val="95000"/>
                <a:satMod val="105000"/>
              </a:srgbClr>
            </a:solidFill>
            <a:prstDash val="solid"/>
            <a:tailEnd type="arrow"/>
          </a:ln>
          <a:effectLst/>
        </p:spPr>
      </p:cxnSp>
      <p:sp>
        <p:nvSpPr>
          <p:cNvPr id="9" name="TextBox 10"/>
          <p:cNvSpPr txBox="1"/>
          <p:nvPr/>
        </p:nvSpPr>
        <p:spPr>
          <a:xfrm>
            <a:off x="4603943" y="1989093"/>
            <a:ext cx="1590500" cy="261610"/>
          </a:xfrm>
          <a:prstGeom prst="rect">
            <a:avLst/>
          </a:prstGeom>
          <a:noFill/>
        </p:spPr>
        <p:txBody>
          <a:bodyPr wrap="none" rtlCol="0">
            <a:spAutoFit/>
          </a:bodyPr>
          <a:lstStyle/>
          <a:p>
            <a:r>
              <a:rPr lang="en-US" altLang="zh-TW" sz="1100" b="1" dirty="0" smtClean="0">
                <a:solidFill>
                  <a:prstClr val="black"/>
                </a:solidFill>
                <a:latin typeface="Calibri"/>
                <a:ea typeface="新細明體" panose="02020500000000000000" pitchFamily="18" charset="-120"/>
              </a:rPr>
              <a:t>Integrated M2M service</a:t>
            </a:r>
            <a:endParaRPr lang="zh-TW" altLang="en-US" sz="1100" b="1" dirty="0">
              <a:solidFill>
                <a:prstClr val="black"/>
              </a:solidFill>
              <a:latin typeface="Calibri"/>
              <a:ea typeface="新細明體" panose="02020500000000000000" pitchFamily="18" charset="-120"/>
            </a:endParaRPr>
          </a:p>
        </p:txBody>
      </p:sp>
      <p:sp>
        <p:nvSpPr>
          <p:cNvPr id="10" name="TextBox 13"/>
          <p:cNvSpPr txBox="1"/>
          <p:nvPr/>
        </p:nvSpPr>
        <p:spPr>
          <a:xfrm>
            <a:off x="4572298" y="2440302"/>
            <a:ext cx="1718740" cy="430887"/>
          </a:xfrm>
          <a:prstGeom prst="rect">
            <a:avLst/>
          </a:prstGeom>
          <a:noFill/>
        </p:spPr>
        <p:txBody>
          <a:bodyPr wrap="none" rtlCol="0">
            <a:spAutoFit/>
          </a:bodyPr>
          <a:lstStyle/>
          <a:p>
            <a:r>
              <a:rPr lang="en-US" altLang="zh-TW" sz="1100" b="1" dirty="0" smtClean="0">
                <a:solidFill>
                  <a:prstClr val="black"/>
                </a:solidFill>
                <a:latin typeface="Calibri"/>
                <a:ea typeface="新細明體" panose="02020500000000000000" pitchFamily="18" charset="-120"/>
              </a:rPr>
              <a:t>Device $ + recurring rev $</a:t>
            </a:r>
          </a:p>
          <a:p>
            <a:r>
              <a:rPr lang="en-US" altLang="zh-TW" sz="1100" b="1" dirty="0" smtClean="0">
                <a:solidFill>
                  <a:prstClr val="black"/>
                </a:solidFill>
                <a:latin typeface="Calibri"/>
                <a:ea typeface="新細明體" panose="02020500000000000000" pitchFamily="18" charset="-120"/>
              </a:rPr>
              <a:t>(SW, M2M service charge)</a:t>
            </a:r>
            <a:endParaRPr lang="zh-TW" altLang="en-US" sz="1100" b="1" dirty="0">
              <a:solidFill>
                <a:prstClr val="black"/>
              </a:solidFill>
              <a:latin typeface="Calibri"/>
              <a:ea typeface="新細明體" panose="02020500000000000000" pitchFamily="18" charset="-120"/>
            </a:endParaRPr>
          </a:p>
        </p:txBody>
      </p:sp>
      <p:cxnSp>
        <p:nvCxnSpPr>
          <p:cNvPr id="11" name="Straight Connector 15"/>
          <p:cNvCxnSpPr/>
          <p:nvPr/>
        </p:nvCxnSpPr>
        <p:spPr>
          <a:xfrm>
            <a:off x="1158387" y="3404589"/>
            <a:ext cx="6609558" cy="0"/>
          </a:xfrm>
          <a:prstGeom prst="line">
            <a:avLst/>
          </a:prstGeom>
          <a:noFill/>
          <a:ln w="38100" cap="flat" cmpd="sng" algn="ctr">
            <a:solidFill>
              <a:srgbClr val="4F81BD">
                <a:shade val="95000"/>
                <a:satMod val="105000"/>
              </a:srgbClr>
            </a:solidFill>
            <a:prstDash val="solid"/>
          </a:ln>
          <a:effectLst/>
        </p:spPr>
      </p:cxnSp>
      <p:cxnSp>
        <p:nvCxnSpPr>
          <p:cNvPr id="12" name="Straight Arrow Connector 18"/>
          <p:cNvCxnSpPr/>
          <p:nvPr/>
        </p:nvCxnSpPr>
        <p:spPr>
          <a:xfrm>
            <a:off x="3749187" y="2794989"/>
            <a:ext cx="0" cy="609600"/>
          </a:xfrm>
          <a:prstGeom prst="straightConnector1">
            <a:avLst/>
          </a:prstGeom>
          <a:noFill/>
          <a:ln w="38100" cap="flat" cmpd="sng" algn="ctr">
            <a:solidFill>
              <a:srgbClr val="4F81BD">
                <a:shade val="95000"/>
                <a:satMod val="105000"/>
              </a:srgbClr>
            </a:solidFill>
            <a:prstDash val="solid"/>
            <a:tailEnd type="arrow"/>
          </a:ln>
          <a:effectLst/>
        </p:spPr>
      </p:cxnSp>
      <p:cxnSp>
        <p:nvCxnSpPr>
          <p:cNvPr id="13" name="Straight Arrow Connector 20"/>
          <p:cNvCxnSpPr/>
          <p:nvPr/>
        </p:nvCxnSpPr>
        <p:spPr>
          <a:xfrm flipV="1">
            <a:off x="3977787" y="2794989"/>
            <a:ext cx="0" cy="609600"/>
          </a:xfrm>
          <a:prstGeom prst="straightConnector1">
            <a:avLst/>
          </a:prstGeom>
          <a:noFill/>
          <a:ln w="38100" cap="flat" cmpd="sng" algn="ctr">
            <a:solidFill>
              <a:srgbClr val="4F81BD">
                <a:shade val="95000"/>
                <a:satMod val="105000"/>
              </a:srgbClr>
            </a:solidFill>
            <a:prstDash val="solid"/>
            <a:tailEnd type="arrow"/>
          </a:ln>
          <a:effectLst/>
        </p:spPr>
      </p:cxnSp>
      <p:cxnSp>
        <p:nvCxnSpPr>
          <p:cNvPr id="14" name="Straight Arrow Connector 22"/>
          <p:cNvCxnSpPr/>
          <p:nvPr/>
        </p:nvCxnSpPr>
        <p:spPr>
          <a:xfrm flipV="1">
            <a:off x="1158387" y="3404589"/>
            <a:ext cx="0" cy="609600"/>
          </a:xfrm>
          <a:prstGeom prst="straightConnector1">
            <a:avLst/>
          </a:prstGeom>
          <a:noFill/>
          <a:ln w="28575" cap="flat" cmpd="sng" algn="ctr">
            <a:solidFill>
              <a:srgbClr val="4F81BD">
                <a:shade val="95000"/>
                <a:satMod val="105000"/>
              </a:srgbClr>
            </a:solidFill>
            <a:prstDash val="solid"/>
            <a:tailEnd type="arrow"/>
          </a:ln>
          <a:effectLst/>
        </p:spPr>
      </p:cxnSp>
      <p:cxnSp>
        <p:nvCxnSpPr>
          <p:cNvPr id="15" name="Straight Arrow Connector 24"/>
          <p:cNvCxnSpPr/>
          <p:nvPr/>
        </p:nvCxnSpPr>
        <p:spPr>
          <a:xfrm>
            <a:off x="1386987" y="3404589"/>
            <a:ext cx="0" cy="609600"/>
          </a:xfrm>
          <a:prstGeom prst="straightConnector1">
            <a:avLst/>
          </a:prstGeom>
          <a:noFill/>
          <a:ln w="28575" cap="flat" cmpd="sng" algn="ctr">
            <a:solidFill>
              <a:srgbClr val="4F81BD">
                <a:shade val="95000"/>
                <a:satMod val="105000"/>
              </a:srgbClr>
            </a:solidFill>
            <a:prstDash val="solid"/>
            <a:tailEnd type="arrow"/>
          </a:ln>
          <a:effectLst/>
        </p:spPr>
      </p:cxnSp>
      <p:sp>
        <p:nvSpPr>
          <p:cNvPr id="16" name="TextBox 26"/>
          <p:cNvSpPr txBox="1"/>
          <p:nvPr/>
        </p:nvSpPr>
        <p:spPr>
          <a:xfrm>
            <a:off x="1403316" y="3578584"/>
            <a:ext cx="715260" cy="261610"/>
          </a:xfrm>
          <a:prstGeom prst="rect">
            <a:avLst/>
          </a:prstGeom>
          <a:noFill/>
        </p:spPr>
        <p:txBody>
          <a:bodyPr wrap="none" rtlCol="0">
            <a:spAutoFit/>
          </a:bodyPr>
          <a:lstStyle/>
          <a:p>
            <a:r>
              <a:rPr lang="en-US" altLang="zh-TW" sz="1100" b="1" dirty="0" smtClean="0">
                <a:solidFill>
                  <a:prstClr val="black"/>
                </a:solidFill>
                <a:latin typeface="Calibri"/>
                <a:ea typeface="新細明體" panose="02020500000000000000" pitchFamily="18" charset="-120"/>
              </a:rPr>
              <a:t>Purchase</a:t>
            </a:r>
            <a:endParaRPr lang="zh-TW" altLang="en-US" sz="1100" b="1" dirty="0">
              <a:solidFill>
                <a:prstClr val="black"/>
              </a:solidFill>
              <a:latin typeface="Calibri"/>
              <a:ea typeface="新細明體" panose="02020500000000000000" pitchFamily="18" charset="-120"/>
            </a:endParaRPr>
          </a:p>
        </p:txBody>
      </p:sp>
      <p:sp>
        <p:nvSpPr>
          <p:cNvPr id="17" name="TextBox 27"/>
          <p:cNvSpPr txBox="1"/>
          <p:nvPr/>
        </p:nvSpPr>
        <p:spPr>
          <a:xfrm>
            <a:off x="107504" y="3578584"/>
            <a:ext cx="1157689" cy="261610"/>
          </a:xfrm>
          <a:prstGeom prst="rect">
            <a:avLst/>
          </a:prstGeom>
          <a:noFill/>
        </p:spPr>
        <p:txBody>
          <a:bodyPr wrap="none" rtlCol="0">
            <a:spAutoFit/>
          </a:bodyPr>
          <a:lstStyle/>
          <a:p>
            <a:r>
              <a:rPr lang="en-US" altLang="zh-TW" sz="1100" b="1" dirty="0" smtClean="0">
                <a:solidFill>
                  <a:prstClr val="black"/>
                </a:solidFill>
                <a:latin typeface="Calibri"/>
                <a:ea typeface="新細明體" panose="02020500000000000000" pitchFamily="18" charset="-120"/>
              </a:rPr>
              <a:t>Certified devices</a:t>
            </a:r>
            <a:endParaRPr lang="zh-TW" altLang="en-US" sz="1100" b="1" dirty="0">
              <a:solidFill>
                <a:prstClr val="black"/>
              </a:solidFill>
              <a:latin typeface="Calibri"/>
              <a:ea typeface="新細明體" panose="02020500000000000000" pitchFamily="18" charset="-120"/>
            </a:endParaRPr>
          </a:p>
        </p:txBody>
      </p:sp>
      <p:sp>
        <p:nvSpPr>
          <p:cNvPr id="18" name="Rounded Rectangle 28"/>
          <p:cNvSpPr/>
          <p:nvPr/>
        </p:nvSpPr>
        <p:spPr>
          <a:xfrm>
            <a:off x="472587" y="4014189"/>
            <a:ext cx="1636371" cy="762000"/>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smtClean="0">
                <a:ln>
                  <a:noFill/>
                </a:ln>
                <a:solidFill>
                  <a:prstClr val="white"/>
                </a:solidFill>
                <a:effectLst/>
                <a:uLnTx/>
                <a:uFillTx/>
                <a:latin typeface="Calibri"/>
                <a:ea typeface="新細明體" panose="02020500000000000000" pitchFamily="18" charset="-120"/>
                <a:cs typeface="+mn-cs"/>
              </a:rPr>
              <a:t>Device OEM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smtClean="0">
                <a:ln>
                  <a:noFill/>
                </a:ln>
                <a:solidFill>
                  <a:prstClr val="white"/>
                </a:solidFill>
                <a:effectLst/>
                <a:uLnTx/>
                <a:uFillTx/>
                <a:latin typeface="Calibri"/>
                <a:ea typeface="新細明體" panose="02020500000000000000" pitchFamily="18" charset="-120"/>
                <a:cs typeface="+mn-cs"/>
              </a:rPr>
              <a:t>(module, chipset, design house)</a:t>
            </a:r>
            <a:endParaRPr kumimoji="0" lang="zh-TW" altLang="en-US" sz="1400" b="0" i="0" u="none" strike="noStrike" kern="0" cap="none" spc="0" normalizeH="0" baseline="0" noProof="0" dirty="0" smtClean="0">
              <a:ln>
                <a:noFill/>
              </a:ln>
              <a:solidFill>
                <a:prstClr val="white"/>
              </a:solidFill>
              <a:effectLst/>
              <a:uLnTx/>
              <a:uFillTx/>
              <a:latin typeface="Calibri"/>
              <a:ea typeface="新細明體" panose="02020500000000000000" pitchFamily="18" charset="-120"/>
              <a:cs typeface="+mn-cs"/>
            </a:endParaRPr>
          </a:p>
        </p:txBody>
      </p:sp>
      <p:cxnSp>
        <p:nvCxnSpPr>
          <p:cNvPr id="19" name="Straight Arrow Connector 29"/>
          <p:cNvCxnSpPr/>
          <p:nvPr/>
        </p:nvCxnSpPr>
        <p:spPr>
          <a:xfrm flipV="1">
            <a:off x="3332016" y="3404589"/>
            <a:ext cx="0" cy="609600"/>
          </a:xfrm>
          <a:prstGeom prst="straightConnector1">
            <a:avLst/>
          </a:prstGeom>
          <a:noFill/>
          <a:ln w="28575" cap="flat" cmpd="sng" algn="ctr">
            <a:solidFill>
              <a:srgbClr val="4F81BD">
                <a:shade val="95000"/>
                <a:satMod val="105000"/>
              </a:srgbClr>
            </a:solidFill>
            <a:prstDash val="solid"/>
            <a:tailEnd type="arrow"/>
          </a:ln>
          <a:effectLst/>
        </p:spPr>
      </p:cxnSp>
      <p:cxnSp>
        <p:nvCxnSpPr>
          <p:cNvPr id="20" name="Straight Arrow Connector 30"/>
          <p:cNvCxnSpPr/>
          <p:nvPr/>
        </p:nvCxnSpPr>
        <p:spPr>
          <a:xfrm>
            <a:off x="3560616" y="3404589"/>
            <a:ext cx="0" cy="609600"/>
          </a:xfrm>
          <a:prstGeom prst="straightConnector1">
            <a:avLst/>
          </a:prstGeom>
          <a:noFill/>
          <a:ln w="28575" cap="flat" cmpd="sng" algn="ctr">
            <a:solidFill>
              <a:srgbClr val="4F81BD">
                <a:shade val="95000"/>
                <a:satMod val="105000"/>
              </a:srgbClr>
            </a:solidFill>
            <a:prstDash val="solid"/>
            <a:tailEnd type="arrow"/>
          </a:ln>
          <a:effectLst/>
        </p:spPr>
      </p:cxnSp>
      <p:sp>
        <p:nvSpPr>
          <p:cNvPr id="21" name="TextBox 31"/>
          <p:cNvSpPr txBox="1"/>
          <p:nvPr/>
        </p:nvSpPr>
        <p:spPr>
          <a:xfrm>
            <a:off x="3576945" y="3404589"/>
            <a:ext cx="859531" cy="600164"/>
          </a:xfrm>
          <a:prstGeom prst="rect">
            <a:avLst/>
          </a:prstGeom>
          <a:noFill/>
        </p:spPr>
        <p:txBody>
          <a:bodyPr wrap="none" rtlCol="0">
            <a:spAutoFit/>
          </a:bodyPr>
          <a:lstStyle/>
          <a:p>
            <a:r>
              <a:rPr lang="en-US" altLang="zh-TW" sz="1100" b="1" dirty="0" smtClean="0">
                <a:solidFill>
                  <a:prstClr val="black"/>
                </a:solidFill>
                <a:latin typeface="Calibri"/>
                <a:ea typeface="新細明體" panose="02020500000000000000" pitchFamily="18" charset="-120"/>
              </a:rPr>
              <a:t>Licensing $ </a:t>
            </a:r>
          </a:p>
          <a:p>
            <a:r>
              <a:rPr lang="en-US" altLang="zh-TW" sz="1100" b="1" dirty="0">
                <a:solidFill>
                  <a:prstClr val="black"/>
                </a:solidFill>
                <a:latin typeface="Calibri"/>
                <a:ea typeface="新細明體" panose="02020500000000000000" pitchFamily="18" charset="-120"/>
              </a:rPr>
              <a:t>o</a:t>
            </a:r>
            <a:r>
              <a:rPr lang="en-US" altLang="zh-TW" sz="1100" b="1" dirty="0" smtClean="0">
                <a:solidFill>
                  <a:prstClr val="black"/>
                </a:solidFill>
                <a:latin typeface="Calibri"/>
                <a:ea typeface="新細明體" panose="02020500000000000000" pitchFamily="18" charset="-120"/>
              </a:rPr>
              <a:t>r</a:t>
            </a:r>
          </a:p>
          <a:p>
            <a:r>
              <a:rPr lang="en-US" altLang="zh-TW" sz="1100" b="1" dirty="0" smtClean="0">
                <a:solidFill>
                  <a:prstClr val="black"/>
                </a:solidFill>
                <a:latin typeface="Calibri"/>
                <a:ea typeface="新細明體" panose="02020500000000000000" pitchFamily="18" charset="-120"/>
              </a:rPr>
              <a:t>Rev share $</a:t>
            </a:r>
            <a:endParaRPr lang="zh-TW" altLang="en-US" sz="1100" b="1" dirty="0">
              <a:solidFill>
                <a:prstClr val="black"/>
              </a:solidFill>
              <a:latin typeface="Calibri"/>
              <a:ea typeface="新細明體" panose="02020500000000000000" pitchFamily="18" charset="-120"/>
            </a:endParaRPr>
          </a:p>
        </p:txBody>
      </p:sp>
      <p:sp>
        <p:nvSpPr>
          <p:cNvPr id="22" name="TextBox 32"/>
          <p:cNvSpPr txBox="1"/>
          <p:nvPr/>
        </p:nvSpPr>
        <p:spPr>
          <a:xfrm>
            <a:off x="2529987" y="3507102"/>
            <a:ext cx="854721" cy="430887"/>
          </a:xfrm>
          <a:prstGeom prst="rect">
            <a:avLst/>
          </a:prstGeom>
          <a:noFill/>
        </p:spPr>
        <p:txBody>
          <a:bodyPr wrap="none" rtlCol="0">
            <a:spAutoFit/>
          </a:bodyPr>
          <a:lstStyle/>
          <a:p>
            <a:r>
              <a:rPr lang="en-US" altLang="zh-TW" sz="1100" b="1" dirty="0" smtClean="0">
                <a:solidFill>
                  <a:prstClr val="black"/>
                </a:solidFill>
                <a:latin typeface="Calibri"/>
                <a:ea typeface="新細明體" panose="02020500000000000000" pitchFamily="18" charset="-120"/>
              </a:rPr>
              <a:t>Application</a:t>
            </a:r>
          </a:p>
          <a:p>
            <a:r>
              <a:rPr lang="en-US" altLang="zh-TW" sz="1100" b="1" dirty="0" smtClean="0">
                <a:solidFill>
                  <a:prstClr val="black"/>
                </a:solidFill>
                <a:latin typeface="Calibri"/>
                <a:ea typeface="新細明體" panose="02020500000000000000" pitchFamily="18" charset="-120"/>
              </a:rPr>
              <a:t>Software</a:t>
            </a:r>
            <a:endParaRPr lang="zh-TW" altLang="en-US" sz="1100" b="1" dirty="0">
              <a:solidFill>
                <a:prstClr val="black"/>
              </a:solidFill>
              <a:latin typeface="Calibri"/>
              <a:ea typeface="新細明體" panose="02020500000000000000" pitchFamily="18" charset="-120"/>
            </a:endParaRPr>
          </a:p>
        </p:txBody>
      </p:sp>
      <p:sp>
        <p:nvSpPr>
          <p:cNvPr id="23" name="Rounded Rectangle 33"/>
          <p:cNvSpPr/>
          <p:nvPr/>
        </p:nvSpPr>
        <p:spPr>
          <a:xfrm>
            <a:off x="2646216" y="4014189"/>
            <a:ext cx="1636371" cy="762000"/>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smtClean="0">
                <a:ln>
                  <a:noFill/>
                </a:ln>
                <a:solidFill>
                  <a:prstClr val="white"/>
                </a:solidFill>
                <a:effectLst/>
                <a:uLnTx/>
                <a:uFillTx/>
                <a:latin typeface="Calibri"/>
                <a:ea typeface="新細明體" panose="02020500000000000000" pitchFamily="18" charset="-120"/>
                <a:cs typeface="+mn-cs"/>
              </a:rPr>
              <a:t>Application Service Provider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smtClean="0">
                <a:ln>
                  <a:noFill/>
                </a:ln>
                <a:solidFill>
                  <a:prstClr val="white"/>
                </a:solidFill>
                <a:effectLst/>
                <a:uLnTx/>
                <a:uFillTx/>
                <a:latin typeface="Calibri"/>
                <a:ea typeface="新細明體" panose="02020500000000000000" pitchFamily="18" charset="-120"/>
                <a:cs typeface="+mn-cs"/>
              </a:rPr>
              <a:t>(ASP)</a:t>
            </a:r>
            <a:endParaRPr kumimoji="0" lang="zh-TW" altLang="en-US" sz="1400" b="0" i="0" u="none" strike="noStrike" kern="0" cap="none" spc="0" normalizeH="0" baseline="0" noProof="0" dirty="0" smtClean="0">
              <a:ln>
                <a:noFill/>
              </a:ln>
              <a:solidFill>
                <a:prstClr val="white"/>
              </a:solidFill>
              <a:effectLst/>
              <a:uLnTx/>
              <a:uFillTx/>
              <a:latin typeface="Calibri"/>
              <a:ea typeface="新細明體" panose="02020500000000000000" pitchFamily="18" charset="-120"/>
              <a:cs typeface="+mn-cs"/>
            </a:endParaRPr>
          </a:p>
        </p:txBody>
      </p:sp>
      <p:cxnSp>
        <p:nvCxnSpPr>
          <p:cNvPr id="24" name="Straight Arrow Connector 39"/>
          <p:cNvCxnSpPr/>
          <p:nvPr/>
        </p:nvCxnSpPr>
        <p:spPr>
          <a:xfrm flipV="1">
            <a:off x="5465616" y="3404589"/>
            <a:ext cx="0" cy="609600"/>
          </a:xfrm>
          <a:prstGeom prst="straightConnector1">
            <a:avLst/>
          </a:prstGeom>
          <a:noFill/>
          <a:ln w="28575" cap="flat" cmpd="sng" algn="ctr">
            <a:solidFill>
              <a:srgbClr val="4F81BD">
                <a:shade val="95000"/>
                <a:satMod val="105000"/>
              </a:srgbClr>
            </a:solidFill>
            <a:prstDash val="solid"/>
            <a:tailEnd type="arrow"/>
          </a:ln>
          <a:effectLst/>
        </p:spPr>
      </p:cxnSp>
      <p:cxnSp>
        <p:nvCxnSpPr>
          <p:cNvPr id="25" name="Straight Arrow Connector 40"/>
          <p:cNvCxnSpPr/>
          <p:nvPr/>
        </p:nvCxnSpPr>
        <p:spPr>
          <a:xfrm>
            <a:off x="5694216" y="3404589"/>
            <a:ext cx="0" cy="609600"/>
          </a:xfrm>
          <a:prstGeom prst="straightConnector1">
            <a:avLst/>
          </a:prstGeom>
          <a:noFill/>
          <a:ln w="28575" cap="flat" cmpd="sng" algn="ctr">
            <a:solidFill>
              <a:srgbClr val="4F81BD">
                <a:shade val="95000"/>
                <a:satMod val="105000"/>
              </a:srgbClr>
            </a:solidFill>
            <a:prstDash val="solid"/>
            <a:tailEnd type="arrow"/>
          </a:ln>
          <a:effectLst/>
        </p:spPr>
      </p:cxnSp>
      <p:sp>
        <p:nvSpPr>
          <p:cNvPr id="26" name="TextBox 41"/>
          <p:cNvSpPr txBox="1"/>
          <p:nvPr/>
        </p:nvSpPr>
        <p:spPr>
          <a:xfrm>
            <a:off x="5710545" y="3404589"/>
            <a:ext cx="859531" cy="600164"/>
          </a:xfrm>
          <a:prstGeom prst="rect">
            <a:avLst/>
          </a:prstGeom>
          <a:noFill/>
        </p:spPr>
        <p:txBody>
          <a:bodyPr wrap="none" rtlCol="0">
            <a:spAutoFit/>
          </a:bodyPr>
          <a:lstStyle/>
          <a:p>
            <a:r>
              <a:rPr lang="en-US" altLang="zh-TW" sz="1100" b="1" dirty="0" smtClean="0">
                <a:solidFill>
                  <a:prstClr val="black"/>
                </a:solidFill>
                <a:latin typeface="Calibri"/>
                <a:ea typeface="新細明體" panose="02020500000000000000" pitchFamily="18" charset="-120"/>
              </a:rPr>
              <a:t>Licensing $</a:t>
            </a:r>
          </a:p>
          <a:p>
            <a:r>
              <a:rPr lang="en-US" altLang="zh-TW" sz="1100" b="1" dirty="0">
                <a:solidFill>
                  <a:prstClr val="black"/>
                </a:solidFill>
                <a:latin typeface="Calibri"/>
                <a:ea typeface="新細明體" panose="02020500000000000000" pitchFamily="18" charset="-120"/>
              </a:rPr>
              <a:t>o</a:t>
            </a:r>
            <a:r>
              <a:rPr lang="en-US" altLang="zh-TW" sz="1100" b="1" dirty="0" smtClean="0">
                <a:solidFill>
                  <a:prstClr val="black"/>
                </a:solidFill>
                <a:latin typeface="Calibri"/>
                <a:ea typeface="新細明體" panose="02020500000000000000" pitchFamily="18" charset="-120"/>
              </a:rPr>
              <a:t>r</a:t>
            </a:r>
          </a:p>
          <a:p>
            <a:r>
              <a:rPr lang="en-US" altLang="zh-TW" sz="1100" b="1" dirty="0" smtClean="0">
                <a:solidFill>
                  <a:prstClr val="black"/>
                </a:solidFill>
                <a:latin typeface="Calibri"/>
                <a:ea typeface="新細明體" panose="02020500000000000000" pitchFamily="18" charset="-120"/>
              </a:rPr>
              <a:t>Rev share $</a:t>
            </a:r>
            <a:endParaRPr lang="zh-TW" altLang="en-US" sz="1100" b="1" dirty="0">
              <a:solidFill>
                <a:prstClr val="black"/>
              </a:solidFill>
              <a:latin typeface="Calibri"/>
              <a:ea typeface="新細明體" panose="02020500000000000000" pitchFamily="18" charset="-120"/>
            </a:endParaRPr>
          </a:p>
        </p:txBody>
      </p:sp>
      <p:sp>
        <p:nvSpPr>
          <p:cNvPr id="27" name="TextBox 42"/>
          <p:cNvSpPr txBox="1"/>
          <p:nvPr/>
        </p:nvSpPr>
        <p:spPr>
          <a:xfrm>
            <a:off x="4820190" y="3422463"/>
            <a:ext cx="699230" cy="600164"/>
          </a:xfrm>
          <a:prstGeom prst="rect">
            <a:avLst/>
          </a:prstGeom>
          <a:noFill/>
        </p:spPr>
        <p:txBody>
          <a:bodyPr wrap="none" rtlCol="0">
            <a:spAutoFit/>
          </a:bodyPr>
          <a:lstStyle/>
          <a:p>
            <a:r>
              <a:rPr lang="en-US" altLang="zh-TW" sz="1100" b="1" dirty="0" smtClean="0">
                <a:solidFill>
                  <a:prstClr val="black"/>
                </a:solidFill>
                <a:latin typeface="Calibri"/>
                <a:ea typeface="新細明體" panose="02020500000000000000" pitchFamily="18" charset="-120"/>
              </a:rPr>
              <a:t>Service</a:t>
            </a:r>
          </a:p>
          <a:p>
            <a:r>
              <a:rPr lang="en-US" altLang="zh-TW" sz="1100" b="1" dirty="0" smtClean="0">
                <a:solidFill>
                  <a:prstClr val="black"/>
                </a:solidFill>
                <a:latin typeface="Calibri"/>
                <a:ea typeface="新細明體" panose="02020500000000000000" pitchFamily="18" charset="-120"/>
              </a:rPr>
              <a:t>Delivery</a:t>
            </a:r>
          </a:p>
          <a:p>
            <a:r>
              <a:rPr lang="en-US" altLang="zh-TW" sz="1100" b="1" dirty="0" smtClean="0">
                <a:solidFill>
                  <a:prstClr val="black"/>
                </a:solidFill>
                <a:latin typeface="Calibri"/>
                <a:ea typeface="新細明體" panose="02020500000000000000" pitchFamily="18" charset="-120"/>
              </a:rPr>
              <a:t>Platform</a:t>
            </a:r>
            <a:endParaRPr lang="zh-TW" altLang="en-US" sz="1100" b="1" dirty="0">
              <a:solidFill>
                <a:prstClr val="black"/>
              </a:solidFill>
              <a:latin typeface="Calibri"/>
              <a:ea typeface="新細明體" panose="02020500000000000000" pitchFamily="18" charset="-120"/>
            </a:endParaRPr>
          </a:p>
        </p:txBody>
      </p:sp>
      <p:sp>
        <p:nvSpPr>
          <p:cNvPr id="28" name="Rounded Rectangle 43"/>
          <p:cNvSpPr/>
          <p:nvPr/>
        </p:nvSpPr>
        <p:spPr>
          <a:xfrm>
            <a:off x="4779816" y="4014189"/>
            <a:ext cx="1636371" cy="762000"/>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smtClean="0">
                <a:ln>
                  <a:noFill/>
                </a:ln>
                <a:solidFill>
                  <a:prstClr val="white"/>
                </a:solidFill>
                <a:effectLst/>
                <a:uLnTx/>
                <a:uFillTx/>
                <a:latin typeface="Calibri"/>
                <a:ea typeface="新細明體" panose="02020500000000000000" pitchFamily="18" charset="-120"/>
                <a:cs typeface="+mn-cs"/>
              </a:rPr>
              <a:t>Middleware/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smtClean="0">
                <a:ln>
                  <a:noFill/>
                </a:ln>
                <a:solidFill>
                  <a:prstClr val="white"/>
                </a:solidFill>
                <a:effectLst/>
                <a:uLnTx/>
                <a:uFillTx/>
                <a:latin typeface="Calibri"/>
                <a:ea typeface="新細明體" panose="02020500000000000000" pitchFamily="18" charset="-120"/>
                <a:cs typeface="+mn-cs"/>
              </a:rPr>
              <a:t>Platform Provider</a:t>
            </a:r>
            <a:endParaRPr kumimoji="0" lang="zh-TW" altLang="en-US" sz="1400" b="0" i="0" u="none" strike="noStrike" kern="0" cap="none" spc="0" normalizeH="0" baseline="0" noProof="0" dirty="0" smtClean="0">
              <a:ln>
                <a:noFill/>
              </a:ln>
              <a:solidFill>
                <a:prstClr val="white"/>
              </a:solidFill>
              <a:effectLst/>
              <a:uLnTx/>
              <a:uFillTx/>
              <a:latin typeface="Calibri"/>
              <a:ea typeface="新細明體" panose="02020500000000000000" pitchFamily="18" charset="-120"/>
              <a:cs typeface="+mn-cs"/>
            </a:endParaRPr>
          </a:p>
        </p:txBody>
      </p:sp>
      <p:cxnSp>
        <p:nvCxnSpPr>
          <p:cNvPr id="29" name="Straight Arrow Connector 44"/>
          <p:cNvCxnSpPr/>
          <p:nvPr/>
        </p:nvCxnSpPr>
        <p:spPr>
          <a:xfrm flipV="1">
            <a:off x="7523016" y="3404589"/>
            <a:ext cx="0" cy="609600"/>
          </a:xfrm>
          <a:prstGeom prst="straightConnector1">
            <a:avLst/>
          </a:prstGeom>
          <a:noFill/>
          <a:ln w="28575" cap="flat" cmpd="sng" algn="ctr">
            <a:solidFill>
              <a:srgbClr val="4F81BD">
                <a:shade val="95000"/>
                <a:satMod val="105000"/>
              </a:srgbClr>
            </a:solidFill>
            <a:prstDash val="solid"/>
            <a:tailEnd type="arrow"/>
          </a:ln>
          <a:effectLst/>
        </p:spPr>
      </p:cxnSp>
      <p:cxnSp>
        <p:nvCxnSpPr>
          <p:cNvPr id="30" name="Straight Arrow Connector 45"/>
          <p:cNvCxnSpPr/>
          <p:nvPr/>
        </p:nvCxnSpPr>
        <p:spPr>
          <a:xfrm>
            <a:off x="7751616" y="3404589"/>
            <a:ext cx="0" cy="609600"/>
          </a:xfrm>
          <a:prstGeom prst="straightConnector1">
            <a:avLst/>
          </a:prstGeom>
          <a:noFill/>
          <a:ln w="28575" cap="flat" cmpd="sng" algn="ctr">
            <a:solidFill>
              <a:srgbClr val="4F81BD">
                <a:shade val="95000"/>
                <a:satMod val="105000"/>
              </a:srgbClr>
            </a:solidFill>
            <a:prstDash val="solid"/>
            <a:tailEnd type="arrow"/>
          </a:ln>
          <a:effectLst/>
        </p:spPr>
      </p:cxnSp>
      <p:sp>
        <p:nvSpPr>
          <p:cNvPr id="31" name="TextBox 46"/>
          <p:cNvSpPr txBox="1"/>
          <p:nvPr/>
        </p:nvSpPr>
        <p:spPr>
          <a:xfrm>
            <a:off x="7767945" y="3578584"/>
            <a:ext cx="822661" cy="261610"/>
          </a:xfrm>
          <a:prstGeom prst="rect">
            <a:avLst/>
          </a:prstGeom>
          <a:noFill/>
        </p:spPr>
        <p:txBody>
          <a:bodyPr wrap="none" rtlCol="0">
            <a:spAutoFit/>
          </a:bodyPr>
          <a:lstStyle/>
          <a:p>
            <a:r>
              <a:rPr lang="en-US" altLang="zh-TW" sz="1100" b="1" dirty="0" smtClean="0">
                <a:solidFill>
                  <a:prstClr val="black"/>
                </a:solidFill>
                <a:latin typeface="Calibri"/>
                <a:ea typeface="新細明體" panose="02020500000000000000" pitchFamily="18" charset="-120"/>
              </a:rPr>
              <a:t>Service fee</a:t>
            </a:r>
            <a:endParaRPr lang="zh-TW" altLang="en-US" sz="1100" b="1" dirty="0">
              <a:solidFill>
                <a:prstClr val="black"/>
              </a:solidFill>
              <a:latin typeface="Calibri"/>
              <a:ea typeface="新細明體" panose="02020500000000000000" pitchFamily="18" charset="-120"/>
            </a:endParaRPr>
          </a:p>
        </p:txBody>
      </p:sp>
      <p:sp>
        <p:nvSpPr>
          <p:cNvPr id="32" name="TextBox 47"/>
          <p:cNvSpPr txBox="1"/>
          <p:nvPr/>
        </p:nvSpPr>
        <p:spPr>
          <a:xfrm>
            <a:off x="6739732" y="3404589"/>
            <a:ext cx="838691" cy="600164"/>
          </a:xfrm>
          <a:prstGeom prst="rect">
            <a:avLst/>
          </a:prstGeom>
          <a:noFill/>
        </p:spPr>
        <p:txBody>
          <a:bodyPr wrap="none" rtlCol="0">
            <a:spAutoFit/>
          </a:bodyPr>
          <a:lstStyle/>
          <a:p>
            <a:r>
              <a:rPr lang="en-US" altLang="zh-TW" sz="1100" b="1" dirty="0" smtClean="0">
                <a:solidFill>
                  <a:prstClr val="black"/>
                </a:solidFill>
                <a:latin typeface="Calibri"/>
                <a:ea typeface="新細明體" panose="02020500000000000000" pitchFamily="18" charset="-120"/>
              </a:rPr>
              <a:t>System</a:t>
            </a:r>
          </a:p>
          <a:p>
            <a:r>
              <a:rPr lang="en-US" altLang="zh-TW" sz="1100" b="1" dirty="0" smtClean="0">
                <a:solidFill>
                  <a:prstClr val="black"/>
                </a:solidFill>
                <a:latin typeface="Calibri"/>
                <a:ea typeface="新細明體" panose="02020500000000000000" pitchFamily="18" charset="-120"/>
              </a:rPr>
              <a:t>Integration</a:t>
            </a:r>
          </a:p>
          <a:p>
            <a:r>
              <a:rPr lang="en-US" altLang="zh-TW" sz="1100" b="1" dirty="0" smtClean="0">
                <a:solidFill>
                  <a:prstClr val="black"/>
                </a:solidFill>
                <a:latin typeface="Calibri"/>
                <a:ea typeface="新細明體" panose="02020500000000000000" pitchFamily="18" charset="-120"/>
              </a:rPr>
              <a:t>Services</a:t>
            </a:r>
            <a:endParaRPr lang="zh-TW" altLang="en-US" sz="1100" b="1" dirty="0">
              <a:solidFill>
                <a:prstClr val="black"/>
              </a:solidFill>
              <a:latin typeface="Calibri"/>
              <a:ea typeface="新細明體" panose="02020500000000000000" pitchFamily="18" charset="-120"/>
            </a:endParaRPr>
          </a:p>
        </p:txBody>
      </p:sp>
      <p:sp>
        <p:nvSpPr>
          <p:cNvPr id="33" name="Rounded Rectangle 48"/>
          <p:cNvSpPr/>
          <p:nvPr/>
        </p:nvSpPr>
        <p:spPr>
          <a:xfrm>
            <a:off x="6837216" y="4014189"/>
            <a:ext cx="1636371" cy="762000"/>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smtClean="0">
                <a:ln>
                  <a:noFill/>
                </a:ln>
                <a:solidFill>
                  <a:prstClr val="white"/>
                </a:solidFill>
                <a:effectLst/>
                <a:uLnTx/>
                <a:uFillTx/>
                <a:latin typeface="Calibri"/>
                <a:ea typeface="新細明體" panose="02020500000000000000" pitchFamily="18" charset="-120"/>
                <a:cs typeface="+mn-cs"/>
              </a:rPr>
              <a:t>IT &amp; System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smtClean="0">
                <a:ln>
                  <a:noFill/>
                </a:ln>
                <a:solidFill>
                  <a:prstClr val="white"/>
                </a:solidFill>
                <a:effectLst/>
                <a:uLnTx/>
                <a:uFillTx/>
                <a:latin typeface="Calibri"/>
                <a:ea typeface="新細明體" panose="02020500000000000000" pitchFamily="18" charset="-120"/>
                <a:cs typeface="+mn-cs"/>
              </a:rPr>
              <a:t>Integrator</a:t>
            </a:r>
          </a:p>
        </p:txBody>
      </p:sp>
      <p:sp>
        <p:nvSpPr>
          <p:cNvPr id="34" name="TextBox 50"/>
          <p:cNvSpPr txBox="1"/>
          <p:nvPr/>
        </p:nvSpPr>
        <p:spPr>
          <a:xfrm>
            <a:off x="2845962" y="4699989"/>
            <a:ext cx="1236877" cy="923330"/>
          </a:xfrm>
          <a:prstGeom prst="rect">
            <a:avLst/>
          </a:prstGeom>
          <a:noFill/>
        </p:spPr>
        <p:txBody>
          <a:bodyPr wrap="none" rtlCol="0">
            <a:spAutoFit/>
          </a:bodyPr>
          <a:lstStyle/>
          <a:p>
            <a:r>
              <a:rPr lang="en-US" altLang="zh-TW" dirty="0" smtClean="0">
                <a:solidFill>
                  <a:prstClr val="black"/>
                </a:solidFill>
                <a:latin typeface="Calibri"/>
                <a:ea typeface="新細明體" panose="02020500000000000000" pitchFamily="18" charset="-120"/>
              </a:rPr>
              <a:t>Vertical</a:t>
            </a:r>
          </a:p>
          <a:p>
            <a:r>
              <a:rPr lang="en-US" altLang="zh-TW" dirty="0" smtClean="0">
                <a:solidFill>
                  <a:prstClr val="black"/>
                </a:solidFill>
                <a:latin typeface="Calibri"/>
                <a:ea typeface="新細明體" panose="02020500000000000000" pitchFamily="18" charset="-120"/>
              </a:rPr>
              <a:t>Specific</a:t>
            </a:r>
          </a:p>
          <a:p>
            <a:r>
              <a:rPr lang="en-US" altLang="zh-TW" dirty="0" smtClean="0">
                <a:solidFill>
                  <a:prstClr val="black"/>
                </a:solidFill>
                <a:latin typeface="Calibri"/>
                <a:ea typeface="新細明體" panose="02020500000000000000" pitchFamily="18" charset="-120"/>
              </a:rPr>
              <a:t>Developers</a:t>
            </a:r>
          </a:p>
        </p:txBody>
      </p:sp>
      <p:sp>
        <p:nvSpPr>
          <p:cNvPr id="35" name="TextBox 51"/>
          <p:cNvSpPr txBox="1"/>
          <p:nvPr/>
        </p:nvSpPr>
        <p:spPr>
          <a:xfrm>
            <a:off x="4950710" y="4699989"/>
            <a:ext cx="1840760" cy="1477328"/>
          </a:xfrm>
          <a:prstGeom prst="rect">
            <a:avLst/>
          </a:prstGeom>
          <a:noFill/>
        </p:spPr>
        <p:txBody>
          <a:bodyPr wrap="none" rtlCol="0">
            <a:spAutoFit/>
          </a:bodyPr>
          <a:lstStyle/>
          <a:p>
            <a:r>
              <a:rPr lang="en-US" altLang="zh-TW" dirty="0" smtClean="0">
                <a:solidFill>
                  <a:prstClr val="black"/>
                </a:solidFill>
                <a:latin typeface="Calibri"/>
                <a:ea typeface="新細明體" panose="02020500000000000000" pitchFamily="18" charset="-120"/>
              </a:rPr>
              <a:t>Jasper</a:t>
            </a:r>
          </a:p>
          <a:p>
            <a:r>
              <a:rPr lang="en-US" altLang="zh-TW" dirty="0" smtClean="0">
                <a:solidFill>
                  <a:prstClr val="black"/>
                </a:solidFill>
                <a:latin typeface="Calibri"/>
                <a:ea typeface="新細明體" panose="02020500000000000000" pitchFamily="18" charset="-120"/>
              </a:rPr>
              <a:t>Itron</a:t>
            </a:r>
          </a:p>
          <a:p>
            <a:r>
              <a:rPr lang="en-US" altLang="zh-TW" dirty="0" smtClean="0">
                <a:solidFill>
                  <a:prstClr val="black"/>
                </a:solidFill>
                <a:latin typeface="Calibri"/>
                <a:ea typeface="新細明體" panose="02020500000000000000" pitchFamily="18" charset="-120"/>
              </a:rPr>
              <a:t>KORE Telematics</a:t>
            </a:r>
          </a:p>
          <a:p>
            <a:r>
              <a:rPr lang="en-US" altLang="zh-TW" dirty="0" smtClean="0">
                <a:solidFill>
                  <a:prstClr val="black"/>
                </a:solidFill>
                <a:latin typeface="Calibri"/>
                <a:ea typeface="新細明體" panose="02020500000000000000" pitchFamily="18" charset="-120"/>
              </a:rPr>
              <a:t>Numerex</a:t>
            </a:r>
          </a:p>
          <a:p>
            <a:r>
              <a:rPr lang="en-US" altLang="zh-TW" dirty="0" smtClean="0">
                <a:solidFill>
                  <a:prstClr val="black"/>
                </a:solidFill>
                <a:latin typeface="Calibri"/>
                <a:ea typeface="新細明體" panose="02020500000000000000" pitchFamily="18" charset="-120"/>
              </a:rPr>
              <a:t>(more in Slide 25)</a:t>
            </a:r>
          </a:p>
        </p:txBody>
      </p:sp>
      <p:sp>
        <p:nvSpPr>
          <p:cNvPr id="36" name="TextBox 52"/>
          <p:cNvSpPr txBox="1"/>
          <p:nvPr/>
        </p:nvSpPr>
        <p:spPr>
          <a:xfrm>
            <a:off x="759710" y="4699989"/>
            <a:ext cx="1576329" cy="1477328"/>
          </a:xfrm>
          <a:prstGeom prst="rect">
            <a:avLst/>
          </a:prstGeom>
          <a:noFill/>
        </p:spPr>
        <p:txBody>
          <a:bodyPr wrap="none" rtlCol="0">
            <a:spAutoFit/>
          </a:bodyPr>
          <a:lstStyle/>
          <a:p>
            <a:r>
              <a:rPr lang="en-US" altLang="zh-TW" dirty="0" smtClean="0">
                <a:solidFill>
                  <a:prstClr val="black"/>
                </a:solidFill>
                <a:latin typeface="Calibri"/>
                <a:ea typeface="新細明體" panose="02020500000000000000" pitchFamily="18" charset="-120"/>
              </a:rPr>
              <a:t>Enfora</a:t>
            </a:r>
          </a:p>
          <a:p>
            <a:r>
              <a:rPr lang="en-US" altLang="zh-TW" dirty="0" smtClean="0">
                <a:solidFill>
                  <a:prstClr val="black"/>
                </a:solidFill>
                <a:latin typeface="Calibri"/>
                <a:ea typeface="新細明體" panose="02020500000000000000" pitchFamily="18" charset="-120"/>
              </a:rPr>
              <a:t>Sierra Wireless</a:t>
            </a:r>
          </a:p>
          <a:p>
            <a:r>
              <a:rPr lang="en-US" altLang="zh-TW" dirty="0" smtClean="0">
                <a:solidFill>
                  <a:prstClr val="black"/>
                </a:solidFill>
                <a:latin typeface="Calibri"/>
                <a:ea typeface="新細明體" panose="02020500000000000000" pitchFamily="18" charset="-120"/>
              </a:rPr>
              <a:t>Cinterion</a:t>
            </a:r>
          </a:p>
          <a:p>
            <a:r>
              <a:rPr lang="en-US" altLang="zh-TW" dirty="0" smtClean="0">
                <a:solidFill>
                  <a:prstClr val="black"/>
                </a:solidFill>
                <a:latin typeface="Calibri"/>
                <a:ea typeface="新細明體" panose="02020500000000000000" pitchFamily="18" charset="-120"/>
              </a:rPr>
              <a:t>SIMcom</a:t>
            </a:r>
          </a:p>
          <a:p>
            <a:r>
              <a:rPr lang="en-US" altLang="zh-TW" dirty="0" err="1" smtClean="0">
                <a:solidFill>
                  <a:prstClr val="black"/>
                </a:solidFill>
                <a:latin typeface="Calibri"/>
                <a:ea typeface="新細明體" panose="02020500000000000000" pitchFamily="18" charset="-120"/>
              </a:rPr>
              <a:t>Telit</a:t>
            </a:r>
            <a:endParaRPr lang="en-US" altLang="zh-TW" dirty="0" smtClean="0">
              <a:solidFill>
                <a:prstClr val="black"/>
              </a:solidFill>
              <a:latin typeface="Calibri"/>
              <a:ea typeface="新細明體" panose="02020500000000000000" pitchFamily="18" charset="-120"/>
            </a:endParaRPr>
          </a:p>
        </p:txBody>
      </p:sp>
      <p:sp>
        <p:nvSpPr>
          <p:cNvPr id="37" name="TextBox 53"/>
          <p:cNvSpPr txBox="1"/>
          <p:nvPr/>
        </p:nvSpPr>
        <p:spPr>
          <a:xfrm>
            <a:off x="7101987" y="4699989"/>
            <a:ext cx="1139736" cy="923330"/>
          </a:xfrm>
          <a:prstGeom prst="rect">
            <a:avLst/>
          </a:prstGeom>
          <a:noFill/>
        </p:spPr>
        <p:txBody>
          <a:bodyPr wrap="none" rtlCol="0">
            <a:spAutoFit/>
          </a:bodyPr>
          <a:lstStyle/>
          <a:p>
            <a:r>
              <a:rPr lang="en-US" altLang="zh-TW" dirty="0" smtClean="0">
                <a:solidFill>
                  <a:prstClr val="black"/>
                </a:solidFill>
                <a:latin typeface="Calibri"/>
                <a:ea typeface="新細明體" panose="02020500000000000000" pitchFamily="18" charset="-120"/>
              </a:rPr>
              <a:t>IBM</a:t>
            </a:r>
          </a:p>
          <a:p>
            <a:r>
              <a:rPr lang="en-US" altLang="zh-TW" dirty="0" smtClean="0">
                <a:solidFill>
                  <a:prstClr val="black"/>
                </a:solidFill>
                <a:latin typeface="Calibri"/>
                <a:ea typeface="新細明體" panose="02020500000000000000" pitchFamily="18" charset="-120"/>
              </a:rPr>
              <a:t>Accenture</a:t>
            </a:r>
          </a:p>
          <a:p>
            <a:r>
              <a:rPr lang="en-US" altLang="zh-TW" dirty="0" smtClean="0">
                <a:solidFill>
                  <a:prstClr val="black"/>
                </a:solidFill>
                <a:latin typeface="Calibri"/>
                <a:ea typeface="新細明體" panose="02020500000000000000" pitchFamily="18" charset="-120"/>
              </a:rPr>
              <a:t>Swisscom</a:t>
            </a:r>
          </a:p>
        </p:txBody>
      </p:sp>
      <p:sp>
        <p:nvSpPr>
          <p:cNvPr id="38" name="TextBox 54"/>
          <p:cNvSpPr txBox="1"/>
          <p:nvPr/>
        </p:nvSpPr>
        <p:spPr>
          <a:xfrm>
            <a:off x="1985928" y="1880589"/>
            <a:ext cx="1088118" cy="923330"/>
          </a:xfrm>
          <a:prstGeom prst="rect">
            <a:avLst/>
          </a:prstGeom>
          <a:noFill/>
        </p:spPr>
        <p:txBody>
          <a:bodyPr wrap="none" rtlCol="0">
            <a:spAutoFit/>
          </a:bodyPr>
          <a:lstStyle/>
          <a:p>
            <a:r>
              <a:rPr lang="en-US" altLang="zh-TW" dirty="0" smtClean="0">
                <a:solidFill>
                  <a:prstClr val="black"/>
                </a:solidFill>
                <a:latin typeface="Calibri"/>
                <a:ea typeface="新細明體" panose="02020500000000000000" pitchFamily="18" charset="-120"/>
              </a:rPr>
              <a:t>AT&amp;T</a:t>
            </a:r>
          </a:p>
          <a:p>
            <a:r>
              <a:rPr lang="en-US" altLang="zh-TW" dirty="0" smtClean="0">
                <a:solidFill>
                  <a:prstClr val="black"/>
                </a:solidFill>
                <a:latin typeface="Calibri"/>
                <a:ea typeface="新細明體" panose="02020500000000000000" pitchFamily="18" charset="-120"/>
              </a:rPr>
              <a:t>Verizon</a:t>
            </a:r>
          </a:p>
          <a:p>
            <a:r>
              <a:rPr lang="en-US" altLang="zh-TW" dirty="0" smtClean="0">
                <a:solidFill>
                  <a:prstClr val="black"/>
                </a:solidFill>
                <a:latin typeface="Calibri"/>
                <a:ea typeface="新細明體" panose="02020500000000000000" pitchFamily="18" charset="-120"/>
              </a:rPr>
              <a:t>Swisscom</a:t>
            </a:r>
          </a:p>
        </p:txBody>
      </p:sp>
      <p:sp>
        <p:nvSpPr>
          <p:cNvPr id="39" name="文字方塊 6"/>
          <p:cNvSpPr txBox="1">
            <a:spLocks noChangeArrowheads="1"/>
          </p:cNvSpPr>
          <p:nvPr/>
        </p:nvSpPr>
        <p:spPr bwMode="auto">
          <a:xfrm>
            <a:off x="3065428" y="6211019"/>
            <a:ext cx="5786438" cy="314325"/>
          </a:xfrm>
          <a:prstGeom prst="rect">
            <a:avLst/>
          </a:prstGeom>
          <a:noFill/>
          <a:ln w="9525">
            <a:noFill/>
            <a:miter lim="800000"/>
            <a:headEnd/>
            <a:tailEnd/>
          </a:ln>
        </p:spPr>
        <p:txBody>
          <a:bodyPr wrap="none" lIns="82945" tIns="41473" rIns="82945" bIns="41473">
            <a:spAutoFit/>
          </a:bodyPr>
          <a:lstStyle/>
          <a:p>
            <a:r>
              <a:rPr lang="en-US" altLang="zh-TW" sz="1500" dirty="0">
                <a:solidFill>
                  <a:prstClr val="black"/>
                </a:solidFill>
                <a:latin typeface="Calibri" pitchFamily="34" charset="0"/>
                <a:ea typeface="新細明體" panose="02020500000000000000" pitchFamily="18" charset="-120"/>
              </a:rPr>
              <a:t>Source: “M2M COMMUNICATIONS - A SYTEMS APPROACH”, 2012, Wiley.</a:t>
            </a:r>
            <a:endParaRPr lang="zh-TW" altLang="en-US" sz="1500" dirty="0">
              <a:solidFill>
                <a:prstClr val="black"/>
              </a:solidFill>
              <a:latin typeface="Calibri" pitchFamily="34" charset="0"/>
              <a:ea typeface="新細明體" panose="02020500000000000000" pitchFamily="18" charset="-120"/>
            </a:endParaRPr>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21</a:t>
            </a:fld>
            <a:endParaRPr lang="zh-TW" altLang="en-US" dirty="0"/>
          </a:p>
        </p:txBody>
      </p:sp>
    </p:spTree>
    <p:extLst>
      <p:ext uri="{BB962C8B-B14F-4D97-AF65-F5344CB8AC3E}">
        <p14:creationId xmlns:p14="http://schemas.microsoft.com/office/powerpoint/2010/main" val="25742515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fontScale="90000"/>
          </a:bodyPr>
          <a:lstStyle/>
          <a:p>
            <a:r>
              <a:rPr lang="en-US" altLang="zh-TW" sz="3600" b="0" dirty="0">
                <a:solidFill>
                  <a:prstClr val="black"/>
                </a:solidFill>
                <a:effectLst/>
                <a:latin typeface="Calibri"/>
                <a:ea typeface="新細明體" panose="02020500000000000000" pitchFamily="18" charset="-120"/>
              </a:rPr>
              <a:t>Service Providers &amp; Network Operator</a:t>
            </a:r>
            <a:br>
              <a:rPr lang="en-US" altLang="zh-TW" sz="3600" b="0" dirty="0">
                <a:solidFill>
                  <a:prstClr val="black"/>
                </a:solidFill>
                <a:effectLst/>
                <a:latin typeface="Calibri"/>
                <a:ea typeface="新細明體" panose="02020500000000000000" pitchFamily="18" charset="-120"/>
              </a:rPr>
            </a:br>
            <a:r>
              <a:rPr lang="en-US" altLang="zh-TW" sz="2900" dirty="0">
                <a:solidFill>
                  <a:srgbClr val="000000"/>
                </a:solidFill>
                <a:effectLst/>
                <a:latin typeface="Calibri"/>
                <a:ea typeface="新細明體" panose="02020500000000000000" pitchFamily="18" charset="-120"/>
              </a:rPr>
              <a:t>- </a:t>
            </a:r>
            <a:r>
              <a:rPr lang="en-US" altLang="zh-TW" sz="2200" dirty="0">
                <a:solidFill>
                  <a:srgbClr val="000000"/>
                </a:solidFill>
                <a:effectLst/>
                <a:latin typeface="Calibri"/>
                <a:ea typeface="新細明體" panose="02020500000000000000" pitchFamily="18" charset="-120"/>
              </a:rPr>
              <a:t>MVNO (M2M Virtual Network Provider)-led Model</a:t>
            </a:r>
            <a:endParaRPr lang="zh-TW" altLang="en-US" dirty="0"/>
          </a:p>
        </p:txBody>
      </p:sp>
      <p:sp>
        <p:nvSpPr>
          <p:cNvPr id="5" name="Rounded Rectangle 3"/>
          <p:cNvSpPr/>
          <p:nvPr/>
        </p:nvSpPr>
        <p:spPr>
          <a:xfrm>
            <a:off x="2813331" y="1795026"/>
            <a:ext cx="1700797" cy="1143000"/>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smtClean="0">
                <a:ln>
                  <a:noFill/>
                </a:ln>
                <a:solidFill>
                  <a:prstClr val="white"/>
                </a:solidFill>
                <a:effectLst/>
                <a:uLnTx/>
                <a:uFillTx/>
                <a:latin typeface="Calibri"/>
                <a:ea typeface="新細明體" panose="02020500000000000000" pitchFamily="18" charset="-120"/>
                <a:cs typeface="+mn-cs"/>
              </a:rPr>
              <a:t>M2M Virtual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smtClean="0">
                <a:ln>
                  <a:noFill/>
                </a:ln>
                <a:solidFill>
                  <a:prstClr val="white"/>
                </a:solidFill>
                <a:effectLst/>
                <a:uLnTx/>
                <a:uFillTx/>
                <a:latin typeface="Calibri"/>
                <a:ea typeface="新細明體" panose="02020500000000000000" pitchFamily="18" charset="-120"/>
                <a:cs typeface="+mn-cs"/>
              </a:rPr>
              <a:t>Network</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smtClean="0">
                <a:ln>
                  <a:noFill/>
                </a:ln>
                <a:solidFill>
                  <a:prstClr val="white"/>
                </a:solidFill>
                <a:effectLst/>
                <a:uLnTx/>
                <a:uFillTx/>
                <a:latin typeface="Calibri"/>
                <a:ea typeface="新細明體" panose="02020500000000000000" pitchFamily="18" charset="-120"/>
                <a:cs typeface="+mn-cs"/>
              </a:rPr>
              <a:t>Operator (MVNO)</a:t>
            </a:r>
            <a:endParaRPr kumimoji="0" lang="zh-TW" altLang="en-US" sz="1800" b="0" i="0" u="none" strike="noStrike" kern="0" cap="none" spc="0" normalizeH="0" baseline="0" noProof="0" dirty="0" smtClean="0">
              <a:ln>
                <a:noFill/>
              </a:ln>
              <a:solidFill>
                <a:prstClr val="white"/>
              </a:solidFill>
              <a:effectLst/>
              <a:uLnTx/>
              <a:uFillTx/>
              <a:latin typeface="Calibri"/>
              <a:ea typeface="新細明體" panose="02020500000000000000" pitchFamily="18" charset="-120"/>
              <a:cs typeface="+mn-cs"/>
            </a:endParaRPr>
          </a:p>
        </p:txBody>
      </p:sp>
      <p:sp>
        <p:nvSpPr>
          <p:cNvPr id="6" name="Rounded Rectangle 4"/>
          <p:cNvSpPr/>
          <p:nvPr/>
        </p:nvSpPr>
        <p:spPr>
          <a:xfrm>
            <a:off x="5967371" y="2015462"/>
            <a:ext cx="1905000" cy="914400"/>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smtClean="0">
                <a:ln>
                  <a:noFill/>
                </a:ln>
                <a:solidFill>
                  <a:prstClr val="white"/>
                </a:solidFill>
                <a:effectLst/>
                <a:uLnTx/>
                <a:uFillTx/>
                <a:latin typeface="Calibri"/>
                <a:ea typeface="新細明體" panose="02020500000000000000" pitchFamily="18" charset="-120"/>
                <a:cs typeface="+mn-cs"/>
              </a:rPr>
              <a:t>Customer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smtClean="0">
                <a:ln>
                  <a:noFill/>
                </a:ln>
                <a:solidFill>
                  <a:prstClr val="white"/>
                </a:solidFill>
                <a:effectLst/>
                <a:uLnTx/>
                <a:uFillTx/>
                <a:latin typeface="Calibri"/>
                <a:ea typeface="新細明體" panose="02020500000000000000" pitchFamily="18" charset="-120"/>
                <a:cs typeface="+mn-cs"/>
              </a:rPr>
              <a:t>(enterprise, utility,</a:t>
            </a:r>
            <a:r>
              <a:rPr kumimoji="0" lang="zh-TW" altLang="en-US" sz="1800" b="0" i="0" u="none" strike="noStrike" kern="0" cap="none" spc="0" normalizeH="0" baseline="0" noProof="0" dirty="0" smtClean="0">
                <a:ln>
                  <a:noFill/>
                </a:ln>
                <a:solidFill>
                  <a:prstClr val="white"/>
                </a:solidFill>
                <a:effectLst/>
                <a:uLnTx/>
                <a:uFillTx/>
                <a:latin typeface="Calibri"/>
                <a:ea typeface="新細明體" panose="02020500000000000000" pitchFamily="18" charset="-120"/>
                <a:cs typeface="+mn-cs"/>
              </a:rPr>
              <a:t> </a:t>
            </a:r>
            <a:r>
              <a:rPr kumimoji="0" lang="en-US" altLang="zh-TW" sz="1800" b="0" i="0" u="none" strike="noStrike" kern="0" cap="none" spc="0" normalizeH="0" baseline="0" noProof="0" dirty="0" smtClean="0">
                <a:ln>
                  <a:noFill/>
                </a:ln>
                <a:solidFill>
                  <a:prstClr val="white"/>
                </a:solidFill>
                <a:effectLst/>
                <a:uLnTx/>
                <a:uFillTx/>
                <a:latin typeface="Calibri"/>
                <a:ea typeface="新細明體" panose="02020500000000000000" pitchFamily="18" charset="-120"/>
                <a:cs typeface="+mn-cs"/>
              </a:rPr>
              <a:t>home etc.)</a:t>
            </a:r>
          </a:p>
        </p:txBody>
      </p:sp>
      <p:cxnSp>
        <p:nvCxnSpPr>
          <p:cNvPr id="7" name="Straight Arrow Connector 5"/>
          <p:cNvCxnSpPr/>
          <p:nvPr/>
        </p:nvCxnSpPr>
        <p:spPr>
          <a:xfrm>
            <a:off x="4514128" y="2404626"/>
            <a:ext cx="1453243" cy="0"/>
          </a:xfrm>
          <a:prstGeom prst="straightConnector1">
            <a:avLst/>
          </a:prstGeom>
          <a:noFill/>
          <a:ln w="28575" cap="flat" cmpd="sng" algn="ctr">
            <a:solidFill>
              <a:srgbClr val="4F81BD">
                <a:shade val="95000"/>
                <a:satMod val="105000"/>
              </a:srgbClr>
            </a:solidFill>
            <a:prstDash val="solid"/>
            <a:tailEnd type="arrow"/>
          </a:ln>
          <a:effectLst/>
        </p:spPr>
      </p:cxnSp>
      <p:cxnSp>
        <p:nvCxnSpPr>
          <p:cNvPr id="8" name="Straight Arrow Connector 6"/>
          <p:cNvCxnSpPr/>
          <p:nvPr/>
        </p:nvCxnSpPr>
        <p:spPr>
          <a:xfrm flipH="1">
            <a:off x="4514129" y="2583339"/>
            <a:ext cx="1453242" cy="0"/>
          </a:xfrm>
          <a:prstGeom prst="straightConnector1">
            <a:avLst/>
          </a:prstGeom>
          <a:noFill/>
          <a:ln w="28575" cap="flat" cmpd="sng" algn="ctr">
            <a:solidFill>
              <a:srgbClr val="4F81BD">
                <a:shade val="95000"/>
                <a:satMod val="105000"/>
              </a:srgbClr>
            </a:solidFill>
            <a:prstDash val="solid"/>
            <a:tailEnd type="arrow"/>
          </a:ln>
          <a:effectLst/>
        </p:spPr>
      </p:cxnSp>
      <p:sp>
        <p:nvSpPr>
          <p:cNvPr id="9" name="TextBox 7"/>
          <p:cNvSpPr txBox="1"/>
          <p:nvPr/>
        </p:nvSpPr>
        <p:spPr>
          <a:xfrm>
            <a:off x="4459927" y="2132130"/>
            <a:ext cx="1590500" cy="261610"/>
          </a:xfrm>
          <a:prstGeom prst="rect">
            <a:avLst/>
          </a:prstGeom>
          <a:noFill/>
        </p:spPr>
        <p:txBody>
          <a:bodyPr wrap="none" rtlCol="0">
            <a:spAutoFit/>
          </a:bodyPr>
          <a:lstStyle/>
          <a:p>
            <a:r>
              <a:rPr lang="en-US" altLang="zh-TW" sz="1100" b="1" dirty="0" smtClean="0">
                <a:solidFill>
                  <a:prstClr val="black"/>
                </a:solidFill>
                <a:latin typeface="Calibri"/>
                <a:ea typeface="新細明體" panose="02020500000000000000" pitchFamily="18" charset="-120"/>
              </a:rPr>
              <a:t>Integrated M2M service</a:t>
            </a:r>
            <a:endParaRPr lang="zh-TW" altLang="en-US" sz="1100" b="1" dirty="0">
              <a:solidFill>
                <a:prstClr val="black"/>
              </a:solidFill>
              <a:latin typeface="Calibri"/>
              <a:ea typeface="新細明體" panose="02020500000000000000" pitchFamily="18" charset="-120"/>
            </a:endParaRPr>
          </a:p>
        </p:txBody>
      </p:sp>
      <p:sp>
        <p:nvSpPr>
          <p:cNvPr id="10" name="TextBox 8"/>
          <p:cNvSpPr txBox="1"/>
          <p:nvPr/>
        </p:nvSpPr>
        <p:spPr>
          <a:xfrm>
            <a:off x="4428282" y="2583339"/>
            <a:ext cx="1718740" cy="430887"/>
          </a:xfrm>
          <a:prstGeom prst="rect">
            <a:avLst/>
          </a:prstGeom>
          <a:noFill/>
        </p:spPr>
        <p:txBody>
          <a:bodyPr wrap="none" rtlCol="0">
            <a:spAutoFit/>
          </a:bodyPr>
          <a:lstStyle/>
          <a:p>
            <a:r>
              <a:rPr lang="en-US" altLang="zh-TW" sz="1100" b="1" dirty="0" smtClean="0">
                <a:solidFill>
                  <a:prstClr val="black"/>
                </a:solidFill>
                <a:latin typeface="Calibri"/>
                <a:ea typeface="新細明體" panose="02020500000000000000" pitchFamily="18" charset="-120"/>
              </a:rPr>
              <a:t>Device $ + recurring rev $</a:t>
            </a:r>
          </a:p>
          <a:p>
            <a:r>
              <a:rPr lang="en-US" altLang="zh-TW" sz="1100" b="1" dirty="0" smtClean="0">
                <a:solidFill>
                  <a:prstClr val="black"/>
                </a:solidFill>
                <a:latin typeface="Calibri"/>
                <a:ea typeface="新細明體" panose="02020500000000000000" pitchFamily="18" charset="-120"/>
              </a:rPr>
              <a:t>(SW, M2M service charge)</a:t>
            </a:r>
            <a:endParaRPr lang="zh-TW" altLang="en-US" sz="1100" b="1" dirty="0">
              <a:solidFill>
                <a:prstClr val="black"/>
              </a:solidFill>
              <a:latin typeface="Calibri"/>
              <a:ea typeface="新細明體" panose="02020500000000000000" pitchFamily="18" charset="-120"/>
            </a:endParaRPr>
          </a:p>
        </p:txBody>
      </p:sp>
      <p:cxnSp>
        <p:nvCxnSpPr>
          <p:cNvPr id="11" name="Straight Connector 9"/>
          <p:cNvCxnSpPr/>
          <p:nvPr/>
        </p:nvCxnSpPr>
        <p:spPr>
          <a:xfrm>
            <a:off x="1014371" y="3547626"/>
            <a:ext cx="6609558" cy="0"/>
          </a:xfrm>
          <a:prstGeom prst="line">
            <a:avLst/>
          </a:prstGeom>
          <a:noFill/>
          <a:ln w="38100" cap="flat" cmpd="sng" algn="ctr">
            <a:solidFill>
              <a:srgbClr val="4F81BD">
                <a:shade val="95000"/>
                <a:satMod val="105000"/>
              </a:srgbClr>
            </a:solidFill>
            <a:prstDash val="solid"/>
          </a:ln>
          <a:effectLst/>
        </p:spPr>
      </p:cxnSp>
      <p:cxnSp>
        <p:nvCxnSpPr>
          <p:cNvPr id="12" name="Straight Arrow Connector 10"/>
          <p:cNvCxnSpPr/>
          <p:nvPr/>
        </p:nvCxnSpPr>
        <p:spPr>
          <a:xfrm>
            <a:off x="3605171" y="2938026"/>
            <a:ext cx="0" cy="609600"/>
          </a:xfrm>
          <a:prstGeom prst="straightConnector1">
            <a:avLst/>
          </a:prstGeom>
          <a:noFill/>
          <a:ln w="38100" cap="flat" cmpd="sng" algn="ctr">
            <a:solidFill>
              <a:srgbClr val="4F81BD">
                <a:shade val="95000"/>
                <a:satMod val="105000"/>
              </a:srgbClr>
            </a:solidFill>
            <a:prstDash val="solid"/>
            <a:tailEnd type="arrow"/>
          </a:ln>
          <a:effectLst/>
        </p:spPr>
      </p:cxnSp>
      <p:cxnSp>
        <p:nvCxnSpPr>
          <p:cNvPr id="13" name="Straight Arrow Connector 11"/>
          <p:cNvCxnSpPr/>
          <p:nvPr/>
        </p:nvCxnSpPr>
        <p:spPr>
          <a:xfrm flipV="1">
            <a:off x="3833771" y="2938026"/>
            <a:ext cx="0" cy="609600"/>
          </a:xfrm>
          <a:prstGeom prst="straightConnector1">
            <a:avLst/>
          </a:prstGeom>
          <a:noFill/>
          <a:ln w="38100" cap="flat" cmpd="sng" algn="ctr">
            <a:solidFill>
              <a:srgbClr val="4F81BD">
                <a:shade val="95000"/>
                <a:satMod val="105000"/>
              </a:srgbClr>
            </a:solidFill>
            <a:prstDash val="solid"/>
            <a:tailEnd type="arrow"/>
          </a:ln>
          <a:effectLst/>
        </p:spPr>
      </p:cxnSp>
      <p:cxnSp>
        <p:nvCxnSpPr>
          <p:cNvPr id="14" name="Straight Arrow Connector 12"/>
          <p:cNvCxnSpPr/>
          <p:nvPr/>
        </p:nvCxnSpPr>
        <p:spPr>
          <a:xfrm flipV="1">
            <a:off x="1014371" y="3547626"/>
            <a:ext cx="0" cy="609600"/>
          </a:xfrm>
          <a:prstGeom prst="straightConnector1">
            <a:avLst/>
          </a:prstGeom>
          <a:noFill/>
          <a:ln w="28575" cap="flat" cmpd="sng" algn="ctr">
            <a:solidFill>
              <a:srgbClr val="4F81BD">
                <a:shade val="95000"/>
                <a:satMod val="105000"/>
              </a:srgbClr>
            </a:solidFill>
            <a:prstDash val="solid"/>
            <a:tailEnd type="arrow"/>
          </a:ln>
          <a:effectLst/>
        </p:spPr>
      </p:cxnSp>
      <p:cxnSp>
        <p:nvCxnSpPr>
          <p:cNvPr id="15" name="Straight Arrow Connector 13"/>
          <p:cNvCxnSpPr/>
          <p:nvPr/>
        </p:nvCxnSpPr>
        <p:spPr>
          <a:xfrm>
            <a:off x="1242971" y="3547626"/>
            <a:ext cx="0" cy="609600"/>
          </a:xfrm>
          <a:prstGeom prst="straightConnector1">
            <a:avLst/>
          </a:prstGeom>
          <a:noFill/>
          <a:ln w="28575" cap="flat" cmpd="sng" algn="ctr">
            <a:solidFill>
              <a:srgbClr val="4F81BD">
                <a:shade val="95000"/>
                <a:satMod val="105000"/>
              </a:srgbClr>
            </a:solidFill>
            <a:prstDash val="solid"/>
            <a:tailEnd type="arrow"/>
          </a:ln>
          <a:effectLst/>
        </p:spPr>
      </p:cxnSp>
      <p:sp>
        <p:nvSpPr>
          <p:cNvPr id="16" name="TextBox 14"/>
          <p:cNvSpPr txBox="1"/>
          <p:nvPr/>
        </p:nvSpPr>
        <p:spPr>
          <a:xfrm>
            <a:off x="1259300" y="3721621"/>
            <a:ext cx="715260" cy="261610"/>
          </a:xfrm>
          <a:prstGeom prst="rect">
            <a:avLst/>
          </a:prstGeom>
          <a:noFill/>
        </p:spPr>
        <p:txBody>
          <a:bodyPr wrap="none" rtlCol="0">
            <a:spAutoFit/>
          </a:bodyPr>
          <a:lstStyle/>
          <a:p>
            <a:r>
              <a:rPr lang="en-US" altLang="zh-TW" sz="1100" b="1" dirty="0" smtClean="0">
                <a:solidFill>
                  <a:prstClr val="black"/>
                </a:solidFill>
                <a:latin typeface="Calibri"/>
                <a:ea typeface="新細明體" panose="02020500000000000000" pitchFamily="18" charset="-120"/>
              </a:rPr>
              <a:t>Purchase</a:t>
            </a:r>
            <a:endParaRPr lang="zh-TW" altLang="en-US" sz="1100" b="1" dirty="0">
              <a:solidFill>
                <a:prstClr val="black"/>
              </a:solidFill>
              <a:latin typeface="Calibri"/>
              <a:ea typeface="新細明體" panose="02020500000000000000" pitchFamily="18" charset="-120"/>
            </a:endParaRPr>
          </a:p>
        </p:txBody>
      </p:sp>
      <p:sp>
        <p:nvSpPr>
          <p:cNvPr id="17" name="TextBox 15"/>
          <p:cNvSpPr txBox="1"/>
          <p:nvPr/>
        </p:nvSpPr>
        <p:spPr>
          <a:xfrm>
            <a:off x="-36512" y="3721621"/>
            <a:ext cx="1157689" cy="261610"/>
          </a:xfrm>
          <a:prstGeom prst="rect">
            <a:avLst/>
          </a:prstGeom>
          <a:noFill/>
        </p:spPr>
        <p:txBody>
          <a:bodyPr wrap="none" rtlCol="0">
            <a:spAutoFit/>
          </a:bodyPr>
          <a:lstStyle/>
          <a:p>
            <a:r>
              <a:rPr lang="en-US" altLang="zh-TW" sz="1100" b="1" dirty="0" smtClean="0">
                <a:solidFill>
                  <a:prstClr val="black"/>
                </a:solidFill>
                <a:latin typeface="Calibri"/>
                <a:ea typeface="新細明體" panose="02020500000000000000" pitchFamily="18" charset="-120"/>
              </a:rPr>
              <a:t>Certified devices</a:t>
            </a:r>
            <a:endParaRPr lang="zh-TW" altLang="en-US" sz="1100" b="1" dirty="0">
              <a:solidFill>
                <a:prstClr val="black"/>
              </a:solidFill>
              <a:latin typeface="Calibri"/>
              <a:ea typeface="新細明體" panose="02020500000000000000" pitchFamily="18" charset="-120"/>
            </a:endParaRPr>
          </a:p>
        </p:txBody>
      </p:sp>
      <p:sp>
        <p:nvSpPr>
          <p:cNvPr id="18" name="Rounded Rectangle 16"/>
          <p:cNvSpPr/>
          <p:nvPr/>
        </p:nvSpPr>
        <p:spPr>
          <a:xfrm>
            <a:off x="328571" y="4157226"/>
            <a:ext cx="1636371" cy="762000"/>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smtClean="0">
                <a:ln>
                  <a:noFill/>
                </a:ln>
                <a:solidFill>
                  <a:prstClr val="white"/>
                </a:solidFill>
                <a:effectLst/>
                <a:uLnTx/>
                <a:uFillTx/>
                <a:latin typeface="Calibri"/>
                <a:ea typeface="新細明體" panose="02020500000000000000" pitchFamily="18" charset="-120"/>
                <a:cs typeface="+mn-cs"/>
              </a:rPr>
              <a:t>Device OEM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smtClean="0">
                <a:ln>
                  <a:noFill/>
                </a:ln>
                <a:solidFill>
                  <a:prstClr val="white"/>
                </a:solidFill>
                <a:effectLst/>
                <a:uLnTx/>
                <a:uFillTx/>
                <a:latin typeface="Calibri"/>
                <a:ea typeface="新細明體" panose="02020500000000000000" pitchFamily="18" charset="-120"/>
                <a:cs typeface="+mn-cs"/>
              </a:rPr>
              <a:t>(module, chipset, design house)</a:t>
            </a:r>
            <a:endParaRPr kumimoji="0" lang="zh-TW" altLang="en-US" sz="1400" b="0" i="0" u="none" strike="noStrike" kern="0" cap="none" spc="0" normalizeH="0" baseline="0" noProof="0" dirty="0" smtClean="0">
              <a:ln>
                <a:noFill/>
              </a:ln>
              <a:solidFill>
                <a:prstClr val="white"/>
              </a:solidFill>
              <a:effectLst/>
              <a:uLnTx/>
              <a:uFillTx/>
              <a:latin typeface="Calibri"/>
              <a:ea typeface="新細明體" panose="02020500000000000000" pitchFamily="18" charset="-120"/>
              <a:cs typeface="+mn-cs"/>
            </a:endParaRPr>
          </a:p>
        </p:txBody>
      </p:sp>
      <p:cxnSp>
        <p:nvCxnSpPr>
          <p:cNvPr id="19" name="Straight Arrow Connector 17"/>
          <p:cNvCxnSpPr/>
          <p:nvPr/>
        </p:nvCxnSpPr>
        <p:spPr>
          <a:xfrm flipV="1">
            <a:off x="3340400" y="3547626"/>
            <a:ext cx="0" cy="609600"/>
          </a:xfrm>
          <a:prstGeom prst="straightConnector1">
            <a:avLst/>
          </a:prstGeom>
          <a:noFill/>
          <a:ln w="28575" cap="flat" cmpd="sng" algn="ctr">
            <a:solidFill>
              <a:srgbClr val="4F81BD">
                <a:shade val="95000"/>
                <a:satMod val="105000"/>
              </a:srgbClr>
            </a:solidFill>
            <a:prstDash val="solid"/>
            <a:tailEnd type="arrow"/>
          </a:ln>
          <a:effectLst/>
        </p:spPr>
      </p:cxnSp>
      <p:sp>
        <p:nvSpPr>
          <p:cNvPr id="20" name="TextBox 20"/>
          <p:cNvSpPr txBox="1"/>
          <p:nvPr/>
        </p:nvSpPr>
        <p:spPr>
          <a:xfrm>
            <a:off x="2538371" y="3650139"/>
            <a:ext cx="854721" cy="430887"/>
          </a:xfrm>
          <a:prstGeom prst="rect">
            <a:avLst/>
          </a:prstGeom>
          <a:noFill/>
        </p:spPr>
        <p:txBody>
          <a:bodyPr wrap="none" rtlCol="0">
            <a:spAutoFit/>
          </a:bodyPr>
          <a:lstStyle/>
          <a:p>
            <a:r>
              <a:rPr lang="en-US" altLang="zh-TW" sz="1100" b="1" dirty="0" smtClean="0">
                <a:solidFill>
                  <a:prstClr val="black"/>
                </a:solidFill>
                <a:latin typeface="Calibri"/>
                <a:ea typeface="新細明體" panose="02020500000000000000" pitchFamily="18" charset="-120"/>
              </a:rPr>
              <a:t>Application</a:t>
            </a:r>
          </a:p>
          <a:p>
            <a:r>
              <a:rPr lang="en-US" altLang="zh-TW" sz="1100" b="1" dirty="0" smtClean="0">
                <a:solidFill>
                  <a:prstClr val="black"/>
                </a:solidFill>
                <a:latin typeface="Calibri"/>
                <a:ea typeface="新細明體" panose="02020500000000000000" pitchFamily="18" charset="-120"/>
              </a:rPr>
              <a:t>Software</a:t>
            </a:r>
            <a:endParaRPr lang="zh-TW" altLang="en-US" sz="1100" b="1" dirty="0">
              <a:solidFill>
                <a:prstClr val="black"/>
              </a:solidFill>
              <a:latin typeface="Calibri"/>
              <a:ea typeface="新細明體" panose="02020500000000000000" pitchFamily="18" charset="-120"/>
            </a:endParaRPr>
          </a:p>
        </p:txBody>
      </p:sp>
      <p:sp>
        <p:nvSpPr>
          <p:cNvPr id="21" name="Rounded Rectangle 21"/>
          <p:cNvSpPr/>
          <p:nvPr/>
        </p:nvSpPr>
        <p:spPr>
          <a:xfrm>
            <a:off x="2502200" y="4157226"/>
            <a:ext cx="1636371" cy="762000"/>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smtClean="0">
                <a:ln>
                  <a:noFill/>
                </a:ln>
                <a:solidFill>
                  <a:prstClr val="white"/>
                </a:solidFill>
                <a:effectLst/>
                <a:uLnTx/>
                <a:uFillTx/>
                <a:latin typeface="Calibri"/>
                <a:ea typeface="新細明體" panose="02020500000000000000" pitchFamily="18" charset="-120"/>
                <a:cs typeface="+mn-cs"/>
              </a:rPr>
              <a:t>Application Service Provider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smtClean="0">
                <a:ln>
                  <a:noFill/>
                </a:ln>
                <a:solidFill>
                  <a:prstClr val="white"/>
                </a:solidFill>
                <a:effectLst/>
                <a:uLnTx/>
                <a:uFillTx/>
                <a:latin typeface="Calibri"/>
                <a:ea typeface="新細明體" panose="02020500000000000000" pitchFamily="18" charset="-120"/>
                <a:cs typeface="+mn-cs"/>
              </a:rPr>
              <a:t>(ASP)</a:t>
            </a:r>
            <a:endParaRPr kumimoji="0" lang="zh-TW" altLang="en-US" sz="1400" b="0" i="0" u="none" strike="noStrike" kern="0" cap="none" spc="0" normalizeH="0" baseline="0" noProof="0" dirty="0" smtClean="0">
              <a:ln>
                <a:noFill/>
              </a:ln>
              <a:solidFill>
                <a:prstClr val="white"/>
              </a:solidFill>
              <a:effectLst/>
              <a:uLnTx/>
              <a:uFillTx/>
              <a:latin typeface="Calibri"/>
              <a:ea typeface="新細明體" panose="02020500000000000000" pitchFamily="18" charset="-120"/>
              <a:cs typeface="+mn-cs"/>
            </a:endParaRPr>
          </a:p>
        </p:txBody>
      </p:sp>
      <p:cxnSp>
        <p:nvCxnSpPr>
          <p:cNvPr id="22" name="Straight Arrow Connector 22"/>
          <p:cNvCxnSpPr/>
          <p:nvPr/>
        </p:nvCxnSpPr>
        <p:spPr>
          <a:xfrm flipV="1">
            <a:off x="5321600" y="3547626"/>
            <a:ext cx="0" cy="609600"/>
          </a:xfrm>
          <a:prstGeom prst="straightConnector1">
            <a:avLst/>
          </a:prstGeom>
          <a:noFill/>
          <a:ln w="28575" cap="flat" cmpd="sng" algn="ctr">
            <a:solidFill>
              <a:srgbClr val="4F81BD">
                <a:shade val="95000"/>
                <a:satMod val="105000"/>
              </a:srgbClr>
            </a:solidFill>
            <a:prstDash val="solid"/>
            <a:tailEnd type="arrow"/>
          </a:ln>
          <a:effectLst/>
        </p:spPr>
      </p:cxnSp>
      <p:cxnSp>
        <p:nvCxnSpPr>
          <p:cNvPr id="23" name="Straight Arrow Connector 23"/>
          <p:cNvCxnSpPr/>
          <p:nvPr/>
        </p:nvCxnSpPr>
        <p:spPr>
          <a:xfrm>
            <a:off x="5550200" y="3547626"/>
            <a:ext cx="0" cy="609600"/>
          </a:xfrm>
          <a:prstGeom prst="straightConnector1">
            <a:avLst/>
          </a:prstGeom>
          <a:noFill/>
          <a:ln w="28575" cap="flat" cmpd="sng" algn="ctr">
            <a:solidFill>
              <a:srgbClr val="4F81BD">
                <a:shade val="95000"/>
                <a:satMod val="105000"/>
              </a:srgbClr>
            </a:solidFill>
            <a:prstDash val="solid"/>
            <a:tailEnd type="arrow"/>
          </a:ln>
          <a:effectLst/>
        </p:spPr>
      </p:cxnSp>
      <p:sp>
        <p:nvSpPr>
          <p:cNvPr id="24" name="TextBox 24"/>
          <p:cNvSpPr txBox="1"/>
          <p:nvPr/>
        </p:nvSpPr>
        <p:spPr>
          <a:xfrm>
            <a:off x="5566529" y="3547626"/>
            <a:ext cx="747320" cy="600164"/>
          </a:xfrm>
          <a:prstGeom prst="rect">
            <a:avLst/>
          </a:prstGeom>
          <a:noFill/>
        </p:spPr>
        <p:txBody>
          <a:bodyPr wrap="none" rtlCol="0">
            <a:spAutoFit/>
          </a:bodyPr>
          <a:lstStyle/>
          <a:p>
            <a:r>
              <a:rPr lang="en-US" altLang="zh-TW" sz="1100" b="1" dirty="0" smtClean="0">
                <a:solidFill>
                  <a:prstClr val="black"/>
                </a:solidFill>
                <a:latin typeface="Calibri"/>
                <a:ea typeface="新細明體" panose="02020500000000000000" pitchFamily="18" charset="-120"/>
              </a:rPr>
              <a:t>Recurring</a:t>
            </a:r>
          </a:p>
          <a:p>
            <a:r>
              <a:rPr lang="en-US" altLang="zh-TW" sz="1100" b="1" dirty="0" smtClean="0">
                <a:solidFill>
                  <a:prstClr val="black"/>
                </a:solidFill>
                <a:latin typeface="Calibri"/>
                <a:ea typeface="新細明體" panose="02020500000000000000" pitchFamily="18" charset="-120"/>
              </a:rPr>
              <a:t>Data</a:t>
            </a:r>
          </a:p>
          <a:p>
            <a:r>
              <a:rPr lang="en-US" altLang="zh-TW" sz="1100" b="1" dirty="0" smtClean="0">
                <a:solidFill>
                  <a:prstClr val="black"/>
                </a:solidFill>
                <a:latin typeface="Calibri"/>
                <a:ea typeface="新細明體" panose="02020500000000000000" pitchFamily="18" charset="-120"/>
              </a:rPr>
              <a:t>services $</a:t>
            </a:r>
            <a:endParaRPr lang="zh-TW" altLang="en-US" sz="1100" b="1" dirty="0">
              <a:solidFill>
                <a:prstClr val="black"/>
              </a:solidFill>
              <a:latin typeface="Calibri"/>
              <a:ea typeface="新細明體" panose="02020500000000000000" pitchFamily="18" charset="-120"/>
            </a:endParaRPr>
          </a:p>
        </p:txBody>
      </p:sp>
      <p:sp>
        <p:nvSpPr>
          <p:cNvPr id="25" name="TextBox 25"/>
          <p:cNvSpPr txBox="1"/>
          <p:nvPr/>
        </p:nvSpPr>
        <p:spPr>
          <a:xfrm>
            <a:off x="4513526" y="3650139"/>
            <a:ext cx="920445" cy="430887"/>
          </a:xfrm>
          <a:prstGeom prst="rect">
            <a:avLst/>
          </a:prstGeom>
          <a:noFill/>
        </p:spPr>
        <p:txBody>
          <a:bodyPr wrap="none" rtlCol="0">
            <a:spAutoFit/>
          </a:bodyPr>
          <a:lstStyle/>
          <a:p>
            <a:r>
              <a:rPr lang="en-US" altLang="zh-TW" sz="1100" b="1" dirty="0" smtClean="0">
                <a:solidFill>
                  <a:prstClr val="black"/>
                </a:solidFill>
                <a:latin typeface="Calibri"/>
                <a:ea typeface="新細明體" panose="02020500000000000000" pitchFamily="18" charset="-120"/>
              </a:rPr>
              <a:t>Data</a:t>
            </a:r>
          </a:p>
          <a:p>
            <a:r>
              <a:rPr lang="en-US" altLang="zh-TW" sz="1100" b="1" dirty="0" smtClean="0">
                <a:solidFill>
                  <a:prstClr val="black"/>
                </a:solidFill>
                <a:latin typeface="Calibri"/>
                <a:ea typeface="新細明體" panose="02020500000000000000" pitchFamily="18" charset="-120"/>
              </a:rPr>
              <a:t>Connectivity</a:t>
            </a:r>
            <a:endParaRPr lang="zh-TW" altLang="en-US" sz="1100" b="1" dirty="0">
              <a:solidFill>
                <a:prstClr val="black"/>
              </a:solidFill>
              <a:latin typeface="Calibri"/>
              <a:ea typeface="新細明體" panose="02020500000000000000" pitchFamily="18" charset="-120"/>
            </a:endParaRPr>
          </a:p>
        </p:txBody>
      </p:sp>
      <p:sp>
        <p:nvSpPr>
          <p:cNvPr id="26" name="Rounded Rectangle 26"/>
          <p:cNvSpPr/>
          <p:nvPr/>
        </p:nvSpPr>
        <p:spPr>
          <a:xfrm>
            <a:off x="4635800" y="4157226"/>
            <a:ext cx="1636371" cy="762000"/>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smtClean="0">
                <a:ln>
                  <a:noFill/>
                </a:ln>
                <a:solidFill>
                  <a:prstClr val="white"/>
                </a:solidFill>
                <a:effectLst/>
                <a:uLnTx/>
                <a:uFillTx/>
                <a:latin typeface="Calibri"/>
                <a:ea typeface="新細明體" panose="02020500000000000000" pitchFamily="18" charset="-120"/>
                <a:cs typeface="+mn-cs"/>
              </a:rPr>
              <a:t>Network</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smtClean="0">
                <a:ln>
                  <a:noFill/>
                </a:ln>
                <a:solidFill>
                  <a:prstClr val="white"/>
                </a:solidFill>
                <a:effectLst/>
                <a:uLnTx/>
                <a:uFillTx/>
                <a:latin typeface="Calibri"/>
                <a:ea typeface="新細明體" panose="02020500000000000000" pitchFamily="18" charset="-120"/>
                <a:cs typeface="+mn-cs"/>
              </a:rPr>
              <a:t>Operator</a:t>
            </a:r>
            <a:endParaRPr kumimoji="0" lang="zh-TW" altLang="en-US" sz="1400" b="0" i="0" u="none" strike="noStrike" kern="0" cap="none" spc="0" normalizeH="0" baseline="0" noProof="0" dirty="0" smtClean="0">
              <a:ln>
                <a:noFill/>
              </a:ln>
              <a:solidFill>
                <a:prstClr val="white"/>
              </a:solidFill>
              <a:effectLst/>
              <a:uLnTx/>
              <a:uFillTx/>
              <a:latin typeface="Calibri"/>
              <a:ea typeface="新細明體" panose="02020500000000000000" pitchFamily="18" charset="-120"/>
              <a:cs typeface="+mn-cs"/>
            </a:endParaRPr>
          </a:p>
        </p:txBody>
      </p:sp>
      <p:cxnSp>
        <p:nvCxnSpPr>
          <p:cNvPr id="27" name="Straight Arrow Connector 27"/>
          <p:cNvCxnSpPr/>
          <p:nvPr/>
        </p:nvCxnSpPr>
        <p:spPr>
          <a:xfrm flipV="1">
            <a:off x="7588364" y="3547626"/>
            <a:ext cx="0" cy="609600"/>
          </a:xfrm>
          <a:prstGeom prst="straightConnector1">
            <a:avLst/>
          </a:prstGeom>
          <a:noFill/>
          <a:ln w="28575" cap="flat" cmpd="sng" algn="ctr">
            <a:solidFill>
              <a:srgbClr val="4F81BD">
                <a:shade val="95000"/>
                <a:satMod val="105000"/>
              </a:srgbClr>
            </a:solidFill>
            <a:prstDash val="solid"/>
            <a:tailEnd type="arrow"/>
          </a:ln>
          <a:effectLst/>
        </p:spPr>
      </p:cxnSp>
      <p:sp>
        <p:nvSpPr>
          <p:cNvPr id="28" name="TextBox 30"/>
          <p:cNvSpPr txBox="1"/>
          <p:nvPr/>
        </p:nvSpPr>
        <p:spPr>
          <a:xfrm>
            <a:off x="6805080" y="3547626"/>
            <a:ext cx="838691" cy="600164"/>
          </a:xfrm>
          <a:prstGeom prst="rect">
            <a:avLst/>
          </a:prstGeom>
          <a:noFill/>
        </p:spPr>
        <p:txBody>
          <a:bodyPr wrap="none" rtlCol="0">
            <a:spAutoFit/>
          </a:bodyPr>
          <a:lstStyle/>
          <a:p>
            <a:r>
              <a:rPr lang="en-US" altLang="zh-TW" sz="1100" b="1" dirty="0" smtClean="0">
                <a:solidFill>
                  <a:prstClr val="black"/>
                </a:solidFill>
                <a:latin typeface="Calibri"/>
                <a:ea typeface="新細明體" panose="02020500000000000000" pitchFamily="18" charset="-120"/>
              </a:rPr>
              <a:t>System</a:t>
            </a:r>
          </a:p>
          <a:p>
            <a:r>
              <a:rPr lang="en-US" altLang="zh-TW" sz="1100" b="1" dirty="0" smtClean="0">
                <a:solidFill>
                  <a:prstClr val="black"/>
                </a:solidFill>
                <a:latin typeface="Calibri"/>
                <a:ea typeface="新細明體" panose="02020500000000000000" pitchFamily="18" charset="-120"/>
              </a:rPr>
              <a:t>Integration</a:t>
            </a:r>
          </a:p>
          <a:p>
            <a:r>
              <a:rPr lang="en-US" altLang="zh-TW" sz="1100" b="1" dirty="0" smtClean="0">
                <a:solidFill>
                  <a:prstClr val="black"/>
                </a:solidFill>
                <a:latin typeface="Calibri"/>
                <a:ea typeface="新細明體" panose="02020500000000000000" pitchFamily="18" charset="-120"/>
              </a:rPr>
              <a:t>Services</a:t>
            </a:r>
            <a:endParaRPr lang="zh-TW" altLang="en-US" sz="1100" b="1" dirty="0">
              <a:solidFill>
                <a:prstClr val="black"/>
              </a:solidFill>
              <a:latin typeface="Calibri"/>
              <a:ea typeface="新細明體" panose="02020500000000000000" pitchFamily="18" charset="-120"/>
            </a:endParaRPr>
          </a:p>
        </p:txBody>
      </p:sp>
      <p:sp>
        <p:nvSpPr>
          <p:cNvPr id="29" name="Rounded Rectangle 31"/>
          <p:cNvSpPr/>
          <p:nvPr/>
        </p:nvSpPr>
        <p:spPr>
          <a:xfrm>
            <a:off x="6693200" y="4157226"/>
            <a:ext cx="1636371" cy="762000"/>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smtClean="0">
                <a:ln>
                  <a:noFill/>
                </a:ln>
                <a:solidFill>
                  <a:prstClr val="white"/>
                </a:solidFill>
                <a:effectLst/>
                <a:uLnTx/>
                <a:uFillTx/>
                <a:latin typeface="Calibri"/>
                <a:ea typeface="新細明體" panose="02020500000000000000" pitchFamily="18" charset="-120"/>
                <a:cs typeface="+mn-cs"/>
              </a:rPr>
              <a:t>IT &amp; System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smtClean="0">
                <a:ln>
                  <a:noFill/>
                </a:ln>
                <a:solidFill>
                  <a:prstClr val="white"/>
                </a:solidFill>
                <a:effectLst/>
                <a:uLnTx/>
                <a:uFillTx/>
                <a:latin typeface="Calibri"/>
                <a:ea typeface="新細明體" panose="02020500000000000000" pitchFamily="18" charset="-120"/>
                <a:cs typeface="+mn-cs"/>
              </a:rPr>
              <a:t>Integrator</a:t>
            </a:r>
          </a:p>
        </p:txBody>
      </p:sp>
      <p:sp>
        <p:nvSpPr>
          <p:cNvPr id="30" name="TextBox 32"/>
          <p:cNvSpPr txBox="1"/>
          <p:nvPr/>
        </p:nvSpPr>
        <p:spPr>
          <a:xfrm>
            <a:off x="2701946" y="4843026"/>
            <a:ext cx="1470531" cy="923330"/>
          </a:xfrm>
          <a:prstGeom prst="rect">
            <a:avLst/>
          </a:prstGeom>
          <a:noFill/>
        </p:spPr>
        <p:txBody>
          <a:bodyPr wrap="none" rtlCol="0">
            <a:spAutoFit/>
          </a:bodyPr>
          <a:lstStyle/>
          <a:p>
            <a:r>
              <a:rPr lang="en-US" altLang="zh-TW" dirty="0" smtClean="0">
                <a:solidFill>
                  <a:prstClr val="black"/>
                </a:solidFill>
                <a:latin typeface="Calibri"/>
                <a:ea typeface="新細明體" panose="02020500000000000000" pitchFamily="18" charset="-120"/>
              </a:rPr>
              <a:t>Typically</a:t>
            </a:r>
          </a:p>
          <a:p>
            <a:r>
              <a:rPr lang="en-US" altLang="zh-TW" dirty="0" smtClean="0">
                <a:solidFill>
                  <a:prstClr val="black"/>
                </a:solidFill>
                <a:latin typeface="Calibri"/>
                <a:ea typeface="新細明體" panose="02020500000000000000" pitchFamily="18" charset="-120"/>
              </a:rPr>
              <a:t>Developed by</a:t>
            </a:r>
          </a:p>
          <a:p>
            <a:r>
              <a:rPr lang="en-US" altLang="zh-TW" dirty="0" smtClean="0">
                <a:solidFill>
                  <a:prstClr val="black"/>
                </a:solidFill>
                <a:latin typeface="Calibri"/>
                <a:ea typeface="新細明體" panose="02020500000000000000" pitchFamily="18" charset="-120"/>
              </a:rPr>
              <a:t>MVNO</a:t>
            </a:r>
          </a:p>
        </p:txBody>
      </p:sp>
      <p:sp>
        <p:nvSpPr>
          <p:cNvPr id="31" name="TextBox 34"/>
          <p:cNvSpPr txBox="1"/>
          <p:nvPr/>
        </p:nvSpPr>
        <p:spPr>
          <a:xfrm>
            <a:off x="615694" y="4843026"/>
            <a:ext cx="1582997" cy="1477328"/>
          </a:xfrm>
          <a:prstGeom prst="rect">
            <a:avLst/>
          </a:prstGeom>
          <a:noFill/>
        </p:spPr>
        <p:txBody>
          <a:bodyPr wrap="none" rtlCol="0">
            <a:spAutoFit/>
          </a:bodyPr>
          <a:lstStyle/>
          <a:p>
            <a:r>
              <a:rPr lang="en-US" altLang="zh-TW" dirty="0" smtClean="0">
                <a:solidFill>
                  <a:prstClr val="black"/>
                </a:solidFill>
                <a:latin typeface="Calibri"/>
                <a:ea typeface="新細明體" panose="02020500000000000000" pitchFamily="18" charset="-120"/>
              </a:rPr>
              <a:t>Enfora</a:t>
            </a:r>
          </a:p>
          <a:p>
            <a:r>
              <a:rPr lang="en-US" altLang="zh-TW" dirty="0" smtClean="0">
                <a:solidFill>
                  <a:prstClr val="black"/>
                </a:solidFill>
                <a:latin typeface="Calibri"/>
                <a:ea typeface="新細明體" panose="02020500000000000000" pitchFamily="18" charset="-120"/>
              </a:rPr>
              <a:t>Sierra Wireless</a:t>
            </a:r>
          </a:p>
          <a:p>
            <a:r>
              <a:rPr lang="en-US" altLang="zh-TW" dirty="0" smtClean="0">
                <a:solidFill>
                  <a:prstClr val="black"/>
                </a:solidFill>
                <a:latin typeface="Calibri"/>
                <a:ea typeface="新細明體" panose="02020500000000000000" pitchFamily="18" charset="-120"/>
              </a:rPr>
              <a:t>Cinterion</a:t>
            </a:r>
          </a:p>
          <a:p>
            <a:r>
              <a:rPr lang="en-US" altLang="zh-TW" dirty="0" smtClean="0">
                <a:solidFill>
                  <a:prstClr val="black"/>
                </a:solidFill>
                <a:latin typeface="Calibri"/>
                <a:ea typeface="新細明體" panose="02020500000000000000" pitchFamily="18" charset="-120"/>
              </a:rPr>
              <a:t>SIMcom</a:t>
            </a:r>
          </a:p>
          <a:p>
            <a:r>
              <a:rPr lang="en-US" altLang="zh-TW" dirty="0" err="1" smtClean="0">
                <a:solidFill>
                  <a:prstClr val="black"/>
                </a:solidFill>
                <a:latin typeface="Calibri"/>
                <a:ea typeface="新細明體" panose="02020500000000000000" pitchFamily="18" charset="-120"/>
              </a:rPr>
              <a:t>Telit</a:t>
            </a:r>
            <a:endParaRPr lang="en-US" altLang="zh-TW" dirty="0" smtClean="0">
              <a:solidFill>
                <a:prstClr val="black"/>
              </a:solidFill>
              <a:latin typeface="Calibri"/>
              <a:ea typeface="新細明體" panose="02020500000000000000" pitchFamily="18" charset="-120"/>
            </a:endParaRPr>
          </a:p>
        </p:txBody>
      </p:sp>
      <p:sp>
        <p:nvSpPr>
          <p:cNvPr id="32" name="TextBox 35"/>
          <p:cNvSpPr txBox="1"/>
          <p:nvPr/>
        </p:nvSpPr>
        <p:spPr>
          <a:xfrm>
            <a:off x="6957971" y="4843026"/>
            <a:ext cx="1515608" cy="1200329"/>
          </a:xfrm>
          <a:prstGeom prst="rect">
            <a:avLst/>
          </a:prstGeom>
          <a:noFill/>
        </p:spPr>
        <p:txBody>
          <a:bodyPr wrap="none" rtlCol="0">
            <a:spAutoFit/>
          </a:bodyPr>
          <a:lstStyle/>
          <a:p>
            <a:r>
              <a:rPr lang="en-US" altLang="zh-TW" dirty="0" smtClean="0">
                <a:solidFill>
                  <a:prstClr val="black"/>
                </a:solidFill>
                <a:latin typeface="Calibri"/>
                <a:ea typeface="新細明體" panose="02020500000000000000" pitchFamily="18" charset="-120"/>
              </a:rPr>
              <a:t>Typically done</a:t>
            </a:r>
          </a:p>
          <a:p>
            <a:r>
              <a:rPr lang="en-US" altLang="zh-TW" dirty="0" smtClean="0">
                <a:solidFill>
                  <a:prstClr val="black"/>
                </a:solidFill>
                <a:latin typeface="Calibri"/>
                <a:ea typeface="新細明體" panose="02020500000000000000" pitchFamily="18" charset="-120"/>
              </a:rPr>
              <a:t>By MVNO as</a:t>
            </a:r>
          </a:p>
          <a:p>
            <a:r>
              <a:rPr lang="en-US" altLang="zh-TW" dirty="0">
                <a:solidFill>
                  <a:prstClr val="black"/>
                </a:solidFill>
                <a:latin typeface="Calibri"/>
                <a:ea typeface="新細明體" panose="02020500000000000000" pitchFamily="18" charset="-120"/>
              </a:rPr>
              <a:t>p</a:t>
            </a:r>
            <a:r>
              <a:rPr lang="en-US" altLang="zh-TW" dirty="0" smtClean="0">
                <a:solidFill>
                  <a:prstClr val="black"/>
                </a:solidFill>
                <a:latin typeface="Calibri"/>
                <a:ea typeface="新細明體" panose="02020500000000000000" pitchFamily="18" charset="-120"/>
              </a:rPr>
              <a:t>rofessional</a:t>
            </a:r>
          </a:p>
          <a:p>
            <a:r>
              <a:rPr lang="en-US" altLang="zh-TW" dirty="0" smtClean="0">
                <a:solidFill>
                  <a:prstClr val="black"/>
                </a:solidFill>
                <a:latin typeface="Calibri"/>
                <a:ea typeface="新細明體" panose="02020500000000000000" pitchFamily="18" charset="-120"/>
              </a:rPr>
              <a:t>services</a:t>
            </a:r>
          </a:p>
        </p:txBody>
      </p:sp>
      <p:sp>
        <p:nvSpPr>
          <p:cNvPr id="33" name="TextBox 36"/>
          <p:cNvSpPr txBox="1"/>
          <p:nvPr/>
        </p:nvSpPr>
        <p:spPr>
          <a:xfrm>
            <a:off x="1025904" y="1872497"/>
            <a:ext cx="1893467" cy="1200329"/>
          </a:xfrm>
          <a:prstGeom prst="rect">
            <a:avLst/>
          </a:prstGeom>
          <a:noFill/>
        </p:spPr>
        <p:txBody>
          <a:bodyPr wrap="none" rtlCol="0">
            <a:spAutoFit/>
          </a:bodyPr>
          <a:lstStyle/>
          <a:p>
            <a:r>
              <a:rPr lang="en-US" altLang="zh-TW" dirty="0" smtClean="0">
                <a:solidFill>
                  <a:prstClr val="black"/>
                </a:solidFill>
                <a:latin typeface="Calibri"/>
                <a:ea typeface="新細明體" panose="02020500000000000000" pitchFamily="18" charset="-120"/>
              </a:rPr>
              <a:t>KORE Telematics</a:t>
            </a:r>
          </a:p>
          <a:p>
            <a:r>
              <a:rPr lang="en-US" altLang="zh-TW" dirty="0" smtClean="0">
                <a:solidFill>
                  <a:prstClr val="black"/>
                </a:solidFill>
                <a:latin typeface="Calibri"/>
                <a:ea typeface="新細明體" panose="02020500000000000000" pitchFamily="18" charset="-120"/>
              </a:rPr>
              <a:t>Numerex</a:t>
            </a:r>
          </a:p>
          <a:p>
            <a:r>
              <a:rPr lang="en-US" altLang="zh-TW" dirty="0" smtClean="0">
                <a:solidFill>
                  <a:prstClr val="black"/>
                </a:solidFill>
                <a:latin typeface="Calibri"/>
                <a:ea typeface="新細明體" panose="02020500000000000000" pitchFamily="18" charset="-120"/>
              </a:rPr>
              <a:t>Wyless</a:t>
            </a:r>
          </a:p>
          <a:p>
            <a:r>
              <a:rPr lang="en-US" altLang="zh-TW" dirty="0" smtClean="0">
                <a:solidFill>
                  <a:prstClr val="black"/>
                </a:solidFill>
                <a:latin typeface="Calibri"/>
                <a:ea typeface="新細明體" panose="02020500000000000000" pitchFamily="18" charset="-120"/>
              </a:rPr>
              <a:t>Cross Bridge/XATA</a:t>
            </a:r>
          </a:p>
        </p:txBody>
      </p:sp>
      <p:sp>
        <p:nvSpPr>
          <p:cNvPr id="34" name="文字方塊 6"/>
          <p:cNvSpPr txBox="1">
            <a:spLocks noChangeArrowheads="1"/>
          </p:cNvSpPr>
          <p:nvPr/>
        </p:nvSpPr>
        <p:spPr bwMode="auto">
          <a:xfrm>
            <a:off x="3000333" y="6281301"/>
            <a:ext cx="5786438" cy="314325"/>
          </a:xfrm>
          <a:prstGeom prst="rect">
            <a:avLst/>
          </a:prstGeom>
          <a:noFill/>
          <a:ln w="9525">
            <a:noFill/>
            <a:miter lim="800000"/>
            <a:headEnd/>
            <a:tailEnd/>
          </a:ln>
        </p:spPr>
        <p:txBody>
          <a:bodyPr wrap="none" lIns="82945" tIns="41473" rIns="82945" bIns="41473">
            <a:spAutoFit/>
          </a:bodyPr>
          <a:lstStyle/>
          <a:p>
            <a:r>
              <a:rPr lang="en-US" altLang="zh-TW" sz="1500" dirty="0">
                <a:solidFill>
                  <a:prstClr val="black"/>
                </a:solidFill>
                <a:latin typeface="Calibri" pitchFamily="34" charset="0"/>
                <a:ea typeface="新細明體" panose="02020500000000000000" pitchFamily="18" charset="-120"/>
              </a:rPr>
              <a:t>Source: “M2M COMMUNICATIONS - A SYTEMS APPROACH”, 2012, Wiley.</a:t>
            </a:r>
            <a:endParaRPr lang="zh-TW" altLang="en-US" sz="1500" dirty="0">
              <a:solidFill>
                <a:prstClr val="black"/>
              </a:solidFill>
              <a:latin typeface="Calibri" pitchFamily="34" charset="0"/>
              <a:ea typeface="新細明體" panose="02020500000000000000" pitchFamily="18" charset="-120"/>
            </a:endParaRPr>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22</a:t>
            </a:fld>
            <a:endParaRPr lang="zh-TW" altLang="en-US" dirty="0"/>
          </a:p>
        </p:txBody>
      </p:sp>
    </p:spTree>
    <p:extLst>
      <p:ext uri="{BB962C8B-B14F-4D97-AF65-F5344CB8AC3E}">
        <p14:creationId xmlns:p14="http://schemas.microsoft.com/office/powerpoint/2010/main" val="14310841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t>IBM</a:t>
            </a:r>
          </a:p>
          <a:p>
            <a:r>
              <a:rPr lang="en-US" altLang="zh-TW" dirty="0"/>
              <a:t>Accenture</a:t>
            </a:r>
          </a:p>
          <a:p>
            <a:r>
              <a:rPr lang="en-US" altLang="zh-TW" dirty="0"/>
              <a:t>Swisscom</a:t>
            </a:r>
          </a:p>
          <a:p>
            <a:r>
              <a:rPr lang="en-US" altLang="zh-TW" dirty="0"/>
              <a:t>Etc.</a:t>
            </a:r>
          </a:p>
          <a:p>
            <a:endParaRPr lang="zh-TW" altLang="en-US" dirty="0"/>
          </a:p>
        </p:txBody>
      </p:sp>
      <p:sp>
        <p:nvSpPr>
          <p:cNvPr id="4" name="標題 3"/>
          <p:cNvSpPr>
            <a:spLocks noGrp="1"/>
          </p:cNvSpPr>
          <p:nvPr>
            <p:ph type="title"/>
          </p:nvPr>
        </p:nvSpPr>
        <p:spPr/>
        <p:txBody>
          <a:bodyPr/>
          <a:lstStyle/>
          <a:p>
            <a:r>
              <a:rPr lang="en-US" altLang="zh-TW" dirty="0"/>
              <a:t>System Integrator</a:t>
            </a:r>
            <a:endParaRPr lang="zh-TW" altLang="en-US" dirty="0"/>
          </a:p>
        </p:txBody>
      </p:sp>
      <p:sp>
        <p:nvSpPr>
          <p:cNvPr id="5" name="投影片編號版面配置區 4"/>
          <p:cNvSpPr>
            <a:spLocks noGrp="1"/>
          </p:cNvSpPr>
          <p:nvPr>
            <p:ph type="sldNum" sz="quarter" idx="4"/>
          </p:nvPr>
        </p:nvSpPr>
        <p:spPr/>
        <p:txBody>
          <a:bodyPr/>
          <a:lstStyle/>
          <a:p>
            <a:fld id="{BC71E80C-9635-473D-9F26-B779060F2DD3}" type="slidenum">
              <a:rPr lang="zh-TW" altLang="en-US" smtClean="0"/>
              <a:t>23</a:t>
            </a:fld>
            <a:endParaRPr lang="zh-TW" altLang="en-US" dirty="0"/>
          </a:p>
        </p:txBody>
      </p:sp>
    </p:spTree>
    <p:extLst>
      <p:ext uri="{BB962C8B-B14F-4D97-AF65-F5344CB8AC3E}">
        <p14:creationId xmlns:p14="http://schemas.microsoft.com/office/powerpoint/2010/main" val="42253861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solidFill>
                  <a:schemeClr val="tx1"/>
                </a:solidFill>
              </a:rPr>
              <a:t>Middleware/Platform Provider</a:t>
            </a:r>
            <a:endParaRPr lang="zh-TW" altLang="en-US" dirty="0">
              <a:solidFill>
                <a:schemeClr val="tx1"/>
              </a:solidFill>
            </a:endParaRPr>
          </a:p>
        </p:txBody>
      </p:sp>
      <p:sp>
        <p:nvSpPr>
          <p:cNvPr id="3" name="文字版面配置區 2"/>
          <p:cNvSpPr>
            <a:spLocks noGrp="1"/>
          </p:cNvSpPr>
          <p:nvPr>
            <p:ph type="body" idx="1"/>
          </p:nvPr>
        </p:nvSpPr>
        <p:spPr/>
        <p:txBody>
          <a:bodyPr/>
          <a:lstStyle/>
          <a:p>
            <a:r>
              <a:rPr lang="en-US" altLang="zh-TW" dirty="0"/>
              <a:t>Commercial Offers </a:t>
            </a:r>
            <a:endParaRPr lang="zh-TW" altLang="en-US" dirty="0"/>
          </a:p>
        </p:txBody>
      </p:sp>
      <p:sp>
        <p:nvSpPr>
          <p:cNvPr id="4" name="文字版面配置區 3"/>
          <p:cNvSpPr>
            <a:spLocks noGrp="1"/>
          </p:cNvSpPr>
          <p:nvPr>
            <p:ph type="body" sz="half" idx="3"/>
          </p:nvPr>
        </p:nvSpPr>
        <p:spPr/>
        <p:txBody>
          <a:bodyPr/>
          <a:lstStyle/>
          <a:p>
            <a:r>
              <a:rPr lang="en-US" altLang="zh-TW" dirty="0" smtClean="0"/>
              <a:t>Open Source</a:t>
            </a:r>
            <a:endParaRPr lang="zh-TW" altLang="en-US" dirty="0"/>
          </a:p>
        </p:txBody>
      </p:sp>
      <p:sp>
        <p:nvSpPr>
          <p:cNvPr id="5" name="內容版面配置區 4"/>
          <p:cNvSpPr>
            <a:spLocks noGrp="1"/>
          </p:cNvSpPr>
          <p:nvPr>
            <p:ph sz="quarter" idx="2"/>
          </p:nvPr>
        </p:nvSpPr>
        <p:spPr/>
        <p:txBody>
          <a:bodyPr>
            <a:normAutofit fontScale="70000" lnSpcReduction="20000"/>
          </a:bodyPr>
          <a:lstStyle/>
          <a:p>
            <a:r>
              <a:rPr lang="en-US" altLang="zh-TW" dirty="0"/>
              <a:t>OpenMTC (Licensed Source</a:t>
            </a:r>
            <a:r>
              <a:rPr lang="en-US" altLang="zh-TW" dirty="0" smtClean="0"/>
              <a:t>)                                      </a:t>
            </a:r>
            <a:endParaRPr lang="en-US" altLang="zh-TW" dirty="0"/>
          </a:p>
          <a:p>
            <a:r>
              <a:rPr lang="en-US" altLang="zh-TW" sz="2600" dirty="0" err="1"/>
              <a:t>Xively</a:t>
            </a:r>
            <a:endParaRPr lang="en-US" altLang="zh-TW" sz="2600" dirty="0"/>
          </a:p>
          <a:p>
            <a:r>
              <a:rPr lang="en-US" altLang="zh-TW" sz="2600" dirty="0" err="1"/>
              <a:t>Nimbits</a:t>
            </a:r>
            <a:endParaRPr lang="en-US" altLang="zh-TW" sz="2600" dirty="0"/>
          </a:p>
          <a:p>
            <a:r>
              <a:rPr lang="en-US" altLang="zh-TW" sz="2600" dirty="0" err="1"/>
              <a:t>Axeda</a:t>
            </a:r>
            <a:endParaRPr lang="en-US" altLang="zh-TW" sz="2600" dirty="0"/>
          </a:p>
          <a:p>
            <a:r>
              <a:rPr lang="en-US" altLang="zh-TW" sz="2600" dirty="0"/>
              <a:t>Device Insight</a:t>
            </a:r>
          </a:p>
          <a:p>
            <a:r>
              <a:rPr lang="en-US" altLang="zh-TW" sz="2600" dirty="0" err="1"/>
              <a:t>Thingworx</a:t>
            </a:r>
            <a:endParaRPr lang="en-US" altLang="zh-TW" sz="2600" dirty="0"/>
          </a:p>
          <a:p>
            <a:r>
              <a:rPr lang="en-US" altLang="zh-TW" sz="2600" dirty="0"/>
              <a:t>Ninja Blocks platform </a:t>
            </a:r>
          </a:p>
          <a:p>
            <a:r>
              <a:rPr lang="en-US" altLang="zh-TW" sz="2600" dirty="0" err="1"/>
              <a:t>ioBridge</a:t>
            </a:r>
            <a:r>
              <a:rPr lang="en-US" altLang="zh-TW" sz="2600" dirty="0"/>
              <a:t> (Web Gateway)</a:t>
            </a:r>
          </a:p>
          <a:p>
            <a:r>
              <a:rPr lang="en-US" altLang="zh-TW" sz="2600" dirty="0" err="1"/>
              <a:t>Thingvibe</a:t>
            </a:r>
            <a:endParaRPr lang="en-US" altLang="zh-TW" sz="2600" dirty="0"/>
          </a:p>
          <a:p>
            <a:r>
              <a:rPr lang="en-US" altLang="zh-TW" sz="2600" dirty="0"/>
              <a:t>Digi</a:t>
            </a:r>
          </a:p>
          <a:p>
            <a:r>
              <a:rPr lang="en-US" altLang="zh-TW" sz="2600" dirty="0"/>
              <a:t>Bosch</a:t>
            </a:r>
          </a:p>
          <a:p>
            <a:r>
              <a:rPr lang="en-US" altLang="zh-TW" sz="2600" dirty="0"/>
              <a:t>SAP</a:t>
            </a:r>
          </a:p>
          <a:p>
            <a:r>
              <a:rPr lang="en-US" altLang="zh-TW" sz="2600" dirty="0"/>
              <a:t>Etc.</a:t>
            </a:r>
          </a:p>
          <a:p>
            <a:endParaRPr lang="zh-TW" altLang="en-US" dirty="0"/>
          </a:p>
        </p:txBody>
      </p:sp>
      <p:sp>
        <p:nvSpPr>
          <p:cNvPr id="6" name="內容版面配置區 5"/>
          <p:cNvSpPr>
            <a:spLocks noGrp="1"/>
          </p:cNvSpPr>
          <p:nvPr>
            <p:ph sz="quarter" idx="4"/>
          </p:nvPr>
        </p:nvSpPr>
        <p:spPr/>
        <p:txBody>
          <a:bodyPr>
            <a:normAutofit fontScale="92500" lnSpcReduction="10000"/>
          </a:bodyPr>
          <a:lstStyle/>
          <a:p>
            <a:pPr lvl="1"/>
            <a:r>
              <a:rPr lang="en-US" altLang="zh-TW" dirty="0" smtClean="0"/>
              <a:t>OSIOT </a:t>
            </a:r>
            <a:r>
              <a:rPr lang="en-US" altLang="zh-TW" dirty="0"/>
              <a:t>Interoperability Project</a:t>
            </a:r>
          </a:p>
          <a:p>
            <a:pPr lvl="1"/>
            <a:r>
              <a:rPr lang="en-US" altLang="zh-TW" dirty="0"/>
              <a:t>Eclipse M2M Industry Group</a:t>
            </a:r>
          </a:p>
          <a:p>
            <a:pPr lvl="1"/>
            <a:r>
              <a:rPr lang="en-US" altLang="zh-TW" dirty="0" err="1"/>
              <a:t>Koneki</a:t>
            </a:r>
            <a:endParaRPr lang="en-US" altLang="zh-TW" dirty="0"/>
          </a:p>
          <a:p>
            <a:pPr lvl="1"/>
            <a:r>
              <a:rPr lang="en-US" altLang="zh-TW" dirty="0" err="1"/>
              <a:t>Paho</a:t>
            </a:r>
            <a:endParaRPr lang="en-US" altLang="zh-TW" dirty="0"/>
          </a:p>
          <a:p>
            <a:pPr lvl="1"/>
            <a:r>
              <a:rPr lang="en-US" altLang="zh-TW" dirty="0" err="1"/>
              <a:t>Lua</a:t>
            </a:r>
            <a:endParaRPr lang="en-US" altLang="zh-TW" dirty="0"/>
          </a:p>
          <a:p>
            <a:pPr lvl="1"/>
            <a:r>
              <a:rPr lang="en-US" altLang="zh-TW" dirty="0"/>
              <a:t>MQTT</a:t>
            </a:r>
          </a:p>
          <a:p>
            <a:pPr lvl="1"/>
            <a:r>
              <a:rPr lang="en-US" altLang="zh-TW" dirty="0"/>
              <a:t>OM2M (Open Source)</a:t>
            </a:r>
          </a:p>
          <a:p>
            <a:pPr lvl="1"/>
            <a:r>
              <a:rPr lang="en-US" altLang="zh-TW" dirty="0" err="1"/>
              <a:t>Contiki</a:t>
            </a:r>
            <a:r>
              <a:rPr lang="en-US" altLang="zh-TW" dirty="0"/>
              <a:t> – IP-based open source operating system for the IoT</a:t>
            </a:r>
          </a:p>
          <a:p>
            <a:pPr lvl="1"/>
            <a:r>
              <a:rPr lang="en-US" altLang="zh-TW" dirty="0"/>
              <a:t>Etc.</a:t>
            </a:r>
          </a:p>
          <a:p>
            <a:endParaRPr lang="zh-TW" altLang="en-US" dirty="0"/>
          </a:p>
        </p:txBody>
      </p:sp>
      <p:sp>
        <p:nvSpPr>
          <p:cNvPr id="8" name="投影片編號版面配置區 7"/>
          <p:cNvSpPr>
            <a:spLocks noGrp="1"/>
          </p:cNvSpPr>
          <p:nvPr>
            <p:ph type="sldNum" sz="quarter" idx="10"/>
          </p:nvPr>
        </p:nvSpPr>
        <p:spPr/>
        <p:txBody>
          <a:bodyPr/>
          <a:lstStyle/>
          <a:p>
            <a:fld id="{BC71E80C-9635-473D-9F26-B779060F2DD3}" type="slidenum">
              <a:rPr lang="zh-TW" altLang="en-US" smtClean="0"/>
              <a:t>24</a:t>
            </a:fld>
            <a:endParaRPr lang="zh-TW" altLang="en-US"/>
          </a:p>
        </p:txBody>
      </p:sp>
    </p:spTree>
    <p:extLst>
      <p:ext uri="{BB962C8B-B14F-4D97-AF65-F5344CB8AC3E}">
        <p14:creationId xmlns:p14="http://schemas.microsoft.com/office/powerpoint/2010/main" val="36281269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solidFill>
                  <a:schemeClr val="tx1"/>
                </a:solidFill>
              </a:rPr>
              <a:t>Device and Gateway Manufacturer</a:t>
            </a:r>
            <a:endParaRPr lang="zh-TW" altLang="en-US" dirty="0">
              <a:solidFill>
                <a:schemeClr val="tx1"/>
              </a:solidFill>
            </a:endParaRPr>
          </a:p>
        </p:txBody>
      </p:sp>
      <p:sp>
        <p:nvSpPr>
          <p:cNvPr id="4" name="Content Placeholder 2"/>
          <p:cNvSpPr txBox="1">
            <a:spLocks/>
          </p:cNvSpPr>
          <p:nvPr/>
        </p:nvSpPr>
        <p:spPr>
          <a:xfrm>
            <a:off x="107504" y="1965529"/>
            <a:ext cx="3429000" cy="4297363"/>
          </a:xfrm>
          <a:prstGeom prst="rect">
            <a:avLst/>
          </a:prstGeom>
        </p:spPr>
        <p:txBody>
          <a:bodyPr>
            <a:normAutofit fontScale="92500" lnSpcReduction="1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sz="2400" smtClean="0"/>
              <a:t>Devices</a:t>
            </a:r>
          </a:p>
          <a:p>
            <a:pPr lvl="1"/>
            <a:r>
              <a:rPr lang="en-US" sz="2000" smtClean="0"/>
              <a:t>Withings</a:t>
            </a:r>
          </a:p>
          <a:p>
            <a:pPr lvl="1"/>
            <a:r>
              <a:rPr lang="en-US" sz="2000" smtClean="0"/>
              <a:t>Philips Hue</a:t>
            </a:r>
          </a:p>
          <a:p>
            <a:pPr lvl="1"/>
            <a:r>
              <a:rPr lang="en-US" sz="2000" smtClean="0"/>
              <a:t>Nike (FuelBand)</a:t>
            </a:r>
          </a:p>
          <a:p>
            <a:pPr lvl="1"/>
            <a:r>
              <a:rPr lang="en-US" sz="2000" smtClean="0"/>
              <a:t>Fitbit (Force)</a:t>
            </a:r>
          </a:p>
          <a:p>
            <a:pPr lvl="1"/>
            <a:r>
              <a:rPr lang="en-US" sz="2000" smtClean="0"/>
              <a:t>Apple (iWatch)</a:t>
            </a:r>
          </a:p>
          <a:p>
            <a:pPr lvl="1"/>
            <a:r>
              <a:rPr lang="en-US" sz="2000" smtClean="0"/>
              <a:t>Jawbone (UP 24)</a:t>
            </a:r>
          </a:p>
          <a:p>
            <a:pPr lvl="1"/>
            <a:r>
              <a:rPr lang="en-US" sz="2000" smtClean="0"/>
              <a:t>Misfit (Shine)</a:t>
            </a:r>
          </a:p>
          <a:p>
            <a:pPr lvl="1"/>
            <a:r>
              <a:rPr lang="en-US" sz="2000" smtClean="0"/>
              <a:t>Dropcam</a:t>
            </a:r>
          </a:p>
          <a:p>
            <a:pPr lvl="1"/>
            <a:r>
              <a:rPr lang="en-US" sz="2000" smtClean="0"/>
              <a:t>Kwikset Kevo E-Lock</a:t>
            </a:r>
          </a:p>
          <a:p>
            <a:pPr lvl="1"/>
            <a:r>
              <a:rPr lang="en-US" sz="2000" smtClean="0"/>
              <a:t>Honeywell Lyric Thermostat</a:t>
            </a:r>
          </a:p>
          <a:p>
            <a:pPr lvl="1"/>
            <a:r>
              <a:rPr lang="en-US" sz="2000" smtClean="0"/>
              <a:t>Etc.</a:t>
            </a:r>
          </a:p>
          <a:p>
            <a:endParaRPr lang="en-US" smtClean="0"/>
          </a:p>
          <a:p>
            <a:endParaRPr lang="en-US" dirty="0"/>
          </a:p>
        </p:txBody>
      </p:sp>
      <p:sp>
        <p:nvSpPr>
          <p:cNvPr id="5" name="TextBox 5"/>
          <p:cNvSpPr txBox="1"/>
          <p:nvPr/>
        </p:nvSpPr>
        <p:spPr>
          <a:xfrm>
            <a:off x="4908104" y="1897493"/>
            <a:ext cx="3962400" cy="4154984"/>
          </a:xfrm>
          <a:prstGeom prst="rect">
            <a:avLst/>
          </a:prstGeom>
          <a:noFill/>
        </p:spPr>
        <p:txBody>
          <a:bodyPr wrap="square" rtlCol="0">
            <a:spAutoFit/>
          </a:bodyPr>
          <a:lstStyle/>
          <a:p>
            <a:pPr marL="342900" lvl="0" indent="-342900">
              <a:spcBef>
                <a:spcPct val="20000"/>
              </a:spcBef>
              <a:buFont typeface="Arial" pitchFamily="34" charset="0"/>
              <a:buChar char="•"/>
            </a:pPr>
            <a:r>
              <a:rPr lang="en-US" altLang="zh-TW" sz="2400" dirty="0">
                <a:solidFill>
                  <a:prstClr val="black"/>
                </a:solidFill>
              </a:rPr>
              <a:t>Development Kits</a:t>
            </a:r>
          </a:p>
          <a:p>
            <a:pPr marL="742950" lvl="1" indent="-285750">
              <a:spcBef>
                <a:spcPct val="20000"/>
              </a:spcBef>
              <a:buFont typeface="Arial" pitchFamily="34" charset="0"/>
              <a:buChar char="–"/>
            </a:pPr>
            <a:r>
              <a:rPr lang="en-US" altLang="zh-TW" dirty="0">
                <a:solidFill>
                  <a:prstClr val="black"/>
                </a:solidFill>
              </a:rPr>
              <a:t>Arduino</a:t>
            </a:r>
          </a:p>
          <a:p>
            <a:pPr marL="742950" lvl="1" indent="-285750">
              <a:spcBef>
                <a:spcPct val="20000"/>
              </a:spcBef>
              <a:buFont typeface="Arial" pitchFamily="34" charset="0"/>
              <a:buChar char="–"/>
            </a:pPr>
            <a:r>
              <a:rPr lang="en-US" altLang="zh-TW" dirty="0">
                <a:solidFill>
                  <a:prstClr val="black"/>
                </a:solidFill>
              </a:rPr>
              <a:t>Raspberry Pi</a:t>
            </a:r>
          </a:p>
          <a:p>
            <a:pPr marL="742950" lvl="1" indent="-285750">
              <a:spcBef>
                <a:spcPct val="20000"/>
              </a:spcBef>
              <a:buFont typeface="Arial" pitchFamily="34" charset="0"/>
              <a:buChar char="–"/>
            </a:pPr>
            <a:r>
              <a:rPr lang="en-US" altLang="zh-TW" dirty="0">
                <a:solidFill>
                  <a:prstClr val="black"/>
                </a:solidFill>
              </a:rPr>
              <a:t>BITalino</a:t>
            </a:r>
          </a:p>
          <a:p>
            <a:pPr marL="742950" lvl="1" indent="-285750">
              <a:spcBef>
                <a:spcPct val="20000"/>
              </a:spcBef>
              <a:buFont typeface="Arial" pitchFamily="34" charset="0"/>
              <a:buChar char="–"/>
            </a:pPr>
            <a:r>
              <a:rPr lang="en-US" altLang="zh-TW" dirty="0">
                <a:solidFill>
                  <a:prstClr val="black"/>
                </a:solidFill>
              </a:rPr>
              <a:t>WunderBar</a:t>
            </a:r>
          </a:p>
          <a:p>
            <a:pPr marL="742950" lvl="1" indent="-285750">
              <a:spcBef>
                <a:spcPct val="20000"/>
              </a:spcBef>
              <a:buFont typeface="Arial" pitchFamily="34" charset="0"/>
              <a:buChar char="–"/>
            </a:pPr>
            <a:r>
              <a:rPr lang="en-US" altLang="zh-TW" dirty="0">
                <a:solidFill>
                  <a:prstClr val="black"/>
                </a:solidFill>
              </a:rPr>
              <a:t>Intel’s Galileo/Edison</a:t>
            </a:r>
          </a:p>
          <a:p>
            <a:pPr marL="1143000" lvl="2" indent="-228600">
              <a:spcBef>
                <a:spcPct val="20000"/>
              </a:spcBef>
              <a:buFont typeface="Arial" pitchFamily="34" charset="0"/>
              <a:buChar char="•"/>
            </a:pPr>
            <a:r>
              <a:rPr lang="en-US" altLang="zh-TW" sz="1600" dirty="0">
                <a:solidFill>
                  <a:prstClr val="black"/>
                </a:solidFill>
              </a:rPr>
              <a:t>Yocto Application Development Toolkit (ADT)</a:t>
            </a:r>
          </a:p>
          <a:p>
            <a:pPr marL="742950" lvl="1" indent="-285750">
              <a:spcBef>
                <a:spcPct val="20000"/>
              </a:spcBef>
              <a:buFont typeface="Arial" pitchFamily="34" charset="0"/>
              <a:buChar char="–"/>
            </a:pPr>
            <a:r>
              <a:rPr lang="en-US" altLang="zh-TW" dirty="0">
                <a:solidFill>
                  <a:prstClr val="black"/>
                </a:solidFill>
              </a:rPr>
              <a:t>TI’s wireless connectivity</a:t>
            </a:r>
          </a:p>
          <a:p>
            <a:pPr marL="742950" lvl="1" indent="-285750">
              <a:spcBef>
                <a:spcPct val="20000"/>
              </a:spcBef>
              <a:buFont typeface="Arial" pitchFamily="34" charset="0"/>
              <a:buChar char="–"/>
            </a:pPr>
            <a:r>
              <a:rPr lang="en-US" altLang="zh-TW" dirty="0" smtClean="0">
                <a:solidFill>
                  <a:prstClr val="black"/>
                </a:solidFill>
              </a:rPr>
              <a:t>Mediatek LinkIt</a:t>
            </a:r>
          </a:p>
          <a:p>
            <a:pPr marL="742950" lvl="1" indent="-285750">
              <a:spcBef>
                <a:spcPct val="20000"/>
              </a:spcBef>
              <a:buFont typeface="Arial" pitchFamily="34" charset="0"/>
              <a:buChar char="–"/>
            </a:pPr>
            <a:r>
              <a:rPr lang="en-US" altLang="zh-TW" dirty="0" smtClean="0">
                <a:solidFill>
                  <a:prstClr val="black"/>
                </a:solidFill>
              </a:rPr>
              <a:t>Etc</a:t>
            </a:r>
            <a:r>
              <a:rPr lang="en-US" altLang="zh-TW" dirty="0">
                <a:solidFill>
                  <a:prstClr val="black"/>
                </a:solidFill>
              </a:rPr>
              <a:t>.</a:t>
            </a:r>
          </a:p>
          <a:p>
            <a:endParaRPr lang="zh-TW" altLang="en-US" sz="3200" dirty="0"/>
          </a:p>
        </p:txBody>
      </p:sp>
      <p:sp>
        <p:nvSpPr>
          <p:cNvPr id="6" name="TextBox 6"/>
          <p:cNvSpPr txBox="1"/>
          <p:nvPr/>
        </p:nvSpPr>
        <p:spPr>
          <a:xfrm>
            <a:off x="2691046" y="1914154"/>
            <a:ext cx="2674258" cy="5115246"/>
          </a:xfrm>
          <a:prstGeom prst="rect">
            <a:avLst/>
          </a:prstGeom>
          <a:noFill/>
        </p:spPr>
        <p:txBody>
          <a:bodyPr wrap="none" rtlCol="0">
            <a:spAutoFit/>
          </a:bodyPr>
          <a:lstStyle/>
          <a:p>
            <a:pPr marL="285750" indent="-285750">
              <a:buFont typeface="Arial" panose="020B0604020202020204" pitchFamily="34" charset="0"/>
              <a:buChar char="•"/>
            </a:pPr>
            <a:r>
              <a:rPr lang="en-US" altLang="zh-TW" sz="2400" dirty="0" smtClean="0"/>
              <a:t>Gateways</a:t>
            </a:r>
          </a:p>
          <a:p>
            <a:pPr marL="742950" lvl="1" indent="-285750">
              <a:spcBef>
                <a:spcPct val="20000"/>
              </a:spcBef>
              <a:buFont typeface="Arial" pitchFamily="34" charset="0"/>
              <a:buChar char="–"/>
            </a:pPr>
            <a:r>
              <a:rPr lang="en-US" altLang="zh-TW" dirty="0" smtClean="0">
                <a:solidFill>
                  <a:prstClr val="black"/>
                </a:solidFill>
              </a:rPr>
              <a:t>ECS</a:t>
            </a:r>
          </a:p>
          <a:p>
            <a:pPr marL="742950" lvl="1" indent="-285750">
              <a:spcBef>
                <a:spcPct val="20000"/>
              </a:spcBef>
              <a:buFont typeface="Arial" pitchFamily="34" charset="0"/>
              <a:buChar char="–"/>
            </a:pPr>
            <a:r>
              <a:rPr lang="en-US" altLang="zh-TW" dirty="0" smtClean="0">
                <a:solidFill>
                  <a:prstClr val="black"/>
                </a:solidFill>
              </a:rPr>
              <a:t>Actility Cocoon</a:t>
            </a:r>
          </a:p>
          <a:p>
            <a:pPr marL="742950" lvl="1" indent="-285750">
              <a:spcBef>
                <a:spcPct val="20000"/>
              </a:spcBef>
              <a:buFont typeface="Arial" pitchFamily="34" charset="0"/>
              <a:buChar char="–"/>
            </a:pPr>
            <a:r>
              <a:rPr lang="en-US" altLang="zh-TW" dirty="0">
                <a:solidFill>
                  <a:prstClr val="black"/>
                </a:solidFill>
              </a:rPr>
              <a:t> </a:t>
            </a:r>
            <a:r>
              <a:rPr lang="en-US" altLang="zh-TW" dirty="0" smtClean="0">
                <a:solidFill>
                  <a:prstClr val="black"/>
                </a:solidFill>
              </a:rPr>
              <a:t>AAEON</a:t>
            </a:r>
          </a:p>
          <a:p>
            <a:pPr marL="742950" lvl="1" indent="-285750">
              <a:spcBef>
                <a:spcPct val="20000"/>
              </a:spcBef>
              <a:buFont typeface="Arial" pitchFamily="34" charset="0"/>
              <a:buChar char="–"/>
            </a:pPr>
            <a:r>
              <a:rPr lang="en-US" altLang="zh-TW" dirty="0" smtClean="0">
                <a:solidFill>
                  <a:prstClr val="black"/>
                </a:solidFill>
              </a:rPr>
              <a:t>Portwell</a:t>
            </a:r>
            <a:endParaRPr lang="en-US" altLang="zh-TW" sz="3200" dirty="0"/>
          </a:p>
          <a:p>
            <a:pPr marL="742950" lvl="1" indent="-285750">
              <a:spcBef>
                <a:spcPct val="20000"/>
              </a:spcBef>
              <a:buFont typeface="Arial" pitchFamily="34" charset="0"/>
              <a:buChar char="–"/>
            </a:pPr>
            <a:r>
              <a:rPr lang="en-US" altLang="zh-TW" dirty="0" err="1" smtClean="0">
                <a:solidFill>
                  <a:prstClr val="black"/>
                </a:solidFill>
              </a:rPr>
              <a:t>Astar-tek</a:t>
            </a:r>
            <a:endParaRPr lang="en-US" altLang="zh-TW" dirty="0" smtClean="0">
              <a:solidFill>
                <a:prstClr val="black"/>
              </a:solidFill>
            </a:endParaRPr>
          </a:p>
          <a:p>
            <a:pPr marL="742950" lvl="1" indent="-285750">
              <a:spcBef>
                <a:spcPct val="20000"/>
              </a:spcBef>
              <a:buFont typeface="Arial" pitchFamily="34" charset="0"/>
              <a:buChar char="–"/>
            </a:pPr>
            <a:r>
              <a:rPr lang="en-US" altLang="zh-TW" dirty="0" smtClean="0">
                <a:solidFill>
                  <a:prstClr val="black"/>
                </a:solidFill>
              </a:rPr>
              <a:t>Freesacle</a:t>
            </a:r>
          </a:p>
          <a:p>
            <a:pPr marL="742950" lvl="1" indent="-285750">
              <a:spcBef>
                <a:spcPct val="20000"/>
              </a:spcBef>
              <a:buFont typeface="Arial" pitchFamily="34" charset="0"/>
              <a:buChar char="–"/>
            </a:pPr>
            <a:r>
              <a:rPr lang="en-US" altLang="zh-TW" dirty="0" smtClean="0">
                <a:solidFill>
                  <a:prstClr val="black"/>
                </a:solidFill>
              </a:rPr>
              <a:t>NXP</a:t>
            </a:r>
          </a:p>
          <a:p>
            <a:pPr marL="742950" lvl="1" indent="-285750">
              <a:spcBef>
                <a:spcPct val="20000"/>
              </a:spcBef>
              <a:buFont typeface="Arial" pitchFamily="34" charset="0"/>
              <a:buChar char="–"/>
            </a:pPr>
            <a:r>
              <a:rPr lang="en-US" altLang="zh-TW" dirty="0">
                <a:solidFill>
                  <a:prstClr val="black"/>
                </a:solidFill>
              </a:rPr>
              <a:t>White Oak </a:t>
            </a:r>
            <a:r>
              <a:rPr lang="en-US" altLang="zh-TW" dirty="0" smtClean="0">
                <a:solidFill>
                  <a:prstClr val="black"/>
                </a:solidFill>
              </a:rPr>
              <a:t>Canyon</a:t>
            </a:r>
          </a:p>
          <a:p>
            <a:pPr marL="742950" lvl="1" indent="-285750">
              <a:spcBef>
                <a:spcPct val="20000"/>
              </a:spcBef>
              <a:buFont typeface="Arial" pitchFamily="34" charset="0"/>
              <a:buChar char="–"/>
            </a:pPr>
            <a:r>
              <a:rPr lang="en-US" altLang="zh-TW" dirty="0" smtClean="0">
                <a:solidFill>
                  <a:prstClr val="black"/>
                </a:solidFill>
              </a:rPr>
              <a:t>Axiomtek</a:t>
            </a:r>
          </a:p>
          <a:p>
            <a:pPr marL="742950" lvl="1" indent="-285750">
              <a:spcBef>
                <a:spcPct val="20000"/>
              </a:spcBef>
              <a:buFont typeface="Arial" pitchFamily="34" charset="0"/>
              <a:buChar char="–"/>
            </a:pPr>
            <a:r>
              <a:rPr lang="en-US" altLang="zh-TW" dirty="0" smtClean="0">
                <a:solidFill>
                  <a:prstClr val="black"/>
                </a:solidFill>
              </a:rPr>
              <a:t>Kontron</a:t>
            </a:r>
          </a:p>
          <a:p>
            <a:pPr marL="742950" lvl="1" indent="-285750">
              <a:spcBef>
                <a:spcPct val="20000"/>
              </a:spcBef>
              <a:buFont typeface="Arial" pitchFamily="34" charset="0"/>
              <a:buChar char="–"/>
            </a:pPr>
            <a:r>
              <a:rPr lang="en-US" altLang="zh-TW" dirty="0" smtClean="0">
                <a:solidFill>
                  <a:prstClr val="black"/>
                </a:solidFill>
              </a:rPr>
              <a:t>ADLINK</a:t>
            </a:r>
          </a:p>
          <a:p>
            <a:pPr marL="742950" lvl="1" indent="-285750">
              <a:spcBef>
                <a:spcPct val="20000"/>
              </a:spcBef>
              <a:buFont typeface="Arial" pitchFamily="34" charset="0"/>
              <a:buChar char="–"/>
            </a:pPr>
            <a:r>
              <a:rPr lang="en-US" altLang="zh-TW" dirty="0" smtClean="0">
                <a:solidFill>
                  <a:prstClr val="black"/>
                </a:solidFill>
              </a:rPr>
              <a:t>Advantech</a:t>
            </a:r>
          </a:p>
          <a:p>
            <a:pPr marL="742950" lvl="1" indent="-285750">
              <a:spcBef>
                <a:spcPct val="20000"/>
              </a:spcBef>
              <a:buFont typeface="Arial" pitchFamily="34" charset="0"/>
              <a:buChar char="–"/>
            </a:pPr>
            <a:r>
              <a:rPr lang="en-US" altLang="zh-TW" dirty="0" smtClean="0">
                <a:solidFill>
                  <a:prstClr val="black"/>
                </a:solidFill>
              </a:rPr>
              <a:t>Etc.</a:t>
            </a:r>
          </a:p>
          <a:p>
            <a:pPr marL="742950" lvl="1" indent="-285750">
              <a:spcBef>
                <a:spcPct val="20000"/>
              </a:spcBef>
              <a:buFont typeface="Arial" pitchFamily="34" charset="0"/>
              <a:buChar char="–"/>
            </a:pPr>
            <a:endParaRPr lang="en-US" altLang="zh-TW" dirty="0">
              <a:solidFill>
                <a:prstClr val="black"/>
              </a:solidFill>
            </a:endParaRPr>
          </a:p>
        </p:txBody>
      </p:sp>
      <p:sp>
        <p:nvSpPr>
          <p:cNvPr id="7" name="投影片編號版面配置區 6"/>
          <p:cNvSpPr>
            <a:spLocks noGrp="1"/>
          </p:cNvSpPr>
          <p:nvPr>
            <p:ph type="sldNum" sz="quarter" idx="4"/>
          </p:nvPr>
        </p:nvSpPr>
        <p:spPr/>
        <p:txBody>
          <a:bodyPr/>
          <a:lstStyle/>
          <a:p>
            <a:fld id="{BC71E80C-9635-473D-9F26-B779060F2DD3}" type="slidenum">
              <a:rPr lang="zh-TW" altLang="en-US" smtClean="0"/>
              <a:t>25</a:t>
            </a:fld>
            <a:endParaRPr lang="zh-TW" altLang="en-US"/>
          </a:p>
        </p:txBody>
      </p:sp>
    </p:spTree>
    <p:extLst>
      <p:ext uri="{BB962C8B-B14F-4D97-AF65-F5344CB8AC3E}">
        <p14:creationId xmlns:p14="http://schemas.microsoft.com/office/powerpoint/2010/main" val="4129523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300" y="476672"/>
            <a:ext cx="8077200" cy="1143000"/>
          </a:xfrm>
        </p:spPr>
        <p:txBody>
          <a:bodyPr>
            <a:normAutofit fontScale="90000"/>
          </a:bodyPr>
          <a:lstStyle/>
          <a:p>
            <a:r>
              <a:rPr lang="en-US" sz="3600" dirty="0">
                <a:solidFill>
                  <a:schemeClr val="tx1"/>
                </a:solidFill>
              </a:rPr>
              <a:t>Chip Manufacturer (Just an example here)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524000"/>
            <a:ext cx="4770100" cy="33337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00" y="4343400"/>
            <a:ext cx="1828800" cy="1828800"/>
          </a:xfrm>
          <a:prstGeom prst="rect">
            <a:avLst/>
          </a:prstGeom>
        </p:spPr>
      </p:pic>
      <p:sp>
        <p:nvSpPr>
          <p:cNvPr id="7" name="TextBox 6"/>
          <p:cNvSpPr txBox="1"/>
          <p:nvPr/>
        </p:nvSpPr>
        <p:spPr>
          <a:xfrm>
            <a:off x="2514600" y="4888468"/>
            <a:ext cx="1230017" cy="369332"/>
          </a:xfrm>
          <a:prstGeom prst="rect">
            <a:avLst/>
          </a:prstGeom>
          <a:noFill/>
        </p:spPr>
        <p:txBody>
          <a:bodyPr wrap="none" rtlCol="0">
            <a:spAutoFit/>
          </a:bodyPr>
          <a:lstStyle/>
          <a:p>
            <a:r>
              <a:rPr lang="en-US" altLang="zh-TW" dirty="0" smtClean="0"/>
              <a:t>Intel Quark</a:t>
            </a:r>
            <a:endParaRPr lang="zh-TW" altLang="en-US" dirty="0"/>
          </a:p>
        </p:txBody>
      </p:sp>
      <p:sp>
        <p:nvSpPr>
          <p:cNvPr id="8" name="TextBox 7"/>
          <p:cNvSpPr txBox="1"/>
          <p:nvPr/>
        </p:nvSpPr>
        <p:spPr>
          <a:xfrm>
            <a:off x="6776391" y="6172200"/>
            <a:ext cx="1230017" cy="369332"/>
          </a:xfrm>
          <a:prstGeom prst="rect">
            <a:avLst/>
          </a:prstGeom>
          <a:noFill/>
        </p:spPr>
        <p:txBody>
          <a:bodyPr wrap="none" rtlCol="0">
            <a:spAutoFit/>
          </a:bodyPr>
          <a:lstStyle/>
          <a:p>
            <a:r>
              <a:rPr lang="en-US" altLang="zh-TW" dirty="0" smtClean="0"/>
              <a:t>Intel Quark</a:t>
            </a:r>
            <a:endParaRPr lang="zh-TW" altLang="en-US" dirty="0"/>
          </a:p>
        </p:txBody>
      </p:sp>
      <p:sp>
        <p:nvSpPr>
          <p:cNvPr id="9" name="TextBox 8"/>
          <p:cNvSpPr txBox="1"/>
          <p:nvPr/>
        </p:nvSpPr>
        <p:spPr>
          <a:xfrm>
            <a:off x="1295400" y="5562600"/>
            <a:ext cx="4924169" cy="369332"/>
          </a:xfrm>
          <a:prstGeom prst="rect">
            <a:avLst/>
          </a:prstGeom>
          <a:noFill/>
        </p:spPr>
        <p:txBody>
          <a:bodyPr wrap="none" rtlCol="0">
            <a:spAutoFit/>
          </a:bodyPr>
          <a:lstStyle/>
          <a:p>
            <a:r>
              <a:rPr lang="en-US" altLang="zh-TW" dirty="0" smtClean="0"/>
              <a:t>Mediatek, Marvel, ARM, Intel, TI, QUALCOMM etc.</a:t>
            </a:r>
            <a:endParaRPr lang="zh-TW" altLang="en-US" dirty="0"/>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26</a:t>
            </a:fld>
            <a:endParaRPr lang="zh-TW" altLang="en-US"/>
          </a:p>
        </p:txBody>
      </p:sp>
    </p:spTree>
    <p:extLst>
      <p:ext uri="{BB962C8B-B14F-4D97-AF65-F5344CB8AC3E}">
        <p14:creationId xmlns:p14="http://schemas.microsoft.com/office/powerpoint/2010/main" val="3938253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606535" y="2996952"/>
            <a:ext cx="8229600" cy="1143000"/>
          </a:xfrm>
        </p:spPr>
        <p:txBody>
          <a:bodyPr>
            <a:normAutofit/>
          </a:bodyPr>
          <a:lstStyle/>
          <a:p>
            <a:r>
              <a:rPr lang="en-US" altLang="zh-TW" dirty="0" smtClean="0"/>
              <a:t>Outlook of </a:t>
            </a:r>
            <a:r>
              <a:rPr lang="en-US" altLang="zh-TW" dirty="0"/>
              <a:t>the IoT/M2M</a:t>
            </a:r>
            <a:endParaRPr lang="zh-TW" altLang="en-US" dirty="0"/>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27</a:t>
            </a:fld>
            <a:endParaRPr lang="zh-TW" altLang="en-US" dirty="0"/>
          </a:p>
        </p:txBody>
      </p:sp>
    </p:spTree>
    <p:extLst>
      <p:ext uri="{BB962C8B-B14F-4D97-AF65-F5344CB8AC3E}">
        <p14:creationId xmlns:p14="http://schemas.microsoft.com/office/powerpoint/2010/main" val="9319096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Emerging of </a:t>
            </a:r>
            <a:r>
              <a:rPr lang="en-US" altLang="zh-TW" dirty="0" err="1"/>
              <a:t>IoT</a:t>
            </a:r>
            <a:r>
              <a:rPr lang="en-US" altLang="zh-TW" dirty="0"/>
              <a:t>/M2M Industry Alliances</a:t>
            </a:r>
            <a:endParaRPr lang="zh-TW" altLang="en-US" dirty="0"/>
          </a:p>
        </p:txBody>
      </p:sp>
      <p:sp>
        <p:nvSpPr>
          <p:cNvPr id="3" name="內容版面配置區 2"/>
          <p:cNvSpPr>
            <a:spLocks noGrp="1"/>
          </p:cNvSpPr>
          <p:nvPr>
            <p:ph idx="1"/>
          </p:nvPr>
        </p:nvSpPr>
        <p:spPr/>
        <p:txBody>
          <a:bodyPr/>
          <a:lstStyle/>
          <a:p>
            <a:r>
              <a:rPr lang="en-US" altLang="zh-TW" dirty="0" err="1"/>
              <a:t>AllSeen</a:t>
            </a:r>
            <a:r>
              <a:rPr lang="en-US" altLang="zh-TW" dirty="0"/>
              <a:t> Alliance</a:t>
            </a:r>
          </a:p>
          <a:p>
            <a:r>
              <a:rPr lang="en-US" altLang="zh-TW" dirty="0"/>
              <a:t>Open Connectivity Foundation (OCF</a:t>
            </a:r>
            <a:r>
              <a:rPr lang="en-US" altLang="zh-TW" dirty="0" smtClean="0"/>
              <a:t>)</a:t>
            </a:r>
          </a:p>
          <a:p>
            <a:r>
              <a:rPr lang="en-US" altLang="zh-TW" dirty="0"/>
              <a:t>Google </a:t>
            </a:r>
            <a:r>
              <a:rPr lang="en-US" altLang="zh-TW" dirty="0" smtClean="0"/>
              <a:t>Weave</a:t>
            </a:r>
          </a:p>
          <a:p>
            <a:r>
              <a:rPr lang="en-US" altLang="zh-TW" dirty="0" smtClean="0"/>
              <a:t>Apple </a:t>
            </a:r>
            <a:r>
              <a:rPr lang="en-US" altLang="zh-TW" dirty="0" err="1" smtClean="0"/>
              <a:t>Homekit</a:t>
            </a:r>
            <a:endParaRPr lang="en-US" altLang="zh-TW" dirty="0"/>
          </a:p>
          <a:p>
            <a:r>
              <a:rPr lang="en-US" altLang="zh-TW" dirty="0"/>
              <a:t>Industrial Internet Consortium</a:t>
            </a:r>
          </a:p>
          <a:p>
            <a:endParaRPr lang="zh-TW" altLang="en-US" dirty="0"/>
          </a:p>
        </p:txBody>
      </p:sp>
      <p:sp>
        <p:nvSpPr>
          <p:cNvPr id="4" name="投影片編號版面配置區 3"/>
          <p:cNvSpPr>
            <a:spLocks noGrp="1"/>
          </p:cNvSpPr>
          <p:nvPr>
            <p:ph type="sldNum" sz="quarter" idx="4"/>
          </p:nvPr>
        </p:nvSpPr>
        <p:spPr/>
        <p:txBody>
          <a:bodyPr/>
          <a:lstStyle/>
          <a:p>
            <a:fld id="{BC71E80C-9635-473D-9F26-B779060F2DD3}" type="slidenum">
              <a:rPr lang="zh-TW" altLang="en-US" smtClean="0"/>
              <a:t>28</a:t>
            </a:fld>
            <a:endParaRPr lang="zh-TW" altLang="en-US" dirty="0"/>
          </a:p>
        </p:txBody>
      </p:sp>
    </p:spTree>
    <p:extLst>
      <p:ext uri="{BB962C8B-B14F-4D97-AF65-F5344CB8AC3E}">
        <p14:creationId xmlns:p14="http://schemas.microsoft.com/office/powerpoint/2010/main" val="14917840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err="1" smtClean="0"/>
              <a:t>AllSeen</a:t>
            </a:r>
            <a:r>
              <a:rPr lang="en-US" altLang="zh-TW" dirty="0" smtClean="0"/>
              <a:t> Alliance</a:t>
            </a:r>
            <a:endParaRPr lang="zh-TW" altLang="en-US" dirty="0"/>
          </a:p>
        </p:txBody>
      </p:sp>
      <p:sp>
        <p:nvSpPr>
          <p:cNvPr id="3" name="內容版面配置區 2"/>
          <p:cNvSpPr>
            <a:spLocks noGrp="1"/>
          </p:cNvSpPr>
          <p:nvPr>
            <p:ph idx="1"/>
          </p:nvPr>
        </p:nvSpPr>
        <p:spPr/>
        <p:txBody>
          <a:bodyPr>
            <a:normAutofit fontScale="62500" lnSpcReduction="20000"/>
          </a:bodyPr>
          <a:lstStyle/>
          <a:p>
            <a:r>
              <a:rPr lang="en-US" altLang="zh-TW" dirty="0"/>
              <a:t> </a:t>
            </a:r>
            <a:r>
              <a:rPr lang="en-US" altLang="zh-TW" dirty="0" err="1"/>
              <a:t>AllSeen</a:t>
            </a:r>
            <a:r>
              <a:rPr lang="en-US" altLang="zh-TW" dirty="0"/>
              <a:t> </a:t>
            </a:r>
            <a:r>
              <a:rPr lang="en-US" altLang="zh-TW" dirty="0" smtClean="0"/>
              <a:t>Alliance provides the </a:t>
            </a:r>
            <a:r>
              <a:rPr lang="en-US" altLang="zh-TW" dirty="0"/>
              <a:t>AllJoyn™ </a:t>
            </a:r>
            <a:r>
              <a:rPr lang="en-US" altLang="zh-TW" dirty="0" smtClean="0"/>
              <a:t>framework that </a:t>
            </a:r>
            <a:r>
              <a:rPr lang="en-US" altLang="zh-TW" dirty="0"/>
              <a:t>is open source software that allows for proximity peer to peer over various transports. </a:t>
            </a:r>
          </a:p>
          <a:p>
            <a:r>
              <a:rPr lang="en-US" altLang="zh-TW" dirty="0"/>
              <a:t> It is written in C++ at its core, and provides multiple language bindings and complete implementations across various operating systems and chipsets. </a:t>
            </a:r>
          </a:p>
          <a:p>
            <a:r>
              <a:rPr lang="en-US" altLang="zh-TW" dirty="0"/>
              <a:t>The AllJoyn framework provides an object-oriented approach to making peer to peer easy, avoiding the need to ever deal with lower-level network protocols and hardware.</a:t>
            </a:r>
          </a:p>
          <a:p>
            <a:r>
              <a:rPr lang="en-US" altLang="zh-TW" dirty="0"/>
              <a:t> The AllJoyn SDK provides a set of APIs that allow a novice developer to create applications that take advantage of AllJoyn's capabilities.</a:t>
            </a:r>
          </a:p>
          <a:p>
            <a:pPr lvl="1"/>
            <a:r>
              <a:rPr lang="en-US" altLang="zh-TW" sz="3200" dirty="0"/>
              <a:t>Java API</a:t>
            </a:r>
          </a:p>
          <a:p>
            <a:pPr lvl="1"/>
            <a:r>
              <a:rPr lang="en-US" altLang="zh-TW" sz="3200" dirty="0"/>
              <a:t> C++ API</a:t>
            </a:r>
          </a:p>
          <a:p>
            <a:pPr lvl="1"/>
            <a:r>
              <a:rPr lang="en-US" altLang="zh-TW" sz="3200" dirty="0"/>
              <a:t> C# Unity API</a:t>
            </a:r>
          </a:p>
          <a:p>
            <a:pPr lvl="1"/>
            <a:r>
              <a:rPr lang="en-US" altLang="zh-TW" sz="3200" dirty="0"/>
              <a:t> C API</a:t>
            </a:r>
          </a:p>
          <a:p>
            <a:endParaRPr lang="zh-TW" altLang="en-US" dirty="0"/>
          </a:p>
        </p:txBody>
      </p:sp>
      <p:sp>
        <p:nvSpPr>
          <p:cNvPr id="4" name="投影片編號版面配置區 3"/>
          <p:cNvSpPr>
            <a:spLocks noGrp="1"/>
          </p:cNvSpPr>
          <p:nvPr>
            <p:ph type="sldNum" sz="quarter" idx="4"/>
          </p:nvPr>
        </p:nvSpPr>
        <p:spPr/>
        <p:txBody>
          <a:bodyPr/>
          <a:lstStyle/>
          <a:p>
            <a:fld id="{BC71E80C-9635-473D-9F26-B779060F2DD3}" type="slidenum">
              <a:rPr lang="zh-TW" altLang="en-US" smtClean="0"/>
              <a:t>29</a:t>
            </a:fld>
            <a:endParaRPr lang="zh-TW" altLang="en-US" dirty="0"/>
          </a:p>
        </p:txBody>
      </p:sp>
    </p:spTree>
    <p:extLst>
      <p:ext uri="{BB962C8B-B14F-4D97-AF65-F5344CB8AC3E}">
        <p14:creationId xmlns:p14="http://schemas.microsoft.com/office/powerpoint/2010/main" val="3079040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606535" y="2996952"/>
            <a:ext cx="8229600" cy="1143000"/>
          </a:xfrm>
        </p:spPr>
        <p:txBody>
          <a:bodyPr>
            <a:normAutofit fontScale="90000"/>
          </a:bodyPr>
          <a:lstStyle/>
          <a:p>
            <a:r>
              <a:rPr lang="en-US" altLang="zh-TW" dirty="0"/>
              <a:t>Current Landscape of the IoT/M2M</a:t>
            </a:r>
            <a:endParaRPr lang="zh-TW" altLang="en-US" dirty="0"/>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3</a:t>
            </a:fld>
            <a:endParaRPr lang="zh-TW" altLang="en-US" dirty="0"/>
          </a:p>
        </p:txBody>
      </p:sp>
    </p:spTree>
    <p:extLst>
      <p:ext uri="{BB962C8B-B14F-4D97-AF65-F5344CB8AC3E}">
        <p14:creationId xmlns:p14="http://schemas.microsoft.com/office/powerpoint/2010/main" val="16812132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Open Connectivity Foundation (OCF)</a:t>
            </a:r>
            <a:endParaRPr lang="zh-TW" altLang="en-US" dirty="0"/>
          </a:p>
        </p:txBody>
      </p:sp>
      <p:sp>
        <p:nvSpPr>
          <p:cNvPr id="3" name="內容版面配置區 2"/>
          <p:cNvSpPr>
            <a:spLocks noGrp="1"/>
          </p:cNvSpPr>
          <p:nvPr>
            <p:ph idx="1"/>
          </p:nvPr>
        </p:nvSpPr>
        <p:spPr/>
        <p:txBody>
          <a:bodyPr>
            <a:normAutofit fontScale="62500" lnSpcReduction="20000"/>
          </a:bodyPr>
          <a:lstStyle/>
          <a:p>
            <a:r>
              <a:rPr lang="en-US" altLang="zh-TW" dirty="0"/>
              <a:t>The Open Connectivity Foundation (OCF) is creating a specification and sponsoring an open source project to make this possible. </a:t>
            </a:r>
          </a:p>
          <a:p>
            <a:r>
              <a:rPr lang="en-US" altLang="zh-TW" dirty="0"/>
              <a:t>OCF will unlock the massive opportunity in the </a:t>
            </a:r>
            <a:r>
              <a:rPr lang="en-US" altLang="zh-TW" dirty="0" err="1"/>
              <a:t>IoT</a:t>
            </a:r>
            <a:r>
              <a:rPr lang="en-US" altLang="zh-TW" dirty="0"/>
              <a:t> market, accelerate industry innovation and help developers and companies create solutions that map to a single open specification. OCF will help ensure secure interoperability for consumers, business, and industry.</a:t>
            </a:r>
          </a:p>
          <a:p>
            <a:r>
              <a:rPr lang="en-US" altLang="zh-TW" dirty="0"/>
              <a:t>The OCF unifies the entirety of the former Open Interconnect Consortium (OIC) with leading companies at all levels – silicon, software, platform, and finished-goods – dedicated to providing this key interoperability element of an </a:t>
            </a:r>
            <a:r>
              <a:rPr lang="en-US" altLang="zh-TW" dirty="0" err="1"/>
              <a:t>IoT</a:t>
            </a:r>
            <a:r>
              <a:rPr lang="en-US" altLang="zh-TW" dirty="0"/>
              <a:t> solution. </a:t>
            </a:r>
          </a:p>
          <a:p>
            <a:r>
              <a:rPr lang="en-US" altLang="zh-TW" dirty="0"/>
              <a:t>The OCF sponsors the </a:t>
            </a:r>
            <a:r>
              <a:rPr lang="en-US" altLang="zh-TW" dirty="0" err="1"/>
              <a:t>IoTivity</a:t>
            </a:r>
            <a:r>
              <a:rPr lang="en-US" altLang="zh-TW" dirty="0"/>
              <a:t> open source project which includes a reference implementation of our specification available under the Apache 2.0 license. </a:t>
            </a:r>
          </a:p>
          <a:p>
            <a:r>
              <a:rPr lang="en-US" altLang="zh-TW" dirty="0"/>
              <a:t>The OCF also includes all the activities formerly sponsored by UPnP Forum.</a:t>
            </a:r>
          </a:p>
          <a:p>
            <a:endParaRPr lang="zh-TW" altLang="en-US" dirty="0"/>
          </a:p>
        </p:txBody>
      </p:sp>
      <p:sp>
        <p:nvSpPr>
          <p:cNvPr id="4" name="投影片編號版面配置區 3"/>
          <p:cNvSpPr>
            <a:spLocks noGrp="1"/>
          </p:cNvSpPr>
          <p:nvPr>
            <p:ph type="sldNum" sz="quarter" idx="4"/>
          </p:nvPr>
        </p:nvSpPr>
        <p:spPr/>
        <p:txBody>
          <a:bodyPr/>
          <a:lstStyle/>
          <a:p>
            <a:fld id="{BC71E80C-9635-473D-9F26-B779060F2DD3}" type="slidenum">
              <a:rPr lang="zh-TW" altLang="en-US" smtClean="0"/>
              <a:t>30</a:t>
            </a:fld>
            <a:endParaRPr lang="zh-TW" altLang="en-US" dirty="0"/>
          </a:p>
        </p:txBody>
      </p:sp>
    </p:spTree>
    <p:extLst>
      <p:ext uri="{BB962C8B-B14F-4D97-AF65-F5344CB8AC3E}">
        <p14:creationId xmlns:p14="http://schemas.microsoft.com/office/powerpoint/2010/main" val="1619997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Google Weave</a:t>
            </a:r>
          </a:p>
        </p:txBody>
      </p:sp>
      <p:sp>
        <p:nvSpPr>
          <p:cNvPr id="3" name="內容版面配置區 2"/>
          <p:cNvSpPr>
            <a:spLocks noGrp="1"/>
          </p:cNvSpPr>
          <p:nvPr>
            <p:ph idx="1"/>
          </p:nvPr>
        </p:nvSpPr>
        <p:spPr/>
        <p:txBody>
          <a:bodyPr>
            <a:normAutofit fontScale="85000" lnSpcReduction="20000"/>
          </a:bodyPr>
          <a:lstStyle/>
          <a:p>
            <a:r>
              <a:rPr lang="en-US" altLang="zh-TW" dirty="0"/>
              <a:t>Weave is an application-layer protocol for interacting with devices.</a:t>
            </a:r>
          </a:p>
          <a:p>
            <a:r>
              <a:rPr lang="en-US" altLang="zh-TW" dirty="0"/>
              <a:t>It has three main components:</a:t>
            </a:r>
          </a:p>
          <a:p>
            <a:pPr lvl="1"/>
            <a:r>
              <a:rPr lang="en-US" altLang="zh-TW" dirty="0"/>
              <a:t>Weave cloud service</a:t>
            </a:r>
          </a:p>
          <a:p>
            <a:pPr lvl="1"/>
            <a:r>
              <a:rPr lang="en-US" altLang="zh-TW" dirty="0"/>
              <a:t>Device-side library(</a:t>
            </a:r>
            <a:r>
              <a:rPr lang="en-US" altLang="zh-TW" dirty="0" err="1"/>
              <a:t>libweave</a:t>
            </a:r>
            <a:r>
              <a:rPr lang="en-US" altLang="zh-TW" dirty="0"/>
              <a:t>, </a:t>
            </a:r>
            <a:r>
              <a:rPr lang="en-US" altLang="zh-TW" dirty="0" err="1"/>
              <a:t>libuweave</a:t>
            </a:r>
            <a:r>
              <a:rPr lang="en-US" altLang="zh-TW" dirty="0"/>
              <a:t>) and wrappers</a:t>
            </a:r>
          </a:p>
          <a:p>
            <a:pPr lvl="1"/>
            <a:r>
              <a:rPr lang="en-US" altLang="zh-TW" dirty="0"/>
              <a:t>Client library(android, iOS, web)</a:t>
            </a:r>
          </a:p>
          <a:p>
            <a:r>
              <a:rPr lang="en-US" altLang="zh-TW" dirty="0"/>
              <a:t>It provides turnkey supports:</a:t>
            </a:r>
          </a:p>
          <a:p>
            <a:pPr lvl="1"/>
            <a:r>
              <a:rPr lang="en-US" altLang="zh-TW" dirty="0"/>
              <a:t>Device discovery</a:t>
            </a:r>
          </a:p>
          <a:p>
            <a:pPr lvl="1"/>
            <a:r>
              <a:rPr lang="en-US" altLang="zh-TW" dirty="0"/>
              <a:t>Authentication</a:t>
            </a:r>
          </a:p>
          <a:p>
            <a:pPr lvl="1"/>
            <a:r>
              <a:rPr lang="en-US" altLang="zh-TW" dirty="0"/>
              <a:t>Provisioning</a:t>
            </a:r>
          </a:p>
          <a:p>
            <a:pPr lvl="1"/>
            <a:r>
              <a:rPr lang="en-US" altLang="zh-TW" dirty="0"/>
              <a:t>Real time communication</a:t>
            </a:r>
          </a:p>
          <a:p>
            <a:endParaRPr lang="zh-TW" altLang="en-US" dirty="0"/>
          </a:p>
        </p:txBody>
      </p:sp>
      <p:sp>
        <p:nvSpPr>
          <p:cNvPr id="4" name="投影片編號版面配置區 3"/>
          <p:cNvSpPr>
            <a:spLocks noGrp="1"/>
          </p:cNvSpPr>
          <p:nvPr>
            <p:ph type="sldNum" sz="quarter" idx="4"/>
          </p:nvPr>
        </p:nvSpPr>
        <p:spPr/>
        <p:txBody>
          <a:bodyPr/>
          <a:lstStyle/>
          <a:p>
            <a:fld id="{BC71E80C-9635-473D-9F26-B779060F2DD3}" type="slidenum">
              <a:rPr lang="zh-TW" altLang="en-US" smtClean="0"/>
              <a:t>31</a:t>
            </a:fld>
            <a:endParaRPr lang="zh-TW" altLang="en-US" dirty="0"/>
          </a:p>
        </p:txBody>
      </p:sp>
      <p:pic>
        <p:nvPicPr>
          <p:cNvPr id="5" name="圖片 4"/>
          <p:cNvPicPr>
            <a:picLocks noChangeAspect="1"/>
          </p:cNvPicPr>
          <p:nvPr/>
        </p:nvPicPr>
        <p:blipFill>
          <a:blip r:embed="rId3"/>
          <a:stretch>
            <a:fillRect/>
          </a:stretch>
        </p:blipFill>
        <p:spPr>
          <a:xfrm>
            <a:off x="5868144" y="3863399"/>
            <a:ext cx="2700824" cy="2557070"/>
          </a:xfrm>
          <a:prstGeom prst="rect">
            <a:avLst/>
          </a:prstGeom>
        </p:spPr>
      </p:pic>
    </p:spTree>
    <p:extLst>
      <p:ext uri="{BB962C8B-B14F-4D97-AF65-F5344CB8AC3E}">
        <p14:creationId xmlns:p14="http://schemas.microsoft.com/office/powerpoint/2010/main" val="7874860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Apple </a:t>
            </a:r>
            <a:r>
              <a:rPr lang="en-US" altLang="zh-TW" dirty="0" err="1" smtClean="0"/>
              <a:t>Homekit</a:t>
            </a:r>
            <a:endParaRPr lang="zh-TW" altLang="en-US" dirty="0"/>
          </a:p>
        </p:txBody>
      </p:sp>
      <p:sp>
        <p:nvSpPr>
          <p:cNvPr id="3" name="內容版面配置區 2"/>
          <p:cNvSpPr>
            <a:spLocks noGrp="1"/>
          </p:cNvSpPr>
          <p:nvPr>
            <p:ph idx="1"/>
          </p:nvPr>
        </p:nvSpPr>
        <p:spPr/>
        <p:txBody>
          <a:bodyPr>
            <a:normAutofit/>
          </a:bodyPr>
          <a:lstStyle/>
          <a:p>
            <a:r>
              <a:rPr lang="en-US" altLang="zh-TW" sz="2400" dirty="0"/>
              <a:t>An iOS(8) framework for home automation</a:t>
            </a:r>
          </a:p>
          <a:p>
            <a:r>
              <a:rPr lang="en-US" altLang="zh-TW" sz="2400" dirty="0"/>
              <a:t>Discover </a:t>
            </a:r>
            <a:r>
              <a:rPr lang="en-US" altLang="zh-TW" sz="2400" dirty="0" err="1"/>
              <a:t>HomeKit</a:t>
            </a:r>
            <a:r>
              <a:rPr lang="en-US" altLang="zh-TW" sz="2400" dirty="0"/>
              <a:t> accessories (devices)</a:t>
            </a:r>
          </a:p>
          <a:p>
            <a:r>
              <a:rPr lang="en-US" altLang="zh-TW" sz="2400" dirty="0"/>
              <a:t>Configure</a:t>
            </a:r>
          </a:p>
          <a:p>
            <a:r>
              <a:rPr lang="en-US" altLang="zh-TW" sz="2400" dirty="0"/>
              <a:t>Create actions and control devices</a:t>
            </a:r>
          </a:p>
          <a:p>
            <a:r>
              <a:rPr lang="en-US" altLang="zh-TW" sz="2400" dirty="0"/>
              <a:t>Actions can be grouped and triggered using </a:t>
            </a:r>
            <a:r>
              <a:rPr lang="en-US" altLang="zh-TW" sz="2400" dirty="0" smtClean="0"/>
              <a:t>Siri</a:t>
            </a:r>
          </a:p>
          <a:p>
            <a:r>
              <a:rPr lang="en-US" altLang="zh-TW" sz="2400" dirty="0"/>
              <a:t>A common database stored on </a:t>
            </a:r>
            <a:r>
              <a:rPr lang="en-US" altLang="zh-TW" sz="2400" dirty="0" smtClean="0"/>
              <a:t>iOS, contains </a:t>
            </a:r>
            <a:r>
              <a:rPr lang="en-US" altLang="zh-TW" sz="2400" dirty="0"/>
              <a:t>all home information configured.  Available to all apps</a:t>
            </a:r>
          </a:p>
          <a:p>
            <a:r>
              <a:rPr lang="en-US" altLang="zh-TW" sz="2400" dirty="0" smtClean="0"/>
              <a:t>App </a:t>
            </a:r>
            <a:r>
              <a:rPr lang="en-US" altLang="zh-TW" sz="2400" dirty="0"/>
              <a:t>interaction to DB is done through </a:t>
            </a:r>
            <a:r>
              <a:rPr lang="en-US" altLang="zh-TW" sz="2400" dirty="0" err="1" smtClean="0"/>
              <a:t>HomeKit</a:t>
            </a:r>
            <a:endParaRPr lang="en-US" altLang="zh-TW" sz="2400" dirty="0" smtClean="0"/>
          </a:p>
          <a:p>
            <a:r>
              <a:rPr lang="en-US" altLang="zh-TW" sz="2400" dirty="0" smtClean="0"/>
              <a:t>Access </a:t>
            </a:r>
            <a:r>
              <a:rPr lang="en-US" altLang="zh-TW" sz="2400" dirty="0"/>
              <a:t>to home devices remotely through iOS connectivity</a:t>
            </a:r>
          </a:p>
          <a:p>
            <a:r>
              <a:rPr lang="en-US" altLang="zh-TW" sz="2400" dirty="0" err="1" smtClean="0"/>
              <a:t>HomeKit</a:t>
            </a:r>
            <a:r>
              <a:rPr lang="en-US" altLang="zh-TW" sz="2400" dirty="0" smtClean="0"/>
              <a:t> </a:t>
            </a:r>
            <a:r>
              <a:rPr lang="en-US" altLang="zh-TW" sz="2400" dirty="0"/>
              <a:t>API can only be used if App is in foreground</a:t>
            </a:r>
          </a:p>
          <a:p>
            <a:endParaRPr lang="en-US" altLang="zh-TW" sz="2400" dirty="0"/>
          </a:p>
          <a:p>
            <a:endParaRPr lang="zh-TW" altLang="en-US" dirty="0"/>
          </a:p>
        </p:txBody>
      </p:sp>
      <p:sp>
        <p:nvSpPr>
          <p:cNvPr id="4" name="投影片編號版面配置區 3"/>
          <p:cNvSpPr>
            <a:spLocks noGrp="1"/>
          </p:cNvSpPr>
          <p:nvPr>
            <p:ph type="sldNum" sz="quarter" idx="4"/>
          </p:nvPr>
        </p:nvSpPr>
        <p:spPr/>
        <p:txBody>
          <a:bodyPr/>
          <a:lstStyle/>
          <a:p>
            <a:fld id="{BC71E80C-9635-473D-9F26-B779060F2DD3}" type="slidenum">
              <a:rPr lang="zh-TW" altLang="en-US" smtClean="0"/>
              <a:t>32</a:t>
            </a:fld>
            <a:endParaRPr lang="zh-TW" altLang="en-US" dirty="0"/>
          </a:p>
        </p:txBody>
      </p:sp>
      <p:pic>
        <p:nvPicPr>
          <p:cNvPr id="5"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588224" y="1811957"/>
            <a:ext cx="1735298" cy="1473758"/>
          </a:xfrm>
          <a:prstGeom prst="rect">
            <a:avLst/>
          </a:prstGeom>
        </p:spPr>
      </p:pic>
    </p:spTree>
    <p:extLst>
      <p:ext uri="{BB962C8B-B14F-4D97-AF65-F5344CB8AC3E}">
        <p14:creationId xmlns:p14="http://schemas.microsoft.com/office/powerpoint/2010/main" val="39683117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Industrial Internet </a:t>
            </a:r>
            <a:r>
              <a:rPr lang="en-US" altLang="zh-TW" dirty="0" smtClean="0"/>
              <a:t>Consortium</a:t>
            </a:r>
            <a:endParaRPr lang="zh-TW" altLang="en-US" dirty="0"/>
          </a:p>
        </p:txBody>
      </p:sp>
      <p:sp>
        <p:nvSpPr>
          <p:cNvPr id="3" name="內容版面配置區 2"/>
          <p:cNvSpPr>
            <a:spLocks noGrp="1"/>
          </p:cNvSpPr>
          <p:nvPr>
            <p:ph idx="1"/>
          </p:nvPr>
        </p:nvSpPr>
        <p:spPr>
          <a:xfrm>
            <a:off x="457200" y="2051520"/>
            <a:ext cx="8229600" cy="4425355"/>
          </a:xfrm>
        </p:spPr>
        <p:txBody>
          <a:bodyPr>
            <a:normAutofit fontScale="62500" lnSpcReduction="20000"/>
          </a:bodyPr>
          <a:lstStyle/>
          <a:p>
            <a:r>
              <a:rPr lang="en-US" altLang="zh-TW" dirty="0"/>
              <a:t>It is a nonprofit partnership of Industry, Government and Academia.</a:t>
            </a:r>
          </a:p>
          <a:p>
            <a:r>
              <a:rPr lang="en-US" altLang="zh-TW" dirty="0" smtClean="0"/>
              <a:t>Founded </a:t>
            </a:r>
            <a:r>
              <a:rPr lang="en-US" altLang="zh-TW" dirty="0"/>
              <a:t>by AT&amp;T, Cisco, General Electric, Intel and IBM.</a:t>
            </a:r>
          </a:p>
          <a:p>
            <a:r>
              <a:rPr lang="en-US" altLang="zh-TW" dirty="0"/>
              <a:t>Started in March, </a:t>
            </a:r>
            <a:r>
              <a:rPr lang="en-US" altLang="zh-TW" dirty="0" smtClean="0"/>
              <a:t>2014, not </a:t>
            </a:r>
            <a:r>
              <a:rPr lang="en-US" altLang="zh-TW" dirty="0"/>
              <a:t>a standards-setting consortium</a:t>
            </a:r>
            <a:r>
              <a:rPr lang="en-US" altLang="zh-TW" dirty="0" smtClean="0"/>
              <a:t>.</a:t>
            </a:r>
          </a:p>
          <a:p>
            <a:r>
              <a:rPr lang="en-US" altLang="zh-TW" dirty="0"/>
              <a:t>Utilize existing and create new industry use cases and testbeds for real-world applications.</a:t>
            </a:r>
          </a:p>
          <a:p>
            <a:r>
              <a:rPr lang="en-US" altLang="zh-TW" dirty="0"/>
              <a:t>Deliver best practices, reference architectures, case studies, and standards requirements to ease deployment of connected technologies.</a:t>
            </a:r>
          </a:p>
          <a:p>
            <a:r>
              <a:rPr lang="en-US" altLang="zh-TW" dirty="0"/>
              <a:t>Influence the global development standards process for internet and industrial systems.</a:t>
            </a:r>
          </a:p>
          <a:p>
            <a:r>
              <a:rPr lang="en-US" altLang="zh-TW" dirty="0"/>
              <a:t>Facilitate open forums to share and exchange real-world ideas, practices, lessons, and insights.</a:t>
            </a:r>
          </a:p>
          <a:p>
            <a:r>
              <a:rPr lang="en-US" altLang="zh-TW" dirty="0"/>
              <a:t>Build confidence around new and innovative approaches to security.</a:t>
            </a:r>
          </a:p>
          <a:p>
            <a:endParaRPr lang="en-US" altLang="zh-TW" dirty="0"/>
          </a:p>
          <a:p>
            <a:endParaRPr lang="zh-TW" altLang="en-US" dirty="0"/>
          </a:p>
        </p:txBody>
      </p:sp>
      <p:sp>
        <p:nvSpPr>
          <p:cNvPr id="4" name="投影片編號版面配置區 3"/>
          <p:cNvSpPr>
            <a:spLocks noGrp="1"/>
          </p:cNvSpPr>
          <p:nvPr>
            <p:ph type="sldNum" sz="quarter" idx="4"/>
          </p:nvPr>
        </p:nvSpPr>
        <p:spPr/>
        <p:txBody>
          <a:bodyPr/>
          <a:lstStyle/>
          <a:p>
            <a:fld id="{BC71E80C-9635-473D-9F26-B779060F2DD3}" type="slidenum">
              <a:rPr lang="zh-TW" altLang="en-US" smtClean="0"/>
              <a:t>33</a:t>
            </a:fld>
            <a:endParaRPr lang="zh-TW" altLang="en-US" dirty="0"/>
          </a:p>
        </p:txBody>
      </p:sp>
      <p:pic>
        <p:nvPicPr>
          <p:cNvPr id="5" name="圖片 4"/>
          <p:cNvPicPr>
            <a:picLocks noChangeAspect="1"/>
          </p:cNvPicPr>
          <p:nvPr/>
        </p:nvPicPr>
        <p:blipFill>
          <a:blip r:embed="rId3"/>
          <a:stretch>
            <a:fillRect/>
          </a:stretch>
        </p:blipFill>
        <p:spPr>
          <a:xfrm>
            <a:off x="5580112" y="5432079"/>
            <a:ext cx="2481287" cy="1060796"/>
          </a:xfrm>
          <a:prstGeom prst="rect">
            <a:avLst/>
          </a:prstGeom>
        </p:spPr>
      </p:pic>
    </p:spTree>
    <p:extLst>
      <p:ext uri="{BB962C8B-B14F-4D97-AF65-F5344CB8AC3E}">
        <p14:creationId xmlns:p14="http://schemas.microsoft.com/office/powerpoint/2010/main" val="25170871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Summary</a:t>
            </a:r>
            <a:endParaRPr lang="zh-TW" altLang="en-US" dirty="0"/>
          </a:p>
        </p:txBody>
      </p:sp>
      <p:sp>
        <p:nvSpPr>
          <p:cNvPr id="3" name="內容版面配置區 2"/>
          <p:cNvSpPr>
            <a:spLocks noGrp="1"/>
          </p:cNvSpPr>
          <p:nvPr>
            <p:ph idx="1"/>
          </p:nvPr>
        </p:nvSpPr>
        <p:spPr/>
        <p:txBody>
          <a:bodyPr/>
          <a:lstStyle/>
          <a:p>
            <a:r>
              <a:rPr lang="en-US" altLang="zh-TW" dirty="0"/>
              <a:t>Current Landscape of the </a:t>
            </a:r>
            <a:r>
              <a:rPr lang="en-US" altLang="zh-TW" dirty="0" err="1" smtClean="0"/>
              <a:t>IoT</a:t>
            </a:r>
            <a:r>
              <a:rPr lang="en-US" altLang="zh-TW" dirty="0" smtClean="0"/>
              <a:t>/M2M</a:t>
            </a:r>
          </a:p>
          <a:p>
            <a:pPr lvl="1"/>
            <a:r>
              <a:rPr lang="en-US" altLang="zh-TW" dirty="0" err="1"/>
              <a:t>IoT</a:t>
            </a:r>
            <a:r>
              <a:rPr lang="en-US" altLang="zh-TW" dirty="0"/>
              <a:t>/M2M </a:t>
            </a:r>
            <a:r>
              <a:rPr lang="en-US" altLang="zh-TW" dirty="0" smtClean="0"/>
              <a:t>Trends</a:t>
            </a:r>
          </a:p>
          <a:p>
            <a:pPr lvl="1"/>
            <a:r>
              <a:rPr lang="en-US" altLang="zh-TW" dirty="0" err="1" smtClean="0"/>
              <a:t>IoT</a:t>
            </a:r>
            <a:r>
              <a:rPr lang="en-US" altLang="zh-TW" dirty="0" smtClean="0"/>
              <a:t>/M2M </a:t>
            </a:r>
            <a:r>
              <a:rPr lang="en-US" altLang="zh-TW" dirty="0"/>
              <a:t>Business Opportunities</a:t>
            </a:r>
          </a:p>
          <a:p>
            <a:r>
              <a:rPr lang="en-US" altLang="zh-TW" dirty="0" smtClean="0"/>
              <a:t>Outlook </a:t>
            </a:r>
            <a:r>
              <a:rPr lang="en-US" altLang="zh-TW" dirty="0"/>
              <a:t>of the </a:t>
            </a:r>
            <a:r>
              <a:rPr lang="en-US" altLang="zh-TW" dirty="0" err="1" smtClean="0"/>
              <a:t>IoT</a:t>
            </a:r>
            <a:r>
              <a:rPr lang="en-US" altLang="zh-TW" dirty="0" smtClean="0"/>
              <a:t>/M2M</a:t>
            </a:r>
          </a:p>
          <a:p>
            <a:pPr lvl="1"/>
            <a:r>
              <a:rPr lang="en-US" altLang="zh-TW" dirty="0" smtClean="0"/>
              <a:t>Emerging </a:t>
            </a:r>
            <a:r>
              <a:rPr lang="en-US" altLang="zh-TW" dirty="0"/>
              <a:t>of </a:t>
            </a:r>
            <a:r>
              <a:rPr lang="en-US" altLang="zh-TW" dirty="0" err="1"/>
              <a:t>IoT</a:t>
            </a:r>
            <a:r>
              <a:rPr lang="en-US" altLang="zh-TW" dirty="0"/>
              <a:t>/M2M Industry Alliances</a:t>
            </a:r>
          </a:p>
          <a:p>
            <a:pPr lvl="1"/>
            <a:endParaRPr lang="en-US" altLang="zh-TW" dirty="0"/>
          </a:p>
          <a:p>
            <a:endParaRPr lang="zh-TW" altLang="en-US" dirty="0"/>
          </a:p>
        </p:txBody>
      </p:sp>
      <p:sp>
        <p:nvSpPr>
          <p:cNvPr id="4" name="投影片編號版面配置區 3"/>
          <p:cNvSpPr>
            <a:spLocks noGrp="1"/>
          </p:cNvSpPr>
          <p:nvPr>
            <p:ph type="sldNum" sz="quarter" idx="4"/>
          </p:nvPr>
        </p:nvSpPr>
        <p:spPr/>
        <p:txBody>
          <a:bodyPr/>
          <a:lstStyle/>
          <a:p>
            <a:fld id="{BC71E80C-9635-473D-9F26-B779060F2DD3}" type="slidenum">
              <a:rPr lang="zh-TW" altLang="en-US" smtClean="0"/>
              <a:t>34</a:t>
            </a:fld>
            <a:endParaRPr lang="zh-TW" altLang="en-US" dirty="0"/>
          </a:p>
        </p:txBody>
      </p:sp>
    </p:spTree>
    <p:extLst>
      <p:ext uri="{BB962C8B-B14F-4D97-AF65-F5344CB8AC3E}">
        <p14:creationId xmlns:p14="http://schemas.microsoft.com/office/powerpoint/2010/main" val="3237744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b="1" u="sng" dirty="0"/>
              <a:t>IoT/M2M </a:t>
            </a:r>
            <a:r>
              <a:rPr lang="en-US" altLang="zh-TW" b="1" u="sng" dirty="0" smtClean="0"/>
              <a:t>Trends</a:t>
            </a:r>
          </a:p>
          <a:p>
            <a:pPr marL="109728" indent="0">
              <a:buNone/>
            </a:pPr>
            <a:endParaRPr lang="en-US" altLang="zh-TW" dirty="0"/>
          </a:p>
          <a:p>
            <a:r>
              <a:rPr lang="en-US" altLang="zh-TW" dirty="0"/>
              <a:t>IoT/M2M Business Opportunities</a:t>
            </a:r>
          </a:p>
          <a:p>
            <a:endParaRPr lang="zh-TW" altLang="en-US" dirty="0"/>
          </a:p>
        </p:txBody>
      </p:sp>
      <p:sp>
        <p:nvSpPr>
          <p:cNvPr id="4" name="標題 3"/>
          <p:cNvSpPr>
            <a:spLocks noGrp="1"/>
          </p:cNvSpPr>
          <p:nvPr>
            <p:ph type="title"/>
          </p:nvPr>
        </p:nvSpPr>
        <p:spPr/>
        <p:txBody>
          <a:bodyPr/>
          <a:lstStyle/>
          <a:p>
            <a:r>
              <a:rPr lang="en-US" altLang="zh-TW" dirty="0"/>
              <a:t>Outline</a:t>
            </a:r>
            <a:endParaRPr lang="zh-TW" altLang="en-US" dirty="0"/>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4</a:t>
            </a:fld>
            <a:endParaRPr lang="zh-TW" altLang="en-US" dirty="0"/>
          </a:p>
        </p:txBody>
      </p:sp>
    </p:spTree>
    <p:extLst>
      <p:ext uri="{BB962C8B-B14F-4D97-AF65-F5344CB8AC3E}">
        <p14:creationId xmlns:p14="http://schemas.microsoft.com/office/powerpoint/2010/main" val="735868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endParaRPr lang="zh-TW" altLang="en-US"/>
          </a:p>
        </p:txBody>
      </p:sp>
      <p:sp>
        <p:nvSpPr>
          <p:cNvPr id="4" name="標題 3"/>
          <p:cNvSpPr>
            <a:spLocks noGrp="1"/>
          </p:cNvSpPr>
          <p:nvPr>
            <p:ph type="title"/>
          </p:nvPr>
        </p:nvSpPr>
        <p:spPr/>
        <p:txBody>
          <a:bodyPr/>
          <a:lstStyle/>
          <a:p>
            <a:r>
              <a:rPr lang="en-US" altLang="zh-TW" dirty="0"/>
              <a:t>IoT/M2M Trends</a:t>
            </a:r>
            <a:endParaRPr lang="zh-TW" altLang="en-US" dirty="0"/>
          </a:p>
        </p:txBody>
      </p:sp>
      <p:pic>
        <p:nvPicPr>
          <p:cNvPr id="5" name="Picture 2"/>
          <p:cNvPicPr>
            <a:picLocks noChangeAspect="1" noChangeArrowheads="1"/>
          </p:cNvPicPr>
          <p:nvPr/>
        </p:nvPicPr>
        <p:blipFill>
          <a:blip r:embed="rId3" cstate="print"/>
          <a:srcRect/>
          <a:stretch>
            <a:fillRect/>
          </a:stretch>
        </p:blipFill>
        <p:spPr bwMode="auto">
          <a:xfrm>
            <a:off x="414607" y="1745885"/>
            <a:ext cx="8314785" cy="4302527"/>
          </a:xfrm>
          <a:prstGeom prst="rect">
            <a:avLst/>
          </a:prstGeom>
          <a:noFill/>
          <a:ln w="9525">
            <a:noFill/>
            <a:miter lim="800000"/>
            <a:headEnd/>
            <a:tailEnd/>
          </a:ln>
        </p:spPr>
      </p:pic>
      <p:sp>
        <p:nvSpPr>
          <p:cNvPr id="6" name="TextBox 7"/>
          <p:cNvSpPr txBox="1"/>
          <p:nvPr/>
        </p:nvSpPr>
        <p:spPr>
          <a:xfrm>
            <a:off x="405782" y="5833429"/>
            <a:ext cx="3915714" cy="343975"/>
          </a:xfrm>
          <a:prstGeom prst="rect">
            <a:avLst/>
          </a:prstGeom>
          <a:noFill/>
          <a:ln w="9525">
            <a:noFill/>
            <a:round/>
            <a:headEnd/>
            <a:tailEnd/>
          </a:ln>
        </p:spPr>
        <p:txBody>
          <a:bodyPr vert="horz" wrap="none" lIns="84216" tIns="42108" rIns="84216" bIns="42108" rtlCol="0">
            <a:noAutofit/>
          </a:bodyPr>
          <a:lstStyle/>
          <a:p>
            <a:pPr marL="210541" indent="-210541">
              <a:lnSpc>
                <a:spcPct val="85000"/>
              </a:lnSpc>
              <a:spcAft>
                <a:spcPts val="553"/>
              </a:spcAft>
              <a:buClr>
                <a:srgbClr val="C0504D"/>
              </a:buClr>
              <a:buSzPct val="120000"/>
            </a:pPr>
            <a:r>
              <a:rPr lang="en-US" sz="1500" dirty="0" smtClean="0">
                <a:solidFill>
                  <a:srgbClr val="414141"/>
                </a:solidFill>
                <a:latin typeface="Calibri"/>
              </a:rPr>
              <a:t>Source: Ericsson </a:t>
            </a:r>
            <a:r>
              <a:rPr lang="en-US" sz="1500" dirty="0">
                <a:solidFill>
                  <a:srgbClr val="414141"/>
                </a:solidFill>
                <a:latin typeface="Calibri"/>
              </a:rPr>
              <a:t>Research</a:t>
            </a:r>
          </a:p>
        </p:txBody>
      </p:sp>
      <p:sp>
        <p:nvSpPr>
          <p:cNvPr id="3" name="投影片編號版面配置區 2"/>
          <p:cNvSpPr>
            <a:spLocks noGrp="1"/>
          </p:cNvSpPr>
          <p:nvPr>
            <p:ph type="sldNum" sz="quarter" idx="4"/>
          </p:nvPr>
        </p:nvSpPr>
        <p:spPr/>
        <p:txBody>
          <a:bodyPr/>
          <a:lstStyle/>
          <a:p>
            <a:fld id="{BC71E80C-9635-473D-9F26-B779060F2DD3}" type="slidenum">
              <a:rPr lang="zh-TW" altLang="en-US" smtClean="0"/>
              <a:t>5</a:t>
            </a:fld>
            <a:endParaRPr lang="zh-TW" altLang="en-US" dirty="0"/>
          </a:p>
        </p:txBody>
      </p:sp>
    </p:spTree>
    <p:extLst>
      <p:ext uri="{BB962C8B-B14F-4D97-AF65-F5344CB8AC3E}">
        <p14:creationId xmlns:p14="http://schemas.microsoft.com/office/powerpoint/2010/main" val="37889803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endParaRPr lang="zh-TW" altLang="en-US"/>
          </a:p>
        </p:txBody>
      </p:sp>
      <p:sp>
        <p:nvSpPr>
          <p:cNvPr id="4" name="標題 3"/>
          <p:cNvSpPr>
            <a:spLocks noGrp="1"/>
          </p:cNvSpPr>
          <p:nvPr>
            <p:ph type="title"/>
          </p:nvPr>
        </p:nvSpPr>
        <p:spPr>
          <a:xfrm>
            <a:off x="403656" y="317660"/>
            <a:ext cx="8229600" cy="1143000"/>
          </a:xfrm>
        </p:spPr>
        <p:txBody>
          <a:bodyPr/>
          <a:lstStyle/>
          <a:p>
            <a:r>
              <a:rPr lang="en-US" altLang="zh-TW" dirty="0" smtClean="0"/>
              <a:t>Varieties of IoT/M2M</a:t>
            </a:r>
            <a:endParaRPr lang="zh-TW" altLang="en-US" dirty="0"/>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9886" y="1093941"/>
            <a:ext cx="8651229" cy="5608880"/>
          </a:xfrm>
          <a:prstGeom prst="rect">
            <a:avLst/>
          </a:prstGeom>
        </p:spPr>
      </p:pic>
      <p:sp>
        <p:nvSpPr>
          <p:cNvPr id="3" name="投影片編號版面配置區 2"/>
          <p:cNvSpPr>
            <a:spLocks noGrp="1"/>
          </p:cNvSpPr>
          <p:nvPr>
            <p:ph type="sldNum" sz="quarter" idx="4"/>
          </p:nvPr>
        </p:nvSpPr>
        <p:spPr/>
        <p:txBody>
          <a:bodyPr/>
          <a:lstStyle/>
          <a:p>
            <a:fld id="{BC71E80C-9635-473D-9F26-B779060F2DD3}" type="slidenum">
              <a:rPr lang="zh-TW" altLang="en-US" smtClean="0"/>
              <a:t>6</a:t>
            </a:fld>
            <a:endParaRPr lang="zh-TW" altLang="en-US" dirty="0"/>
          </a:p>
        </p:txBody>
      </p:sp>
    </p:spTree>
    <p:extLst>
      <p:ext uri="{BB962C8B-B14F-4D97-AF65-F5344CB8AC3E}">
        <p14:creationId xmlns:p14="http://schemas.microsoft.com/office/powerpoint/2010/main" val="30512570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lnSpcReduction="10000"/>
          </a:bodyPr>
          <a:lstStyle/>
          <a:p>
            <a:r>
              <a:rPr lang="en-US" altLang="zh-TW" dirty="0"/>
              <a:t>Smart Grid</a:t>
            </a:r>
          </a:p>
          <a:p>
            <a:r>
              <a:rPr lang="en-US" altLang="zh-TW" dirty="0"/>
              <a:t>eHealth</a:t>
            </a:r>
          </a:p>
          <a:p>
            <a:r>
              <a:rPr lang="en-US" altLang="zh-TW" dirty="0"/>
              <a:t>Smart Home</a:t>
            </a:r>
          </a:p>
          <a:p>
            <a:r>
              <a:rPr lang="en-US" altLang="zh-TW" dirty="0"/>
              <a:t>Connected Vehicle</a:t>
            </a:r>
          </a:p>
          <a:p>
            <a:r>
              <a:rPr lang="en-US" altLang="zh-TW" dirty="0"/>
              <a:t>Smart Building</a:t>
            </a:r>
          </a:p>
          <a:p>
            <a:r>
              <a:rPr lang="en-US" altLang="zh-TW" dirty="0"/>
              <a:t>Smart Campus </a:t>
            </a:r>
          </a:p>
          <a:p>
            <a:r>
              <a:rPr lang="en-US" altLang="zh-TW" dirty="0"/>
              <a:t>Smart City</a:t>
            </a:r>
          </a:p>
          <a:p>
            <a:r>
              <a:rPr lang="en-US" altLang="zh-TW" dirty="0"/>
              <a:t>Industry 4.0</a:t>
            </a:r>
          </a:p>
          <a:p>
            <a:endParaRPr lang="zh-TW" altLang="en-US" dirty="0"/>
          </a:p>
        </p:txBody>
      </p:sp>
      <p:sp>
        <p:nvSpPr>
          <p:cNvPr id="4" name="標題 3"/>
          <p:cNvSpPr>
            <a:spLocks noGrp="1"/>
          </p:cNvSpPr>
          <p:nvPr>
            <p:ph type="title"/>
          </p:nvPr>
        </p:nvSpPr>
        <p:spPr/>
        <p:txBody>
          <a:bodyPr>
            <a:normAutofit fontScale="90000"/>
          </a:bodyPr>
          <a:lstStyle/>
          <a:p>
            <a:r>
              <a:rPr lang="en-US" altLang="zh-TW" dirty="0"/>
              <a:t>Most Promising IoT/M2M Verticals </a:t>
            </a:r>
            <a:endParaRPr lang="zh-TW" altLang="en-US" dirty="0"/>
          </a:p>
        </p:txBody>
      </p:sp>
      <p:sp>
        <p:nvSpPr>
          <p:cNvPr id="5" name="投影片編號版面配置區 4"/>
          <p:cNvSpPr>
            <a:spLocks noGrp="1"/>
          </p:cNvSpPr>
          <p:nvPr>
            <p:ph type="sldNum" sz="quarter" idx="4"/>
          </p:nvPr>
        </p:nvSpPr>
        <p:spPr/>
        <p:txBody>
          <a:bodyPr/>
          <a:lstStyle/>
          <a:p>
            <a:fld id="{BC71E80C-9635-473D-9F26-B779060F2DD3}" type="slidenum">
              <a:rPr lang="zh-TW" altLang="en-US" smtClean="0"/>
              <a:t>7</a:t>
            </a:fld>
            <a:endParaRPr lang="zh-TW" altLang="en-US" dirty="0"/>
          </a:p>
        </p:txBody>
      </p:sp>
    </p:spTree>
    <p:extLst>
      <p:ext uri="{BB962C8B-B14F-4D97-AF65-F5344CB8AC3E}">
        <p14:creationId xmlns:p14="http://schemas.microsoft.com/office/powerpoint/2010/main" val="1627411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chemeClr val="tx1"/>
                </a:solidFill>
              </a:rPr>
              <a:t>Smart City</a:t>
            </a:r>
            <a:endParaRPr lang="zh-TW" altLang="en-US" dirty="0">
              <a:solidFill>
                <a:schemeClr val="tx1"/>
              </a:solidFill>
            </a:endParaRP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677" y="1637273"/>
            <a:ext cx="8528909" cy="3613393"/>
          </a:xfrm>
          <a:prstGeom prst="rect">
            <a:avLst/>
          </a:prstGeom>
        </p:spPr>
      </p:pic>
      <p:sp>
        <p:nvSpPr>
          <p:cNvPr id="5" name="文字方塊 4"/>
          <p:cNvSpPr txBox="1"/>
          <p:nvPr/>
        </p:nvSpPr>
        <p:spPr>
          <a:xfrm>
            <a:off x="4654821" y="5459973"/>
            <a:ext cx="3616055" cy="369332"/>
          </a:xfrm>
          <a:prstGeom prst="rect">
            <a:avLst/>
          </a:prstGeom>
          <a:noFill/>
        </p:spPr>
        <p:txBody>
          <a:bodyPr wrap="none" rtlCol="0">
            <a:spAutoFit/>
          </a:bodyPr>
          <a:lstStyle/>
          <a:p>
            <a:r>
              <a:rPr lang="en-US" altLang="zh-TW" dirty="0" smtClean="0"/>
              <a:t>Source: www.schneider-electric.com</a:t>
            </a:r>
            <a:endParaRPr lang="zh-TW" altLang="en-US" dirty="0"/>
          </a:p>
        </p:txBody>
      </p:sp>
      <p:sp>
        <p:nvSpPr>
          <p:cNvPr id="6" name="投影片編號版面配置區 5"/>
          <p:cNvSpPr>
            <a:spLocks noGrp="1"/>
          </p:cNvSpPr>
          <p:nvPr>
            <p:ph type="sldNum" sz="quarter" idx="4"/>
          </p:nvPr>
        </p:nvSpPr>
        <p:spPr/>
        <p:txBody>
          <a:bodyPr/>
          <a:lstStyle/>
          <a:p>
            <a:fld id="{BC71E80C-9635-473D-9F26-B779060F2DD3}" type="slidenum">
              <a:rPr lang="zh-TW" altLang="en-US" smtClean="0"/>
              <a:t>8</a:t>
            </a:fld>
            <a:endParaRPr lang="zh-TW" altLang="en-US"/>
          </a:p>
        </p:txBody>
      </p:sp>
    </p:spTree>
    <p:extLst>
      <p:ext uri="{BB962C8B-B14F-4D97-AF65-F5344CB8AC3E}">
        <p14:creationId xmlns:p14="http://schemas.microsoft.com/office/powerpoint/2010/main" val="3715692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1421112" y="2379383"/>
            <a:ext cx="184666" cy="369332"/>
          </a:xfrm>
          <a:prstGeom prst="rect">
            <a:avLst/>
          </a:prstGeom>
          <a:noFill/>
        </p:spPr>
        <p:txBody>
          <a:bodyPr wrap="none" rtlCol="0">
            <a:spAutoFit/>
          </a:bodyPr>
          <a:lstStyle/>
          <a:p>
            <a:endParaRPr kumimoji="1" lang="zh-TW" altLang="en-US" dirty="0"/>
          </a:p>
        </p:txBody>
      </p:sp>
      <p:sp>
        <p:nvSpPr>
          <p:cNvPr id="6" name="矩形 5"/>
          <p:cNvSpPr/>
          <p:nvPr/>
        </p:nvSpPr>
        <p:spPr>
          <a:xfrm>
            <a:off x="762000" y="379850"/>
            <a:ext cx="3674019" cy="769441"/>
          </a:xfrm>
          <a:prstGeom prst="rect">
            <a:avLst/>
          </a:prstGeom>
        </p:spPr>
        <p:txBody>
          <a:bodyPr wrap="none">
            <a:spAutoFit/>
          </a:bodyPr>
          <a:lstStyle/>
          <a:p>
            <a:pPr>
              <a:spcBef>
                <a:spcPct val="0"/>
              </a:spcBef>
            </a:pPr>
            <a:r>
              <a:rPr lang="en-US" altLang="zh-TW" sz="4400" dirty="0">
                <a:latin typeface="+mj-lt"/>
                <a:ea typeface="+mj-ea"/>
                <a:cs typeface="+mj-cs"/>
              </a:rPr>
              <a:t>Industry 4.0 (1)</a:t>
            </a: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1112" y="1371600"/>
            <a:ext cx="6966722" cy="5021759"/>
          </a:xfrm>
          <a:prstGeom prst="rect">
            <a:avLst/>
          </a:prstGeom>
        </p:spPr>
      </p:pic>
    </p:spTree>
    <p:extLst>
      <p:ext uri="{BB962C8B-B14F-4D97-AF65-F5344CB8AC3E}">
        <p14:creationId xmlns:p14="http://schemas.microsoft.com/office/powerpoint/2010/main" val="12977020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912</TotalTime>
  <Words>3244</Words>
  <Application>Microsoft Office PowerPoint</Application>
  <PresentationFormat>如螢幕大小 (4:3)</PresentationFormat>
  <Paragraphs>509</Paragraphs>
  <Slides>34</Slides>
  <Notes>34</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34</vt:i4>
      </vt:variant>
    </vt:vector>
  </HeadingPairs>
  <TitlesOfParts>
    <vt:vector size="45" baseType="lpstr">
      <vt:lpstr>Adobe 繁黑體 Std B</vt:lpstr>
      <vt:lpstr>文鼎中黑</vt:lpstr>
      <vt:lpstr>華康中黑體</vt:lpstr>
      <vt:lpstr>新細明體</vt:lpstr>
      <vt:lpstr>Arial</vt:lpstr>
      <vt:lpstr>Calibri</vt:lpstr>
      <vt:lpstr>MS Reference Sans Serif</vt:lpstr>
      <vt:lpstr>Verdana</vt:lpstr>
      <vt:lpstr>Wingdings</vt:lpstr>
      <vt:lpstr>Wingdings 3</vt:lpstr>
      <vt:lpstr>Office 佈景主題</vt:lpstr>
      <vt:lpstr>Current Landscape and Outlook of the IoT/M2M 物聯網發展現況及前瞻</vt:lpstr>
      <vt:lpstr>Outline</vt:lpstr>
      <vt:lpstr>Current Landscape of the IoT/M2M</vt:lpstr>
      <vt:lpstr>Outline</vt:lpstr>
      <vt:lpstr>IoT/M2M Trends</vt:lpstr>
      <vt:lpstr>Varieties of IoT/M2M</vt:lpstr>
      <vt:lpstr>Most Promising IoT/M2M Verticals </vt:lpstr>
      <vt:lpstr>Smart City</vt:lpstr>
      <vt:lpstr>PowerPoint 簡報</vt:lpstr>
      <vt:lpstr>PowerPoint 簡報</vt:lpstr>
      <vt:lpstr>Smart Grid</vt:lpstr>
      <vt:lpstr>E-Health</vt:lpstr>
      <vt:lpstr>Smart Home</vt:lpstr>
      <vt:lpstr>Connected Vehicle</vt:lpstr>
      <vt:lpstr>Market Trends Driving IoT/M2M</vt:lpstr>
      <vt:lpstr>Outline</vt:lpstr>
      <vt:lpstr>IoT/M2M Ecosystem</vt:lpstr>
      <vt:lpstr>2013-Infonetics-M2M-Services-Revenue-Forecast-Chart</vt:lpstr>
      <vt:lpstr>Market Size Projections</vt:lpstr>
      <vt:lpstr>PowerPoint 簡報</vt:lpstr>
      <vt:lpstr>Service Providers &amp; Network Operator  - Network Operator-led Business Model</vt:lpstr>
      <vt:lpstr>Service Providers &amp; Network Operator - MVNO (M2M Virtual Network Provider)-led Model</vt:lpstr>
      <vt:lpstr>System Integrator</vt:lpstr>
      <vt:lpstr>Middleware/Platform Provider</vt:lpstr>
      <vt:lpstr>Device and Gateway Manufacturer</vt:lpstr>
      <vt:lpstr>Chip Manufacturer (Just an example here)</vt:lpstr>
      <vt:lpstr>Outlook of the IoT/M2M</vt:lpstr>
      <vt:lpstr>Emerging of IoT/M2M Industry Alliances</vt:lpstr>
      <vt:lpstr>AllSeen Alliance</vt:lpstr>
      <vt:lpstr>Open Connectivity Foundation (OCF)</vt:lpstr>
      <vt:lpstr>Google Weave</vt:lpstr>
      <vt:lpstr>Apple Homekit</vt:lpstr>
      <vt:lpstr>Industrial Internet Consortium</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Smart</dc:creator>
  <cp:lastModifiedBy>Fuchun Lin</cp:lastModifiedBy>
  <cp:revision>106</cp:revision>
  <cp:lastPrinted>2016-09-12T08:54:34Z</cp:lastPrinted>
  <dcterms:created xsi:type="dcterms:W3CDTF">2015-09-17T06:25:22Z</dcterms:created>
  <dcterms:modified xsi:type="dcterms:W3CDTF">2017-01-09T14:33:07Z</dcterms:modified>
</cp:coreProperties>
</file>