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325" r:id="rId3"/>
    <p:sldId id="326" r:id="rId4"/>
    <p:sldId id="445" r:id="rId5"/>
    <p:sldId id="444" r:id="rId6"/>
    <p:sldId id="447" r:id="rId7"/>
    <p:sldId id="455" r:id="rId8"/>
    <p:sldId id="468" r:id="rId9"/>
    <p:sldId id="446" r:id="rId10"/>
    <p:sldId id="448" r:id="rId11"/>
    <p:sldId id="449" r:id="rId12"/>
    <p:sldId id="450" r:id="rId13"/>
    <p:sldId id="451" r:id="rId14"/>
    <p:sldId id="452" r:id="rId15"/>
    <p:sldId id="453" r:id="rId16"/>
    <p:sldId id="454" r:id="rId17"/>
    <p:sldId id="467" r:id="rId18"/>
    <p:sldId id="462" r:id="rId19"/>
    <p:sldId id="463" r:id="rId20"/>
    <p:sldId id="464" r:id="rId21"/>
    <p:sldId id="465" r:id="rId22"/>
    <p:sldId id="466" r:id="rId23"/>
    <p:sldId id="427" r:id="rId24"/>
    <p:sldId id="428" r:id="rId25"/>
    <p:sldId id="436" r:id="rId26"/>
    <p:sldId id="437" r:id="rId27"/>
    <p:sldId id="461" r:id="rId28"/>
    <p:sldId id="438" r:id="rId29"/>
    <p:sldId id="439" r:id="rId30"/>
    <p:sldId id="440" r:id="rId31"/>
    <p:sldId id="456" r:id="rId32"/>
    <p:sldId id="459" r:id="rId33"/>
    <p:sldId id="460" r:id="rId34"/>
    <p:sldId id="424" r:id="rId35"/>
    <p:sldId id="425" r:id="rId36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C"/>
    <a:srgbClr val="8BCD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72962" autoAdjust="0"/>
  </p:normalViewPr>
  <p:slideViewPr>
    <p:cSldViewPr>
      <p:cViewPr varScale="1">
        <p:scale>
          <a:sx n="85" d="100"/>
          <a:sy n="85" d="100"/>
        </p:scale>
        <p:origin x="2364" y="78"/>
      </p:cViewPr>
      <p:guideLst>
        <p:guide orient="horz" pos="2160"/>
        <p:guide pos="2880"/>
      </p:guideLst>
    </p:cSldViewPr>
  </p:slideViewPr>
  <p:notesTextViewPr>
    <p:cViewPr>
      <p:scale>
        <a:sx n="90" d="100"/>
        <a:sy n="9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0506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3884BB79-1D64-4462-96B3-115CE533B62C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599" y="4862015"/>
            <a:ext cx="5680103" cy="4605085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0755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0506" y="9720755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4A8043B2-447E-4ED6-A21D-578071228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355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1300" dirty="0"/>
              <a:t>大綱</a:t>
            </a:r>
            <a:endParaRPr lang="en-US" altLang="zh-TW" sz="1300" dirty="0"/>
          </a:p>
          <a:p>
            <a:endParaRPr lang="zh-TW" altLang="en-US" sz="1300" dirty="0"/>
          </a:p>
          <a:p>
            <a:r>
              <a:rPr lang="en-US" altLang="zh-TW" sz="1300" dirty="0"/>
              <a:t>1. M2M</a:t>
            </a:r>
            <a:r>
              <a:rPr lang="zh-TW" altLang="en-US" sz="1300" dirty="0"/>
              <a:t>服務功能框架</a:t>
            </a:r>
          </a:p>
          <a:p>
            <a:r>
              <a:rPr lang="en-US" altLang="zh-TW" sz="1300" dirty="0"/>
              <a:t>2. REST</a:t>
            </a:r>
            <a:r>
              <a:rPr lang="zh-TW" altLang="en-US" sz="1300" dirty="0"/>
              <a:t>架構風格的</a:t>
            </a:r>
            <a:r>
              <a:rPr lang="en-US" altLang="zh-TW" sz="1300" dirty="0"/>
              <a:t>M2M</a:t>
            </a:r>
          </a:p>
          <a:p>
            <a:r>
              <a:rPr lang="en-US" altLang="zh-TW" sz="1300" dirty="0"/>
              <a:t>3. </a:t>
            </a:r>
            <a:r>
              <a:rPr lang="zh-TW" altLang="en-US" sz="1300" dirty="0"/>
              <a:t>基於資源的</a:t>
            </a:r>
            <a:r>
              <a:rPr lang="en-US" altLang="zh-TW" sz="1300" dirty="0"/>
              <a:t>M2M</a:t>
            </a:r>
            <a:r>
              <a:rPr lang="zh-TW" altLang="en-US" sz="1300" dirty="0"/>
              <a:t>通訊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3484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zh-TW" altLang="en-US" dirty="0" smtClean="0"/>
              <a:t>資源定址</a:t>
            </a:r>
          </a:p>
          <a:p>
            <a:pPr marL="0" indent="0">
              <a:buFont typeface="Arial" charset="0"/>
              <a:buNone/>
            </a:pPr>
            <a:endParaRPr lang="zh-TW" alt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zh-TW" altLang="en-US" dirty="0" smtClean="0"/>
              <a:t>資源的地址是字串</a:t>
            </a:r>
            <a:r>
              <a:rPr lang="en-US" altLang="zh-TW" dirty="0" smtClean="0"/>
              <a:t>,</a:t>
            </a:r>
            <a:r>
              <a:rPr lang="zh-TW" altLang="en-US" dirty="0" smtClean="0"/>
              <a:t>用來識別請求範圍內的目標資源。</a:t>
            </a:r>
            <a:endParaRPr lang="en-US" altLang="zh-TW" dirty="0" smtClean="0"/>
          </a:p>
          <a:p>
            <a:pPr marL="171450" indent="-171450">
              <a:buFont typeface="Arial" charset="0"/>
              <a:buChar char="•"/>
            </a:pPr>
            <a:endParaRPr lang="en-US" altLang="zh-TW" dirty="0" smtClean="0"/>
          </a:p>
          <a:p>
            <a:pPr marL="171450" indent="-171450">
              <a:buFont typeface="Arial" charset="0"/>
              <a:buChar char="•"/>
            </a:pPr>
            <a:r>
              <a:rPr lang="zh-TW" altLang="en-US" dirty="0" smtClean="0"/>
              <a:t>請求有三種不同的範圍</a:t>
            </a:r>
            <a:r>
              <a:rPr lang="en-US" altLang="zh-TW" dirty="0" smtClean="0"/>
              <a:t>:</a:t>
            </a:r>
          </a:p>
          <a:p>
            <a:r>
              <a:rPr lang="en-US" altLang="zh-TW" sz="1200" b="1" dirty="0" smtClean="0"/>
              <a:t>-</a:t>
            </a:r>
            <a:r>
              <a:rPr lang="zh-TW" altLang="en-US" sz="1200" b="1" dirty="0" smtClean="0"/>
              <a:t> </a:t>
            </a:r>
            <a:r>
              <a:rPr lang="en-US" altLang="zh-TW" sz="1200" b="1" dirty="0" smtClean="0"/>
              <a:t>CSE-relative:</a:t>
            </a:r>
            <a:r>
              <a:rPr lang="zh-TW" altLang="en-US" sz="1200" b="1" dirty="0" smtClean="0"/>
              <a:t> </a:t>
            </a:r>
            <a:r>
              <a:rPr lang="zh-TW" altLang="en-US" sz="1200" b="0" dirty="0" smtClean="0">
                <a:latin typeface="+mn-ea"/>
                <a:ea typeface="+mn-ea"/>
              </a:rPr>
              <a:t>請求與目標在相同</a:t>
            </a:r>
            <a:r>
              <a:rPr lang="en-US" altLang="zh-TW" sz="1200" b="0" dirty="0" smtClean="0">
                <a:latin typeface="+mn-ea"/>
                <a:ea typeface="+mn-ea"/>
              </a:rPr>
              <a:t>CSE</a:t>
            </a:r>
          </a:p>
          <a:p>
            <a:r>
              <a:rPr lang="en-US" altLang="zh-TW" sz="1200" b="1" dirty="0" smtClean="0"/>
              <a:t>-</a:t>
            </a:r>
            <a:r>
              <a:rPr lang="zh-TW" altLang="en-US" sz="1200" b="1" dirty="0" smtClean="0"/>
              <a:t> </a:t>
            </a:r>
            <a:r>
              <a:rPr lang="en-US" altLang="zh-TW" sz="1200" b="1" dirty="0" smtClean="0"/>
              <a:t>SP-relative:</a:t>
            </a:r>
            <a:r>
              <a:rPr lang="en-US" altLang="zh-TW" sz="1200" b="1" baseline="0" dirty="0" smtClean="0"/>
              <a:t> </a:t>
            </a:r>
            <a:r>
              <a:rPr lang="zh-TW" altLang="en-US" sz="1200" b="0" baseline="0" dirty="0" smtClean="0"/>
              <a:t>請求與目標是相同的</a:t>
            </a:r>
            <a:r>
              <a:rPr lang="en-US" altLang="zh-TW" sz="1200" b="0" baseline="0" dirty="0" smtClean="0"/>
              <a:t>M2M</a:t>
            </a:r>
            <a:r>
              <a:rPr lang="zh-TW" altLang="en-US" sz="1200" b="0" baseline="0" dirty="0" smtClean="0"/>
              <a:t>服務提供商</a:t>
            </a:r>
            <a:r>
              <a:rPr lang="en-US" altLang="zh-TW" sz="1200" b="0" baseline="0" dirty="0" smtClean="0"/>
              <a:t>,</a:t>
            </a:r>
            <a:r>
              <a:rPr lang="zh-TW" altLang="en-US" sz="1200" b="0" baseline="0" dirty="0" smtClean="0"/>
              <a:t>但是在不同的</a:t>
            </a:r>
            <a:r>
              <a:rPr lang="en-US" altLang="zh-TW" sz="1200" b="0" baseline="0" dirty="0" smtClean="0"/>
              <a:t>CSE</a:t>
            </a:r>
            <a:endParaRPr lang="en-US" altLang="zh-TW" sz="1200" b="0" dirty="0" smtClean="0"/>
          </a:p>
          <a:p>
            <a:r>
              <a:rPr lang="en-US" altLang="zh-TW" sz="1200" b="1" dirty="0" smtClean="0"/>
              <a:t>-</a:t>
            </a:r>
            <a:r>
              <a:rPr lang="zh-TW" altLang="en-US" sz="1200" b="1" dirty="0" smtClean="0"/>
              <a:t> </a:t>
            </a:r>
            <a:r>
              <a:rPr lang="en-US" altLang="zh-TW" sz="1200" b="1" dirty="0" smtClean="0"/>
              <a:t>Absolute:</a:t>
            </a:r>
            <a:r>
              <a:rPr lang="zh-TW" altLang="en-US" sz="1200" b="1" dirty="0" smtClean="0"/>
              <a:t> </a:t>
            </a:r>
            <a:r>
              <a:rPr lang="zh-TW" altLang="en-US" sz="1200" b="0" dirty="0" smtClean="0"/>
              <a:t>請求與目標是在不同的</a:t>
            </a:r>
            <a:r>
              <a:rPr lang="en-US" altLang="zh-TW" sz="1200" b="0" baseline="0" dirty="0" smtClean="0"/>
              <a:t>M2M</a:t>
            </a:r>
            <a:r>
              <a:rPr lang="zh-TW" altLang="en-US" sz="1200" b="0" baseline="0" dirty="0" smtClean="0"/>
              <a:t>服務提供商</a:t>
            </a:r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043B2-447E-4ED6-A21D-57807122855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762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資源定址（</a:t>
            </a:r>
            <a:r>
              <a:rPr lang="en-US" altLang="zh-TW" dirty="0" smtClean="0"/>
              <a:t>cont’d</a:t>
            </a:r>
            <a:r>
              <a:rPr lang="zh-TW" altLang="en-US" dirty="0" smtClean="0"/>
              <a:t>）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兩種不同定址方法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dirty="0" smtClean="0"/>
              <a:t>Hierarchical URI(</a:t>
            </a:r>
            <a:r>
              <a:rPr lang="zh-TW" altLang="en-US" dirty="0" smtClean="0"/>
              <a:t>結構化的</a:t>
            </a:r>
            <a:r>
              <a:rPr lang="en-US" altLang="zh-TW" dirty="0" smtClean="0"/>
              <a:t>)</a:t>
            </a:r>
            <a:endParaRPr lang="zh-TW" alt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altLang="zh-TW" dirty="0" smtClean="0"/>
              <a:t>Non-Hierarchical URI (</a:t>
            </a:r>
            <a:r>
              <a:rPr lang="zh-TW" altLang="en-US" dirty="0" smtClean="0"/>
              <a:t>非結構化的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根據請求的範圍，每種定址方法可以有三</a:t>
            </a:r>
            <a:r>
              <a:rPr lang="zh-TW" altLang="en-US" smtClean="0"/>
              <a:t>種變體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043B2-447E-4ED6-A21D-57807122855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503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TW" altLang="en-US" dirty="0" smtClean="0"/>
              <a:t>資源間的關係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zh-TW" altLang="en-US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TW" altLang="en-US" dirty="0" smtClean="0"/>
              <a:t>兩種類型的關係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sz="1200" dirty="0" smtClean="0"/>
              <a:t>parent-child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父</a:t>
            </a:r>
            <a:r>
              <a:rPr lang="en-US" altLang="zh-TW" sz="1200" dirty="0" smtClean="0"/>
              <a:t>-</a:t>
            </a:r>
            <a:r>
              <a:rPr lang="zh-TW" altLang="en-US" sz="1200" dirty="0" smtClean="0"/>
              <a:t>子</a:t>
            </a:r>
            <a:r>
              <a:rPr lang="en-US" altLang="zh-TW" sz="1200" dirty="0" smtClean="0"/>
              <a:t>) </a:t>
            </a:r>
            <a:r>
              <a:rPr lang="zh-TW" altLang="en-US" sz="1200" dirty="0" smtClean="0"/>
              <a:t>和</a:t>
            </a:r>
            <a:r>
              <a:rPr lang="en-US" altLang="zh-TW" sz="1200" dirty="0" smtClean="0"/>
              <a:t> link(</a:t>
            </a:r>
            <a:r>
              <a:rPr lang="zh-TW" altLang="en-US" sz="1200" dirty="0" smtClean="0"/>
              <a:t>鏈接</a:t>
            </a:r>
            <a:r>
              <a:rPr lang="en-US" altLang="zh-TW" sz="1200" dirty="0" smtClean="0"/>
              <a:t>)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043B2-447E-4ED6-A21D-57807122855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381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一般資源型態</a:t>
            </a:r>
            <a:r>
              <a:rPr lang="en-US" altLang="zh-TW" dirty="0" smtClean="0"/>
              <a:t>(1)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此頁列了一般的資源型態有那些</a:t>
            </a:r>
            <a:r>
              <a:rPr lang="en-US" altLang="zh-TW" dirty="0" smtClean="0"/>
              <a:t>,</a:t>
            </a:r>
            <a:r>
              <a:rPr lang="zh-TW" altLang="en-US" dirty="0" smtClean="0"/>
              <a:t>其中標示以下的資源型態為虛擬</a:t>
            </a:r>
            <a:endParaRPr lang="en-US" altLang="zh-TW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/>
              <a:t>Latest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/>
              <a:t>Fan Out Point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/>
              <a:t>Oldest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/>
              <a:t>Polling Channel URI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043B2-447E-4ED6-A21D-57807122855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164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一般資源型態</a:t>
            </a:r>
            <a:r>
              <a:rPr lang="en-US" altLang="zh-TW" dirty="0" smtClean="0"/>
              <a:t>(</a:t>
            </a:r>
            <a:r>
              <a:rPr lang="en-US" altLang="zh-TW" smtClean="0"/>
              <a:t>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r>
              <a:rPr lang="zh-TW" altLang="en-US" dirty="0" smtClean="0"/>
              <a:t>此頁繼續列了一般的資源型態有那些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043B2-447E-4ED6-A21D-57807122855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322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資源型態專業化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此頁列出的被通信管理和傳輸處理或裝置管理的</a:t>
            </a:r>
            <a:r>
              <a:rPr lang="en-US" altLang="zh-TW" dirty="0" smtClean="0"/>
              <a:t>CSFs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043B2-447E-4ED6-A21D-57807122855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039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TW" dirty="0" smtClean="0"/>
              <a:t>oneM2M</a:t>
            </a:r>
            <a:r>
              <a:rPr lang="zh-TW" altLang="en-US" dirty="0" smtClean="0"/>
              <a:t>通訊概念</a:t>
            </a:r>
          </a:p>
          <a:p>
            <a:pPr marL="0" indent="0">
              <a:buFont typeface="Arial" charset="0"/>
              <a:buNone/>
            </a:pPr>
            <a:r>
              <a:rPr lang="zh-TW" altLang="en-US" dirty="0" smtClean="0"/>
              <a:t>訂閱 通知</a:t>
            </a:r>
          </a:p>
          <a:p>
            <a:pPr marL="171450" indent="-171450">
              <a:buFont typeface="Arial" charset="0"/>
              <a:buChar char="•"/>
            </a:pPr>
            <a:endParaRPr lang="zh-TW" alt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zh-TW" altLang="en-US" dirty="0" smtClean="0"/>
              <a:t>資料通常以不規則的間隔被提供。</a:t>
            </a:r>
            <a:endParaRPr lang="en-US" altLang="zh-TW" dirty="0" smtClean="0"/>
          </a:p>
          <a:p>
            <a:pPr marL="171450" indent="-171450">
              <a:buFont typeface="Arial" charset="0"/>
              <a:buChar char="•"/>
            </a:pPr>
            <a:endParaRPr lang="en-US" altLang="zh-TW" dirty="0" smtClean="0"/>
          </a:p>
          <a:p>
            <a:pPr marL="171450" indent="-171450">
              <a:buFont typeface="Arial" charset="0"/>
              <a:buChar char="•"/>
            </a:pPr>
            <a:r>
              <a:rPr lang="zh-TW" altLang="en-US" dirty="0" smtClean="0"/>
              <a:t>為了減輕不斷輪詢的需要 </a:t>
            </a:r>
            <a:r>
              <a:rPr lang="en-US" altLang="zh-TW" dirty="0" smtClean="0"/>
              <a:t>,</a:t>
            </a:r>
            <a:r>
              <a:rPr lang="zh-TW" altLang="en-US" dirty="0" smtClean="0"/>
              <a:t>訂閱</a:t>
            </a:r>
            <a:r>
              <a:rPr lang="en-US" altLang="zh-TW" dirty="0" smtClean="0"/>
              <a:t>/</a:t>
            </a:r>
            <a:r>
              <a:rPr lang="zh-TW" altLang="en-US" dirty="0" smtClean="0"/>
              <a:t>通知機制被使用。 </a:t>
            </a:r>
            <a:endParaRPr lang="en-US" altLang="zh-TW" dirty="0" smtClean="0"/>
          </a:p>
          <a:p>
            <a:pPr marL="171450" indent="-171450">
              <a:buFont typeface="Arial" charset="0"/>
              <a:buChar char="•"/>
            </a:pPr>
            <a:endParaRPr lang="en-US" altLang="zh-TW" dirty="0" smtClean="0"/>
          </a:p>
          <a:p>
            <a:pPr marL="171450" indent="-171450">
              <a:buFont typeface="Arial" charset="0"/>
              <a:buChar char="•"/>
            </a:pPr>
            <a:r>
              <a:rPr lang="zh-TW" altLang="en-US" dirty="0" smtClean="0"/>
              <a:t>通知可以是雙重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-</a:t>
            </a:r>
            <a:r>
              <a:rPr lang="zh-TW" altLang="en-US" dirty="0" smtClean="0"/>
              <a:t>同步</a:t>
            </a:r>
            <a:endParaRPr lang="en-US" altLang="zh-TW" dirty="0" smtClean="0"/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-</a:t>
            </a:r>
            <a:r>
              <a:rPr lang="zh-TW" altLang="en-US" dirty="0" smtClean="0"/>
              <a:t>非同步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750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TW" dirty="0" smtClean="0"/>
              <a:t>M2M</a:t>
            </a:r>
            <a:r>
              <a:rPr lang="zh-TW" altLang="en-US" dirty="0" smtClean="0"/>
              <a:t>端到端通訊</a:t>
            </a:r>
          </a:p>
          <a:p>
            <a:pPr marL="0" indent="0">
              <a:buFont typeface="Arial" charset="0"/>
              <a:buNone/>
            </a:pPr>
            <a:r>
              <a:rPr lang="zh-TW" altLang="en-US" dirty="0" smtClean="0"/>
              <a:t>高階層概述</a:t>
            </a:r>
          </a:p>
          <a:p>
            <a:pPr marL="171450" indent="-171450">
              <a:buFont typeface="Arial" charset="0"/>
              <a:buChar char="•"/>
            </a:pPr>
            <a:endParaRPr lang="zh-TW" alt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zh-TW" altLang="en-US" dirty="0" smtClean="0"/>
              <a:t>對於簡單的端到端</a:t>
            </a:r>
            <a:r>
              <a:rPr lang="zh-TW" altLang="en-US" baseline="0" dirty="0" smtClean="0"/>
              <a:t>範例</a:t>
            </a:r>
            <a:r>
              <a:rPr lang="en-US" altLang="zh-TW" baseline="0" dirty="0" smtClean="0"/>
              <a:t>,</a:t>
            </a:r>
            <a:r>
              <a:rPr lang="zh-TW" altLang="en-US" baseline="0" dirty="0" smtClean="0"/>
              <a:t>考慮以下情形：</a:t>
            </a:r>
            <a:endParaRPr lang="zh-TW" altLang="en-US" dirty="0" smtClean="0"/>
          </a:p>
          <a:p>
            <a:pPr marL="171450" indent="-171450">
              <a:buFont typeface="Arial" charset="0"/>
              <a:buChar char="•"/>
            </a:pPr>
            <a:endParaRPr lang="en-US" altLang="zh-TW" dirty="0" smtClean="0"/>
          </a:p>
          <a:p>
            <a:pPr marL="171450" indent="-171450">
              <a:buFont typeface="Arial" charset="0"/>
              <a:buChar char="•"/>
            </a:pPr>
            <a:r>
              <a:rPr lang="zh-TW" altLang="en-US" dirty="0" smtClean="0"/>
              <a:t>一個裝置應用</a:t>
            </a:r>
            <a:r>
              <a:rPr lang="en-US" altLang="zh-TW" dirty="0" smtClean="0"/>
              <a:t>(DA),</a:t>
            </a:r>
            <a:r>
              <a:rPr lang="en-US" altLang="zh-TW" baseline="0" dirty="0" smtClean="0"/>
              <a:t> </a:t>
            </a:r>
            <a:r>
              <a:rPr lang="zh-TW" altLang="en-US" dirty="0" smtClean="0"/>
              <a:t>例如</a:t>
            </a:r>
            <a:r>
              <a:rPr lang="en-US" altLang="zh-TW" dirty="0" err="1" smtClean="0"/>
              <a:t>SmartMetering</a:t>
            </a:r>
            <a:r>
              <a:rPr lang="zh-TW" altLang="en-US" dirty="0" smtClean="0"/>
              <a:t>感測器連接到本地端</a:t>
            </a:r>
            <a:r>
              <a:rPr lang="en-US" altLang="zh-TW" dirty="0" smtClean="0"/>
              <a:t>M2M</a:t>
            </a:r>
            <a:r>
              <a:rPr lang="zh-TW" altLang="en-US" dirty="0" smtClean="0"/>
              <a:t>閘道。</a:t>
            </a:r>
            <a:endParaRPr lang="en-US" altLang="zh-TW" dirty="0" smtClean="0"/>
          </a:p>
          <a:p>
            <a:pPr marL="171450" indent="-171450">
              <a:buFont typeface="Arial" charset="0"/>
              <a:buChar char="•"/>
            </a:pPr>
            <a:endParaRPr lang="en-US" altLang="zh-TW" dirty="0" smtClean="0"/>
          </a:p>
          <a:p>
            <a:pPr marL="171450" indent="-171450">
              <a:buFont typeface="Arial" charset="0"/>
              <a:buChar char="•"/>
            </a:pPr>
            <a:r>
              <a:rPr lang="zh-TW" altLang="en-US" dirty="0" smtClean="0"/>
              <a:t>一個網路應用</a:t>
            </a:r>
            <a:r>
              <a:rPr lang="en-US" altLang="zh-TW" dirty="0" smtClean="0"/>
              <a:t>(NA)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smtClean="0"/>
              <a:t>例如智能</a:t>
            </a:r>
            <a:r>
              <a:rPr lang="zh-TW" altLang="en-US" dirty="0" smtClean="0"/>
              <a:t>儀表</a:t>
            </a:r>
            <a:r>
              <a:rPr lang="en-US" altLang="zh-TW" dirty="0" smtClean="0"/>
              <a:t>GUI</a:t>
            </a:r>
            <a:r>
              <a:rPr lang="zh-TW" altLang="en-US" dirty="0" smtClean="0"/>
              <a:t>連接到</a:t>
            </a:r>
            <a:r>
              <a:rPr lang="en-US" altLang="zh-TW" dirty="0" smtClean="0"/>
              <a:t>IN-CSE</a:t>
            </a:r>
            <a:r>
              <a:rPr lang="zh-TW" altLang="en-US" dirty="0" smtClean="0"/>
              <a:t>，用於視覺化感測器資料。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1661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TW" dirty="0" smtClean="0"/>
              <a:t>M2M</a:t>
            </a:r>
            <a:r>
              <a:rPr lang="zh-TW" altLang="en-US" dirty="0" smtClean="0"/>
              <a:t>端到端通訊</a:t>
            </a:r>
          </a:p>
          <a:p>
            <a:pPr marL="0" indent="0">
              <a:buFont typeface="Arial" charset="0"/>
              <a:buNone/>
            </a:pPr>
            <a:r>
              <a:rPr lang="zh-TW" altLang="en-US" dirty="0" smtClean="0"/>
              <a:t>高階層概述</a:t>
            </a:r>
          </a:p>
          <a:p>
            <a:pPr marL="0" indent="0">
              <a:buFont typeface="Arial" charset="0"/>
              <a:buNone/>
            </a:pPr>
            <a:endParaRPr lang="zh-TW" altLang="en-US" sz="1200" dirty="0" smtClean="0">
              <a:latin typeface="Tahoma"/>
              <a:cs typeface="Tahoma"/>
            </a:endParaRPr>
          </a:p>
          <a:p>
            <a:pPr marL="0" indent="0">
              <a:buFont typeface="Arial" charset="0"/>
              <a:buNone/>
            </a:pPr>
            <a:r>
              <a:rPr lang="zh-TW" altLang="en-US" sz="1200" dirty="0" smtClean="0">
                <a:latin typeface="Tahoma"/>
                <a:cs typeface="Tahoma"/>
              </a:rPr>
              <a:t>註冊階段</a:t>
            </a:r>
          </a:p>
          <a:p>
            <a:pPr marL="0" indent="0">
              <a:buFont typeface="Arial" charset="0"/>
              <a:buNone/>
            </a:pPr>
            <a:endParaRPr lang="zh-TW" altLang="en-US" sz="1200" dirty="0" smtClean="0">
              <a:latin typeface="Tahoma"/>
              <a:cs typeface="Tahoma"/>
            </a:endParaRPr>
          </a:p>
          <a:p>
            <a:pPr marL="171450" indent="-171450">
              <a:buFont typeface="Arial" charset="0"/>
              <a:buChar char="•"/>
            </a:pPr>
            <a:r>
              <a:rPr lang="de-DE" altLang="zh-TW" sz="1200" dirty="0" smtClean="0">
                <a:latin typeface="Tahoma"/>
                <a:cs typeface="Tahoma"/>
              </a:rPr>
              <a:t>NA </a:t>
            </a:r>
            <a:r>
              <a:rPr lang="zh-TW" altLang="en-US" sz="1200" dirty="0" smtClean="0">
                <a:latin typeface="Tahoma"/>
                <a:cs typeface="Tahoma"/>
              </a:rPr>
              <a:t>和</a:t>
            </a:r>
            <a:r>
              <a:rPr lang="de-DE" altLang="zh-TW" sz="1200" dirty="0" smtClean="0">
                <a:latin typeface="Tahoma"/>
                <a:cs typeface="Tahoma"/>
              </a:rPr>
              <a:t> DA </a:t>
            </a:r>
            <a:r>
              <a:rPr lang="zh-TW" altLang="en-US" sz="1200" dirty="0" smtClean="0">
                <a:latin typeface="Tahoma"/>
                <a:cs typeface="Tahoma"/>
              </a:rPr>
              <a:t>分別向它們的本地端</a:t>
            </a:r>
            <a:r>
              <a:rPr lang="en-US" altLang="zh-TW" sz="1200" dirty="0" smtClean="0">
                <a:latin typeface="Tahoma"/>
                <a:cs typeface="Tahoma"/>
              </a:rPr>
              <a:t>CSE</a:t>
            </a:r>
            <a:r>
              <a:rPr lang="zh-TW" altLang="en-US" sz="1200" dirty="0" smtClean="0">
                <a:latin typeface="Tahoma"/>
                <a:cs typeface="Tahoma"/>
              </a:rPr>
              <a:t>註冊</a:t>
            </a:r>
            <a:r>
              <a:rPr lang="zh-TW" altLang="en-US" dirty="0" smtClean="0"/>
              <a:t>。</a:t>
            </a:r>
            <a:endParaRPr lang="en-US" altLang="zh-TW" sz="1200" dirty="0" smtClean="0">
              <a:latin typeface="Tahoma"/>
              <a:cs typeface="Tahoma"/>
            </a:endParaRPr>
          </a:p>
          <a:p>
            <a:pPr marL="171450" indent="-171450">
              <a:buFont typeface="Arial" charset="0"/>
              <a:buChar char="•"/>
            </a:pPr>
            <a:endParaRPr lang="en-US" altLang="zh-TW" sz="1200" dirty="0" smtClean="0">
              <a:latin typeface="Tahoma"/>
              <a:cs typeface="Tahom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altLang="zh-TW" sz="1200" dirty="0" smtClean="0">
                <a:latin typeface="Tahoma"/>
                <a:cs typeface="Tahoma"/>
              </a:rPr>
              <a:t>MN-CSE</a:t>
            </a:r>
            <a:r>
              <a:rPr lang="zh-TW" altLang="en-US" sz="1200" dirty="0" smtClean="0">
                <a:latin typeface="Tahoma"/>
                <a:cs typeface="Tahoma"/>
              </a:rPr>
              <a:t>向</a:t>
            </a:r>
            <a:r>
              <a:rPr lang="de-DE" altLang="zh-TW" sz="1200" dirty="0" smtClean="0">
                <a:latin typeface="Tahoma"/>
                <a:cs typeface="Tahoma"/>
              </a:rPr>
              <a:t>IN-CSE</a:t>
            </a:r>
            <a:r>
              <a:rPr lang="zh-TW" altLang="en-US" sz="1200" dirty="0" smtClean="0">
                <a:latin typeface="Tahoma"/>
                <a:cs typeface="Tahoma"/>
              </a:rPr>
              <a:t>註冊</a:t>
            </a:r>
            <a:r>
              <a:rPr lang="zh-TW" altLang="en-US" dirty="0" smtClean="0"/>
              <a:t>。</a:t>
            </a:r>
            <a:endParaRPr lang="de-DE" altLang="zh-TW" sz="1200" dirty="0" smtClean="0">
              <a:latin typeface="Tahoma"/>
              <a:cs typeface="Tahom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7580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TW" dirty="0" smtClean="0"/>
              <a:t>M2M</a:t>
            </a:r>
            <a:r>
              <a:rPr lang="zh-TW" altLang="en-US" dirty="0" smtClean="0"/>
              <a:t>端到端通訊</a:t>
            </a:r>
          </a:p>
          <a:p>
            <a:pPr marL="0" indent="0">
              <a:buFont typeface="Arial" charset="0"/>
              <a:buNone/>
            </a:pPr>
            <a:r>
              <a:rPr lang="zh-TW" altLang="en-US" dirty="0" smtClean="0"/>
              <a:t>高階層概述</a:t>
            </a:r>
          </a:p>
          <a:p>
            <a:pPr marL="0" indent="0">
              <a:buFont typeface="Arial" charset="0"/>
              <a:buNone/>
            </a:pPr>
            <a:endParaRPr lang="zh-TW" altLang="en-US" dirty="0" smtClean="0"/>
          </a:p>
          <a:p>
            <a:pPr marL="0" indent="0">
              <a:buFont typeface="Arial" charset="0"/>
              <a:buNone/>
            </a:pPr>
            <a:r>
              <a:rPr lang="zh-TW" altLang="en-US" dirty="0" smtClean="0"/>
              <a:t>公告</a:t>
            </a:r>
          </a:p>
          <a:p>
            <a:pPr marL="0" indent="0">
              <a:buFont typeface="Arial" charset="0"/>
              <a:buNone/>
            </a:pPr>
            <a:endParaRPr lang="zh-TW" altLang="en-US" sz="1200" dirty="0" smtClean="0">
              <a:latin typeface="Tahoma"/>
              <a:cs typeface="Tahoma"/>
            </a:endParaRPr>
          </a:p>
          <a:p>
            <a:pPr marL="171450" indent="-171450">
              <a:buFont typeface="Arial" charset="0"/>
              <a:buChar char="•"/>
            </a:pPr>
            <a:r>
              <a:rPr lang="de-DE" altLang="zh-TW" sz="1200" dirty="0" smtClean="0">
                <a:latin typeface="Tahoma"/>
                <a:cs typeface="Tahoma"/>
              </a:rPr>
              <a:t>MN-CSE </a:t>
            </a:r>
            <a:r>
              <a:rPr lang="zh-TW" altLang="en-US" sz="1200" dirty="0" smtClean="0">
                <a:latin typeface="Tahoma"/>
                <a:cs typeface="Tahoma"/>
              </a:rPr>
              <a:t>向</a:t>
            </a:r>
            <a:r>
              <a:rPr lang="de-DE" altLang="zh-TW" sz="1200" dirty="0" smtClean="0">
                <a:latin typeface="Tahoma"/>
                <a:cs typeface="Tahoma"/>
              </a:rPr>
              <a:t>IN-CSE</a:t>
            </a:r>
            <a:r>
              <a:rPr lang="zh-TW" altLang="en-US" sz="1200" dirty="0" smtClean="0">
                <a:latin typeface="Tahoma"/>
                <a:cs typeface="Tahoma"/>
              </a:rPr>
              <a:t>公告本地端的應用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223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1300" dirty="0"/>
              <a:t>基於資源的</a:t>
            </a:r>
            <a:r>
              <a:rPr lang="en-US" altLang="zh-TW" sz="1300" dirty="0"/>
              <a:t>M2M</a:t>
            </a:r>
            <a:r>
              <a:rPr lang="zh-TW" altLang="en-US" sz="1300" dirty="0"/>
              <a:t>通訊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9224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TW" dirty="0" smtClean="0"/>
              <a:t>M2M</a:t>
            </a:r>
            <a:r>
              <a:rPr lang="zh-TW" altLang="en-US" dirty="0" smtClean="0"/>
              <a:t>端到端通訊</a:t>
            </a:r>
          </a:p>
          <a:p>
            <a:pPr marL="0" indent="0">
              <a:buFont typeface="Arial" charset="0"/>
              <a:buNone/>
            </a:pPr>
            <a:r>
              <a:rPr lang="zh-TW" altLang="en-US" dirty="0" smtClean="0"/>
              <a:t>高階層概述</a:t>
            </a:r>
          </a:p>
          <a:p>
            <a:pPr marL="0" indent="0">
              <a:buFont typeface="Arial" charset="0"/>
              <a:buNone/>
            </a:pPr>
            <a:endParaRPr lang="zh-TW" alt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altLang="zh-TW" dirty="0" smtClean="0"/>
              <a:t>NA</a:t>
            </a:r>
            <a:r>
              <a:rPr lang="zh-TW" altLang="en-US" dirty="0" smtClean="0"/>
              <a:t>取得現有應用程式的信息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取得關於感測器</a:t>
            </a:r>
            <a:r>
              <a:rPr lang="en-US" altLang="zh-TW" dirty="0" smtClean="0"/>
              <a:t>DA</a:t>
            </a:r>
            <a:r>
              <a:rPr lang="zh-TW" altLang="en-US" dirty="0" smtClean="0"/>
              <a:t>的信息。</a:t>
            </a:r>
            <a:endParaRPr lang="en-US" altLang="zh-TW" dirty="0" smtClean="0"/>
          </a:p>
          <a:p>
            <a:pPr marL="171450" indent="-171450">
              <a:buFont typeface="Arial" charset="0"/>
              <a:buChar char="•"/>
            </a:pPr>
            <a:endParaRPr lang="en-US" altLang="zh-TW" dirty="0" smtClean="0"/>
          </a:p>
          <a:p>
            <a:pPr marL="171450" indent="-171450">
              <a:buFont typeface="Arial" charset="0"/>
              <a:buChar char="•"/>
            </a:pPr>
            <a:r>
              <a:rPr lang="zh-TW" altLang="en-US" dirty="0" smtClean="0"/>
              <a:t>如果有需要 要求可以被</a:t>
            </a:r>
            <a:r>
              <a:rPr lang="de-DE" altLang="zh-TW" sz="1200" dirty="0" smtClean="0">
                <a:latin typeface="Tahoma"/>
                <a:cs typeface="Tahoma"/>
              </a:rPr>
              <a:t>IN-CSE</a:t>
            </a:r>
            <a:r>
              <a:rPr lang="zh-TW" altLang="en-US" sz="1200" dirty="0" smtClean="0">
                <a:latin typeface="Tahoma"/>
                <a:cs typeface="Tahoma"/>
              </a:rPr>
              <a:t>重定目標到</a:t>
            </a:r>
            <a:r>
              <a:rPr lang="de-DE" altLang="zh-TW" sz="1200" dirty="0" smtClean="0">
                <a:latin typeface="Tahoma"/>
                <a:cs typeface="Tahoma"/>
              </a:rPr>
              <a:t>MN-CSE</a:t>
            </a:r>
            <a:r>
              <a:rPr lang="zh-TW" altLang="en-US" dirty="0" smtClean="0"/>
              <a:t>。</a:t>
            </a:r>
            <a:endParaRPr lang="de-DE" altLang="zh-TW" sz="1200" dirty="0" smtClean="0">
              <a:latin typeface="Tahoma"/>
              <a:cs typeface="Tahoma"/>
            </a:endParaRPr>
          </a:p>
          <a:p>
            <a:pPr marL="171450" indent="-171450">
              <a:buFont typeface="Arial" charset="0"/>
              <a:buChar char="•"/>
            </a:pPr>
            <a:endParaRPr lang="de-DE" altLang="zh-TW" sz="1200" dirty="0" smtClean="0">
              <a:latin typeface="Tahoma"/>
              <a:cs typeface="Tahoma"/>
            </a:endParaRPr>
          </a:p>
          <a:p>
            <a:pPr marL="171450" indent="-171450">
              <a:buFont typeface="Arial" charset="0"/>
              <a:buChar char="•"/>
            </a:pPr>
            <a:r>
              <a:rPr lang="zh-TW" altLang="en-US" sz="1200" dirty="0" smtClean="0">
                <a:latin typeface="Tahoma"/>
                <a:cs typeface="Tahoma"/>
              </a:rPr>
              <a:t>以後</a:t>
            </a:r>
            <a:r>
              <a:rPr lang="en-US" altLang="zh-TW" sz="1200" dirty="0" smtClean="0">
                <a:latin typeface="Tahoma"/>
                <a:cs typeface="Tahoma"/>
              </a:rPr>
              <a:t>, </a:t>
            </a:r>
            <a:r>
              <a:rPr lang="zh-TW" altLang="en-US" sz="1200" baseline="0" dirty="0" smtClean="0">
                <a:latin typeface="Tahoma"/>
                <a:cs typeface="Tahoma"/>
              </a:rPr>
              <a:t>為了當新的資料到來時能夠被通知</a:t>
            </a:r>
            <a:r>
              <a:rPr lang="en-US" altLang="zh-TW" sz="1200" baseline="0" dirty="0" smtClean="0">
                <a:latin typeface="Tahoma"/>
                <a:cs typeface="Tahoma"/>
              </a:rPr>
              <a:t>,</a:t>
            </a:r>
            <a:r>
              <a:rPr lang="en-US" altLang="zh-TW" sz="1200" dirty="0" smtClean="0">
                <a:latin typeface="Tahoma"/>
                <a:cs typeface="Tahoma"/>
              </a:rPr>
              <a:t>NA</a:t>
            </a:r>
            <a:r>
              <a:rPr lang="zh-TW" altLang="en-US" sz="1200" dirty="0" smtClean="0">
                <a:latin typeface="Tahoma"/>
                <a:cs typeface="Tahoma"/>
              </a:rPr>
              <a:t>訂閱</a:t>
            </a:r>
            <a:r>
              <a:rPr lang="en-US" altLang="zh-TW" sz="1200" dirty="0" smtClean="0">
                <a:latin typeface="Tahoma"/>
                <a:cs typeface="Tahoma"/>
              </a:rPr>
              <a:t>DA</a:t>
            </a:r>
            <a:r>
              <a:rPr lang="zh-TW" altLang="en-US" sz="1200" dirty="0" smtClean="0">
                <a:latin typeface="Tahoma"/>
                <a:cs typeface="Tahoma"/>
              </a:rPr>
              <a:t>的資料</a:t>
            </a:r>
            <a:r>
              <a:rPr lang="zh-TW" altLang="en-US" dirty="0" smtClean="0"/>
              <a:t>。</a:t>
            </a:r>
            <a:endParaRPr lang="de-DE" altLang="zh-TW" sz="1200" dirty="0" smtClean="0">
              <a:latin typeface="Tahoma"/>
              <a:cs typeface="Tahom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3444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TW" dirty="0" smtClean="0"/>
              <a:t>M2M</a:t>
            </a:r>
            <a:r>
              <a:rPr lang="zh-TW" altLang="en-US" dirty="0" smtClean="0"/>
              <a:t>端到端通訊</a:t>
            </a:r>
          </a:p>
          <a:p>
            <a:pPr marL="0" indent="0">
              <a:buFont typeface="Arial" charset="0"/>
              <a:buNone/>
            </a:pPr>
            <a:r>
              <a:rPr lang="zh-TW" altLang="en-US" dirty="0" smtClean="0"/>
              <a:t>高階層概述</a:t>
            </a:r>
          </a:p>
          <a:p>
            <a:pPr marL="0" indent="0">
              <a:buFont typeface="Arial" charset="0"/>
              <a:buNone/>
            </a:pPr>
            <a:endParaRPr lang="zh-TW" alt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zh-TW" altLang="en-US" dirty="0" smtClean="0"/>
              <a:t>感測器</a:t>
            </a:r>
            <a:r>
              <a:rPr lang="en-US" altLang="zh-TW" dirty="0" smtClean="0"/>
              <a:t>DA</a:t>
            </a:r>
            <a:r>
              <a:rPr lang="zh-TW" altLang="en-US" dirty="0" smtClean="0"/>
              <a:t>周期性的傳送偵測到的資料到本地端閘道。</a:t>
            </a:r>
          </a:p>
          <a:p>
            <a:pPr marL="171450" indent="-171450">
              <a:buFont typeface="Arial" charset="0"/>
              <a:buChar char="•"/>
            </a:pPr>
            <a:endParaRPr lang="zh-TW" alt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zh-TW" altLang="en-US" dirty="0" smtClean="0"/>
              <a:t>透過創造</a:t>
            </a:r>
            <a:r>
              <a:rPr lang="de-DE" altLang="zh-TW" sz="1200" dirty="0" err="1" smtClean="0">
                <a:latin typeface="Tahoma"/>
                <a:cs typeface="Tahoma"/>
              </a:rPr>
              <a:t>contentInstance</a:t>
            </a:r>
            <a:r>
              <a:rPr lang="zh-TW" altLang="en-US" sz="1200" dirty="0" smtClean="0">
                <a:latin typeface="Tahoma"/>
                <a:cs typeface="Tahoma"/>
              </a:rPr>
              <a:t>來完成</a:t>
            </a:r>
            <a:r>
              <a:rPr lang="zh-TW" altLang="en-US" dirty="0" smtClean="0"/>
              <a:t>。 </a:t>
            </a:r>
            <a:endParaRPr lang="en-US" altLang="zh-TW" dirty="0" smtClean="0"/>
          </a:p>
          <a:p>
            <a:pPr marL="171450" indent="-171450">
              <a:buFont typeface="Arial" charset="0"/>
              <a:buChar char="•"/>
            </a:pPr>
            <a:endParaRPr lang="en-US" altLang="zh-TW" dirty="0" smtClean="0"/>
          </a:p>
          <a:p>
            <a:pPr marL="171450" indent="-171450">
              <a:buFont typeface="Arial" charset="0"/>
              <a:buChar char="•"/>
            </a:pPr>
            <a:r>
              <a:rPr lang="zh-TW" altLang="en-US" dirty="0" smtClean="0"/>
              <a:t>這些收到的資料也被公告給</a:t>
            </a:r>
            <a:r>
              <a:rPr lang="de-DE" altLang="zh-TW" sz="1200" dirty="0" smtClean="0">
                <a:latin typeface="Tahoma"/>
                <a:cs typeface="Tahoma"/>
              </a:rPr>
              <a:t>IN-CSE</a:t>
            </a:r>
            <a:r>
              <a:rPr lang="zh-TW" altLang="en-US" dirty="0" smtClean="0"/>
              <a:t>。</a:t>
            </a:r>
            <a:endParaRPr lang="en-US" altLang="zh-TW" sz="1200" dirty="0" smtClean="0">
              <a:latin typeface="Tahoma"/>
              <a:cs typeface="Tahoma"/>
            </a:endParaRPr>
          </a:p>
          <a:p>
            <a:pPr marL="171450" indent="-171450">
              <a:buFont typeface="Arial" charset="0"/>
              <a:buChar char="•"/>
            </a:pPr>
            <a:endParaRPr lang="en-US" altLang="zh-TW" sz="1200" dirty="0" smtClean="0">
              <a:latin typeface="Tahoma"/>
              <a:cs typeface="Tahoma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>
                <a:latin typeface="Tahoma"/>
                <a:cs typeface="Tahoma"/>
              </a:rPr>
              <a:t>NA</a:t>
            </a:r>
            <a:r>
              <a:rPr lang="zh-TW" altLang="en-US" sz="1200" baseline="0" dirty="0" smtClean="0">
                <a:latin typeface="Tahoma"/>
                <a:cs typeface="Tahoma"/>
              </a:rPr>
              <a:t>被通知關於這些收到的資料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21014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M2M</a:t>
            </a:r>
            <a:r>
              <a:rPr lang="zh-TW" altLang="en-US" dirty="0" smtClean="0"/>
              <a:t>服務訂閱</a:t>
            </a:r>
            <a:r>
              <a:rPr lang="en-US" altLang="zh-TW" dirty="0" smtClean="0"/>
              <a:t>(1)</a:t>
            </a:r>
          </a:p>
          <a:p>
            <a:endParaRPr lang="en-US" dirty="0" smtClean="0"/>
          </a:p>
          <a:p>
            <a:r>
              <a:rPr lang="en-US" dirty="0" smtClean="0"/>
              <a:t>It shall be possible for an M2M Service Providers to define their own services and roles</a:t>
            </a:r>
            <a:endParaRPr lang="zh-TW" altLang="en-US" dirty="0" smtClean="0"/>
          </a:p>
          <a:p>
            <a:r>
              <a:rPr lang="en-US" altLang="zh-TW" dirty="0" smtClean="0"/>
              <a:t>M2M</a:t>
            </a:r>
            <a:r>
              <a:rPr lang="zh-TW" altLang="en-US" dirty="0" smtClean="0"/>
              <a:t>服務提供商應該可以定義自己的服務和角色</a:t>
            </a:r>
            <a:endParaRPr lang="en-US" altLang="zh-TW" dirty="0" smtClean="0"/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/>
              <a:t>M2M</a:t>
            </a:r>
            <a:r>
              <a:rPr lang="zh-TW" altLang="en-US" dirty="0" smtClean="0"/>
              <a:t>服務是向</a:t>
            </a:r>
            <a:r>
              <a:rPr lang="en-US" altLang="zh-TW" dirty="0" smtClean="0"/>
              <a:t>M2M</a:t>
            </a:r>
            <a:r>
              <a:rPr lang="zh-TW" altLang="en-US" dirty="0" smtClean="0"/>
              <a:t>用戶提供的可銷售服務，例如， 設備管理，數據交換等</a:t>
            </a:r>
            <a:endParaRPr lang="en-US" altLang="zh-TW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/>
              <a:t>M2M</a:t>
            </a:r>
            <a:r>
              <a:rPr lang="zh-TW" altLang="en-US" dirty="0" smtClean="0"/>
              <a:t>服務訂閱建立之間的鏈接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一個或多個</a:t>
            </a:r>
            <a:r>
              <a:rPr lang="en-US" altLang="zh-TW" dirty="0" smtClean="0"/>
              <a:t>AE</a:t>
            </a:r>
          </a:p>
          <a:p>
            <a:pPr lvl="1"/>
            <a:r>
              <a:rPr lang="zh-TW" altLang="en-US" dirty="0" smtClean="0"/>
              <a:t>一個或多個</a:t>
            </a:r>
            <a:r>
              <a:rPr lang="en-US" altLang="zh-TW" dirty="0" smtClean="0"/>
              <a:t>M2M</a:t>
            </a:r>
            <a:r>
              <a:rPr lang="en-US" altLang="zh-TW" baseline="0" dirty="0" smtClean="0"/>
              <a:t> Node</a:t>
            </a:r>
          </a:p>
          <a:p>
            <a:pPr lvl="1"/>
            <a:r>
              <a:rPr lang="zh-TW" altLang="en-US" baseline="0" dirty="0" smtClean="0"/>
              <a:t>與</a:t>
            </a:r>
            <a:r>
              <a:rPr lang="en-US" altLang="zh-TW" baseline="0" dirty="0" smtClean="0"/>
              <a:t>M2M</a:t>
            </a:r>
            <a:r>
              <a:rPr lang="zh-TW" altLang="en-US" baseline="0" dirty="0" smtClean="0"/>
              <a:t>服務訂閱相關聯的一個或多個角色以及訂戶定義的群組（用於</a:t>
            </a:r>
            <a:r>
              <a:rPr lang="en-US" altLang="zh-TW" dirty="0" smtClean="0"/>
              <a:t>access control policies</a:t>
            </a:r>
            <a:r>
              <a:rPr lang="zh-TW" altLang="en-US" baseline="0" dirty="0" smtClean="0"/>
              <a:t>）。</a:t>
            </a:r>
            <a:endParaRPr lang="en-US" altLang="zh-TW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TW" altLang="en-US" baseline="0" dirty="0" smtClean="0"/>
              <a:t>在每個</a:t>
            </a:r>
            <a:r>
              <a:rPr lang="en-US" altLang="zh-TW" baseline="0" dirty="0" smtClean="0"/>
              <a:t>M2M</a:t>
            </a:r>
            <a:r>
              <a:rPr lang="zh-TW" altLang="en-US" baseline="0" dirty="0" smtClean="0"/>
              <a:t>服務中，一個或多個</a:t>
            </a:r>
            <a:r>
              <a:rPr lang="en-US" altLang="zh-TW" baseline="0" dirty="0" smtClean="0"/>
              <a:t>M2M</a:t>
            </a:r>
            <a:r>
              <a:rPr lang="zh-TW" altLang="en-US" baseline="0" dirty="0" smtClean="0"/>
              <a:t>服務角色將由</a:t>
            </a:r>
            <a:r>
              <a:rPr lang="en-US" altLang="zh-TW" baseline="0" dirty="0" smtClean="0"/>
              <a:t>M2M</a:t>
            </a:r>
            <a:r>
              <a:rPr lang="zh-TW" altLang="en-US" baseline="0" dirty="0" smtClean="0"/>
              <a:t>服務提供商定義。</a:t>
            </a:r>
            <a:endParaRPr lang="en-US" altLang="zh-TW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5B3CF-F153-4927-8AED-0C2B4E88460B}" type="slidenum">
              <a:rPr lang="es-ES" smtClean="0">
                <a:solidFill>
                  <a:prstClr val="black"/>
                </a:solidFill>
              </a:rPr>
              <a:pPr/>
              <a:t>23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31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M2M</a:t>
            </a:r>
            <a:r>
              <a:rPr lang="zh-TW" altLang="en-US" dirty="0" smtClean="0"/>
              <a:t>服務訂閱</a:t>
            </a:r>
            <a:r>
              <a:rPr lang="en-US" altLang="zh-TW" dirty="0" smtClean="0"/>
              <a:t>(</a:t>
            </a:r>
            <a:r>
              <a:rPr lang="en-US" altLang="zh-TW" smtClean="0"/>
              <a:t>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/>
              <a:t>M2M</a:t>
            </a:r>
            <a:r>
              <a:rPr lang="zh-TW" altLang="en-US" dirty="0" smtClean="0"/>
              <a:t>服務訂閱角色被定義為屬於與</a:t>
            </a:r>
            <a:r>
              <a:rPr lang="en-US" altLang="zh-TW" dirty="0" smtClean="0"/>
              <a:t>M2M</a:t>
            </a:r>
            <a:r>
              <a:rPr lang="zh-TW" altLang="en-US" dirty="0" smtClean="0"/>
              <a:t>服務相關聯的資源類型的一組特權</a:t>
            </a:r>
            <a:endParaRPr lang="en-US" altLang="zh-TW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/>
              <a:t>M2M</a:t>
            </a:r>
            <a:r>
              <a:rPr lang="zh-TW" altLang="en-US" dirty="0" smtClean="0"/>
              <a:t>訂戶作為</a:t>
            </a:r>
            <a:r>
              <a:rPr lang="en-US" altLang="zh-TW" dirty="0" smtClean="0"/>
              <a:t>M2M</a:t>
            </a:r>
            <a:r>
              <a:rPr lang="zh-TW" altLang="en-US" dirty="0" smtClean="0"/>
              <a:t>服務內的一個或多個角色來訂閱，這取決於</a:t>
            </a:r>
            <a:r>
              <a:rPr lang="en-US" altLang="zh-TW" dirty="0" smtClean="0"/>
              <a:t>M2M</a:t>
            </a:r>
            <a:r>
              <a:rPr lang="zh-TW" altLang="en-US" dirty="0" smtClean="0"/>
              <a:t>訂戶感興趣的角色。</a:t>
            </a:r>
            <a:endParaRPr lang="en-US" altLang="zh-TW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/>
              <a:t>M2M</a:t>
            </a:r>
            <a:r>
              <a:rPr lang="zh-TW" altLang="en-US" dirty="0" smtClean="0"/>
              <a:t>服務訂閱將用於以下目的：</a:t>
            </a:r>
            <a:endParaRPr lang="en-US" altLang="zh-TW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 smtClean="0"/>
              <a:t>作為資源操作的基礎</a:t>
            </a:r>
            <a:endParaRPr lang="en-US" altLang="zh-TW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 smtClean="0"/>
              <a:t>作為收費的基礎</a:t>
            </a:r>
            <a:endParaRPr lang="en-US" altLang="zh-TW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 smtClean="0"/>
              <a:t>標識哪些</a:t>
            </a:r>
            <a:r>
              <a:rPr lang="en-US" altLang="zh-TW" dirty="0" smtClean="0"/>
              <a:t>Nodes</a:t>
            </a:r>
            <a:r>
              <a:rPr lang="zh-TW" altLang="en-US" dirty="0" smtClean="0"/>
              <a:t>是此</a:t>
            </a:r>
            <a:r>
              <a:rPr lang="en-US" altLang="zh-TW" dirty="0" smtClean="0"/>
              <a:t>M2M</a:t>
            </a:r>
            <a:r>
              <a:rPr lang="zh-TW" altLang="en-US" dirty="0" smtClean="0"/>
              <a:t>服務訂閱的一部分</a:t>
            </a:r>
            <a:endParaRPr lang="en-US" altLang="zh-TW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043B2-447E-4ED6-A21D-57807122855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821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zh-TW" altLang="en-US" dirty="0" smtClean="0"/>
              <a:t>一般通訊流程</a:t>
            </a:r>
            <a:endParaRPr lang="en-US" altLang="zh-TW" dirty="0" smtClean="0"/>
          </a:p>
          <a:p>
            <a:pPr marL="171450" indent="-171450">
              <a:buFont typeface="Arial" charset="0"/>
              <a:buChar char="•"/>
            </a:pPr>
            <a:endParaRPr lang="en-US" altLang="zh-TW" dirty="0" smtClean="0"/>
          </a:p>
          <a:p>
            <a:pPr marL="171450" indent="-171450">
              <a:buFont typeface="Arial" charset="0"/>
              <a:buChar char="•"/>
            </a:pPr>
            <a:r>
              <a:rPr lang="zh-TW" altLang="en-US" dirty="0" smtClean="0"/>
              <a:t>一般流程基於請求和響應消息的使用。</a:t>
            </a:r>
            <a:endParaRPr lang="en-US" altLang="zh-TW" dirty="0" smtClean="0"/>
          </a:p>
          <a:p>
            <a:pPr marL="171450" indent="-171450">
              <a:buFont typeface="Arial" charset="0"/>
              <a:buChar char="•"/>
            </a:pPr>
            <a:endParaRPr lang="en-US" altLang="zh-TW" dirty="0" smtClean="0"/>
          </a:p>
          <a:p>
            <a:pPr marL="171450" indent="-171450">
              <a:buFont typeface="Arial" charset="0"/>
              <a:buChar char="•"/>
            </a:pPr>
            <a:r>
              <a:rPr lang="zh-TW" altLang="en-US" dirty="0" smtClean="0"/>
              <a:t>消息適用於</a:t>
            </a:r>
            <a:r>
              <a:rPr lang="en-US" altLang="zh-TW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altLang="zh-TW" dirty="0" smtClean="0"/>
              <a:t>AE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CSE</a:t>
            </a:r>
            <a:r>
              <a:rPr lang="zh-TW" altLang="en-US" dirty="0" smtClean="0"/>
              <a:t>之間的通訊</a:t>
            </a:r>
            <a:endParaRPr lang="en-US" altLang="zh-TW" dirty="0" smtClean="0"/>
          </a:p>
          <a:p>
            <a:pPr marL="0" indent="0">
              <a:buFontTx/>
              <a:buNone/>
            </a:pPr>
            <a:r>
              <a:rPr lang="en-US" altLang="zh-TW" dirty="0" smtClean="0"/>
              <a:t>-   CSEs</a:t>
            </a:r>
            <a:r>
              <a:rPr lang="zh-TW" altLang="en-US" dirty="0" smtClean="0"/>
              <a:t>之間 </a:t>
            </a:r>
            <a:endParaRPr lang="en-US" altLang="zh-TW" dirty="0" smtClean="0"/>
          </a:p>
          <a:p>
            <a:pPr marL="0" indent="0">
              <a:buFontTx/>
              <a:buNone/>
            </a:pPr>
            <a:endParaRPr lang="en-US" altLang="zh-TW" dirty="0" smtClean="0"/>
          </a:p>
          <a:p>
            <a:pPr marL="171450" indent="-171450">
              <a:buFont typeface="Arial" charset="0"/>
              <a:buChar char="•"/>
            </a:pPr>
            <a:r>
              <a:rPr lang="zh-TW" altLang="en-US" dirty="0" smtClean="0"/>
              <a:t>這種通訊可以由</a:t>
            </a:r>
            <a:r>
              <a:rPr lang="en-US" altLang="zh-TW" dirty="0" smtClean="0"/>
              <a:t>AE</a:t>
            </a:r>
            <a:r>
              <a:rPr lang="zh-TW" altLang="en-US" dirty="0" smtClean="0"/>
              <a:t>或由</a:t>
            </a:r>
            <a:r>
              <a:rPr lang="en-US" altLang="zh-TW" dirty="0" smtClean="0"/>
              <a:t>CSE</a:t>
            </a:r>
            <a:r>
              <a:rPr lang="zh-TW" altLang="en-US" dirty="0" smtClean="0"/>
              <a:t>根據請求消息中的操作來發起。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043B2-447E-4ED6-A21D-57807122855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3211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請求</a:t>
            </a:r>
            <a:endParaRPr lang="en-US" altLang="zh-TW" dirty="0" smtClean="0"/>
          </a:p>
          <a:p>
            <a:endParaRPr lang="en-US" altLang="zh-TW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 smtClean="0"/>
              <a:t>從發起者到接收者的請求包括以下參數</a:t>
            </a:r>
            <a:endParaRPr lang="en-US" altLang="zh-TW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ri</a:t>
            </a:r>
            <a:r>
              <a:rPr lang="zh-TW" altLang="en-US" dirty="0" smtClean="0"/>
              <a:t>：請求識別碼</a:t>
            </a:r>
            <a:endParaRPr lang="en-US" altLang="zh-TW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/>
              <a:t>to</a:t>
            </a:r>
            <a:r>
              <a:rPr lang="zh-TW" altLang="en-US" dirty="0" smtClean="0"/>
              <a:t>：操作的目標資源的</a:t>
            </a:r>
            <a:r>
              <a:rPr lang="en-US" altLang="zh-TW" dirty="0" smtClean="0"/>
              <a:t>URI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fr</a:t>
            </a:r>
            <a:r>
              <a:rPr lang="zh-TW" altLang="en-US" dirty="0" smtClean="0"/>
              <a:t>：表示發起者的識別</a:t>
            </a:r>
            <a:endParaRPr lang="en-US" altLang="zh-TW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cn</a:t>
            </a:r>
            <a:r>
              <a:rPr lang="zh-TW" altLang="en-US" dirty="0" smtClean="0"/>
              <a:t>：要傳輸的資源內容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/>
              <a:t>role</a:t>
            </a:r>
            <a:r>
              <a:rPr lang="zh-TW" altLang="en-US" dirty="0" smtClean="0"/>
              <a:t>：選擇性的，在應用基於角色的訪問控制時需要（關聯文本和過程</a:t>
            </a:r>
            <a:r>
              <a:rPr lang="en-US" altLang="zh-TW" dirty="0" smtClean="0"/>
              <a:t>TBD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/>
              <a:t>op</a:t>
            </a:r>
            <a:r>
              <a:rPr lang="zh-TW" altLang="en-US" dirty="0" smtClean="0"/>
              <a:t>：要執行的操作：創建（</a:t>
            </a:r>
            <a:r>
              <a:rPr lang="en-US" altLang="zh-TW" dirty="0" smtClean="0"/>
              <a:t>C</a:t>
            </a:r>
            <a:r>
              <a:rPr lang="zh-TW" altLang="en-US" dirty="0" smtClean="0"/>
              <a:t>），檢索（</a:t>
            </a:r>
            <a:r>
              <a:rPr lang="en-US" altLang="zh-TW" dirty="0" smtClean="0"/>
              <a:t>R</a:t>
            </a:r>
            <a:r>
              <a:rPr lang="zh-TW" altLang="en-US" dirty="0" smtClean="0"/>
              <a:t>），更新（</a:t>
            </a:r>
            <a:r>
              <a:rPr lang="en-US" altLang="zh-TW" dirty="0" smtClean="0"/>
              <a:t>U</a:t>
            </a:r>
            <a:r>
              <a:rPr lang="zh-TW" altLang="en-US" dirty="0" smtClean="0"/>
              <a:t>），刪除（</a:t>
            </a:r>
            <a:r>
              <a:rPr lang="en-US" altLang="zh-TW" dirty="0" smtClean="0"/>
              <a:t>D</a:t>
            </a:r>
            <a:r>
              <a:rPr lang="zh-TW" altLang="en-US" dirty="0" smtClean="0"/>
              <a:t>），通知（</a:t>
            </a:r>
            <a:r>
              <a:rPr lang="en-US" altLang="zh-TW" dirty="0" smtClean="0"/>
              <a:t>N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043B2-447E-4ED6-A21D-578071228552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486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請求的類型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四種經典</a:t>
            </a:r>
            <a:r>
              <a:rPr lang="en-US" altLang="zh-TW" dirty="0" smtClean="0"/>
              <a:t>REST</a:t>
            </a:r>
            <a:r>
              <a:rPr lang="zh-TW" altLang="en-US" dirty="0" smtClean="0"/>
              <a:t>操作：</a:t>
            </a:r>
          </a:p>
          <a:p>
            <a:r>
              <a:rPr lang="en-US" altLang="zh-TW" dirty="0" smtClean="0"/>
              <a:t>1. CREATE</a:t>
            </a:r>
            <a:r>
              <a:rPr lang="zh-TW" altLang="en-US" dirty="0" smtClean="0"/>
              <a:t>：創建子資源。</a:t>
            </a:r>
          </a:p>
          <a:p>
            <a:r>
              <a:rPr lang="en-US" altLang="zh-TW" dirty="0" smtClean="0"/>
              <a:t>2. RETRIEVE</a:t>
            </a:r>
            <a:r>
              <a:rPr lang="zh-TW" altLang="en-US" dirty="0" smtClean="0"/>
              <a:t>：讀取資源的內容。</a:t>
            </a:r>
          </a:p>
          <a:p>
            <a:r>
              <a:rPr lang="en-US" altLang="zh-TW" dirty="0" smtClean="0"/>
              <a:t>3. UPDATE</a:t>
            </a:r>
            <a:r>
              <a:rPr lang="zh-TW" altLang="en-US" dirty="0" smtClean="0"/>
              <a:t> ：寫入資源的內容。</a:t>
            </a:r>
          </a:p>
          <a:p>
            <a:r>
              <a:rPr lang="en-US" altLang="zh-TW" dirty="0" smtClean="0"/>
              <a:t>4. DELETE</a:t>
            </a:r>
            <a:r>
              <a:rPr lang="zh-TW" altLang="en-US" dirty="0" smtClean="0"/>
              <a:t>：刪除資源。</a:t>
            </a:r>
            <a:endParaRPr lang="en-US" altLang="zh-TW" dirty="0" smtClean="0"/>
          </a:p>
          <a:p>
            <a:r>
              <a:rPr lang="zh-TW" altLang="en-US" dirty="0" smtClean="0"/>
              <a:t>兩個擴展操作：</a:t>
            </a:r>
          </a:p>
          <a:p>
            <a:r>
              <a:rPr lang="en-US" altLang="zh-TW" dirty="0" smtClean="0"/>
              <a:t>1.NOTIFY</a:t>
            </a:r>
            <a:r>
              <a:rPr lang="zh-TW" altLang="en-US" dirty="0" smtClean="0"/>
              <a:t>：指示訂閱的資源的更改。 </a:t>
            </a:r>
            <a:r>
              <a:rPr lang="en-US" altLang="zh-TW" dirty="0" smtClean="0"/>
              <a:t>RETRIEVE / UPDATE</a:t>
            </a:r>
            <a:r>
              <a:rPr lang="zh-TW" altLang="en-US" dirty="0" smtClean="0"/>
              <a:t>的變體。</a:t>
            </a:r>
          </a:p>
          <a:p>
            <a:r>
              <a:rPr lang="en-US" altLang="zh-TW" dirty="0" smtClean="0"/>
              <a:t>2.EXECUTE</a:t>
            </a:r>
            <a:r>
              <a:rPr lang="zh-TW" altLang="en-US" dirty="0" smtClean="0"/>
              <a:t>：用於執行由對應於沒有有效載荷資料的</a:t>
            </a:r>
            <a:r>
              <a:rPr lang="en-US" altLang="zh-TW" dirty="0" smtClean="0"/>
              <a:t>UPDATE</a:t>
            </a:r>
            <a:r>
              <a:rPr lang="zh-TW" altLang="en-US" dirty="0" smtClean="0"/>
              <a:t>方法的資源表示的管理命令</a:t>
            </a:r>
            <a:r>
              <a:rPr lang="en-US" altLang="zh-TW" dirty="0" smtClean="0"/>
              <a:t>/</a:t>
            </a:r>
            <a:r>
              <a:rPr lang="zh-TW" altLang="en-US" dirty="0" smtClean="0"/>
              <a:t>任務。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043B2-447E-4ED6-A21D-578071228552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427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響應</a:t>
            </a:r>
            <a:endParaRPr lang="en-US" altLang="zh-TW" dirty="0" smtClean="0"/>
          </a:p>
          <a:p>
            <a:endParaRPr lang="en-US" altLang="zh-TW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 smtClean="0"/>
              <a:t>從接收者到發起者的響應包括以下參數：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rs</a:t>
            </a:r>
            <a:r>
              <a:rPr lang="zh-TW" altLang="en-US" dirty="0" smtClean="0"/>
              <a:t>：響應代碼：此參數指示操作是成功，不成功還是確認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ri</a:t>
            </a:r>
            <a:r>
              <a:rPr lang="zh-TW" altLang="en-US" dirty="0" smtClean="0"/>
              <a:t>：請求識別碼。 響應中的</a:t>
            </a:r>
            <a:r>
              <a:rPr lang="en-US" altLang="zh-TW" dirty="0" err="1" smtClean="0"/>
              <a:t>ri</a:t>
            </a:r>
            <a:r>
              <a:rPr lang="zh-TW" altLang="en-US" dirty="0" smtClean="0"/>
              <a:t>應匹配相應請求中的</a:t>
            </a:r>
            <a:r>
              <a:rPr lang="en-US" altLang="zh-TW" dirty="0" err="1" smtClean="0"/>
              <a:t>ri</a:t>
            </a:r>
            <a:r>
              <a:rPr lang="zh-TW" altLang="en-US" dirty="0" smtClean="0"/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cn</a:t>
            </a:r>
            <a:r>
              <a:rPr lang="zh-TW" altLang="en-US" dirty="0" smtClean="0"/>
              <a:t>：（有條件的）資源內容。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043B2-447E-4ED6-A21D-578071228552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1208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TW" dirty="0" smtClean="0"/>
              <a:t>Primitive</a:t>
            </a:r>
            <a:r>
              <a:rPr lang="zh-TW" altLang="en-US" baseline="0" dirty="0" smtClean="0"/>
              <a:t> 映射</a:t>
            </a:r>
            <a:endParaRPr lang="zh-TW" altLang="en-US" dirty="0" smtClean="0"/>
          </a:p>
          <a:p>
            <a:pPr marL="171450" indent="-171450">
              <a:buFont typeface="Arial" charset="0"/>
              <a:buChar char="•"/>
            </a:pPr>
            <a:endParaRPr lang="zh-TW" alt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altLang="zh-TW" dirty="0" smtClean="0"/>
              <a:t>Primitives</a:t>
            </a:r>
            <a:r>
              <a:rPr lang="zh-TW" altLang="en-US" dirty="0" smtClean="0"/>
              <a:t>是通過</a:t>
            </a:r>
            <a:r>
              <a:rPr lang="en-US" altLang="zh-TW" dirty="0" err="1" smtClean="0"/>
              <a:t>Mca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Mcc</a:t>
            </a:r>
            <a:r>
              <a:rPr lang="zh-TW" altLang="en-US" dirty="0" smtClean="0"/>
              <a:t>參考點傳輸的服務層消息</a:t>
            </a:r>
            <a:endParaRPr lang="en-US" altLang="zh-TW" dirty="0" smtClean="0"/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altLang="zh-TW" dirty="0" smtClean="0"/>
              <a:t>Primitives</a:t>
            </a:r>
            <a:r>
              <a:rPr lang="zh-TW" altLang="en-US" dirty="0" smtClean="0"/>
              <a:t>是特定過程在發起者和接收者實體中請求或應答的資料結構。</a:t>
            </a:r>
            <a:endParaRPr lang="en-US" altLang="zh-TW" dirty="0" smtClean="0"/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zh-TW" altLang="en-US" dirty="0" smtClean="0"/>
              <a:t>一個</a:t>
            </a:r>
            <a:r>
              <a:rPr lang="en-US" altLang="zh-TW" dirty="0" smtClean="0"/>
              <a:t>Primitive</a:t>
            </a:r>
            <a:r>
              <a:rPr lang="zh-TW" altLang="en-US" dirty="0" smtClean="0"/>
              <a:t>應包含</a:t>
            </a:r>
            <a:r>
              <a:rPr lang="en-US" altLang="zh-TW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zh-TW" altLang="en-US" baseline="0" dirty="0" smtClean="0"/>
              <a:t>控制部分</a:t>
            </a:r>
            <a:endParaRPr lang="en-US" altLang="zh-TW" baseline="0" dirty="0" smtClean="0"/>
          </a:p>
          <a:p>
            <a:pPr marL="171450" indent="-171450">
              <a:buFontTx/>
              <a:buChar char="-"/>
            </a:pPr>
            <a:r>
              <a:rPr lang="zh-TW" altLang="en-US" dirty="0" smtClean="0"/>
              <a:t>選擇性內容部分</a:t>
            </a:r>
            <a:r>
              <a:rPr lang="en-US" altLang="zh-TW" dirty="0" smtClean="0"/>
              <a:t>:</a:t>
            </a:r>
            <a:r>
              <a:rPr lang="zh-TW" altLang="en-US" dirty="0" smtClean="0"/>
              <a:t>使用者資料</a:t>
            </a:r>
            <a:endParaRPr lang="en-US" altLang="zh-TW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zh-TW" altLang="en-US" dirty="0" smtClean="0"/>
              <a:t>為可擴展性，可延伸性和效率而設計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5B3CF-F153-4927-8AED-0C2B4E88460B}" type="slidenum">
              <a:rPr lang="es-ES" smtClean="0">
                <a:solidFill>
                  <a:prstClr val="black"/>
                </a:solidFill>
              </a:rPr>
              <a:pPr/>
              <a:t>29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1704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Primitive</a:t>
            </a:r>
            <a:r>
              <a:rPr lang="zh-TW" altLang="en-US" baseline="0" dirty="0" smtClean="0"/>
              <a:t> 映射</a:t>
            </a:r>
            <a:endParaRPr lang="en-US" altLang="zh-TW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發起者傳送請求給接收者依序經過</a:t>
            </a:r>
            <a:endParaRPr lang="en-US" altLang="zh-TW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 Application/Common</a:t>
            </a:r>
            <a:r>
              <a:rPr lang="en-US" altLang="zh-TW" baseline="0" dirty="0" smtClean="0"/>
              <a:t> Service Layer </a:t>
            </a:r>
            <a:r>
              <a:rPr lang="zh-TW" altLang="en-US" baseline="0" dirty="0" smtClean="0"/>
              <a:t>應用</a:t>
            </a:r>
            <a:r>
              <a:rPr lang="en-US" altLang="zh-TW" baseline="0" dirty="0" smtClean="0"/>
              <a:t>/</a:t>
            </a:r>
            <a:r>
              <a:rPr lang="zh-TW" altLang="en-US" baseline="0" dirty="0" smtClean="0"/>
              <a:t>通用服務層</a:t>
            </a:r>
            <a:endParaRPr lang="zh-TW" altLang="en-US" dirty="0" smtClean="0"/>
          </a:p>
          <a:p>
            <a:r>
              <a:rPr lang="en-US" dirty="0" smtClean="0"/>
              <a:t>2. Binding</a:t>
            </a:r>
            <a:r>
              <a:rPr lang="en-US" baseline="0" dirty="0" smtClean="0"/>
              <a:t> function </a:t>
            </a:r>
            <a:r>
              <a:rPr lang="zh-TW" altLang="en-US" baseline="0" dirty="0" smtClean="0"/>
              <a:t>綁定功能</a:t>
            </a:r>
            <a:endParaRPr lang="en-US" baseline="0" dirty="0" smtClean="0"/>
          </a:p>
          <a:p>
            <a:r>
              <a:rPr lang="en-US" baseline="0" dirty="0" smtClean="0"/>
              <a:t>3. </a:t>
            </a:r>
            <a:r>
              <a:rPr lang="en-US" altLang="zh-TW" dirty="0" smtClean="0"/>
              <a:t>Application</a:t>
            </a:r>
            <a:r>
              <a:rPr lang="zh-TW" altLang="en-US" dirty="0" smtClean="0"/>
              <a:t> </a:t>
            </a:r>
            <a:r>
              <a:rPr lang="en-US" altLang="zh-TW" baseline="0" dirty="0" smtClean="0"/>
              <a:t>Layer Communication Protocol </a:t>
            </a:r>
            <a:r>
              <a:rPr lang="zh-TW" altLang="en-US" baseline="0" dirty="0" smtClean="0"/>
              <a:t>應用層通信協議</a:t>
            </a:r>
            <a:endParaRPr lang="en-US" altLang="zh-TW" baseline="0" dirty="0" smtClean="0"/>
          </a:p>
          <a:p>
            <a:r>
              <a:rPr lang="en-US" baseline="0" dirty="0" smtClean="0"/>
              <a:t>4. Transport Layer Protocol </a:t>
            </a:r>
            <a:r>
              <a:rPr lang="zh-TW" altLang="en-US" baseline="0" dirty="0" smtClean="0"/>
              <a:t>傳輸層協議</a:t>
            </a:r>
            <a:endParaRPr lang="en-US" altLang="zh-TW" baseline="0" dirty="0" smtClean="0"/>
          </a:p>
          <a:p>
            <a:r>
              <a:rPr lang="en-US" altLang="zh-TW" baseline="0" dirty="0" smtClean="0"/>
              <a:t>5. IP-based Underlying </a:t>
            </a:r>
            <a:r>
              <a:rPr lang="en-US" altLang="zh-TW" baseline="0" dirty="0" err="1" smtClean="0"/>
              <a:t>NetWork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基於</a:t>
            </a:r>
            <a:r>
              <a:rPr lang="en-US" altLang="zh-TW" baseline="0" dirty="0" smtClean="0"/>
              <a:t>IP</a:t>
            </a:r>
            <a:r>
              <a:rPr lang="zh-TW" altLang="en-US" baseline="0" dirty="0" smtClean="0"/>
              <a:t>的底層網絡</a:t>
            </a:r>
            <a:endParaRPr lang="en-US" altLang="zh-TW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6. Transport Layer Protocol </a:t>
            </a:r>
            <a:r>
              <a:rPr lang="zh-TW" altLang="en-US" baseline="0" dirty="0" smtClean="0"/>
              <a:t>傳輸層協議</a:t>
            </a:r>
            <a:endParaRPr lang="en-US" altLang="zh-TW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7. </a:t>
            </a:r>
            <a:r>
              <a:rPr lang="en-US" altLang="zh-TW" dirty="0" smtClean="0"/>
              <a:t>Application</a:t>
            </a:r>
            <a:r>
              <a:rPr lang="zh-TW" altLang="en-US" dirty="0" smtClean="0"/>
              <a:t> </a:t>
            </a:r>
            <a:r>
              <a:rPr lang="en-US" altLang="zh-TW" baseline="0" dirty="0" smtClean="0"/>
              <a:t>Layer Communication Protocol </a:t>
            </a:r>
            <a:r>
              <a:rPr lang="zh-TW" altLang="en-US" baseline="0" dirty="0" smtClean="0"/>
              <a:t>應用層通信協議</a:t>
            </a:r>
            <a:endParaRPr lang="en-US" altLang="zh-TW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8. Binding</a:t>
            </a:r>
            <a:r>
              <a:rPr lang="en-US" altLang="zh-TW" baseline="0" dirty="0" smtClean="0"/>
              <a:t> function </a:t>
            </a:r>
            <a:r>
              <a:rPr lang="zh-TW" altLang="en-US" baseline="0" dirty="0" smtClean="0"/>
              <a:t>綁定功能</a:t>
            </a:r>
            <a:endParaRPr lang="en-US" altLang="zh-TW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9. Application/Common</a:t>
            </a:r>
            <a:r>
              <a:rPr lang="en-US" altLang="zh-TW" baseline="0" dirty="0" smtClean="0"/>
              <a:t> Service Layer </a:t>
            </a:r>
            <a:r>
              <a:rPr lang="zh-TW" altLang="en-US" baseline="0" dirty="0" smtClean="0"/>
              <a:t>應用</a:t>
            </a:r>
            <a:r>
              <a:rPr lang="en-US" altLang="zh-TW" baseline="0" dirty="0" smtClean="0"/>
              <a:t>/</a:t>
            </a:r>
            <a:r>
              <a:rPr lang="zh-TW" altLang="en-US" baseline="0" dirty="0" smtClean="0"/>
              <a:t>通用服務層</a:t>
            </a:r>
            <a:endParaRPr lang="zh-TW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接收者以同樣方式傳送響應給對應的發起者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en-US" altLang="zh-TW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5B3CF-F153-4927-8AED-0C2B4E88460B}" type="slidenum">
              <a:rPr lang="es-ES" smtClean="0">
                <a:solidFill>
                  <a:prstClr val="black"/>
                </a:solidFill>
              </a:rPr>
              <a:pPr/>
              <a:t>30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08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zh-TW" altLang="en-US" dirty="0" smtClean="0"/>
              <a:t>基於資源的信息模型</a:t>
            </a:r>
          </a:p>
          <a:p>
            <a:pPr marL="171450" indent="-171450">
              <a:buFont typeface="Arial" charset="0"/>
              <a:buChar char="•"/>
            </a:pPr>
            <a:endParaRPr lang="zh-TW" alt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altLang="zh-TW" dirty="0" smtClean="0"/>
              <a:t>oneM2M</a:t>
            </a:r>
            <a:r>
              <a:rPr lang="zh-TW" altLang="en-US" dirty="0" smtClean="0"/>
              <a:t>系統中的所有實體（如</a:t>
            </a:r>
            <a:r>
              <a:rPr lang="en-US" altLang="zh-TW" dirty="0" smtClean="0"/>
              <a:t>AE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CSE</a:t>
            </a:r>
            <a:r>
              <a:rPr lang="zh-TW" altLang="en-US" dirty="0" smtClean="0"/>
              <a:t>，資料等）都表示為資源。</a:t>
            </a:r>
            <a:endParaRPr lang="en-US" altLang="zh-TW" dirty="0" smtClean="0"/>
          </a:p>
          <a:p>
            <a:pPr marL="171450" indent="-171450">
              <a:buFont typeface="Arial" charset="0"/>
              <a:buChar char="•"/>
            </a:pPr>
            <a:endParaRPr lang="en-US" altLang="zh-TW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zh-TW" altLang="en-US" baseline="0" dirty="0" smtClean="0"/>
              <a:t>資源結構被指定來表示這樣的資源</a:t>
            </a:r>
            <a:r>
              <a:rPr lang="en-US" altLang="zh-TW" baseline="0" dirty="0" smtClean="0"/>
              <a:t>,</a:t>
            </a:r>
            <a:r>
              <a:rPr lang="zh-TW" altLang="en-US" baseline="0" dirty="0" smtClean="0"/>
              <a:t>這樣的資源可以透過</a:t>
            </a:r>
            <a:r>
              <a:rPr lang="en-US" altLang="zh-TW" baseline="0" dirty="0" smtClean="0"/>
              <a:t>URI</a:t>
            </a:r>
            <a:r>
              <a:rPr lang="zh-TW" altLang="en-US" baseline="0" dirty="0" smtClean="0"/>
              <a:t>來做唯一的定址</a:t>
            </a:r>
            <a:r>
              <a:rPr lang="zh-TW" altLang="en-US" dirty="0" smtClean="0"/>
              <a:t>。</a:t>
            </a:r>
            <a:endParaRPr lang="en-US" altLang="zh-TW" baseline="0" dirty="0" smtClean="0"/>
          </a:p>
          <a:p>
            <a:pPr marL="171450" indent="-171450">
              <a:buFont typeface="Arial" charset="0"/>
              <a:buChar char="•"/>
            </a:pPr>
            <a:endParaRPr lang="en-US" altLang="zh-TW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zh-TW" altLang="en-US" baseline="0" dirty="0" smtClean="0"/>
              <a:t>一個給定的資源是在定義的資源型態中的一種</a:t>
            </a:r>
            <a:r>
              <a:rPr lang="zh-TW" altLang="en-US" dirty="0" smtClean="0"/>
              <a:t>。</a:t>
            </a:r>
            <a:endParaRPr lang="en-US" altLang="zh-TW" baseline="0" dirty="0" smtClean="0"/>
          </a:p>
          <a:p>
            <a:pPr marL="171450" indent="-171450">
              <a:buFont typeface="Arial" charset="0"/>
              <a:buChar char="•"/>
            </a:pPr>
            <a:endParaRPr lang="en-US" altLang="zh-TW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zh-TW" altLang="en-US" baseline="0" dirty="0" smtClean="0"/>
              <a:t>資源型態決定資源裡信息的語義</a:t>
            </a:r>
            <a:r>
              <a:rPr lang="zh-TW" altLang="en-US" dirty="0" smtClean="0"/>
              <a:t>。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043B2-447E-4ED6-A21D-57807122855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4167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協議綁定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Service Layer Core Protocols</a:t>
            </a:r>
            <a:r>
              <a:rPr lang="zh-TW" altLang="en-US" dirty="0" smtClean="0"/>
              <a:t>服務層核心協議</a:t>
            </a:r>
            <a:endParaRPr lang="en-US" altLang="zh-TW" dirty="0" smtClean="0"/>
          </a:p>
          <a:p>
            <a:r>
              <a:rPr lang="en-US" altLang="zh-TW" dirty="0" smtClean="0"/>
              <a:t>-</a:t>
            </a:r>
            <a:r>
              <a:rPr lang="en-US" altLang="zh-TW" dirty="0" err="1" smtClean="0"/>
              <a:t>CoAP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綁定</a:t>
            </a:r>
            <a:endParaRPr lang="en-US" altLang="zh-TW" baseline="0" dirty="0" smtClean="0"/>
          </a:p>
          <a:p>
            <a:r>
              <a:rPr lang="en-US" altLang="zh-TW" baseline="0" dirty="0" smtClean="0"/>
              <a:t>-HTTP </a:t>
            </a:r>
            <a:r>
              <a:rPr lang="zh-TW" altLang="en-US" baseline="0" dirty="0" smtClean="0"/>
              <a:t>綁定</a:t>
            </a:r>
            <a:endParaRPr lang="en-US" altLang="zh-TW" baseline="0" dirty="0" smtClean="0"/>
          </a:p>
          <a:p>
            <a:r>
              <a:rPr lang="en-US" altLang="zh-TW" baseline="0" dirty="0" smtClean="0"/>
              <a:t>-MQTT </a:t>
            </a:r>
            <a:r>
              <a:rPr lang="zh-TW" altLang="en-US" baseline="0" dirty="0" smtClean="0"/>
              <a:t>綁定</a:t>
            </a:r>
            <a:r>
              <a:rPr lang="en-US" altLang="zh-TW" baseline="0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043B2-447E-4ED6-A21D-578071228552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4818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&lt;xxx </a:t>
            </a:r>
            <a:r>
              <a:rPr lang="zh-TW" altLang="en-US" dirty="0" smtClean="0">
                <a:solidFill>
                  <a:prstClr val="black"/>
                </a:solidFill>
              </a:rPr>
              <a:t>資源</a:t>
            </a:r>
            <a:r>
              <a:rPr lang="en-US" altLang="zh-TW" dirty="0" smtClean="0">
                <a:solidFill>
                  <a:prstClr val="black"/>
                </a:solidFill>
              </a:rPr>
              <a:t>&gt; Primitives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此頁舉例列出 </a:t>
            </a:r>
            <a:r>
              <a:rPr lang="en-US" altLang="zh-TW" dirty="0" smtClean="0">
                <a:solidFill>
                  <a:prstClr val="black"/>
                </a:solidFill>
              </a:rPr>
              <a:t>Primitive</a:t>
            </a:r>
            <a:r>
              <a:rPr lang="zh-TW" altLang="en-US" dirty="0" smtClean="0">
                <a:solidFill>
                  <a:prstClr val="black"/>
                </a:solidFill>
              </a:rPr>
              <a:t> 類型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64280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Primitives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HTTP </a:t>
            </a:r>
            <a:r>
              <a:rPr lang="zh-TW" altLang="en-US" dirty="0" smtClean="0"/>
              <a:t>綁定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prstClr val="black"/>
                </a:solidFill>
              </a:rPr>
              <a:t>Primitive</a:t>
            </a:r>
            <a:r>
              <a:rPr lang="zh-TW" altLang="en-US" dirty="0" smtClean="0">
                <a:solidFill>
                  <a:prstClr val="black"/>
                </a:solidFill>
              </a:rPr>
              <a:t> 類型</a:t>
            </a:r>
            <a:r>
              <a:rPr lang="zh-TW" altLang="en-US" dirty="0" smtClean="0">
                <a:solidFill>
                  <a:schemeClr val="tx1"/>
                </a:solidFill>
              </a:rPr>
              <a:t>對應 </a:t>
            </a:r>
            <a:r>
              <a:rPr lang="en-US" altLang="zh-TW" dirty="0" smtClean="0">
                <a:solidFill>
                  <a:schemeClr val="tx1"/>
                </a:solidFill>
              </a:rPr>
              <a:t>HTTP</a:t>
            </a:r>
            <a:r>
              <a:rPr lang="zh-TW" altLang="en-US" baseline="0" dirty="0" smtClean="0">
                <a:solidFill>
                  <a:schemeClr val="tx1"/>
                </a:solidFill>
              </a:rPr>
              <a:t>方法</a:t>
            </a:r>
            <a:endParaRPr lang="en-US" altLang="zh-TW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zh-TW" sz="1200" dirty="0" err="1" smtClean="0">
                <a:effectLst/>
                <a:latin typeface="Arial"/>
                <a:ea typeface="新細明體"/>
                <a:cs typeface="Times New Roman"/>
              </a:rPr>
              <a:t>xxxRetrieve</a:t>
            </a:r>
            <a:r>
              <a:rPr lang="en-GB" altLang="zh-TW" sz="1200" dirty="0" err="1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Request</a:t>
            </a:r>
            <a:r>
              <a:rPr lang="en-US" altLang="zh-TW" sz="1200" dirty="0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:</a:t>
            </a:r>
            <a:r>
              <a:rPr lang="zh-TW" altLang="en-US" sz="1200" dirty="0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GET</a:t>
            </a:r>
            <a:r>
              <a:rPr lang="zh-TW" altLang="en-US" sz="1200" dirty="0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或對</a:t>
            </a:r>
            <a:r>
              <a:rPr lang="en-US" altLang="zh-TW" sz="1200" dirty="0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POST</a:t>
            </a:r>
            <a:r>
              <a:rPr lang="zh-TW" altLang="en-US" sz="1200" dirty="0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的響應（對通信通道的長輪詢）</a:t>
            </a:r>
            <a:endParaRPr lang="en-GB" altLang="zh-TW" sz="1200" dirty="0" smtClean="0">
              <a:solidFill>
                <a:srgbClr val="FF0000"/>
              </a:solidFill>
              <a:effectLst/>
              <a:latin typeface="Arial"/>
              <a:ea typeface="新細明體"/>
              <a:cs typeface="Times New Roman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zh-TW" sz="1200" dirty="0" err="1" smtClean="0">
                <a:effectLst/>
                <a:latin typeface="Arial"/>
                <a:ea typeface="新細明體"/>
                <a:cs typeface="Times New Roman"/>
              </a:rPr>
              <a:t>xxxUpdate</a:t>
            </a:r>
            <a:r>
              <a:rPr lang="en-GB" altLang="zh-TW" sz="1200" dirty="0" err="1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Request</a:t>
            </a:r>
            <a:r>
              <a:rPr lang="en-US" altLang="zh-TW" sz="1200" dirty="0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:</a:t>
            </a:r>
            <a:r>
              <a:rPr lang="zh-TW" altLang="en-US" sz="1200" dirty="0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PUT</a:t>
            </a:r>
            <a:r>
              <a:rPr lang="zh-TW" altLang="en-US" sz="1200" dirty="0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或對</a:t>
            </a:r>
            <a:r>
              <a:rPr lang="en-US" altLang="zh-TW" sz="1200" dirty="0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POST</a:t>
            </a:r>
            <a:r>
              <a:rPr lang="zh-TW" altLang="en-US" sz="1200" dirty="0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的響應（對通信信道的長輪詢）</a:t>
            </a:r>
            <a:endParaRPr lang="en-GB" altLang="zh-TW" sz="1200" dirty="0" smtClean="0">
              <a:solidFill>
                <a:srgbClr val="FF0000"/>
              </a:solidFill>
              <a:effectLst/>
              <a:latin typeface="Arial"/>
              <a:ea typeface="新細明體"/>
              <a:cs typeface="Times New Roman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zh-TW" sz="1200" dirty="0" err="1" smtClean="0">
                <a:effectLst/>
                <a:latin typeface="Arial"/>
                <a:ea typeface="新細明體"/>
                <a:cs typeface="Times New Roman"/>
              </a:rPr>
              <a:t>xxxCreate</a:t>
            </a:r>
            <a:r>
              <a:rPr lang="en-GB" altLang="zh-TW" sz="1200" dirty="0" err="1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Request</a:t>
            </a:r>
            <a:r>
              <a:rPr lang="en-US" altLang="zh-TW" sz="1200" dirty="0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:</a:t>
            </a:r>
            <a:r>
              <a:rPr lang="zh-TW" altLang="en-US" sz="1200" dirty="0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POST</a:t>
            </a:r>
            <a:r>
              <a:rPr lang="zh-TW" altLang="en-US" sz="1200" dirty="0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或對</a:t>
            </a:r>
            <a:r>
              <a:rPr lang="en-US" altLang="zh-TW" sz="1200" dirty="0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POST</a:t>
            </a:r>
            <a:r>
              <a:rPr lang="zh-TW" altLang="en-US" sz="1200" dirty="0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的響應（對通信信道的長輪詢）</a:t>
            </a:r>
            <a:endParaRPr lang="en-GB" altLang="zh-TW" sz="1200" dirty="0" smtClean="0">
              <a:solidFill>
                <a:srgbClr val="FF0000"/>
              </a:solidFill>
              <a:effectLst/>
              <a:latin typeface="Arial"/>
              <a:ea typeface="新細明體"/>
              <a:cs typeface="Times New Roman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zh-TW" sz="1200" dirty="0" err="1" smtClean="0">
                <a:effectLst/>
                <a:latin typeface="Arial"/>
                <a:ea typeface="新細明體"/>
                <a:cs typeface="Times New Roman"/>
              </a:rPr>
              <a:t>xxxDelete</a:t>
            </a:r>
            <a:r>
              <a:rPr lang="en-GB" altLang="zh-TW" sz="1200" dirty="0" err="1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Request</a:t>
            </a:r>
            <a:r>
              <a:rPr lang="zh-TW" altLang="en-US" sz="1200" dirty="0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:DELETE</a:t>
            </a:r>
            <a:r>
              <a:rPr lang="zh-TW" altLang="en-US" sz="1200" dirty="0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或對</a:t>
            </a:r>
            <a:r>
              <a:rPr lang="en-US" altLang="zh-TW" sz="1200" dirty="0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POST</a:t>
            </a:r>
            <a:r>
              <a:rPr lang="zh-TW" altLang="en-US" sz="1200" dirty="0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的響應（對通信信道的長輪詢）</a:t>
            </a:r>
            <a:endParaRPr lang="en-GB" altLang="zh-TW" sz="1200" dirty="0" smtClean="0">
              <a:solidFill>
                <a:srgbClr val="FF0000"/>
              </a:solidFill>
              <a:effectLst/>
              <a:latin typeface="Arial"/>
              <a:ea typeface="新細明體"/>
              <a:cs typeface="Times New Roman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zh-TW" sz="1200" dirty="0" err="1" smtClean="0">
                <a:effectLst/>
                <a:latin typeface="Arial"/>
                <a:ea typeface="新細明體"/>
                <a:cs typeface="Times New Roman"/>
              </a:rPr>
              <a:t>xxxExec</a:t>
            </a:r>
            <a:r>
              <a:rPr lang="en-GB" altLang="zh-TW" sz="1200" dirty="0" err="1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Request</a:t>
            </a:r>
            <a:r>
              <a:rPr lang="en-US" altLang="zh-TW" sz="1200" dirty="0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:POST</a:t>
            </a:r>
            <a:r>
              <a:rPr lang="zh-TW" altLang="en-US" sz="1200" dirty="0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（無主體）或對</a:t>
            </a:r>
            <a:r>
              <a:rPr lang="en-US" altLang="zh-TW" sz="1200" dirty="0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POST</a:t>
            </a:r>
            <a:r>
              <a:rPr lang="zh-TW" altLang="en-US" sz="1200" dirty="0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的響應（對通信通道的長輪詢）</a:t>
            </a:r>
            <a:endParaRPr lang="en-GB" altLang="zh-TW" sz="1200" dirty="0" smtClean="0">
              <a:solidFill>
                <a:srgbClr val="FF0000"/>
              </a:solidFill>
              <a:effectLst/>
              <a:latin typeface="Arial"/>
              <a:ea typeface="新細明體"/>
              <a:cs typeface="Times New Roman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zh-TW" sz="1200" dirty="0" err="1" smtClean="0">
                <a:effectLst/>
                <a:latin typeface="Arial"/>
                <a:ea typeface="新細明體"/>
                <a:cs typeface="Times New Roman"/>
              </a:rPr>
              <a:t>xxxNotify</a:t>
            </a:r>
            <a:r>
              <a:rPr lang="en-GB" altLang="zh-TW" sz="1200" dirty="0" err="1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Request</a:t>
            </a:r>
            <a:r>
              <a:rPr lang="en-US" altLang="zh-TW" sz="1200" dirty="0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::POST</a:t>
            </a:r>
            <a:r>
              <a:rPr lang="zh-TW" altLang="en-US" sz="1200" dirty="0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（異步通知）或響應</a:t>
            </a:r>
            <a:r>
              <a:rPr lang="en-US" altLang="zh-TW" sz="1200" dirty="0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POST</a:t>
            </a:r>
            <a:r>
              <a:rPr lang="zh-TW" altLang="en-US" sz="1200" dirty="0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（對通知信道的長輪詢）或對</a:t>
            </a:r>
            <a:r>
              <a:rPr lang="en-US" altLang="zh-TW" sz="1200" dirty="0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POST</a:t>
            </a:r>
            <a:r>
              <a:rPr lang="zh-TW" altLang="en-US" sz="1200" dirty="0" smtClean="0">
                <a:solidFill>
                  <a:srgbClr val="FF0000"/>
                </a:solidFill>
                <a:effectLst/>
                <a:latin typeface="Arial"/>
                <a:ea typeface="新細明體"/>
                <a:cs typeface="Times New Roman"/>
              </a:rPr>
              <a:t>的響應（對通信信道的長輪詢）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478542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結語 </a:t>
            </a:r>
            <a:r>
              <a:rPr lang="en-US" altLang="zh-TW" dirty="0" smtClean="0"/>
              <a:t>(</a:t>
            </a:r>
            <a:r>
              <a:rPr lang="en-US" altLang="zh-TW" baseline="0" dirty="0" smtClean="0"/>
              <a:t> 1 )</a:t>
            </a:r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．在本章，一開始我們先</a:t>
            </a:r>
            <a:r>
              <a:rPr lang="zh-TW" altLang="en-US" dirty="0" smtClean="0"/>
              <a:t>概述</a:t>
            </a:r>
            <a:r>
              <a:rPr lang="en-US" altLang="zh-TW" sz="1400" dirty="0" smtClean="0">
                <a:ea typeface="新細明體" pitchFamily="18" charset="-120"/>
              </a:rPr>
              <a:t>oneM2M </a:t>
            </a:r>
            <a:r>
              <a:rPr lang="zh-TW" altLang="en-US" sz="1400" dirty="0" smtClean="0">
                <a:ea typeface="新細明體" pitchFamily="18" charset="-120"/>
              </a:rPr>
              <a:t>通用</a:t>
            </a:r>
            <a:r>
              <a:rPr lang="zh-TW" altLang="en-US" sz="1300" dirty="0" smtClean="0">
                <a:ea typeface="新細明體" pitchFamily="18" charset="-120"/>
              </a:rPr>
              <a:t>服務功能</a:t>
            </a:r>
            <a:r>
              <a:rPr lang="en-US" sz="1300" dirty="0" smtClean="0">
                <a:ea typeface="新細明體" pitchFamily="18" charset="-120"/>
              </a:rPr>
              <a:t> (CSFs) </a:t>
            </a:r>
            <a:r>
              <a:rPr lang="zh-TW" altLang="en-US" sz="1300" dirty="0" smtClean="0">
                <a:ea typeface="新細明體" pitchFamily="18" charset="-120"/>
              </a:rPr>
              <a:t>框架。</a:t>
            </a:r>
          </a:p>
          <a:p>
            <a:r>
              <a:rPr lang="zh-TW" altLang="en-US" sz="1400" baseline="0" dirty="0" smtClean="0"/>
              <a:t>．</a:t>
            </a:r>
            <a:r>
              <a:rPr lang="zh-TW" altLang="en-US" sz="1300" dirty="0" smtClean="0">
                <a:ea typeface="新細明體" pitchFamily="18" charset="-120"/>
              </a:rPr>
              <a:t>介紹了</a:t>
            </a:r>
            <a:r>
              <a:rPr lang="en-US" altLang="zh-TW" sz="1400" dirty="0" smtClean="0">
                <a:ea typeface="新細明體" pitchFamily="18" charset="-120"/>
              </a:rPr>
              <a:t>oneM2M</a:t>
            </a:r>
            <a:r>
              <a:rPr lang="zh-TW" altLang="en-US" sz="1300" dirty="0" smtClean="0">
                <a:ea typeface="新細明體" pitchFamily="18" charset="-120"/>
              </a:rPr>
              <a:t>定義的十二種</a:t>
            </a:r>
            <a:r>
              <a:rPr lang="en-US" altLang="zh-TW" sz="1300" dirty="0" smtClean="0">
                <a:ea typeface="新細明體" pitchFamily="18" charset="-120"/>
              </a:rPr>
              <a:t>M2M</a:t>
            </a:r>
            <a:r>
              <a:rPr lang="zh-TW" altLang="en-US" sz="1300" dirty="0" smtClean="0">
                <a:ea typeface="新細明體" pitchFamily="18" charset="-120"/>
              </a:rPr>
              <a:t>通用服務功能。</a:t>
            </a:r>
            <a:endParaRPr lang="en-US" altLang="zh-TW" sz="1300" dirty="0" smtClean="0">
              <a:ea typeface="新細明體" pitchFamily="18" charset="-120"/>
            </a:endParaRPr>
          </a:p>
          <a:p>
            <a:r>
              <a:rPr lang="zh-TW" altLang="en-US" sz="1300" dirty="0" smtClean="0">
                <a:ea typeface="新細明體" pitchFamily="18" charset="-120"/>
              </a:rPr>
              <a:t>．下一步，進一步</a:t>
            </a:r>
            <a:r>
              <a:rPr lang="zh-TW" altLang="en-US" dirty="0" smtClean="0"/>
              <a:t>論述</a:t>
            </a:r>
            <a:r>
              <a:rPr lang="en-US" altLang="zh-TW" dirty="0" smtClean="0"/>
              <a:t>REST</a:t>
            </a:r>
            <a:r>
              <a:rPr lang="zh-TW" altLang="en-US" dirty="0" smtClean="0"/>
              <a:t>架構風格的細節，包含以下主題：</a:t>
            </a:r>
            <a:r>
              <a:rPr lang="en-US" altLang="zh-TW" dirty="0" smtClean="0"/>
              <a:t>REST</a:t>
            </a:r>
            <a:r>
              <a:rPr lang="zh-TW" altLang="en-US" dirty="0" smtClean="0"/>
              <a:t>限制、</a:t>
            </a:r>
            <a:r>
              <a:rPr lang="en-US" altLang="zh-TW" dirty="0" smtClean="0"/>
              <a:t>REST</a:t>
            </a:r>
            <a:r>
              <a:rPr lang="zh-TW" altLang="en-US" dirty="0" smtClean="0"/>
              <a:t>資源、</a:t>
            </a:r>
            <a:r>
              <a:rPr lang="en-US" altLang="zh-TW" dirty="0" smtClean="0"/>
              <a:t>REST</a:t>
            </a:r>
            <a:r>
              <a:rPr lang="zh-TW" altLang="en-US" dirty="0" smtClean="0"/>
              <a:t>介面和</a:t>
            </a:r>
            <a:r>
              <a:rPr lang="en-US" altLang="zh-TW" dirty="0" smtClean="0"/>
              <a:t>REST</a:t>
            </a:r>
            <a:r>
              <a:rPr lang="zh-TW" altLang="en-US" dirty="0" smtClean="0"/>
              <a:t>基本操作。</a:t>
            </a:r>
            <a:endParaRPr lang="en-US" altLang="zh-TW" dirty="0" smtClean="0"/>
          </a:p>
          <a:p>
            <a:r>
              <a:rPr lang="zh-TW" altLang="en-US" baseline="0" dirty="0" smtClean="0"/>
              <a:t>．接著，詳述</a:t>
            </a:r>
            <a:r>
              <a:rPr lang="en-US" altLang="zh-TW" baseline="0" dirty="0" smtClean="0"/>
              <a:t>M2M</a:t>
            </a:r>
            <a:r>
              <a:rPr lang="zh-TW" altLang="en-US" baseline="0" dirty="0" smtClean="0"/>
              <a:t>的</a:t>
            </a:r>
            <a:r>
              <a:rPr lang="en-US" altLang="zh-TW" dirty="0" smtClean="0"/>
              <a:t>REST</a:t>
            </a:r>
            <a:r>
              <a:rPr lang="zh-TW" altLang="en-US" dirty="0" smtClean="0"/>
              <a:t>架構風格規範。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45786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015630">
              <a:defRPr/>
            </a:pPr>
            <a:r>
              <a:rPr lang="zh-TW" altLang="en-US" dirty="0" smtClean="0"/>
              <a:t>結語 </a:t>
            </a:r>
            <a:r>
              <a:rPr lang="en-US" altLang="zh-TW" dirty="0" smtClean="0"/>
              <a:t>(</a:t>
            </a:r>
            <a:r>
              <a:rPr lang="en-US" altLang="zh-TW" baseline="0" dirty="0" smtClean="0"/>
              <a:t> 2 )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．最後，闡明基於資源的</a:t>
            </a:r>
            <a:r>
              <a:rPr lang="en-US" altLang="zh-TW" dirty="0" smtClean="0"/>
              <a:t>M2M</a:t>
            </a:r>
            <a:r>
              <a:rPr lang="zh-TW" altLang="en-US" dirty="0" smtClean="0"/>
              <a:t>通訊其架構概念。在此架構下，</a:t>
            </a:r>
            <a:r>
              <a:rPr lang="en-US" altLang="zh-TW" dirty="0" smtClean="0"/>
              <a:t>M2M</a:t>
            </a:r>
            <a:r>
              <a:rPr lang="zh-TW" altLang="en-US" dirty="0" smtClean="0"/>
              <a:t>資源被表示成具有樹狀結構的資料模組。</a:t>
            </a:r>
            <a:endParaRPr lang="en-US" altLang="zh-TW" dirty="0" smtClean="0"/>
          </a:p>
          <a:p>
            <a:r>
              <a:rPr lang="zh-TW" altLang="en-US" dirty="0" smtClean="0"/>
              <a:t>．我們解釋了用來操作資源樹的樹狀結構</a:t>
            </a:r>
            <a:r>
              <a:rPr lang="zh-TW" altLang="en-US" smtClean="0"/>
              <a:t>以及一般通訊流程</a:t>
            </a:r>
            <a:r>
              <a:rPr lang="zh-TW" altLang="en-US" baseline="0" dirty="0" smtClean="0"/>
              <a:t>。</a:t>
            </a:r>
            <a:endParaRPr lang="en-US" altLang="zh-TW" baseline="0" dirty="0" smtClean="0"/>
          </a:p>
          <a:p>
            <a:r>
              <a:rPr lang="zh-TW" altLang="en-US" baseline="0" dirty="0" smtClean="0"/>
              <a:t>．最後，也解釋了介面</a:t>
            </a:r>
            <a:r>
              <a:rPr lang="en-US" altLang="zh-TW" baseline="0" dirty="0" smtClean="0"/>
              <a:t>primitives</a:t>
            </a:r>
            <a:r>
              <a:rPr lang="zh-TW" altLang="en-US" baseline="0" dirty="0" smtClean="0"/>
              <a:t> 映射到協議消息之間的協議綁定</a:t>
            </a:r>
            <a:r>
              <a:rPr lang="zh-TW" altLang="en-US" dirty="0" smtClean="0"/>
              <a:t>。</a:t>
            </a:r>
            <a:endParaRPr lang="en-US" altLang="zh-TW" baseline="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0103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zh-TW" altLang="en-US" dirty="0" smtClean="0"/>
              <a:t>資源特性</a:t>
            </a:r>
          </a:p>
          <a:p>
            <a:pPr marL="0" indent="0">
              <a:buFont typeface="Arial" charset="0"/>
              <a:buNone/>
            </a:pPr>
            <a:endParaRPr lang="zh-TW" alt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zh-TW" altLang="en-US" dirty="0" smtClean="0"/>
              <a:t>可以對資源做</a:t>
            </a:r>
            <a:r>
              <a:rPr lang="en-US" altLang="zh-TW" dirty="0" smtClean="0"/>
              <a:t>Create,</a:t>
            </a:r>
            <a:r>
              <a:rPr lang="en-US" altLang="zh-TW" baseline="0" dirty="0" smtClean="0"/>
              <a:t> Update, Read, Delete </a:t>
            </a:r>
            <a:r>
              <a:rPr lang="zh-TW" altLang="en-US" baseline="0" dirty="0" smtClean="0"/>
              <a:t>來操作信息</a:t>
            </a:r>
            <a:r>
              <a:rPr lang="zh-TW" altLang="en-US" dirty="0" smtClean="0"/>
              <a:t>。</a:t>
            </a:r>
            <a:endParaRPr lang="en-US" altLang="zh-TW" baseline="0" dirty="0" smtClean="0"/>
          </a:p>
          <a:p>
            <a:pPr marL="171450" indent="-171450">
              <a:buFont typeface="Arial" charset="0"/>
              <a:buChar char="•"/>
            </a:pPr>
            <a:endParaRPr lang="en-US" altLang="zh-TW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zh-TW" altLang="en-US" baseline="0" dirty="0" smtClean="0"/>
              <a:t>資源被組織成一個樹狀的結構 借由鏈接連結</a:t>
            </a:r>
            <a:r>
              <a:rPr lang="zh-TW" altLang="en-US" dirty="0" smtClean="0"/>
              <a:t>。</a:t>
            </a:r>
            <a:endParaRPr lang="en-US" altLang="zh-TW" baseline="0" dirty="0" smtClean="0"/>
          </a:p>
          <a:p>
            <a:pPr marL="171450" indent="-171450">
              <a:buFont typeface="Arial" charset="0"/>
              <a:buChar char="•"/>
            </a:pPr>
            <a:endParaRPr lang="en-US" altLang="zh-TW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zh-TW" altLang="en-US" dirty="0" smtClean="0"/>
              <a:t>通過唯一</a:t>
            </a:r>
            <a:r>
              <a:rPr lang="en-US" altLang="zh-TW" dirty="0" smtClean="0"/>
              <a:t>URI</a:t>
            </a:r>
            <a:r>
              <a:rPr lang="zh-TW" altLang="en-US" dirty="0" smtClean="0"/>
              <a:t>定址所有資源和關聯的屬性。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043B2-447E-4ED6-A21D-57807122855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364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oneM2M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資源結構</a:t>
            </a:r>
            <a:r>
              <a:rPr lang="en-US" altLang="zh-TW" baseline="0" dirty="0" smtClean="0"/>
              <a:t>(1)</a:t>
            </a:r>
          </a:p>
          <a:p>
            <a:endParaRPr lang="en-US" altLang="zh-TW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aseline="0" dirty="0" err="1" smtClean="0"/>
              <a:t>CSEBase</a:t>
            </a:r>
            <a:r>
              <a:rPr lang="en-US" altLang="zh-TW" baseline="0" dirty="0" smtClean="0"/>
              <a:t> –</a:t>
            </a:r>
            <a:r>
              <a:rPr lang="zh-TW" altLang="en-US" baseline="0" dirty="0" smtClean="0"/>
              <a:t>所有駐留在</a:t>
            </a:r>
            <a:r>
              <a:rPr lang="en-US" altLang="zh-TW" baseline="0" dirty="0" smtClean="0"/>
              <a:t>CSE</a:t>
            </a:r>
            <a:r>
              <a:rPr lang="zh-TW" altLang="en-US" baseline="0" dirty="0" smtClean="0"/>
              <a:t>上的資源的結構根</a:t>
            </a:r>
            <a:endParaRPr lang="en-US" altLang="zh-TW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err="1" smtClean="0"/>
              <a:t>remoteCSE</a:t>
            </a:r>
            <a:r>
              <a:rPr lang="en-US" altLang="zh-TW" sz="1200" dirty="0" smtClean="0"/>
              <a:t>-</a:t>
            </a:r>
            <a:r>
              <a:rPr lang="zh-TW" altLang="en-US" sz="1200" dirty="0" smtClean="0"/>
              <a:t>表示向</a:t>
            </a:r>
            <a:r>
              <a:rPr lang="en-US" altLang="zh-TW" sz="1200" dirty="0" err="1" smtClean="0"/>
              <a:t>CSEBase</a:t>
            </a:r>
            <a:r>
              <a:rPr lang="zh-TW" altLang="en-US" sz="1200" dirty="0" smtClean="0"/>
              <a:t>資源標識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CSE</a:t>
            </a:r>
            <a:r>
              <a:rPr lang="zh-TW" altLang="en-US" sz="1200" dirty="0" smtClean="0"/>
              <a:t>上註冊的遠程</a:t>
            </a:r>
            <a:r>
              <a:rPr lang="en-US" altLang="zh-TW" sz="1200" dirty="0" smtClean="0"/>
              <a:t>CSE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node-</a:t>
            </a:r>
            <a:r>
              <a:rPr lang="zh-TW" altLang="en-US" sz="1200" dirty="0" smtClean="0"/>
              <a:t>表示特定節點信息</a:t>
            </a:r>
            <a:endParaRPr lang="en-US" altLang="zh-TW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AE-</a:t>
            </a:r>
            <a:r>
              <a:rPr lang="zh-TW" altLang="en-US" sz="1200" dirty="0" smtClean="0"/>
              <a:t>存儲有關</a:t>
            </a:r>
            <a:r>
              <a:rPr lang="en-US" altLang="zh-TW" sz="1200" dirty="0" smtClean="0"/>
              <a:t>AE</a:t>
            </a:r>
            <a:r>
              <a:rPr lang="zh-TW" altLang="en-US" sz="1200" dirty="0" smtClean="0"/>
              <a:t>的信息。 它</a:t>
            </a:r>
            <a:r>
              <a:rPr lang="zh-TW" altLang="en-US" sz="1200" dirty="0" smtClean="0"/>
              <a:t>是向</a:t>
            </a:r>
            <a:r>
              <a:rPr lang="en-US" altLang="zh-TW" sz="1200" dirty="0" smtClean="0"/>
              <a:t>CSE</a:t>
            </a:r>
            <a:r>
              <a:rPr lang="zh-TW" altLang="en-US" sz="1200" dirty="0" smtClean="0"/>
              <a:t>成功註冊</a:t>
            </a:r>
            <a:r>
              <a:rPr lang="en-US" altLang="zh-TW" sz="1200" dirty="0" smtClean="0"/>
              <a:t>AE</a:t>
            </a:r>
            <a:r>
              <a:rPr lang="zh-TW" altLang="en-US" sz="1200" dirty="0" smtClean="0"/>
              <a:t>的結果而創建的</a:t>
            </a:r>
            <a:endParaRPr lang="en-US" altLang="zh-TW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container-</a:t>
            </a:r>
            <a:r>
              <a:rPr lang="zh-TW" altLang="en-US" sz="1200" baseline="0" dirty="0" smtClean="0"/>
              <a:t>在實體之間共享數據實例。 用作調解器，負責緩衝數據以在</a:t>
            </a:r>
            <a:r>
              <a:rPr lang="en-US" altLang="zh-TW" sz="1200" baseline="0" dirty="0" smtClean="0"/>
              <a:t>AE</a:t>
            </a:r>
            <a:r>
              <a:rPr lang="zh-TW" altLang="en-US" sz="1200" baseline="0" dirty="0" smtClean="0"/>
              <a:t>和</a:t>
            </a:r>
            <a:r>
              <a:rPr lang="en-US" altLang="zh-TW" sz="1200" baseline="0" dirty="0" smtClean="0"/>
              <a:t>/</a:t>
            </a:r>
            <a:r>
              <a:rPr lang="zh-TW" altLang="en-US" sz="1200" baseline="0" dirty="0" smtClean="0"/>
              <a:t>或</a:t>
            </a:r>
            <a:r>
              <a:rPr lang="en-US" altLang="zh-TW" sz="1200" baseline="0" dirty="0" smtClean="0"/>
              <a:t>CSE</a:t>
            </a:r>
            <a:r>
              <a:rPr lang="zh-TW" altLang="en-US" sz="1200" baseline="0" dirty="0" smtClean="0"/>
              <a:t>之間交換“數據”。</a:t>
            </a:r>
            <a:endParaRPr lang="en-US" altLang="zh-TW" sz="120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aseline="0" dirty="0" smtClean="0"/>
              <a:t>group-</a:t>
            </a:r>
            <a:r>
              <a:rPr lang="zh-TW" altLang="en-US" sz="1200" baseline="0" dirty="0" smtClean="0"/>
              <a:t>存儲有關需要作為群組處理的相同類型的資源的信息</a:t>
            </a:r>
            <a:endParaRPr lang="en-US" altLang="zh-TW" sz="120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err="1" smtClean="0"/>
              <a:t>accessControlPolicy</a:t>
            </a:r>
            <a:r>
              <a:rPr lang="en-US" altLang="zh-TW" sz="1200" dirty="0" smtClean="0"/>
              <a:t>-</a:t>
            </a:r>
            <a:r>
              <a:rPr lang="zh-TW" altLang="en-US" sz="1200" dirty="0" smtClean="0"/>
              <a:t>它控制“誰”被允許做“什麼”以及它可以用於訪問資源的</a:t>
            </a:r>
            <a:r>
              <a:rPr lang="en-US" altLang="zh-TW" sz="1200" dirty="0" smtClean="0"/>
              <a:t>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Subscription-</a:t>
            </a:r>
            <a:r>
              <a:rPr lang="zh-TW" altLang="en-US" sz="1200" dirty="0" smtClean="0"/>
              <a:t>表示與資源相關的訂閱信息</a:t>
            </a:r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043B2-447E-4ED6-A21D-57807122855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325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oneM2M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資源結構</a:t>
            </a:r>
            <a:r>
              <a:rPr lang="en-US" altLang="zh-TW" baseline="0" dirty="0" smtClean="0"/>
              <a:t>(2)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err="1" smtClean="0"/>
              <a:t>mgmtCmd</a:t>
            </a:r>
            <a:r>
              <a:rPr lang="en-US" altLang="zh-TW" sz="1200" dirty="0" smtClean="0"/>
              <a:t>-</a:t>
            </a:r>
            <a:r>
              <a:rPr lang="zh-TW" altLang="en-US" sz="1200" dirty="0" smtClean="0"/>
              <a:t>管理命令資源表示執行現有管理協議所需的管理過程的方法。</a:t>
            </a:r>
            <a:endParaRPr lang="en-US" altLang="zh-TW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err="1" smtClean="0"/>
              <a:t>locationPolicy</a:t>
            </a:r>
            <a:r>
              <a:rPr lang="en-US" altLang="zh-TW" sz="1200" dirty="0" smtClean="0"/>
              <a:t>-</a:t>
            </a:r>
            <a:r>
              <a:rPr lang="zh-TW" altLang="en-US" sz="1200" dirty="0" smtClean="0"/>
              <a:t>包括獲取和管理地理位置的信息。 它只在容器中引用，容器的</a:t>
            </a:r>
            <a:r>
              <a:rPr lang="en-US" altLang="zh-TW" sz="1200" dirty="0" err="1" smtClean="0"/>
              <a:t>contentInstances</a:t>
            </a:r>
            <a:r>
              <a:rPr lang="zh-TW" altLang="en-US" sz="1200" dirty="0" smtClean="0"/>
              <a:t>提供位置信息</a:t>
            </a:r>
            <a:endParaRPr lang="en-US" altLang="zh-TW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err="1" smtClean="0"/>
              <a:t>statsconfig</a:t>
            </a:r>
            <a:r>
              <a:rPr lang="en-US" altLang="zh-TW" sz="1200" dirty="0" smtClean="0"/>
              <a:t>-</a:t>
            </a:r>
            <a:r>
              <a:rPr lang="zh-TW" altLang="en-US" sz="1200" dirty="0" smtClean="0"/>
              <a:t>存儲應用程式的統計信息配置 </a:t>
            </a:r>
            <a:endParaRPr lang="en-US" altLang="zh-TW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err="1" smtClean="0"/>
              <a:t>statsCollect</a:t>
            </a:r>
            <a:r>
              <a:rPr lang="en-US" altLang="zh-TW" sz="1200" dirty="0" smtClean="0"/>
              <a:t>-</a:t>
            </a:r>
            <a:r>
              <a:rPr lang="zh-TW" altLang="en-US" sz="1200" dirty="0" smtClean="0"/>
              <a:t>定義</a:t>
            </a:r>
            <a:r>
              <a:rPr lang="en-US" altLang="zh-TW" sz="1200" dirty="0" smtClean="0"/>
              <a:t>IN-CSE</a:t>
            </a:r>
            <a:r>
              <a:rPr lang="zh-TW" altLang="en-US" sz="1200" dirty="0" smtClean="0"/>
              <a:t>為應用程式收集統計信息的觸發器</a:t>
            </a:r>
            <a:endParaRPr lang="en-US" altLang="zh-TW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request-</a:t>
            </a:r>
            <a:r>
              <a:rPr lang="zh-TW" altLang="en-US" sz="1200" dirty="0" smtClean="0"/>
              <a:t>表達</a:t>
            </a:r>
            <a:r>
              <a:rPr lang="en-US" altLang="zh-TW" sz="1200" dirty="0" smtClean="0"/>
              <a:t>/</a:t>
            </a:r>
            <a:r>
              <a:rPr lang="zh-TW" altLang="en-US" sz="1200" dirty="0" smtClean="0"/>
              <a:t>訪問已發出請求的上下文 </a:t>
            </a:r>
            <a:endParaRPr lang="en-US" altLang="zh-TW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delivery-</a:t>
            </a:r>
            <a:r>
              <a:rPr lang="zh-TW" altLang="en-US" sz="1200" dirty="0" smtClean="0"/>
              <a:t>向</a:t>
            </a:r>
            <a:r>
              <a:rPr lang="en-US" altLang="zh-TW" sz="1200" dirty="0" smtClean="0"/>
              <a:t>CSE</a:t>
            </a:r>
            <a:r>
              <a:rPr lang="zh-TW" altLang="en-US" sz="1200" dirty="0" smtClean="0"/>
              <a:t>轉發來自</a:t>
            </a:r>
            <a:r>
              <a:rPr lang="en-US" altLang="zh-TW" sz="1200" dirty="0" smtClean="0"/>
              <a:t>CSE</a:t>
            </a:r>
            <a:r>
              <a:rPr lang="zh-TW" altLang="en-US" sz="1200" dirty="0" smtClean="0"/>
              <a:t>的請求</a:t>
            </a:r>
            <a:endParaRPr lang="en-US" altLang="zh-TW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schedule-</a:t>
            </a:r>
            <a:r>
              <a:rPr lang="zh-TW" altLang="en-US" sz="1200" dirty="0" smtClean="0"/>
              <a:t>包含用於傳遞訊息的調度信息</a:t>
            </a:r>
            <a:endParaRPr lang="en-US" altLang="zh-TW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err="1" smtClean="0"/>
              <a:t>pollingChannel</a:t>
            </a:r>
            <a:r>
              <a:rPr lang="en-US" altLang="zh-TW" sz="1200" dirty="0" smtClean="0"/>
              <a:t>-</a:t>
            </a:r>
            <a:r>
              <a:rPr lang="zh-TW" altLang="en-US" sz="1200" dirty="0" smtClean="0"/>
              <a:t>表示可用於請求不可到達實體的通道</a:t>
            </a:r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043B2-447E-4ED6-A21D-57807122855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327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oneM2M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資源結構</a:t>
            </a:r>
            <a:r>
              <a:rPr lang="en-US" altLang="zh-TW" baseline="0" dirty="0" smtClean="0"/>
              <a:t>(3)</a:t>
            </a:r>
          </a:p>
          <a:p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 smtClean="0"/>
              <a:t>Container &amp; </a:t>
            </a:r>
            <a:r>
              <a:rPr lang="en-US" altLang="zh-TW" sz="1200" b="1" dirty="0" err="1" smtClean="0"/>
              <a:t>ContentInstance</a:t>
            </a:r>
            <a:r>
              <a:rPr lang="en-US" altLang="zh-TW" sz="1200" b="1" dirty="0" smtClean="0"/>
              <a:t> :</a:t>
            </a:r>
            <a:r>
              <a:rPr lang="zh-TW" altLang="en-US" sz="1200" b="1" dirty="0" smtClean="0"/>
              <a:t>儲存實際的資料</a:t>
            </a:r>
            <a:endParaRPr lang="en-US" altLang="zh-TW" sz="1200" b="1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043B2-447E-4ED6-A21D-57807122855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236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資源分類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oneM2M</a:t>
            </a:r>
            <a:r>
              <a:rPr lang="zh-TW" altLang="en-US" dirty="0" smtClean="0"/>
              <a:t>識別三類資源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TW" altLang="en-US" dirty="0" smtClean="0"/>
              <a:t> </a:t>
            </a:r>
            <a:r>
              <a:rPr lang="zh-TW" altLang="en-US" b="1" dirty="0" smtClean="0"/>
              <a:t>一般資源</a:t>
            </a:r>
            <a:r>
              <a:rPr lang="en-US" altLang="zh-TW" b="1" dirty="0" smtClean="0"/>
              <a:t>(Normal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resources) :</a:t>
            </a:r>
            <a:r>
              <a:rPr lang="zh-TW" altLang="en-US" b="0" dirty="0" smtClean="0"/>
              <a:t>包含資料的表示的完整集合</a:t>
            </a:r>
            <a:r>
              <a:rPr lang="en-US" altLang="zh-TW" b="0" dirty="0" smtClean="0"/>
              <a:t>,</a:t>
            </a:r>
            <a:r>
              <a:rPr lang="zh-TW" altLang="en-US" b="0" dirty="0" smtClean="0"/>
              <a:t>而這些資料的表示是構成要被管理的信息的基礎</a:t>
            </a:r>
            <a:r>
              <a:rPr lang="zh-TW" altLang="en-US" dirty="0" smtClean="0"/>
              <a:t>。</a:t>
            </a:r>
            <a:endParaRPr lang="zh-TW" altLang="en-US" b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TW" altLang="en-US" b="1" baseline="0" dirty="0" smtClean="0"/>
              <a:t> 虛擬資源</a:t>
            </a:r>
            <a:r>
              <a:rPr lang="en-US" altLang="zh-TW" b="1" baseline="0" dirty="0" smtClean="0"/>
              <a:t>(</a:t>
            </a:r>
            <a:r>
              <a:rPr lang="en-US" altLang="zh-TW" b="1" dirty="0" smtClean="0"/>
              <a:t>Virtual resources):</a:t>
            </a:r>
            <a:r>
              <a:rPr lang="zh-TW" altLang="en-US" dirty="0" smtClean="0"/>
              <a:t>用於觸發處理和</a:t>
            </a:r>
            <a:r>
              <a:rPr lang="en-US" altLang="zh-TW" dirty="0" smtClean="0"/>
              <a:t>/</a:t>
            </a:r>
            <a:r>
              <a:rPr lang="zh-TW" altLang="en-US" dirty="0" smtClean="0"/>
              <a:t>或取得結果</a:t>
            </a:r>
            <a:r>
              <a:rPr lang="en-US" altLang="zh-TW" dirty="0" smtClean="0"/>
              <a:t>,</a:t>
            </a:r>
            <a:r>
              <a:rPr lang="zh-TW" altLang="en-US" dirty="0" smtClean="0"/>
              <a:t>但是它們在</a:t>
            </a:r>
            <a:r>
              <a:rPr lang="en-US" altLang="zh-TW" dirty="0" smtClean="0"/>
              <a:t>CSE</a:t>
            </a:r>
            <a:r>
              <a:rPr lang="zh-TW" altLang="en-US" dirty="0" smtClean="0"/>
              <a:t>中不具有永久表示。</a:t>
            </a:r>
            <a:endParaRPr lang="zh-TW" altLang="en-US" b="1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TW" altLang="en-US" b="1" baseline="0" dirty="0" smtClean="0"/>
              <a:t> 公告資源</a:t>
            </a:r>
            <a:r>
              <a:rPr lang="en-US" altLang="zh-TW" b="1" baseline="0" dirty="0" smtClean="0"/>
              <a:t>(</a:t>
            </a:r>
            <a:r>
              <a:rPr lang="en-US" altLang="zh-TW" b="1" dirty="0" smtClean="0"/>
              <a:t>Announced resources):</a:t>
            </a:r>
            <a:r>
              <a:rPr lang="zh-TW" altLang="en-US" b="1" dirty="0" smtClean="0"/>
              <a:t> </a:t>
            </a:r>
            <a:r>
              <a:rPr lang="zh-TW" altLang="en-US" b="0" dirty="0" smtClean="0"/>
              <a:t>在遠端</a:t>
            </a:r>
            <a:r>
              <a:rPr lang="en-US" altLang="zh-TW" b="0" dirty="0" smtClean="0"/>
              <a:t>CSE</a:t>
            </a:r>
            <a:r>
              <a:rPr lang="zh-TW" altLang="en-US" b="0" dirty="0" smtClean="0"/>
              <a:t>的資源</a:t>
            </a:r>
            <a:r>
              <a:rPr lang="en-US" altLang="zh-TW" b="0" dirty="0" smtClean="0"/>
              <a:t>,</a:t>
            </a:r>
            <a:r>
              <a:rPr lang="zh-TW" altLang="en-US" b="0" dirty="0" smtClean="0"/>
              <a:t>其鏈接到已經公告的原始資源，並且其維持原始資源的一些特性</a:t>
            </a:r>
            <a:r>
              <a:rPr lang="zh-TW" altLang="en-US" dirty="0" smtClean="0"/>
              <a:t>。</a:t>
            </a:r>
            <a:endParaRPr lang="en-US" altLang="zh-TW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1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043B2-447E-4ED6-A21D-57807122855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989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虛擬的資源或屬性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虛擬的資源或是虛擬的屬性是用於觸發處理和</a:t>
            </a:r>
            <a:r>
              <a:rPr lang="en-US" altLang="zh-TW" dirty="0" smtClean="0"/>
              <a:t>/</a:t>
            </a:r>
            <a:r>
              <a:rPr lang="zh-TW" altLang="en-US" dirty="0" smtClean="0"/>
              <a:t>或取得結果</a:t>
            </a:r>
            <a:r>
              <a:rPr lang="en-US" altLang="zh-TW" dirty="0" smtClean="0"/>
              <a:t>,</a:t>
            </a:r>
            <a:r>
              <a:rPr lang="zh-TW" altLang="en-US" dirty="0" smtClean="0"/>
              <a:t>但是它們在</a:t>
            </a:r>
            <a:r>
              <a:rPr lang="en-US" altLang="zh-TW" dirty="0" smtClean="0"/>
              <a:t>CSE</a:t>
            </a:r>
            <a:r>
              <a:rPr lang="zh-TW" altLang="en-US" dirty="0" smtClean="0"/>
              <a:t>中不具有永久表示</a:t>
            </a:r>
            <a:r>
              <a:rPr lang="en-US" altLang="zh-TW" dirty="0" smtClean="0"/>
              <a:t>,</a:t>
            </a:r>
            <a:r>
              <a:rPr lang="zh-TW" altLang="en-US" baseline="0" dirty="0" smtClean="0"/>
              <a:t> </a:t>
            </a:r>
            <a:r>
              <a:rPr lang="zh-TW" altLang="en-US" dirty="0" smtClean="0"/>
              <a:t>例如：</a:t>
            </a:r>
          </a:p>
          <a:p>
            <a:r>
              <a:rPr lang="zh-TW" altLang="en-US" b="1" dirty="0" smtClean="0"/>
              <a:t> </a:t>
            </a:r>
            <a:r>
              <a:rPr lang="en-US" altLang="zh-TW" b="1" dirty="0" smtClean="0"/>
              <a:t>-</a:t>
            </a:r>
            <a:r>
              <a:rPr lang="en-US" altLang="zh-TW" b="1" dirty="0" err="1" smtClean="0"/>
              <a:t>FanOutPoint</a:t>
            </a:r>
            <a:r>
              <a:rPr lang="zh-TW" altLang="en-US" b="0" baseline="0" dirty="0" smtClean="0"/>
              <a:t> 虛擬資源</a:t>
            </a:r>
            <a:r>
              <a:rPr lang="en-US" altLang="zh-TW" b="0" baseline="0" dirty="0" smtClean="0"/>
              <a:t>:</a:t>
            </a:r>
            <a:r>
              <a:rPr lang="zh-TW" altLang="en-US" b="0" baseline="0" dirty="0" smtClean="0"/>
              <a:t>是用來對屬於一個組的所有資源執行批次操作</a:t>
            </a:r>
            <a:r>
              <a:rPr lang="zh-TW" altLang="en-US" dirty="0" smtClean="0"/>
              <a:t>。</a:t>
            </a:r>
            <a:endParaRPr lang="zh-TW" altLang="en-US" b="0" baseline="0" dirty="0" smtClean="0"/>
          </a:p>
          <a:p>
            <a:r>
              <a:rPr lang="zh-TW" altLang="en-US" b="1" dirty="0" smtClean="0"/>
              <a:t> </a:t>
            </a:r>
            <a:r>
              <a:rPr lang="en-US" altLang="zh-TW" b="1" dirty="0" smtClean="0"/>
              <a:t>-Latest/Oldest</a:t>
            </a:r>
            <a:r>
              <a:rPr lang="en-US" altLang="zh-TW" dirty="0" smtClean="0"/>
              <a:t> </a:t>
            </a:r>
            <a:r>
              <a:rPr lang="zh-TW" altLang="en-US" dirty="0" smtClean="0"/>
              <a:t>虛擬資源</a:t>
            </a:r>
            <a:r>
              <a:rPr lang="en-US" altLang="zh-TW" dirty="0" smtClean="0"/>
              <a:t>:</a:t>
            </a:r>
            <a:r>
              <a:rPr lang="zh-TW" altLang="en-US" dirty="0" smtClean="0"/>
              <a:t> 指向實際上在</a:t>
            </a:r>
            <a:r>
              <a:rPr lang="en-US" altLang="zh-TW" dirty="0" smtClean="0"/>
              <a:t>Container</a:t>
            </a:r>
            <a:r>
              <a:rPr lang="zh-TW" altLang="en-US" dirty="0" smtClean="0"/>
              <a:t>裡最新和最舊的</a:t>
            </a:r>
            <a:r>
              <a:rPr lang="en-US" altLang="zh-TW" dirty="0" err="1" smtClean="0"/>
              <a:t>C</a:t>
            </a:r>
            <a:r>
              <a:rPr lang="en-US" altLang="zh-TW" baseline="0" dirty="0" err="1" smtClean="0"/>
              <a:t>ontentInstance</a:t>
            </a:r>
            <a:r>
              <a:rPr lang="zh-TW" altLang="en-US" dirty="0" smtClean="0"/>
              <a:t>。</a:t>
            </a:r>
            <a:endParaRPr lang="zh-TW" altLang="en-US" b="0" baseline="0" dirty="0" smtClean="0"/>
          </a:p>
          <a:p>
            <a:endParaRPr lang="zh-TW" altLang="en-US" dirty="0" smtClean="0"/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043B2-447E-4ED6-A21D-57807122855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37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1" name="手繪多邊形 10"/>
          <p:cNvSpPr/>
          <p:nvPr userDrawn="1"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337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BC71E80C-9635-473D-9F26-B779060F2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96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BC71E80C-9635-473D-9F26-B779060F2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005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BC71E80C-9635-473D-9F26-B779060F2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75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>
            <a:lvl1pPr>
              <a:defRPr>
                <a:solidFill>
                  <a:srgbClr val="002B4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4425355"/>
          </a:xfrm>
        </p:spPr>
        <p:txBody>
          <a:bodyPr/>
          <a:lstStyle>
            <a:lvl1pPr marL="457200" indent="-457200">
              <a:buSzPct val="48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742950" indent="-285750">
              <a:buFont typeface="華康中黑體" panose="020B0509000000000000" pitchFamily="49" charset="-120"/>
              <a:buChar char="—"/>
              <a:defRPr>
                <a:latin typeface="+mn-lt"/>
              </a:defRPr>
            </a:lvl2pPr>
            <a:lvl3pPr marL="1257300" indent="-342900">
              <a:buSzPct val="80000"/>
              <a:buFont typeface="Calibri" panose="020F0502020204030204" pitchFamily="34" charset="0"/>
              <a:buChar char="○"/>
              <a:defRPr>
                <a:latin typeface="+mn-lt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736087" y="-8026"/>
            <a:ext cx="592414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6660232" y="-8026"/>
            <a:ext cx="247266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-47617" y="-8026"/>
            <a:ext cx="783704" cy="45719"/>
          </a:xfrm>
          <a:prstGeom prst="rect">
            <a:avLst/>
          </a:prstGeom>
          <a:solidFill>
            <a:srgbClr val="8BC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460432" y="6520259"/>
            <a:ext cx="586408" cy="365125"/>
          </a:xfrm>
          <a:prstGeom prst="rect">
            <a:avLst/>
          </a:prstGeom>
        </p:spPr>
        <p:txBody>
          <a:bodyPr/>
          <a:lstStyle/>
          <a:p>
            <a:fld id="{BC71E80C-9635-473D-9F26-B779060F2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83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94932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44883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BC71E80C-9635-473D-9F26-B779060F2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544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BC71E80C-9635-473D-9F26-B779060F2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046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BC71E80C-9635-473D-9F26-B779060F2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610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BC71E80C-9635-473D-9F26-B779060F2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083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439643"/>
            <a:ext cx="586408" cy="365125"/>
          </a:xfrm>
          <a:prstGeom prst="rect">
            <a:avLst/>
          </a:prstGeom>
        </p:spPr>
        <p:txBody>
          <a:bodyPr/>
          <a:lstStyle/>
          <a:p>
            <a:fld id="{BC71E80C-9635-473D-9F26-B779060F2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424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6021287"/>
            <a:ext cx="8388427" cy="83671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2" y="188640"/>
            <a:ext cx="2225263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03"/>
            <a:ext cx="576721" cy="576721"/>
          </a:xfrm>
          <a:prstGeom prst="rect">
            <a:avLst/>
          </a:prstGeom>
        </p:spPr>
      </p:pic>
      <p:sp>
        <p:nvSpPr>
          <p:cNvPr id="12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34881" y="6520259"/>
            <a:ext cx="58640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BC71E80C-9635-473D-9F26-B779060F2D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24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S Reference Sans Serif" panose="020B060403050404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19434F"/>
        </a:buClr>
        <a:buSzPct val="6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D4F5D"/>
        </a:buClr>
        <a:buSzPct val="70000"/>
        <a:buFont typeface="華康中黑體" panose="020B0509000000000000" pitchFamily="49" charset="-120"/>
        <a:buChar char="—"/>
        <a:defRPr sz="28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D4F5D"/>
        </a:buClr>
        <a:buSzPct val="60000"/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D4F5D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D4F5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Reference Sans Serif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手繪多邊形 17"/>
          <p:cNvSpPr/>
          <p:nvPr/>
        </p:nvSpPr>
        <p:spPr>
          <a:xfrm>
            <a:off x="7530685" y="6701434"/>
            <a:ext cx="1613316" cy="216025"/>
          </a:xfrm>
          <a:custGeom>
            <a:avLst/>
            <a:gdLst>
              <a:gd name="connsiteX0" fmla="*/ 0 w 1347951"/>
              <a:gd name="connsiteY0" fmla="*/ 0 h 204951"/>
              <a:gd name="connsiteX1" fmla="*/ 1347951 w 1347951"/>
              <a:gd name="connsiteY1" fmla="*/ 0 h 204951"/>
              <a:gd name="connsiteX2" fmla="*/ 1347951 w 1347951"/>
              <a:gd name="connsiteY2" fmla="*/ 204951 h 204951"/>
              <a:gd name="connsiteX3" fmla="*/ 654268 w 1347951"/>
              <a:gd name="connsiteY3" fmla="*/ 204951 h 204951"/>
              <a:gd name="connsiteX4" fmla="*/ 0 w 1347951"/>
              <a:gd name="connsiteY4" fmla="*/ 0 h 20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951" h="204951">
                <a:moveTo>
                  <a:pt x="0" y="0"/>
                </a:moveTo>
                <a:lnTo>
                  <a:pt x="1347951" y="0"/>
                </a:lnTo>
                <a:lnTo>
                  <a:pt x="1347951" y="204951"/>
                </a:lnTo>
                <a:lnTo>
                  <a:pt x="654268" y="20495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340769"/>
            <a:ext cx="7772400" cy="2259682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M2M Service Architecture (2</a:t>
            </a:r>
            <a:r>
              <a:rPr lang="en-US" altLang="zh-TW" sz="3600" dirty="0" smtClean="0"/>
              <a:t>)</a:t>
            </a:r>
            <a:br>
              <a:rPr lang="en-US" altLang="zh-TW" sz="3600" dirty="0" smtClean="0"/>
            </a:br>
            <a:r>
              <a:rPr lang="zh-TW" altLang="en-US" sz="3600" dirty="0"/>
              <a:t>物聯網服務架構</a:t>
            </a:r>
            <a:r>
              <a:rPr lang="en-US" altLang="zh-TW" sz="3600" dirty="0" smtClean="0"/>
              <a:t>(</a:t>
            </a:r>
            <a:r>
              <a:rPr lang="zh-TW" altLang="en-US" sz="3600" dirty="0"/>
              <a:t>二</a:t>
            </a:r>
            <a:r>
              <a:rPr lang="en-US" altLang="zh-TW" sz="3600" dirty="0" smtClean="0"/>
              <a:t>) 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99592" y="4387552"/>
            <a:ext cx="7088832" cy="177775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002B4C"/>
                </a:solidFill>
              </a:rPr>
              <a:t>國立交通大學資訊工程系</a:t>
            </a:r>
          </a:p>
          <a:p>
            <a:r>
              <a:rPr lang="en-US" altLang="zh-TW" sz="2400" dirty="0">
                <a:solidFill>
                  <a:srgbClr val="002B4C"/>
                </a:solidFill>
              </a:rPr>
              <a:t>Department of Computer Science</a:t>
            </a:r>
          </a:p>
          <a:p>
            <a:r>
              <a:rPr lang="en-US" altLang="zh-TW" sz="2400" dirty="0">
                <a:solidFill>
                  <a:srgbClr val="002B4C"/>
                </a:solidFill>
              </a:rPr>
              <a:t>National </a:t>
            </a:r>
            <a:r>
              <a:rPr lang="en-US" altLang="zh-TW" sz="2400" dirty="0" err="1">
                <a:solidFill>
                  <a:srgbClr val="002B4C"/>
                </a:solidFill>
              </a:rPr>
              <a:t>Chiao</a:t>
            </a:r>
            <a:r>
              <a:rPr lang="en-US" altLang="zh-TW" sz="2400" dirty="0">
                <a:solidFill>
                  <a:srgbClr val="002B4C"/>
                </a:solidFill>
              </a:rPr>
              <a:t> Tung University</a:t>
            </a:r>
          </a:p>
          <a:p>
            <a:r>
              <a:rPr lang="en-US" altLang="zh-TW" sz="2400" dirty="0" smtClean="0">
                <a:solidFill>
                  <a:srgbClr val="002B4C"/>
                </a:solidFill>
              </a:rPr>
              <a:t>October 20, 2016</a:t>
            </a:r>
            <a:endParaRPr lang="en-US" altLang="zh-TW" sz="2400" dirty="0">
              <a:solidFill>
                <a:srgbClr val="002B4C"/>
              </a:solidFill>
            </a:endParaRPr>
          </a:p>
          <a:p>
            <a:endParaRPr lang="en-US" altLang="zh-TW" sz="2400" dirty="0">
              <a:solidFill>
                <a:srgbClr val="002B4C"/>
              </a:solidFill>
            </a:endParaRPr>
          </a:p>
          <a:p>
            <a:endParaRPr lang="en-US" altLang="zh-TW" sz="2400" dirty="0" smtClean="0">
              <a:solidFill>
                <a:srgbClr val="002B4C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827584" y="260648"/>
            <a:ext cx="3240360" cy="3600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Adobe 繁黑體 Std B" pitchFamily="34" charset="-120"/>
                <a:ea typeface="Adobe 繁黑體 Std B" pitchFamily="34" charset="-120"/>
              </a:rPr>
              <a:t>行動寬頻尖端技術跨校教學聯盟</a:t>
            </a:r>
            <a:endParaRPr lang="zh-TW" altLang="en-US" sz="1600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109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Resource or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Virtual </a:t>
            </a:r>
            <a:r>
              <a:rPr lang="en-US" dirty="0"/>
              <a:t>resource or a virtual attribute is used to trigger processing and/or retrieve results, but they do not have a </a:t>
            </a:r>
            <a:r>
              <a:rPr lang="en-US" dirty="0" smtClean="0"/>
              <a:t>permanent </a:t>
            </a:r>
            <a:r>
              <a:rPr lang="en-US" dirty="0"/>
              <a:t>representation in a </a:t>
            </a:r>
            <a:r>
              <a:rPr lang="en-US" dirty="0" smtClean="0"/>
              <a:t>CSE, for example: </a:t>
            </a:r>
          </a:p>
          <a:p>
            <a:pPr lvl="1"/>
            <a:r>
              <a:rPr lang="en-US" b="1" dirty="0" err="1" smtClean="0"/>
              <a:t>FanOutPoint</a:t>
            </a:r>
            <a:r>
              <a:rPr lang="en-US" dirty="0" smtClean="0"/>
              <a:t> virtual resource is </a:t>
            </a:r>
            <a:r>
              <a:rPr lang="en-US" dirty="0"/>
              <a:t>used for addressing </a:t>
            </a:r>
            <a:r>
              <a:rPr lang="en-US" dirty="0" smtClean="0"/>
              <a:t>bulk operations </a:t>
            </a:r>
            <a:r>
              <a:rPr lang="en-US" dirty="0"/>
              <a:t>to all the resources </a:t>
            </a:r>
            <a:r>
              <a:rPr lang="en-US" dirty="0" smtClean="0"/>
              <a:t>that belong </a:t>
            </a:r>
            <a:r>
              <a:rPr lang="en-US" dirty="0"/>
              <a:t>to a </a:t>
            </a:r>
            <a:r>
              <a:rPr lang="en-US" dirty="0" smtClean="0"/>
              <a:t>group.</a:t>
            </a:r>
          </a:p>
          <a:p>
            <a:pPr lvl="1"/>
            <a:r>
              <a:rPr lang="en-US" b="1" dirty="0" smtClean="0"/>
              <a:t>Latest/Oldest</a:t>
            </a:r>
            <a:r>
              <a:rPr lang="en-US" dirty="0" smtClean="0"/>
              <a:t> virtual resources are pointers to the actual latest and oldest Content Instance in a Container.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36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50929"/>
            <a:ext cx="8229600" cy="1008112"/>
          </a:xfrm>
        </p:spPr>
        <p:txBody>
          <a:bodyPr/>
          <a:lstStyle/>
          <a:p>
            <a:r>
              <a:rPr lang="en-US" dirty="0" smtClean="0"/>
              <a:t>Resource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425355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address of a resource is a string that uniquely identifies the targeted resource within the scope of a request.</a:t>
            </a:r>
          </a:p>
          <a:p>
            <a:r>
              <a:rPr lang="en-US" sz="2400" dirty="0" smtClean="0"/>
              <a:t>Requests can have 3 different scopes:</a:t>
            </a:r>
          </a:p>
          <a:p>
            <a:pPr lvl="1"/>
            <a:r>
              <a:rPr lang="en-US" sz="2400" b="1" dirty="0" smtClean="0"/>
              <a:t>CSE-relative</a:t>
            </a:r>
            <a:r>
              <a:rPr lang="en-US" sz="2400" dirty="0" smtClean="0"/>
              <a:t>, the request is originated within the same CSE as the targeted resource.</a:t>
            </a:r>
          </a:p>
          <a:p>
            <a:pPr lvl="1"/>
            <a:r>
              <a:rPr lang="en-US" sz="2400" b="1" dirty="0" smtClean="0"/>
              <a:t>SP-relative</a:t>
            </a:r>
            <a:r>
              <a:rPr lang="en-US" sz="2400" dirty="0" smtClean="0"/>
              <a:t>, the request is originated within the same M2M Service Provider  domain as the targeted resource, but at different CSE.</a:t>
            </a:r>
          </a:p>
          <a:p>
            <a:pPr lvl="1"/>
            <a:r>
              <a:rPr lang="en-US" sz="2400" b="1" dirty="0" smtClean="0"/>
              <a:t>Absolute</a:t>
            </a:r>
            <a:r>
              <a:rPr lang="en-US" sz="2400" dirty="0" smtClean="0"/>
              <a:t>, the request is originated within an M2M Service Provider domain, but the target resource resides in a different M2M Service Provider domain.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14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Addressing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51125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Two different </a:t>
            </a:r>
            <a:r>
              <a:rPr lang="en-US" dirty="0"/>
              <a:t>methods for addressing a resource: </a:t>
            </a:r>
          </a:p>
          <a:p>
            <a:r>
              <a:rPr lang="en-US" dirty="0"/>
              <a:t>Hierarchical URI (structured)</a:t>
            </a:r>
          </a:p>
          <a:p>
            <a:r>
              <a:rPr lang="en-US" dirty="0"/>
              <a:t>Non-Hierarchical URI (non-structured) </a:t>
            </a:r>
          </a:p>
          <a:p>
            <a:pPr marL="0" indent="0">
              <a:buNone/>
            </a:pPr>
            <a:r>
              <a:rPr lang="en-US" dirty="0" smtClean="0"/>
              <a:t>Each addressing method can have three variants depending on the scope of the request:</a:t>
            </a:r>
          </a:p>
          <a:p>
            <a:endParaRPr lang="en-US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7990786"/>
              </p:ext>
            </p:extLst>
          </p:nvPr>
        </p:nvGraphicFramePr>
        <p:xfrm>
          <a:off x="800100" y="3501008"/>
          <a:ext cx="7543800" cy="253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096"/>
                <a:gridCol w="1753644"/>
                <a:gridCol w="1991638"/>
                <a:gridCol w="2429422"/>
              </a:tblGrid>
              <a:tr h="1311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CSE-relative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SP-relative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Absolute</a:t>
                      </a:r>
                      <a:endParaRPr lang="en-US" dirty="0"/>
                    </a:p>
                  </a:txBody>
                  <a:tcPr/>
                </a:tc>
              </a:tr>
              <a:tr h="127853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Hierarchical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streetX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houseY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roomZ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/temp123</a:t>
                      </a:r>
                      <a:b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/MN-CSE-02/</a:t>
                      </a:r>
                      <a:r>
                        <a:rPr lang="en-US" sz="18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streetX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houseY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roomZ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/temp123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/m2m.com/</a:t>
                      </a:r>
                      <a:r>
                        <a:rPr lang="en-US" dirty="0" smtClean="0"/>
                        <a:t>MN-CSE-02/</a:t>
                      </a:r>
                      <a:r>
                        <a:rPr lang="en-US" sz="18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streetX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houseY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roomZ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/temp123</a:t>
                      </a:r>
                      <a:endParaRPr lang="en-US" dirty="0" smtClean="0"/>
                    </a:p>
                  </a:txBody>
                  <a:tcPr anchor="ctr"/>
                </a:tc>
              </a:tr>
              <a:tr h="89497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Non-Hierarchical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temp123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/MN-CSE-02/temp123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//m2m.com//MN-CSE-02/tempe123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17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Relationship between Resources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1919" y="1780483"/>
            <a:ext cx="3407296" cy="4023360"/>
          </a:xfrm>
        </p:spPr>
        <p:txBody>
          <a:bodyPr/>
          <a:lstStyle/>
          <a:p>
            <a:r>
              <a:rPr lang="en-US" sz="2400" dirty="0" smtClean="0"/>
              <a:t>Two types of relationships: parent-child and link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169244"/>
              </p:ext>
            </p:extLst>
          </p:nvPr>
        </p:nvGraphicFramePr>
        <p:xfrm>
          <a:off x="4340055" y="1764979"/>
          <a:ext cx="4582275" cy="446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600"/>
                <a:gridCol w="1678487"/>
                <a:gridCol w="1394188"/>
              </a:tblGrid>
              <a:tr h="4757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Origin Resource type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Destination Resource</a:t>
                      </a:r>
                      <a:r>
                        <a:rPr lang="en-US" sz="1400" baseline="0" dirty="0" smtClean="0"/>
                        <a:t> type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Relationship type</a:t>
                      </a:r>
                      <a:endParaRPr lang="en-US" sz="1400" dirty="0"/>
                    </a:p>
                  </a:txBody>
                  <a:tcPr anchor="ctr"/>
                </a:tc>
              </a:tr>
              <a:tr h="8675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Any </a:t>
                      </a:r>
                    </a:p>
                    <a:p>
                      <a:pPr algn="ctr"/>
                      <a:r>
                        <a:rPr lang="en-US" sz="1400" dirty="0" smtClean="0"/>
                        <a:t>(e.g. AE, container)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Access Control Policy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Link (access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Control Policy ID)</a:t>
                      </a:r>
                      <a:endParaRPr lang="en-US" sz="1400" dirty="0"/>
                    </a:p>
                  </a:txBody>
                  <a:tcPr anchor="ctr"/>
                </a:tc>
              </a:tr>
              <a:tr h="4757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CSEBase</a:t>
                      </a:r>
                      <a:r>
                        <a:rPr lang="en-US" sz="1400" dirty="0" smtClean="0"/>
                        <a:t> or </a:t>
                      </a:r>
                      <a:r>
                        <a:rPr lang="en-US" sz="1400" dirty="0" err="1" smtClean="0"/>
                        <a:t>remoteCSE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node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Link (</a:t>
                      </a:r>
                      <a:r>
                        <a:rPr lang="en-US" sz="1400" dirty="0" err="1" smtClean="0"/>
                        <a:t>nodeLink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anchor="ctr"/>
                </a:tc>
              </a:tr>
              <a:tr h="4757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node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CSEBase</a:t>
                      </a:r>
                      <a:r>
                        <a:rPr lang="en-US" sz="1400" dirty="0" smtClean="0"/>
                        <a:t> or </a:t>
                      </a:r>
                      <a:r>
                        <a:rPr lang="en-US" sz="1400" dirty="0" err="1" smtClean="0"/>
                        <a:t>remoteCSE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Link (hosted CSE Link or </a:t>
                      </a:r>
                      <a:r>
                        <a:rPr lang="en-US" sz="1400" dirty="0" err="1" smtClean="0"/>
                        <a:t>CSEBase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 anchor="ctr"/>
                </a:tc>
              </a:tr>
              <a:tr h="8675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 child resource of any resource type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 parent resource of any resource</a:t>
                      </a:r>
                      <a:r>
                        <a:rPr lang="en-US" sz="1400" baseline="0" dirty="0" smtClean="0"/>
                        <a:t> t</a:t>
                      </a:r>
                      <a:r>
                        <a:rPr lang="en-US" sz="1400" dirty="0" smtClean="0"/>
                        <a:t>ype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Link (parent-ID)</a:t>
                      </a:r>
                      <a:endParaRPr lang="en-US" sz="1400" dirty="0"/>
                    </a:p>
                  </a:txBody>
                  <a:tcPr anchor="ctr"/>
                </a:tc>
              </a:tr>
              <a:tr h="8675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 parent resource of any resource type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 child resource of any resource type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Parent-Child</a:t>
                      </a:r>
                      <a:endParaRPr lang="en-US" sz="1400" dirty="0"/>
                    </a:p>
                  </a:txBody>
                  <a:tcPr anchor="ctr"/>
                </a:tc>
              </a:tr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mgmtObj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mgmtObj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Link (</a:t>
                      </a:r>
                      <a:r>
                        <a:rPr lang="en-US" sz="1400" dirty="0" err="1" smtClean="0"/>
                        <a:t>mgmtLink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10934" y="5767849"/>
            <a:ext cx="261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Source: oneM2M TS-0001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23" y="2940344"/>
            <a:ext cx="3543112" cy="267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9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Resource Types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Access Control Policy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Content Instance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Container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CSE 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Delivery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Event </a:t>
            </a:r>
            <a:r>
              <a:rPr lang="en-US" dirty="0" err="1" smtClean="0"/>
              <a:t>Config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Exec Instance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Group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Location Policy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Latest (virtual)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Fan Out Point (virtual)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mgmtCmd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mgmtObj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M2m Service Subscription Profile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Oldest (virtual)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Polling Channel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Polling Channel URI (</a:t>
            </a:r>
            <a:r>
              <a:rPr lang="en-US" dirty="0" smtClean="0"/>
              <a:t>virtual)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Remote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20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Resource Types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457200" indent="-457200">
              <a:buFont typeface="+mj-lt"/>
              <a:buAutoNum type="arabicPeriod" startAt="21"/>
            </a:pPr>
            <a:r>
              <a:rPr lang="en-US" dirty="0" smtClean="0"/>
              <a:t>Request</a:t>
            </a:r>
          </a:p>
          <a:p>
            <a:pPr marL="457200" indent="-457200">
              <a:buFont typeface="+mj-lt"/>
              <a:buAutoNum type="arabicPeriod" startAt="21"/>
            </a:pPr>
            <a:r>
              <a:rPr lang="en-US" dirty="0" smtClean="0"/>
              <a:t>Schedule</a:t>
            </a:r>
          </a:p>
          <a:p>
            <a:pPr marL="457200" indent="-457200">
              <a:buFont typeface="+mj-lt"/>
              <a:buAutoNum type="arabicPeriod" startAt="21"/>
            </a:pPr>
            <a:r>
              <a:rPr lang="en-US" dirty="0" smtClean="0"/>
              <a:t>Service Subscribed Node</a:t>
            </a:r>
          </a:p>
          <a:p>
            <a:pPr marL="457200" indent="-457200">
              <a:buFont typeface="+mj-lt"/>
              <a:buAutoNum type="arabicPeriod" startAt="21"/>
            </a:pPr>
            <a:r>
              <a:rPr lang="en-US" i="1" dirty="0" smtClean="0"/>
              <a:t>Service Subscribed App Rule</a:t>
            </a:r>
            <a:endParaRPr lang="en-US" dirty="0" smtClean="0"/>
          </a:p>
          <a:p>
            <a:pPr marL="457200" indent="-457200">
              <a:buFont typeface="+mj-lt"/>
              <a:buAutoNum type="arabicPeriod" startAt="21"/>
            </a:pPr>
            <a:r>
              <a:rPr lang="en-US" dirty="0" smtClean="0"/>
              <a:t>Stats Collect</a:t>
            </a:r>
          </a:p>
          <a:p>
            <a:pPr marL="457200" indent="-457200">
              <a:buFont typeface="+mj-lt"/>
              <a:buAutoNum type="arabicPeriod" startAt="21"/>
            </a:pPr>
            <a:r>
              <a:rPr lang="en-US" dirty="0" smtClean="0"/>
              <a:t>Stats </a:t>
            </a:r>
            <a:r>
              <a:rPr lang="en-US" dirty="0" err="1" smtClean="0"/>
              <a:t>Config</a:t>
            </a:r>
            <a:endParaRPr lang="en-US" dirty="0" smtClean="0"/>
          </a:p>
          <a:p>
            <a:pPr marL="457200" indent="-457200">
              <a:buFont typeface="+mj-lt"/>
              <a:buAutoNum type="arabicPeriod" startAt="21"/>
            </a:pPr>
            <a:r>
              <a:rPr lang="en-US" dirty="0" smtClean="0"/>
              <a:t>Subscription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94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Type Specializations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519156"/>
            <a:ext cx="7543801" cy="3626935"/>
          </a:xfrm>
        </p:spPr>
        <p:txBody>
          <a:bodyPr numCol="2"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i="1" dirty="0" err="1" smtClean="0"/>
              <a:t>ActiveCmdhPolicy</a:t>
            </a:r>
            <a:endParaRPr lang="en-US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Area Network Device Info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Area Network Info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Battery</a:t>
            </a:r>
            <a:endParaRPr lang="en-US" i="1" dirty="0"/>
          </a:p>
          <a:p>
            <a:pPr marL="457200" indent="-457200">
              <a:buFont typeface="+mj-lt"/>
              <a:buAutoNum type="arabicPeriod"/>
            </a:pPr>
            <a:r>
              <a:rPr lang="en-US" i="1" dirty="0" err="1"/>
              <a:t>cmdhBuffer</a:t>
            </a:r>
            <a:endParaRPr lang="en-US" i="1" dirty="0"/>
          </a:p>
          <a:p>
            <a:pPr marL="457200" indent="-457200">
              <a:buFont typeface="+mj-lt"/>
              <a:buAutoNum type="arabicPeriod"/>
            </a:pPr>
            <a:r>
              <a:rPr lang="en-US" i="1" dirty="0" err="1"/>
              <a:t>cmdhDefaults</a:t>
            </a:r>
            <a:endParaRPr lang="en-US" i="1" dirty="0"/>
          </a:p>
          <a:p>
            <a:pPr marL="457200" indent="-457200">
              <a:buFont typeface="+mj-lt"/>
              <a:buAutoNum type="arabicPeriod"/>
            </a:pPr>
            <a:r>
              <a:rPr lang="en-US" i="1" dirty="0" err="1"/>
              <a:t>cmdhEcDefParamValues</a:t>
            </a:r>
            <a:endParaRPr lang="en-US" i="1" dirty="0"/>
          </a:p>
          <a:p>
            <a:pPr marL="457200" indent="-457200">
              <a:buFont typeface="+mj-lt"/>
              <a:buAutoNum type="arabicPeriod"/>
            </a:pPr>
            <a:r>
              <a:rPr lang="en-US" i="1" dirty="0" err="1"/>
              <a:t>cmdhDefEcValue</a:t>
            </a:r>
            <a:endParaRPr lang="en-US" i="1" dirty="0"/>
          </a:p>
          <a:p>
            <a:pPr marL="457200" indent="-457200">
              <a:buFont typeface="+mj-lt"/>
              <a:buAutoNum type="arabicPeriod"/>
            </a:pPr>
            <a:r>
              <a:rPr lang="en-US" i="1" dirty="0" err="1"/>
              <a:t>cmdhLimits</a:t>
            </a:r>
            <a:endParaRPr lang="en-US" i="1" dirty="0"/>
          </a:p>
          <a:p>
            <a:pPr marL="457200" indent="-457200">
              <a:buFont typeface="+mj-lt"/>
              <a:buAutoNum type="arabicPeriod"/>
            </a:pPr>
            <a:r>
              <a:rPr lang="en-US" i="1" dirty="0" err="1"/>
              <a:t>cmdhNetworkAccessRules</a:t>
            </a:r>
            <a:endParaRPr lang="en-US" i="1" dirty="0"/>
          </a:p>
          <a:p>
            <a:pPr marL="457200" indent="-457200">
              <a:buFont typeface="+mj-lt"/>
              <a:buAutoNum type="arabicPeriod"/>
            </a:pPr>
            <a:r>
              <a:rPr lang="en-US" i="1" dirty="0" err="1"/>
              <a:t>cmdhNwAccessRule</a:t>
            </a:r>
            <a:endParaRPr lang="en-US" i="1" dirty="0"/>
          </a:p>
          <a:p>
            <a:pPr marL="457200" indent="-457200">
              <a:buFont typeface="+mj-lt"/>
              <a:buAutoNum type="arabicPeriod"/>
            </a:pPr>
            <a:r>
              <a:rPr lang="en-US" i="1" dirty="0" err="1" smtClean="0"/>
              <a:t>cmdhPolicy</a:t>
            </a:r>
            <a:endParaRPr lang="en-US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Device Capability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Device info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Event Log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Firmware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Memory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Reboot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2959" y="1805093"/>
            <a:ext cx="7586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</a:rPr>
              <a:t>Used by Communication Management and Delivery Handling </a:t>
            </a:r>
            <a:r>
              <a:rPr lang="en-US" dirty="0" smtClean="0">
                <a:solidFill>
                  <a:prstClr val="black"/>
                </a:solidFill>
              </a:rPr>
              <a:t>or</a:t>
            </a:r>
            <a:r>
              <a:rPr lang="en-US" i="1" dirty="0" smtClean="0">
                <a:solidFill>
                  <a:prstClr val="black"/>
                </a:solidFill>
              </a:rPr>
              <a:t> </a:t>
            </a:r>
            <a:r>
              <a:rPr lang="en-US" i="1" dirty="0">
                <a:solidFill>
                  <a:prstClr val="black"/>
                </a:solidFill>
              </a:rPr>
              <a:t>Device </a:t>
            </a:r>
            <a:r>
              <a:rPr lang="en-US" i="1" dirty="0" smtClean="0">
                <a:solidFill>
                  <a:prstClr val="black"/>
                </a:solidFill>
              </a:rPr>
              <a:t>Management CSFs</a:t>
            </a:r>
            <a:endParaRPr lang="en-US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37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000" dirty="0" smtClean="0"/>
              <a:t>oneM2M Communication Concepts</a:t>
            </a:r>
            <a:br>
              <a:rPr lang="de-DE" sz="4000" dirty="0" smtClean="0"/>
            </a:br>
            <a:r>
              <a:rPr lang="de-DE" sz="4000" dirty="0" smtClean="0"/>
              <a:t>Subscribe Notify</a:t>
            </a:r>
            <a:endParaRPr lang="de-DE" sz="4000" dirty="0"/>
          </a:p>
        </p:txBody>
      </p:sp>
      <p:sp>
        <p:nvSpPr>
          <p:cNvPr id="31" name="Rechteck 30"/>
          <p:cNvSpPr/>
          <p:nvPr/>
        </p:nvSpPr>
        <p:spPr>
          <a:xfrm>
            <a:off x="4846963" y="3996447"/>
            <a:ext cx="4191989" cy="68876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17A57D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Common Service Entity</a:t>
            </a:r>
          </a:p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(CSE)</a:t>
            </a:r>
            <a:endParaRPr lang="de-DE" kern="0" dirty="0">
              <a:solidFill>
                <a:prstClr val="black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415150" y="2351296"/>
            <a:ext cx="2802578" cy="73626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17A57D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Application Entity </a:t>
            </a:r>
          </a:p>
        </p:txBody>
      </p:sp>
      <p:sp>
        <p:nvSpPr>
          <p:cNvPr id="45" name="Inhaltsplatzhalter 2"/>
          <p:cNvSpPr>
            <a:spLocks noGrp="1"/>
          </p:cNvSpPr>
          <p:nvPr>
            <p:ph idx="1"/>
          </p:nvPr>
        </p:nvSpPr>
        <p:spPr>
          <a:xfrm>
            <a:off x="190391" y="2234562"/>
            <a:ext cx="4393520" cy="3760440"/>
          </a:xfrm>
        </p:spPr>
        <p:txBody>
          <a:bodyPr/>
          <a:lstStyle/>
          <a:p>
            <a:r>
              <a:rPr lang="de-DE" sz="1800" dirty="0" smtClean="0">
                <a:latin typeface="Tahoma"/>
                <a:cs typeface="Tahoma"/>
              </a:rPr>
              <a:t>Data </a:t>
            </a:r>
            <a:r>
              <a:rPr lang="de-DE" sz="1800" dirty="0" err="1" smtClean="0">
                <a:latin typeface="Tahoma"/>
                <a:cs typeface="Tahoma"/>
              </a:rPr>
              <a:t>is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often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provided</a:t>
            </a:r>
            <a:r>
              <a:rPr lang="de-DE" sz="1800" dirty="0" smtClean="0">
                <a:latin typeface="Tahoma"/>
                <a:cs typeface="Tahoma"/>
              </a:rPr>
              <a:t> in </a:t>
            </a:r>
            <a:r>
              <a:rPr lang="de-DE" sz="1800" dirty="0" err="1" smtClean="0">
                <a:latin typeface="Tahoma"/>
                <a:cs typeface="Tahoma"/>
              </a:rPr>
              <a:t>irregular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intervals</a:t>
            </a:r>
            <a:r>
              <a:rPr lang="de-DE" sz="1800" dirty="0" smtClean="0">
                <a:latin typeface="Tahoma"/>
                <a:cs typeface="Tahoma"/>
              </a:rPr>
              <a:t>.</a:t>
            </a:r>
            <a:endParaRPr lang="de-DE" sz="1600" dirty="0" smtClean="0">
              <a:latin typeface="Tahoma"/>
              <a:cs typeface="Tahoma"/>
            </a:endParaRPr>
          </a:p>
          <a:p>
            <a:r>
              <a:rPr lang="de-DE" sz="1800" dirty="0" err="1" smtClean="0">
                <a:latin typeface="Tahoma"/>
                <a:cs typeface="Tahoma"/>
              </a:rPr>
              <a:t>To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alleviate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the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need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for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constant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polling</a:t>
            </a:r>
            <a:r>
              <a:rPr lang="de-DE" sz="1800" dirty="0" smtClean="0">
                <a:latin typeface="Tahoma"/>
                <a:cs typeface="Tahoma"/>
              </a:rPr>
              <a:t>, a </a:t>
            </a:r>
            <a:r>
              <a:rPr lang="de-DE" sz="1800" dirty="0" err="1" smtClean="0">
                <a:latin typeface="Tahoma"/>
                <a:cs typeface="Tahoma"/>
              </a:rPr>
              <a:t>subscribe</a:t>
            </a:r>
            <a:r>
              <a:rPr lang="de-DE" sz="1800" dirty="0" smtClean="0">
                <a:latin typeface="Tahoma"/>
                <a:cs typeface="Tahoma"/>
              </a:rPr>
              <a:t>/</a:t>
            </a:r>
            <a:r>
              <a:rPr lang="de-DE" sz="1800" dirty="0" err="1" smtClean="0">
                <a:latin typeface="Tahoma"/>
                <a:cs typeface="Tahoma"/>
              </a:rPr>
              <a:t>notify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mechanism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is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used</a:t>
            </a:r>
            <a:r>
              <a:rPr lang="de-DE" sz="1800" dirty="0" smtClean="0">
                <a:latin typeface="Tahoma"/>
                <a:cs typeface="Tahoma"/>
              </a:rPr>
              <a:t>.</a:t>
            </a:r>
          </a:p>
          <a:p>
            <a:r>
              <a:rPr lang="de-DE" sz="1800" dirty="0" err="1" smtClean="0">
                <a:latin typeface="Tahoma"/>
                <a:cs typeface="Tahoma"/>
              </a:rPr>
              <a:t>Notifications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can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be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twofold</a:t>
            </a:r>
            <a:r>
              <a:rPr lang="de-DE" sz="1800" dirty="0" smtClean="0">
                <a:latin typeface="Tahoma"/>
                <a:cs typeface="Tahoma"/>
              </a:rPr>
              <a:t>:</a:t>
            </a:r>
          </a:p>
          <a:p>
            <a:pPr lvl="1"/>
            <a:r>
              <a:rPr lang="de-DE" sz="1600" dirty="0" err="1" smtClean="0">
                <a:latin typeface="Tahoma"/>
                <a:cs typeface="Tahoma"/>
              </a:rPr>
              <a:t>Synchronous</a:t>
            </a:r>
            <a:r>
              <a:rPr lang="de-DE" sz="1600" dirty="0" smtClean="0">
                <a:latin typeface="Tahoma"/>
                <a:cs typeface="Tahoma"/>
              </a:rPr>
              <a:t> (</a:t>
            </a:r>
            <a:r>
              <a:rPr lang="de-DE" sz="1600" dirty="0" err="1" smtClean="0">
                <a:latin typeface="Tahoma"/>
                <a:cs typeface="Tahoma"/>
              </a:rPr>
              <a:t>long</a:t>
            </a:r>
            <a:r>
              <a:rPr lang="de-DE" sz="1600" dirty="0" smtClean="0">
                <a:latin typeface="Tahoma"/>
                <a:cs typeface="Tahoma"/>
              </a:rPr>
              <a:t> </a:t>
            </a:r>
            <a:r>
              <a:rPr lang="de-DE" sz="1600" dirty="0" err="1" smtClean="0">
                <a:latin typeface="Tahoma"/>
                <a:cs typeface="Tahoma"/>
              </a:rPr>
              <a:t>polling</a:t>
            </a:r>
            <a:r>
              <a:rPr lang="de-DE" sz="1600" dirty="0" smtClean="0">
                <a:latin typeface="Tahoma"/>
                <a:cs typeface="Tahoma"/>
              </a:rPr>
              <a:t>)</a:t>
            </a:r>
          </a:p>
          <a:p>
            <a:pPr lvl="1"/>
            <a:r>
              <a:rPr lang="de-DE" sz="1600" dirty="0" smtClean="0">
                <a:latin typeface="Tahoma"/>
                <a:cs typeface="Tahoma"/>
              </a:rPr>
              <a:t>Asynchronous (server capable client)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5801124" y="3087561"/>
            <a:ext cx="5940" cy="866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937693" y="3396319"/>
            <a:ext cx="104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  <a:cs typeface="Tahoma"/>
              </a:rPr>
              <a:t>Subscribe</a:t>
            </a:r>
          </a:p>
        </p:txBody>
      </p:sp>
      <p:cxnSp>
        <p:nvCxnSpPr>
          <p:cNvPr id="19" name="Gerade Verbindung mit Pfeil 18"/>
          <p:cNvCxnSpPr/>
          <p:nvPr/>
        </p:nvCxnSpPr>
        <p:spPr>
          <a:xfrm flipV="1">
            <a:off x="7671460" y="3099460"/>
            <a:ext cx="0" cy="819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7681386" y="3406217"/>
            <a:ext cx="104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de-DE" sz="1400" dirty="0" err="1" smtClean="0">
                <a:solidFill>
                  <a:prstClr val="black"/>
                </a:solidFill>
                <a:latin typeface="Tahoma"/>
                <a:ea typeface="ＭＳ Ｐゴシック" pitchFamily="46" charset="-128"/>
                <a:cs typeface="Tahoma"/>
              </a:rPr>
              <a:t>Notify</a:t>
            </a:r>
            <a:endParaRPr lang="de-DE" sz="1400" dirty="0" smtClean="0">
              <a:solidFill>
                <a:prstClr val="black"/>
              </a:solidFill>
              <a:latin typeface="Tahoma"/>
              <a:ea typeface="ＭＳ Ｐゴシック" pitchFamily="46" charset="-128"/>
              <a:cs typeface="Tahoma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1E80C-9635-473D-9F26-B779060F2DD3}" type="slidenum">
              <a:rPr lang="zh-TW" altLang="en-US" smtClean="0">
                <a:solidFill>
                  <a:prstClr val="black"/>
                </a:solidFill>
              </a:rPr>
              <a:pPr/>
              <a:t>17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5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321133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 smtClean="0"/>
              <a:t>M2M End to End Communication</a:t>
            </a:r>
            <a:br>
              <a:rPr lang="de-DE" dirty="0" smtClean="0"/>
            </a:br>
            <a:r>
              <a:rPr lang="de-DE" dirty="0" smtClean="0"/>
              <a:t>High Level Overview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4799610" y="2548333"/>
            <a:ext cx="4191989" cy="68876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17A57D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Infrastructure Node CSE (IN-CSE)</a:t>
            </a:r>
          </a:p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M2M Server</a:t>
            </a:r>
          </a:p>
        </p:txBody>
      </p:sp>
      <p:sp>
        <p:nvSpPr>
          <p:cNvPr id="33" name="Rechteck 32"/>
          <p:cNvSpPr/>
          <p:nvPr/>
        </p:nvSpPr>
        <p:spPr>
          <a:xfrm>
            <a:off x="5402839" y="949784"/>
            <a:ext cx="2985530" cy="73626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17A57D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Network Application on Infrastructure Node</a:t>
            </a:r>
          </a:p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e.g. </a:t>
            </a:r>
            <a:r>
              <a:rPr lang="de-DE" kern="0" dirty="0" err="1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Visualization</a:t>
            </a:r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 GUI</a:t>
            </a:r>
            <a:endParaRPr lang="de-DE" kern="0" dirty="0">
              <a:solidFill>
                <a:prstClr val="black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4811485" y="4090147"/>
            <a:ext cx="4180115" cy="71449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17A57D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Middle Node CSE (MN-CSE)</a:t>
            </a:r>
          </a:p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M2M Gateway</a:t>
            </a:r>
          </a:p>
        </p:txBody>
      </p:sp>
      <p:sp>
        <p:nvSpPr>
          <p:cNvPr id="39" name="Rechteck 38"/>
          <p:cNvSpPr/>
          <p:nvPr/>
        </p:nvSpPr>
        <p:spPr>
          <a:xfrm>
            <a:off x="5510148" y="5717071"/>
            <a:ext cx="2802578" cy="73626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17A57D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Device Application on Application Node (AN)</a:t>
            </a:r>
          </a:p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M2M Device e.g. Sensor</a:t>
            </a:r>
            <a:endParaRPr lang="de-DE" kern="0" dirty="0">
              <a:solidFill>
                <a:prstClr val="black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45" name="Inhaltsplatzhalter 2"/>
          <p:cNvSpPr>
            <a:spLocks noGrp="1"/>
          </p:cNvSpPr>
          <p:nvPr>
            <p:ph idx="1"/>
          </p:nvPr>
        </p:nvSpPr>
        <p:spPr>
          <a:xfrm>
            <a:off x="411837" y="2708920"/>
            <a:ext cx="4239140" cy="4524377"/>
          </a:xfrm>
        </p:spPr>
        <p:txBody>
          <a:bodyPr/>
          <a:lstStyle/>
          <a:p>
            <a:r>
              <a:rPr lang="de-DE" sz="1800" dirty="0" err="1" smtClean="0">
                <a:latin typeface="Tahoma"/>
                <a:cs typeface="Tahoma"/>
              </a:rPr>
              <a:t>For</a:t>
            </a:r>
            <a:r>
              <a:rPr lang="de-DE" sz="1800" dirty="0" smtClean="0">
                <a:latin typeface="Tahoma"/>
                <a:cs typeface="Tahoma"/>
              </a:rPr>
              <a:t> a simple end </a:t>
            </a:r>
            <a:r>
              <a:rPr lang="de-DE" sz="1800" dirty="0" err="1" smtClean="0">
                <a:latin typeface="Tahoma"/>
                <a:cs typeface="Tahoma"/>
              </a:rPr>
              <a:t>to</a:t>
            </a:r>
            <a:r>
              <a:rPr lang="de-DE" sz="1800" dirty="0" smtClean="0">
                <a:latin typeface="Tahoma"/>
                <a:cs typeface="Tahoma"/>
              </a:rPr>
              <a:t> end </a:t>
            </a:r>
            <a:r>
              <a:rPr lang="de-DE" sz="1800" dirty="0" err="1" smtClean="0">
                <a:latin typeface="Tahoma"/>
                <a:cs typeface="Tahoma"/>
              </a:rPr>
              <a:t>example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consider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the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following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scenario</a:t>
            </a:r>
            <a:r>
              <a:rPr lang="de-DE" sz="1800" dirty="0" smtClean="0">
                <a:latin typeface="Tahoma"/>
                <a:cs typeface="Tahoma"/>
              </a:rPr>
              <a:t>:</a:t>
            </a:r>
          </a:p>
          <a:p>
            <a:r>
              <a:rPr lang="de-DE" sz="1800" dirty="0" smtClean="0">
                <a:latin typeface="Tahoma"/>
                <a:cs typeface="Tahoma"/>
              </a:rPr>
              <a:t>A Device </a:t>
            </a:r>
            <a:r>
              <a:rPr lang="de-DE" sz="1800" dirty="0" err="1" smtClean="0">
                <a:latin typeface="Tahoma"/>
                <a:cs typeface="Tahoma"/>
              </a:rPr>
              <a:t>application</a:t>
            </a:r>
            <a:r>
              <a:rPr lang="de-DE" sz="1800" dirty="0" smtClean="0">
                <a:latin typeface="Tahoma"/>
                <a:cs typeface="Tahoma"/>
              </a:rPr>
              <a:t>, </a:t>
            </a:r>
            <a:r>
              <a:rPr lang="de-DE" sz="1800" dirty="0" err="1" smtClean="0">
                <a:latin typeface="Tahoma"/>
                <a:cs typeface="Tahoma"/>
              </a:rPr>
              <a:t>for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example</a:t>
            </a:r>
            <a:r>
              <a:rPr lang="de-DE" sz="1800" dirty="0" smtClean="0">
                <a:latin typeface="Tahoma"/>
                <a:cs typeface="Tahoma"/>
              </a:rPr>
              <a:t> a </a:t>
            </a:r>
            <a:r>
              <a:rPr lang="de-DE" sz="1800" dirty="0" err="1" smtClean="0">
                <a:latin typeface="Tahoma"/>
                <a:cs typeface="Tahoma"/>
              </a:rPr>
              <a:t>SmartMetering</a:t>
            </a:r>
            <a:r>
              <a:rPr lang="de-DE" sz="1800" dirty="0" smtClean="0">
                <a:latin typeface="Tahoma"/>
                <a:cs typeface="Tahoma"/>
              </a:rPr>
              <a:t> Sensor </a:t>
            </a:r>
            <a:r>
              <a:rPr lang="de-DE" sz="1800" dirty="0" err="1" smtClean="0">
                <a:latin typeface="Tahoma"/>
                <a:cs typeface="Tahoma"/>
              </a:rPr>
              <a:t>is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connected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to</a:t>
            </a:r>
            <a:r>
              <a:rPr lang="de-DE" sz="1800" dirty="0" smtClean="0">
                <a:latin typeface="Tahoma"/>
                <a:cs typeface="Tahoma"/>
              </a:rPr>
              <a:t> a </a:t>
            </a:r>
            <a:r>
              <a:rPr lang="de-DE" sz="1800" dirty="0" err="1" smtClean="0">
                <a:latin typeface="Tahoma"/>
                <a:cs typeface="Tahoma"/>
              </a:rPr>
              <a:t>local</a:t>
            </a:r>
            <a:r>
              <a:rPr lang="de-DE" sz="1800" dirty="0" smtClean="0">
                <a:latin typeface="Tahoma"/>
                <a:cs typeface="Tahoma"/>
              </a:rPr>
              <a:t> M2M </a:t>
            </a:r>
            <a:r>
              <a:rPr lang="de-DE" sz="1800" dirty="0" err="1" smtClean="0">
                <a:latin typeface="Tahoma"/>
                <a:cs typeface="Tahoma"/>
              </a:rPr>
              <a:t>gateway</a:t>
            </a:r>
            <a:r>
              <a:rPr lang="de-DE" sz="1800" dirty="0" smtClean="0">
                <a:latin typeface="Tahoma"/>
                <a:cs typeface="Tahoma"/>
              </a:rPr>
              <a:t>.</a:t>
            </a:r>
          </a:p>
          <a:p>
            <a:r>
              <a:rPr lang="de-DE" sz="1800" dirty="0" smtClean="0">
                <a:latin typeface="Tahoma"/>
                <a:cs typeface="Tahoma"/>
              </a:rPr>
              <a:t>A Network </a:t>
            </a:r>
            <a:r>
              <a:rPr lang="de-DE" sz="1800" dirty="0">
                <a:latin typeface="Tahoma"/>
                <a:cs typeface="Tahoma"/>
              </a:rPr>
              <a:t>A</a:t>
            </a:r>
            <a:r>
              <a:rPr lang="de-DE" sz="1800" dirty="0" smtClean="0">
                <a:latin typeface="Tahoma"/>
                <a:cs typeface="Tahoma"/>
              </a:rPr>
              <a:t>pplication, e.g. a SmartMeter GUI is connected to a IN-CSE for visualizing sensor data.</a:t>
            </a:r>
          </a:p>
          <a:p>
            <a:endParaRPr lang="de-DE" sz="1800" dirty="0" smtClean="0">
              <a:latin typeface="Tahoma"/>
              <a:cs typeface="Tahoma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1E80C-9635-473D-9F26-B779060F2DD3}" type="slidenum">
              <a:rPr lang="zh-TW" altLang="en-US" smtClean="0">
                <a:solidFill>
                  <a:prstClr val="black"/>
                </a:solidFill>
              </a:rPr>
              <a:pPr/>
              <a:t>18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7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DE" dirty="0" smtClean="0"/>
              <a:t>M2M End </a:t>
            </a:r>
            <a:r>
              <a:rPr lang="de-DE" dirty="0" err="1" smtClean="0"/>
              <a:t>to</a:t>
            </a:r>
            <a:r>
              <a:rPr lang="de-DE" dirty="0" smtClean="0"/>
              <a:t> End Communication</a:t>
            </a:r>
            <a:br>
              <a:rPr lang="de-DE" dirty="0" smtClean="0"/>
            </a:br>
            <a:r>
              <a:rPr lang="de-DE" dirty="0" smtClean="0"/>
              <a:t>High Level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5" name="Inhaltsplatzhalter 2"/>
          <p:cNvSpPr>
            <a:spLocks noGrp="1"/>
          </p:cNvSpPr>
          <p:nvPr>
            <p:ph idx="1"/>
          </p:nvPr>
        </p:nvSpPr>
        <p:spPr>
          <a:xfrm>
            <a:off x="874673" y="2636912"/>
            <a:ext cx="4239140" cy="4524377"/>
          </a:xfrm>
        </p:spPr>
        <p:txBody>
          <a:bodyPr/>
          <a:lstStyle/>
          <a:p>
            <a:pPr>
              <a:buNone/>
            </a:pPr>
            <a:r>
              <a:rPr lang="de-DE" sz="1800" b="1" dirty="0" smtClean="0">
                <a:latin typeface="Tahoma"/>
                <a:cs typeface="Tahoma"/>
              </a:rPr>
              <a:t>Registration Phase</a:t>
            </a:r>
          </a:p>
          <a:p>
            <a:endParaRPr lang="de-DE" sz="1800" dirty="0" smtClean="0">
              <a:latin typeface="Tahoma"/>
              <a:cs typeface="Tahoma"/>
            </a:endParaRPr>
          </a:p>
          <a:p>
            <a:r>
              <a:rPr lang="de-DE" sz="1800" dirty="0" smtClean="0">
                <a:latin typeface="Tahoma"/>
                <a:cs typeface="Tahoma"/>
              </a:rPr>
              <a:t>NA and DA register at their respective local  CSEs.</a:t>
            </a:r>
          </a:p>
          <a:p>
            <a:r>
              <a:rPr lang="de-DE" sz="1800" dirty="0" smtClean="0">
                <a:latin typeface="Tahoma"/>
                <a:cs typeface="Tahoma"/>
              </a:rPr>
              <a:t>The MN-CSE registers at the IN-CSE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6834249" y="1897458"/>
            <a:ext cx="5940" cy="866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6824355" y="5036854"/>
            <a:ext cx="9894" cy="912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6834249" y="3453126"/>
            <a:ext cx="5938" cy="853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065818" y="2170591"/>
            <a:ext cx="104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  <a:cs typeface="Tahoma"/>
              </a:rPr>
              <a:t>Register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087590" y="5303697"/>
            <a:ext cx="104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  <a:cs typeface="Tahoma"/>
              </a:rPr>
              <a:t>Register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7085610" y="3746051"/>
            <a:ext cx="104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  <a:cs typeface="Tahoma"/>
              </a:rPr>
              <a:t>Register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1E80C-9635-473D-9F26-B779060F2DD3}" type="slidenum">
              <a:rPr lang="zh-TW" altLang="en-US" smtClean="0">
                <a:solidFill>
                  <a:prstClr val="black"/>
                </a:solidFill>
              </a:rPr>
              <a:pPr/>
              <a:t>19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9" name="Rechteck 30"/>
          <p:cNvSpPr/>
          <p:nvPr/>
        </p:nvSpPr>
        <p:spPr>
          <a:xfrm>
            <a:off x="4799610" y="2764357"/>
            <a:ext cx="4191989" cy="68876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17A57D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Infrastructure Node CSE (IN-CSE)</a:t>
            </a:r>
          </a:p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M2M Server</a:t>
            </a:r>
          </a:p>
        </p:txBody>
      </p:sp>
      <p:sp>
        <p:nvSpPr>
          <p:cNvPr id="20" name="Rechteck 32"/>
          <p:cNvSpPr/>
          <p:nvPr/>
        </p:nvSpPr>
        <p:spPr>
          <a:xfrm>
            <a:off x="5402839" y="1165808"/>
            <a:ext cx="2985530" cy="73626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17A57D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Network Application on Infrastructure Node</a:t>
            </a:r>
          </a:p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e.g. </a:t>
            </a:r>
            <a:r>
              <a:rPr lang="de-DE" kern="0" dirty="0" err="1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Visualization</a:t>
            </a:r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 GUI</a:t>
            </a:r>
            <a:endParaRPr lang="de-DE" kern="0" dirty="0">
              <a:solidFill>
                <a:prstClr val="black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21" name="Rechteck 34"/>
          <p:cNvSpPr/>
          <p:nvPr/>
        </p:nvSpPr>
        <p:spPr>
          <a:xfrm>
            <a:off x="4811485" y="4306171"/>
            <a:ext cx="4180115" cy="71449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17A57D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Middle Node CSE (MN-CSE)</a:t>
            </a:r>
          </a:p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M2M Gateway</a:t>
            </a:r>
          </a:p>
        </p:txBody>
      </p:sp>
      <p:sp>
        <p:nvSpPr>
          <p:cNvPr id="22" name="Rechteck 38"/>
          <p:cNvSpPr/>
          <p:nvPr/>
        </p:nvSpPr>
        <p:spPr>
          <a:xfrm>
            <a:off x="5510148" y="5933095"/>
            <a:ext cx="2802578" cy="73626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17A57D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Device Application on Application Node (AN)</a:t>
            </a:r>
          </a:p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M2M Device e.g. Sensor</a:t>
            </a:r>
            <a:endParaRPr lang="de-DE" kern="0" dirty="0">
              <a:solidFill>
                <a:prstClr val="black"/>
              </a:solidFill>
              <a:latin typeface="Tahoma"/>
              <a:ea typeface="ＭＳ Ｐゴシック" pitchFamily="4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46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新細明體" pitchFamily="18" charset="-120"/>
              </a:rPr>
              <a:t>Outline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smtClean="0">
                <a:ea typeface="新細明體" pitchFamily="18" charset="-120"/>
              </a:rPr>
              <a:t>M2M Service Capabilities Framework 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smtClean="0">
                <a:ea typeface="新細明體" pitchFamily="18" charset="-120"/>
              </a:rPr>
              <a:t>REST Architectural Style for M2M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u="sng" smtClean="0">
                <a:ea typeface="新細明體" pitchFamily="18" charset="-120"/>
              </a:rPr>
              <a:t>Resource-Based M2M Communications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1E80C-9635-473D-9F26-B779060F2DD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9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DE" dirty="0" smtClean="0"/>
              <a:t>M2M End </a:t>
            </a:r>
            <a:r>
              <a:rPr lang="de-DE" dirty="0" err="1" smtClean="0"/>
              <a:t>to</a:t>
            </a:r>
            <a:r>
              <a:rPr lang="de-DE" dirty="0" smtClean="0"/>
              <a:t> End Communication</a:t>
            </a:r>
            <a:br>
              <a:rPr lang="de-DE" dirty="0" smtClean="0"/>
            </a:br>
            <a:r>
              <a:rPr lang="de-DE" dirty="0" smtClean="0"/>
              <a:t>High Level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5" name="Inhaltsplatzhalter 2"/>
          <p:cNvSpPr>
            <a:spLocks noGrp="1"/>
          </p:cNvSpPr>
          <p:nvPr>
            <p:ph idx="1"/>
          </p:nvPr>
        </p:nvSpPr>
        <p:spPr>
          <a:xfrm>
            <a:off x="683358" y="2758480"/>
            <a:ext cx="4239140" cy="4524377"/>
          </a:xfrm>
        </p:spPr>
        <p:txBody>
          <a:bodyPr/>
          <a:lstStyle/>
          <a:p>
            <a:pPr>
              <a:buNone/>
            </a:pPr>
            <a:r>
              <a:rPr lang="de-DE" sz="1800" b="1" dirty="0" err="1" smtClean="0">
                <a:latin typeface="Tahoma"/>
                <a:cs typeface="Tahoma"/>
              </a:rPr>
              <a:t>Announcement</a:t>
            </a:r>
            <a:endParaRPr lang="de-DE" sz="1800" b="1" dirty="0" smtClean="0">
              <a:latin typeface="Tahoma"/>
              <a:cs typeface="Tahoma"/>
            </a:endParaRPr>
          </a:p>
          <a:p>
            <a:endParaRPr lang="de-DE" sz="1800" dirty="0" smtClean="0">
              <a:latin typeface="Tahoma"/>
              <a:cs typeface="Tahoma"/>
            </a:endParaRPr>
          </a:p>
          <a:p>
            <a:r>
              <a:rPr lang="de-DE" sz="1800" dirty="0" smtClean="0">
                <a:latin typeface="Tahoma"/>
                <a:cs typeface="Tahoma"/>
              </a:rPr>
              <a:t>MN-CSE announces local applications towards the IN-CSE.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 flipH="1" flipV="1">
            <a:off x="6971805" y="3453126"/>
            <a:ext cx="5938" cy="853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7106392" y="3712403"/>
            <a:ext cx="104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de-DE" sz="1400" dirty="0" err="1" smtClean="0">
                <a:solidFill>
                  <a:prstClr val="black"/>
                </a:solidFill>
                <a:latin typeface="Tahoma"/>
                <a:ea typeface="ＭＳ Ｐゴシック" pitchFamily="46" charset="-128"/>
                <a:cs typeface="Tahoma"/>
              </a:rPr>
              <a:t>Announce</a:t>
            </a:r>
            <a:endParaRPr lang="de-DE" sz="1400" dirty="0" smtClean="0">
              <a:solidFill>
                <a:prstClr val="black"/>
              </a:solidFill>
              <a:latin typeface="Tahoma"/>
              <a:ea typeface="ＭＳ Ｐゴシック" pitchFamily="46" charset="-128"/>
              <a:cs typeface="Tahoma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1E80C-9635-473D-9F26-B779060F2DD3}" type="slidenum">
              <a:rPr lang="zh-TW" altLang="en-US" smtClean="0">
                <a:solidFill>
                  <a:prstClr val="black"/>
                </a:solidFill>
              </a:rPr>
              <a:pPr/>
              <a:t>20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2" name="Rechteck 30"/>
          <p:cNvSpPr/>
          <p:nvPr/>
        </p:nvSpPr>
        <p:spPr>
          <a:xfrm>
            <a:off x="4799610" y="2692349"/>
            <a:ext cx="4191989" cy="68876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17A57D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Infrastructure Node CSE (IN-CSE)</a:t>
            </a:r>
          </a:p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M2M Server</a:t>
            </a:r>
          </a:p>
        </p:txBody>
      </p:sp>
      <p:sp>
        <p:nvSpPr>
          <p:cNvPr id="15" name="Rechteck 32"/>
          <p:cNvSpPr/>
          <p:nvPr/>
        </p:nvSpPr>
        <p:spPr>
          <a:xfrm>
            <a:off x="5402839" y="1093800"/>
            <a:ext cx="2985530" cy="73626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17A57D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Network Application on Infrastructure Node</a:t>
            </a:r>
          </a:p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e.g. </a:t>
            </a:r>
            <a:r>
              <a:rPr lang="de-DE" kern="0" dirty="0" err="1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Visualization</a:t>
            </a:r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 GUI</a:t>
            </a:r>
            <a:endParaRPr lang="de-DE" kern="0" dirty="0">
              <a:solidFill>
                <a:prstClr val="black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6" name="Rechteck 34"/>
          <p:cNvSpPr/>
          <p:nvPr/>
        </p:nvSpPr>
        <p:spPr>
          <a:xfrm>
            <a:off x="4811485" y="4234163"/>
            <a:ext cx="4180115" cy="71449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17A57D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Middle Node CSE (MN-CSE)</a:t>
            </a:r>
          </a:p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M2M Gateway</a:t>
            </a:r>
          </a:p>
        </p:txBody>
      </p:sp>
      <p:sp>
        <p:nvSpPr>
          <p:cNvPr id="17" name="Rechteck 38"/>
          <p:cNvSpPr/>
          <p:nvPr/>
        </p:nvSpPr>
        <p:spPr>
          <a:xfrm>
            <a:off x="5510148" y="5861087"/>
            <a:ext cx="2802578" cy="73626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17A57D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Device Application on Application Node (AN)</a:t>
            </a:r>
          </a:p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M2M Device e.g. Sensor</a:t>
            </a:r>
            <a:endParaRPr lang="de-DE" kern="0" dirty="0">
              <a:solidFill>
                <a:prstClr val="black"/>
              </a:solidFill>
              <a:latin typeface="Tahoma"/>
              <a:ea typeface="ＭＳ Ｐゴシック" pitchFamily="4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394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DE" dirty="0" smtClean="0"/>
              <a:t>M2M End </a:t>
            </a:r>
            <a:r>
              <a:rPr lang="de-DE" dirty="0" err="1" smtClean="0"/>
              <a:t>to</a:t>
            </a:r>
            <a:r>
              <a:rPr lang="de-DE" dirty="0" smtClean="0"/>
              <a:t> End Communication</a:t>
            </a:r>
            <a:br>
              <a:rPr lang="de-DE" dirty="0" smtClean="0"/>
            </a:br>
            <a:r>
              <a:rPr lang="de-DE" dirty="0" smtClean="0"/>
              <a:t>High Level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5" name="Inhaltsplatzhalter 2"/>
          <p:cNvSpPr>
            <a:spLocks noGrp="1"/>
          </p:cNvSpPr>
          <p:nvPr>
            <p:ph idx="1"/>
          </p:nvPr>
        </p:nvSpPr>
        <p:spPr>
          <a:xfrm>
            <a:off x="520013" y="2366534"/>
            <a:ext cx="4239140" cy="4524377"/>
          </a:xfrm>
        </p:spPr>
        <p:txBody>
          <a:bodyPr/>
          <a:lstStyle/>
          <a:p>
            <a:r>
              <a:rPr lang="de-DE" sz="1800" dirty="0" smtClean="0">
                <a:latin typeface="Tahoma"/>
                <a:cs typeface="Tahoma"/>
              </a:rPr>
              <a:t>The NA </a:t>
            </a:r>
            <a:r>
              <a:rPr lang="de-DE" sz="1800" dirty="0" err="1" smtClean="0">
                <a:latin typeface="Tahoma"/>
                <a:cs typeface="Tahoma"/>
              </a:rPr>
              <a:t>retrieves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information</a:t>
            </a:r>
            <a:r>
              <a:rPr lang="de-DE" sz="1800" dirty="0" smtClean="0">
                <a:latin typeface="Tahoma"/>
                <a:cs typeface="Tahoma"/>
              </a:rPr>
              <a:t> on </a:t>
            </a:r>
            <a:r>
              <a:rPr lang="de-DE" sz="1800" dirty="0" err="1" smtClean="0">
                <a:latin typeface="Tahoma"/>
                <a:cs typeface="Tahoma"/>
              </a:rPr>
              <a:t>existing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applications</a:t>
            </a:r>
            <a:r>
              <a:rPr lang="de-DE" sz="1800" dirty="0" smtClean="0">
                <a:latin typeface="Tahoma"/>
                <a:cs typeface="Tahoma"/>
              </a:rPr>
              <a:t/>
            </a:r>
            <a:br>
              <a:rPr lang="de-DE" sz="1800" dirty="0" smtClean="0">
                <a:latin typeface="Tahoma"/>
                <a:cs typeface="Tahoma"/>
              </a:rPr>
            </a:br>
            <a:r>
              <a:rPr lang="de-DE" sz="1800" dirty="0" smtClean="0">
                <a:latin typeface="Tahoma"/>
                <a:cs typeface="Tahoma"/>
              </a:rPr>
              <a:t>-&gt; </a:t>
            </a:r>
            <a:r>
              <a:rPr lang="de-DE" sz="1800" dirty="0" err="1" smtClean="0">
                <a:latin typeface="Tahoma"/>
                <a:cs typeface="Tahoma"/>
              </a:rPr>
              <a:t>receives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information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about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the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sensor</a:t>
            </a:r>
            <a:r>
              <a:rPr lang="de-DE" sz="1800" dirty="0" smtClean="0">
                <a:latin typeface="Tahoma"/>
                <a:cs typeface="Tahoma"/>
              </a:rPr>
              <a:t> DA</a:t>
            </a:r>
          </a:p>
          <a:p>
            <a:r>
              <a:rPr lang="de-DE" sz="1800" dirty="0" smtClean="0">
                <a:latin typeface="Tahoma"/>
                <a:cs typeface="Tahoma"/>
              </a:rPr>
              <a:t>If neccessary, the request is retargeted by the IN-CSE to the MN-CSE</a:t>
            </a:r>
          </a:p>
          <a:p>
            <a:r>
              <a:rPr lang="de-DE" sz="1800" dirty="0" err="1" smtClean="0">
                <a:latin typeface="Tahoma"/>
                <a:cs typeface="Tahoma"/>
              </a:rPr>
              <a:t>Subsequently</a:t>
            </a:r>
            <a:r>
              <a:rPr lang="de-DE" sz="1800" dirty="0" smtClean="0">
                <a:latin typeface="Tahoma"/>
                <a:cs typeface="Tahoma"/>
              </a:rPr>
              <a:t>, </a:t>
            </a:r>
            <a:r>
              <a:rPr lang="de-DE" sz="1800" dirty="0" err="1" smtClean="0">
                <a:latin typeface="Tahoma"/>
                <a:cs typeface="Tahoma"/>
              </a:rPr>
              <a:t>the</a:t>
            </a:r>
            <a:r>
              <a:rPr lang="de-DE" sz="1800" dirty="0" smtClean="0">
                <a:latin typeface="Tahoma"/>
                <a:cs typeface="Tahoma"/>
              </a:rPr>
              <a:t> NA </a:t>
            </a:r>
            <a:r>
              <a:rPr lang="de-DE" sz="1800" dirty="0" err="1" smtClean="0">
                <a:latin typeface="Tahoma"/>
                <a:cs typeface="Tahoma"/>
              </a:rPr>
              <a:t>subscribes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to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the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DA‘s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data</a:t>
            </a:r>
            <a:r>
              <a:rPr lang="de-DE" sz="1800" dirty="0" smtClean="0">
                <a:latin typeface="Tahoma"/>
                <a:cs typeface="Tahoma"/>
              </a:rPr>
              <a:t> in order </a:t>
            </a:r>
            <a:r>
              <a:rPr lang="de-DE" sz="1800" dirty="0" err="1" smtClean="0">
                <a:latin typeface="Tahoma"/>
                <a:cs typeface="Tahoma"/>
              </a:rPr>
              <a:t>to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be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notified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when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new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data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arrives</a:t>
            </a:r>
            <a:r>
              <a:rPr lang="de-DE" sz="1800" dirty="0" smtClean="0">
                <a:latin typeface="Tahoma"/>
                <a:cs typeface="Tahoma"/>
              </a:rPr>
              <a:t>.</a:t>
            </a:r>
          </a:p>
          <a:p>
            <a:endParaRPr lang="de-DE" sz="1800" dirty="0" smtClean="0">
              <a:latin typeface="Tahoma"/>
              <a:cs typeface="Tahoma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6792709" y="1921209"/>
            <a:ext cx="0" cy="89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6885709" y="2049857"/>
            <a:ext cx="1045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de-DE" sz="1400" dirty="0" err="1" smtClean="0">
                <a:solidFill>
                  <a:prstClr val="black"/>
                </a:solidFill>
                <a:latin typeface="Tahoma"/>
                <a:ea typeface="ＭＳ Ｐゴシック" pitchFamily="46" charset="-128"/>
                <a:cs typeface="Tahoma"/>
              </a:rPr>
              <a:t>Retrieve</a:t>
            </a:r>
            <a:r>
              <a:rPr lang="de-DE" sz="140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  <a:cs typeface="Tahoma"/>
              </a:rPr>
              <a:t> / </a:t>
            </a:r>
            <a:br>
              <a:rPr lang="de-DE" sz="140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  <a:cs typeface="Tahoma"/>
              </a:rPr>
            </a:br>
            <a:r>
              <a:rPr lang="de-DE" sz="140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  <a:cs typeface="Tahoma"/>
              </a:rPr>
              <a:t>Subscribe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6790730" y="3427396"/>
            <a:ext cx="0" cy="89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19200" y="5638800"/>
            <a:ext cx="283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Source: Tutorial from FOKUS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1E80C-9635-473D-9F26-B779060F2DD3}" type="slidenum">
              <a:rPr lang="zh-TW" altLang="en-US" smtClean="0">
                <a:solidFill>
                  <a:prstClr val="black"/>
                </a:solidFill>
              </a:rPr>
              <a:pPr/>
              <a:t>21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5" name="Rechteck 30"/>
          <p:cNvSpPr/>
          <p:nvPr/>
        </p:nvSpPr>
        <p:spPr>
          <a:xfrm>
            <a:off x="4799610" y="2764357"/>
            <a:ext cx="4191989" cy="68876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17A57D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Infrastructure Node CSE (IN-CSE)</a:t>
            </a:r>
          </a:p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M2M Server</a:t>
            </a:r>
          </a:p>
        </p:txBody>
      </p:sp>
      <p:sp>
        <p:nvSpPr>
          <p:cNvPr id="16" name="Rechteck 32"/>
          <p:cNvSpPr/>
          <p:nvPr/>
        </p:nvSpPr>
        <p:spPr>
          <a:xfrm>
            <a:off x="5402839" y="1165808"/>
            <a:ext cx="2985530" cy="73626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17A57D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Network Application on Infrastructure Node</a:t>
            </a:r>
          </a:p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e.g. </a:t>
            </a:r>
            <a:r>
              <a:rPr lang="de-DE" kern="0" dirty="0" err="1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Visualization</a:t>
            </a:r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 GUI</a:t>
            </a:r>
            <a:endParaRPr lang="de-DE" kern="0" dirty="0">
              <a:solidFill>
                <a:prstClr val="black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7" name="Rechteck 34"/>
          <p:cNvSpPr/>
          <p:nvPr/>
        </p:nvSpPr>
        <p:spPr>
          <a:xfrm>
            <a:off x="4811485" y="4306171"/>
            <a:ext cx="4180115" cy="71449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17A57D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Middle Node CSE (MN-CSE)</a:t>
            </a:r>
          </a:p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M2M Gateway</a:t>
            </a:r>
          </a:p>
        </p:txBody>
      </p:sp>
      <p:sp>
        <p:nvSpPr>
          <p:cNvPr id="18" name="Rechteck 38"/>
          <p:cNvSpPr/>
          <p:nvPr/>
        </p:nvSpPr>
        <p:spPr>
          <a:xfrm>
            <a:off x="5510148" y="5933095"/>
            <a:ext cx="2802578" cy="73626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17A57D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Device Application on Application Node (AN)</a:t>
            </a:r>
          </a:p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M2M Device e.g. Sensor</a:t>
            </a:r>
            <a:endParaRPr lang="de-DE" kern="0" dirty="0">
              <a:solidFill>
                <a:prstClr val="black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9" name="Textfeld 12"/>
          <p:cNvSpPr txBox="1"/>
          <p:nvPr/>
        </p:nvSpPr>
        <p:spPr>
          <a:xfrm>
            <a:off x="6885708" y="3725760"/>
            <a:ext cx="104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  <a:cs typeface="Tahoma"/>
              </a:rPr>
              <a:t>Retarget</a:t>
            </a:r>
          </a:p>
        </p:txBody>
      </p:sp>
    </p:spTree>
    <p:extLst>
      <p:ext uri="{BB962C8B-B14F-4D97-AF65-F5344CB8AC3E}">
        <p14:creationId xmlns:p14="http://schemas.microsoft.com/office/powerpoint/2010/main" val="2848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DE" dirty="0" smtClean="0"/>
              <a:t>M2M End </a:t>
            </a:r>
            <a:r>
              <a:rPr lang="de-DE" dirty="0" err="1" smtClean="0"/>
              <a:t>to</a:t>
            </a:r>
            <a:r>
              <a:rPr lang="de-DE" dirty="0" smtClean="0"/>
              <a:t> End Communication</a:t>
            </a:r>
            <a:br>
              <a:rPr lang="de-DE" dirty="0" smtClean="0"/>
            </a:br>
            <a:r>
              <a:rPr lang="de-DE" dirty="0" smtClean="0"/>
              <a:t>High Level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5" name="Inhaltsplatzhalter 2"/>
          <p:cNvSpPr>
            <a:spLocks noGrp="1"/>
          </p:cNvSpPr>
          <p:nvPr>
            <p:ph idx="1"/>
          </p:nvPr>
        </p:nvSpPr>
        <p:spPr>
          <a:xfrm>
            <a:off x="683006" y="2357627"/>
            <a:ext cx="4239140" cy="4524377"/>
          </a:xfrm>
        </p:spPr>
        <p:txBody>
          <a:bodyPr/>
          <a:lstStyle/>
          <a:p>
            <a:r>
              <a:rPr lang="de-DE" sz="1800" dirty="0" smtClean="0">
                <a:latin typeface="Tahoma"/>
                <a:cs typeface="Tahoma"/>
              </a:rPr>
              <a:t>Periodically, the sensor DA pushes metering data to the local gateway.</a:t>
            </a:r>
          </a:p>
          <a:p>
            <a:r>
              <a:rPr lang="de-DE" sz="1800" dirty="0" err="1" smtClean="0">
                <a:latin typeface="Tahoma"/>
                <a:cs typeface="Tahoma"/>
              </a:rPr>
              <a:t>This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is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done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by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creating</a:t>
            </a:r>
            <a:r>
              <a:rPr lang="de-DE" sz="1800" dirty="0" smtClean="0">
                <a:latin typeface="Tahoma"/>
                <a:cs typeface="Tahoma"/>
              </a:rPr>
              <a:t> a „</a:t>
            </a:r>
            <a:r>
              <a:rPr lang="de-DE" sz="1800" dirty="0" err="1" smtClean="0">
                <a:latin typeface="Tahoma"/>
                <a:cs typeface="Tahoma"/>
              </a:rPr>
              <a:t>contentInstance</a:t>
            </a:r>
            <a:r>
              <a:rPr lang="de-DE" sz="1800" dirty="0" smtClean="0">
                <a:latin typeface="Tahoma"/>
                <a:cs typeface="Tahoma"/>
              </a:rPr>
              <a:t>“</a:t>
            </a:r>
          </a:p>
          <a:p>
            <a:r>
              <a:rPr lang="de-DE" sz="1800" dirty="0" smtClean="0">
                <a:latin typeface="Tahoma"/>
                <a:cs typeface="Tahoma"/>
              </a:rPr>
              <a:t>The incoming data is announced towards the IN-CSE.</a:t>
            </a:r>
          </a:p>
          <a:p>
            <a:r>
              <a:rPr lang="de-DE" sz="1800" dirty="0" smtClean="0">
                <a:latin typeface="Tahoma"/>
                <a:cs typeface="Tahoma"/>
              </a:rPr>
              <a:t>The NA </a:t>
            </a:r>
            <a:r>
              <a:rPr lang="de-DE" sz="1800" dirty="0" err="1" smtClean="0">
                <a:latin typeface="Tahoma"/>
                <a:cs typeface="Tahoma"/>
              </a:rPr>
              <a:t>is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notified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about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the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incoming</a:t>
            </a:r>
            <a:r>
              <a:rPr lang="de-DE" sz="1800" dirty="0" smtClean="0">
                <a:latin typeface="Tahoma"/>
                <a:cs typeface="Tahoma"/>
              </a:rPr>
              <a:t> </a:t>
            </a:r>
            <a:r>
              <a:rPr lang="de-DE" sz="1800" dirty="0" err="1" smtClean="0">
                <a:latin typeface="Tahoma"/>
                <a:cs typeface="Tahoma"/>
              </a:rPr>
              <a:t>data</a:t>
            </a:r>
            <a:r>
              <a:rPr lang="de-DE" sz="1800" dirty="0" smtClean="0">
                <a:latin typeface="Tahoma"/>
                <a:cs typeface="Tahoma"/>
              </a:rPr>
              <a:t>.</a:t>
            </a:r>
          </a:p>
          <a:p>
            <a:endParaRPr lang="de-DE" sz="1800" dirty="0" smtClean="0">
              <a:latin typeface="Tahoma"/>
              <a:cs typeface="Tahoma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H="1" flipV="1">
            <a:off x="6840187" y="5020669"/>
            <a:ext cx="9894" cy="912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6968836" y="5327447"/>
            <a:ext cx="104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  <a:cs typeface="Tahoma"/>
              </a:rPr>
              <a:t>Create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968836" y="3712403"/>
            <a:ext cx="104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de-DE" sz="1400" dirty="0" err="1" smtClean="0">
                <a:solidFill>
                  <a:prstClr val="black"/>
                </a:solidFill>
                <a:latin typeface="Tahoma"/>
                <a:ea typeface="ＭＳ Ｐゴシック" pitchFamily="46" charset="-128"/>
                <a:cs typeface="Tahoma"/>
              </a:rPr>
              <a:t>Announce</a:t>
            </a:r>
            <a:endParaRPr lang="de-DE" sz="1400" dirty="0" smtClean="0">
              <a:solidFill>
                <a:prstClr val="black"/>
              </a:solidFill>
              <a:latin typeface="Tahoma"/>
              <a:ea typeface="ＭＳ Ｐゴシック" pitchFamily="46" charset="-128"/>
              <a:cs typeface="Tahoma"/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flipH="1" flipV="1">
            <a:off x="6834249" y="3453126"/>
            <a:ext cx="5938" cy="853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 flipV="1">
            <a:off x="6772893" y="1931105"/>
            <a:ext cx="5938" cy="853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6990607" y="2214133"/>
            <a:ext cx="104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de-DE" sz="1400" dirty="0" err="1" smtClean="0">
                <a:solidFill>
                  <a:prstClr val="black"/>
                </a:solidFill>
                <a:latin typeface="Tahoma"/>
                <a:ea typeface="ＭＳ Ｐゴシック" pitchFamily="46" charset="-128"/>
                <a:cs typeface="Tahoma"/>
              </a:rPr>
              <a:t>Notify</a:t>
            </a:r>
            <a:endParaRPr lang="de-DE" sz="1400" dirty="0" smtClean="0">
              <a:solidFill>
                <a:prstClr val="black"/>
              </a:solidFill>
              <a:latin typeface="Tahoma"/>
              <a:ea typeface="ＭＳ Ｐゴシック" pitchFamily="46" charset="-128"/>
              <a:cs typeface="Tahoma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1E80C-9635-473D-9F26-B779060F2DD3}" type="slidenum">
              <a:rPr lang="zh-TW" altLang="en-US" smtClean="0">
                <a:solidFill>
                  <a:prstClr val="black"/>
                </a:solidFill>
              </a:rPr>
              <a:pPr/>
              <a:t>22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9" name="Rechteck 30"/>
          <p:cNvSpPr/>
          <p:nvPr/>
        </p:nvSpPr>
        <p:spPr>
          <a:xfrm>
            <a:off x="4799610" y="2764357"/>
            <a:ext cx="4191989" cy="68876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17A57D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de-DE" kern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Infrastructure </a:t>
            </a:r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Node CSE (IN-CSE)</a:t>
            </a:r>
          </a:p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M2M Server</a:t>
            </a:r>
          </a:p>
        </p:txBody>
      </p:sp>
      <p:sp>
        <p:nvSpPr>
          <p:cNvPr id="20" name="Rechteck 32"/>
          <p:cNvSpPr/>
          <p:nvPr/>
        </p:nvSpPr>
        <p:spPr>
          <a:xfrm>
            <a:off x="5402839" y="1165808"/>
            <a:ext cx="2985530" cy="73626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17A57D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Network Application on Infrastructure Node</a:t>
            </a:r>
          </a:p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e.g. </a:t>
            </a:r>
            <a:r>
              <a:rPr lang="de-DE" kern="0" dirty="0" err="1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Visualization</a:t>
            </a:r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 GUI</a:t>
            </a:r>
            <a:endParaRPr lang="de-DE" kern="0" dirty="0">
              <a:solidFill>
                <a:prstClr val="black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21" name="Rechteck 34"/>
          <p:cNvSpPr/>
          <p:nvPr/>
        </p:nvSpPr>
        <p:spPr>
          <a:xfrm>
            <a:off x="4811485" y="4306171"/>
            <a:ext cx="4180115" cy="71449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17A57D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Middle Node CSE (MN-CSE)</a:t>
            </a:r>
          </a:p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M2M Gateway</a:t>
            </a:r>
          </a:p>
        </p:txBody>
      </p:sp>
      <p:sp>
        <p:nvSpPr>
          <p:cNvPr id="22" name="Rechteck 38"/>
          <p:cNvSpPr/>
          <p:nvPr/>
        </p:nvSpPr>
        <p:spPr>
          <a:xfrm>
            <a:off x="5510148" y="5933095"/>
            <a:ext cx="2802578" cy="73626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17A57D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Device Application on Application Node (AN)</a:t>
            </a:r>
          </a:p>
          <a:p>
            <a:pPr algn="ctr"/>
            <a:r>
              <a:rPr lang="de-DE" kern="0" dirty="0" smtClean="0">
                <a:solidFill>
                  <a:prstClr val="black"/>
                </a:solidFill>
                <a:latin typeface="Tahoma"/>
                <a:ea typeface="ＭＳ Ｐゴシック" pitchFamily="46" charset="-128"/>
              </a:rPr>
              <a:t>M2M Device e.g. Sensor</a:t>
            </a:r>
            <a:endParaRPr lang="de-DE" kern="0" dirty="0">
              <a:solidFill>
                <a:prstClr val="black"/>
              </a:solidFill>
              <a:latin typeface="Tahoma"/>
              <a:ea typeface="ＭＳ Ｐゴシック" pitchFamily="4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175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M2M Service Subscription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An M2M Service is the marketable service offered to M2M </a:t>
            </a:r>
            <a:r>
              <a:rPr lang="en-US" dirty="0" smtClean="0"/>
              <a:t>users, </a:t>
            </a:r>
            <a:r>
              <a:rPr lang="en-US" dirty="0"/>
              <a:t>e.g. device management, data exchange, etc.</a:t>
            </a:r>
          </a:p>
          <a:p>
            <a:pPr algn="just"/>
            <a:r>
              <a:rPr lang="en-US" dirty="0" smtClean="0"/>
              <a:t>M2M </a:t>
            </a:r>
            <a:r>
              <a:rPr lang="en-US" dirty="0"/>
              <a:t>Service Subscription establishes a link between </a:t>
            </a:r>
            <a:endParaRPr lang="en-US" dirty="0" smtClean="0"/>
          </a:p>
          <a:p>
            <a:pPr lvl="1" algn="just"/>
            <a:r>
              <a:rPr lang="en-US" dirty="0" smtClean="0"/>
              <a:t>One </a:t>
            </a:r>
            <a:r>
              <a:rPr lang="en-US" dirty="0"/>
              <a:t>or more AEs; </a:t>
            </a:r>
            <a:endParaRPr lang="en-US" dirty="0" smtClean="0"/>
          </a:p>
          <a:p>
            <a:pPr lvl="1" algn="just"/>
            <a:r>
              <a:rPr lang="en-US" dirty="0" smtClean="0"/>
              <a:t>One </a:t>
            </a:r>
            <a:r>
              <a:rPr lang="en-US" dirty="0"/>
              <a:t>or more M2M Nodes, </a:t>
            </a:r>
            <a:endParaRPr lang="en-US" dirty="0" smtClean="0"/>
          </a:p>
          <a:p>
            <a:pPr lvl="1" algn="just"/>
            <a:r>
              <a:rPr lang="en-US" dirty="0" smtClean="0"/>
              <a:t>One </a:t>
            </a:r>
            <a:r>
              <a:rPr lang="en-US" dirty="0"/>
              <a:t>or more roles associated with an M2M Service Subscription </a:t>
            </a:r>
            <a:r>
              <a:rPr lang="en-US" dirty="0" smtClean="0"/>
              <a:t>as </a:t>
            </a:r>
            <a:r>
              <a:rPr lang="en-US" dirty="0"/>
              <a:t>well as subscriber defined groups </a:t>
            </a:r>
            <a:r>
              <a:rPr lang="en-US" dirty="0" smtClean="0"/>
              <a:t>(used </a:t>
            </a:r>
            <a:r>
              <a:rPr lang="en-US" dirty="0"/>
              <a:t>for access control </a:t>
            </a:r>
            <a:r>
              <a:rPr lang="en-US" dirty="0" smtClean="0"/>
              <a:t>policies).</a:t>
            </a:r>
            <a:endParaRPr lang="en-US" dirty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each M2M Service, one or multiple M2M Service role(s) shall be defined by the M2M Service Provider.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39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M2M Service </a:t>
            </a:r>
            <a:r>
              <a:rPr lang="en-US" dirty="0" smtClean="0"/>
              <a:t>Subscription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An M2M Service subscription role is defined as a set of privileges pertaining to a resource types which are associated with M2M Service. </a:t>
            </a:r>
          </a:p>
          <a:p>
            <a:pPr algn="just"/>
            <a:r>
              <a:rPr lang="en-US" dirty="0"/>
              <a:t>The M2M Subscriber subscribes as one or multiple roles within the M2M Services, depending upon </a:t>
            </a:r>
            <a:r>
              <a:rPr lang="en-US" dirty="0" smtClean="0"/>
              <a:t>which role(s</a:t>
            </a:r>
            <a:r>
              <a:rPr lang="en-US" dirty="0"/>
              <a:t>) the M2M Subscribers are interested in.</a:t>
            </a:r>
          </a:p>
          <a:p>
            <a:pPr algn="just"/>
            <a:r>
              <a:rPr lang="en-US" dirty="0" smtClean="0"/>
              <a:t>An </a:t>
            </a:r>
            <a:r>
              <a:rPr lang="en-US" dirty="0"/>
              <a:t>M2M Service Subscription shall be used for the following purposes:</a:t>
            </a:r>
          </a:p>
          <a:p>
            <a:pPr lvl="1"/>
            <a:r>
              <a:rPr lang="en-US" dirty="0" smtClean="0"/>
              <a:t>Serve </a:t>
            </a:r>
            <a:r>
              <a:rPr lang="en-US" dirty="0"/>
              <a:t>as a basis for authorization for resource operations.</a:t>
            </a:r>
          </a:p>
          <a:p>
            <a:pPr lvl="1"/>
            <a:r>
              <a:rPr lang="en-US" dirty="0" smtClean="0"/>
              <a:t>Serve </a:t>
            </a:r>
            <a:r>
              <a:rPr lang="en-US" dirty="0"/>
              <a:t>as the basis for charging.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/>
              <a:t>which Nodes are part of this M2M Service Subscription.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65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Communication </a:t>
            </a: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general </a:t>
            </a:r>
            <a:r>
              <a:rPr lang="en-US" dirty="0"/>
              <a:t>flow </a:t>
            </a:r>
            <a:r>
              <a:rPr lang="en-US" dirty="0" smtClean="0"/>
              <a:t>is </a:t>
            </a:r>
            <a:r>
              <a:rPr lang="en-US" dirty="0"/>
              <a:t>based on the </a:t>
            </a:r>
            <a:r>
              <a:rPr lang="en-US" dirty="0" smtClean="0"/>
              <a:t>use </a:t>
            </a:r>
            <a:r>
              <a:rPr lang="en-US" dirty="0"/>
              <a:t>of Request and Response messages.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message applies to communications such as:</a:t>
            </a:r>
          </a:p>
          <a:p>
            <a:pPr lvl="1"/>
            <a:r>
              <a:rPr lang="en-US" dirty="0" smtClean="0"/>
              <a:t>between </a:t>
            </a:r>
            <a:r>
              <a:rPr lang="en-US" dirty="0"/>
              <a:t>an AE and a CSE (</a:t>
            </a:r>
            <a:r>
              <a:rPr lang="en-US" dirty="0" err="1"/>
              <a:t>Mca</a:t>
            </a:r>
            <a:r>
              <a:rPr lang="en-US" dirty="0"/>
              <a:t> reference point); and</a:t>
            </a:r>
          </a:p>
          <a:p>
            <a:pPr lvl="1"/>
            <a:r>
              <a:rPr lang="en-US" dirty="0" smtClean="0"/>
              <a:t>among </a:t>
            </a:r>
            <a:r>
              <a:rPr lang="en-US" dirty="0"/>
              <a:t>CSEs (</a:t>
            </a:r>
            <a:r>
              <a:rPr lang="en-US" dirty="0" err="1"/>
              <a:t>Mcc</a:t>
            </a:r>
            <a:r>
              <a:rPr lang="en-US" dirty="0"/>
              <a:t> reference point).</a:t>
            </a:r>
          </a:p>
          <a:p>
            <a:r>
              <a:rPr lang="en-US" dirty="0"/>
              <a:t>Such communications can be initiated either by the AEs or by the CSEs depending upon the operation in the Request </a:t>
            </a:r>
            <a:r>
              <a:rPr lang="en-US" dirty="0" smtClean="0"/>
              <a:t>message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5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Request from an Originator to a Receiver includes the following parameters:</a:t>
            </a:r>
          </a:p>
          <a:p>
            <a:r>
              <a:rPr lang="en-US" altLang="zh-TW" b="1" dirty="0" err="1">
                <a:solidFill>
                  <a:prstClr val="black"/>
                </a:solidFill>
              </a:rPr>
              <a:t>ri</a:t>
            </a:r>
            <a:r>
              <a:rPr lang="en-US" altLang="zh-TW" b="1" dirty="0">
                <a:solidFill>
                  <a:prstClr val="black"/>
                </a:solidFill>
              </a:rPr>
              <a:t>:</a:t>
            </a:r>
            <a:r>
              <a:rPr lang="en-US" altLang="zh-TW" dirty="0">
                <a:solidFill>
                  <a:prstClr val="black"/>
                </a:solidFill>
              </a:rPr>
              <a:t> Request Identifier. </a:t>
            </a:r>
            <a:endParaRPr lang="en-US" altLang="zh-TW" dirty="0" smtClean="0">
              <a:solidFill>
                <a:prstClr val="black"/>
              </a:solidFill>
            </a:endParaRPr>
          </a:p>
          <a:p>
            <a:r>
              <a:rPr lang="en-US" b="1" dirty="0" smtClean="0"/>
              <a:t>to</a:t>
            </a:r>
            <a:r>
              <a:rPr lang="en-US" b="1" dirty="0"/>
              <a:t>:</a:t>
            </a:r>
            <a:r>
              <a:rPr lang="en-US" dirty="0"/>
              <a:t> URI of the target resource for the operation. </a:t>
            </a:r>
            <a:endParaRPr lang="en-US" dirty="0" smtClean="0"/>
          </a:p>
          <a:p>
            <a:r>
              <a:rPr lang="en-US" b="1" dirty="0" err="1" smtClean="0"/>
              <a:t>fr</a:t>
            </a:r>
            <a:r>
              <a:rPr lang="en-US" b="1" dirty="0"/>
              <a:t>:  </a:t>
            </a:r>
            <a:r>
              <a:rPr lang="en-US" dirty="0"/>
              <a:t>Identifier representing the Originator.</a:t>
            </a:r>
          </a:p>
          <a:p>
            <a:r>
              <a:rPr lang="en-US" b="1" dirty="0" err="1" smtClean="0"/>
              <a:t>cn</a:t>
            </a:r>
            <a:r>
              <a:rPr lang="en-US" b="1" dirty="0"/>
              <a:t>: </a:t>
            </a:r>
            <a:r>
              <a:rPr lang="en-US" dirty="0"/>
              <a:t>resource content to be transferred. </a:t>
            </a:r>
          </a:p>
          <a:p>
            <a:r>
              <a:rPr lang="en-US" b="1" dirty="0" smtClean="0"/>
              <a:t>role</a:t>
            </a:r>
            <a:r>
              <a:rPr lang="en-US" b="1" dirty="0"/>
              <a:t>: </a:t>
            </a:r>
            <a:r>
              <a:rPr lang="en-US" dirty="0"/>
              <a:t>optional, required when role based access control is applied </a:t>
            </a:r>
            <a:r>
              <a:rPr lang="en-US" dirty="0" smtClean="0"/>
              <a:t>(associated </a:t>
            </a:r>
            <a:r>
              <a:rPr lang="en-US" dirty="0"/>
              <a:t>text and procedure </a:t>
            </a:r>
            <a:r>
              <a:rPr lang="en-US" dirty="0" smtClean="0"/>
              <a:t>TBD).</a:t>
            </a:r>
            <a:endParaRPr lang="en-US" dirty="0"/>
          </a:p>
          <a:p>
            <a:r>
              <a:rPr lang="en-US" b="1" dirty="0" smtClean="0"/>
              <a:t>op</a:t>
            </a:r>
            <a:r>
              <a:rPr lang="en-US" b="1" dirty="0"/>
              <a:t>: </a:t>
            </a:r>
            <a:r>
              <a:rPr lang="en-US" dirty="0"/>
              <a:t>operation to be executed: </a:t>
            </a:r>
            <a:r>
              <a:rPr lang="en-US" b="1" dirty="0"/>
              <a:t>Create (C), Retrieve (R), Update (U), Delete (D), Notify (N)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64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Types of Requests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 smtClean="0"/>
              <a:t>Four </a:t>
            </a:r>
            <a:r>
              <a:rPr lang="en-US" altLang="zh-TW" b="1" dirty="0"/>
              <a:t>Classic REST </a:t>
            </a:r>
            <a:r>
              <a:rPr lang="en-US" altLang="zh-TW" b="1" dirty="0" smtClean="0"/>
              <a:t>Operations</a:t>
            </a:r>
            <a:r>
              <a:rPr lang="en-US" altLang="zh-TW" b="1" dirty="0"/>
              <a:t>:</a:t>
            </a:r>
          </a:p>
          <a:p>
            <a:pPr marL="0" indent="0">
              <a:buNone/>
            </a:pPr>
            <a:r>
              <a:rPr lang="en-US" altLang="zh-TW" dirty="0"/>
              <a:t>1. CREATE: Create child resources.</a:t>
            </a:r>
          </a:p>
          <a:p>
            <a:pPr marL="0" indent="0">
              <a:buNone/>
            </a:pPr>
            <a:r>
              <a:rPr lang="en-US" altLang="zh-TW" dirty="0"/>
              <a:t>2. RETRIEVE: Read the content of the resource.</a:t>
            </a:r>
          </a:p>
          <a:p>
            <a:pPr marL="0" indent="0">
              <a:buNone/>
            </a:pPr>
            <a:r>
              <a:rPr lang="en-US" altLang="zh-TW" dirty="0"/>
              <a:t>3. UPDATE: Write the content of the resource.</a:t>
            </a:r>
          </a:p>
          <a:p>
            <a:pPr marL="0" indent="0">
              <a:buNone/>
            </a:pPr>
            <a:r>
              <a:rPr lang="en-US" altLang="zh-TW" dirty="0"/>
              <a:t>4. DELETE: Delete the resource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b="1" dirty="0" smtClean="0"/>
              <a:t>Two Extended Operations: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 smtClean="0"/>
              <a:t>1.NOTIFY</a:t>
            </a:r>
            <a:r>
              <a:rPr lang="en-US" altLang="zh-TW" dirty="0"/>
              <a:t>: indicate a change of a resource for a subscription. Variant of </a:t>
            </a:r>
            <a:r>
              <a:rPr lang="en-US" altLang="zh-TW" dirty="0" smtClean="0"/>
              <a:t>RETRIEVE/UPDATE.</a:t>
            </a:r>
          </a:p>
          <a:p>
            <a:pPr marL="0" indent="0">
              <a:buNone/>
            </a:pPr>
            <a:r>
              <a:rPr lang="en-US" altLang="zh-TW" dirty="0" smtClean="0"/>
              <a:t>2.EXECUTE</a:t>
            </a:r>
            <a:r>
              <a:rPr lang="en-US" altLang="zh-TW" dirty="0"/>
              <a:t>: for executing a management command/task which is represented by a </a:t>
            </a:r>
            <a:r>
              <a:rPr lang="en-US" altLang="zh-TW" dirty="0" smtClean="0"/>
              <a:t>resource, corresponding </a:t>
            </a:r>
            <a:r>
              <a:rPr lang="en-US" altLang="zh-TW" dirty="0"/>
              <a:t>to an UPDATE method without payload data.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1E80C-9635-473D-9F26-B779060F2DD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8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smtClean="0"/>
              <a:t>Response from a Receiver to the Originator </a:t>
            </a:r>
            <a:r>
              <a:rPr lang="en-US" dirty="0"/>
              <a:t>includes the following parameters:</a:t>
            </a:r>
          </a:p>
          <a:p>
            <a:r>
              <a:rPr lang="en-US" b="1" dirty="0" err="1" smtClean="0"/>
              <a:t>rs</a:t>
            </a:r>
            <a:r>
              <a:rPr lang="en-US" dirty="0"/>
              <a:t>: response code: This parameter indicates whether the operation was successful, unsuccessful or is an </a:t>
            </a:r>
            <a:r>
              <a:rPr lang="en-US" dirty="0" smtClean="0"/>
              <a:t>acknowledgement</a:t>
            </a:r>
            <a:endParaRPr lang="en-US" dirty="0"/>
          </a:p>
          <a:p>
            <a:r>
              <a:rPr lang="en-US" b="1" dirty="0" err="1" smtClean="0"/>
              <a:t>ri</a:t>
            </a:r>
            <a:r>
              <a:rPr lang="en-US" b="1" dirty="0"/>
              <a:t>:</a:t>
            </a:r>
            <a:r>
              <a:rPr lang="en-US" dirty="0"/>
              <a:t> Request Identifier. The </a:t>
            </a:r>
            <a:r>
              <a:rPr lang="en-US" dirty="0" err="1"/>
              <a:t>ri</a:t>
            </a:r>
            <a:r>
              <a:rPr lang="en-US" dirty="0"/>
              <a:t> in the Response shall match the </a:t>
            </a:r>
            <a:r>
              <a:rPr lang="en-US" dirty="0" err="1"/>
              <a:t>ri</a:t>
            </a:r>
            <a:r>
              <a:rPr lang="en-US" dirty="0"/>
              <a:t> in the corresponding Request</a:t>
            </a:r>
            <a:r>
              <a:rPr lang="en-US" dirty="0" smtClean="0"/>
              <a:t>.</a:t>
            </a:r>
          </a:p>
          <a:p>
            <a:r>
              <a:rPr lang="en-US" b="1" dirty="0" err="1"/>
              <a:t>cn</a:t>
            </a:r>
            <a:r>
              <a:rPr lang="en-US" b="1" dirty="0" smtClean="0"/>
              <a:t>: (conditional)</a:t>
            </a:r>
            <a:r>
              <a:rPr lang="en-US" dirty="0" smtClean="0"/>
              <a:t> </a:t>
            </a:r>
            <a:r>
              <a:rPr lang="en-US" dirty="0"/>
              <a:t>resource </a:t>
            </a:r>
            <a:r>
              <a:rPr lang="en-US" dirty="0" smtClean="0"/>
              <a:t>content.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26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Mapping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Primitives are service layer messages transmitted over the </a:t>
            </a:r>
            <a:r>
              <a:rPr lang="en-US" dirty="0" err="1"/>
              <a:t>Mca</a:t>
            </a:r>
            <a:r>
              <a:rPr lang="en-US" dirty="0"/>
              <a:t> and </a:t>
            </a:r>
            <a:r>
              <a:rPr lang="en-US" dirty="0" err="1"/>
              <a:t>Mcc</a:t>
            </a:r>
            <a:r>
              <a:rPr lang="en-US" dirty="0"/>
              <a:t> reference points</a:t>
            </a:r>
          </a:p>
          <a:p>
            <a:r>
              <a:rPr lang="en-US" dirty="0" smtClean="0"/>
              <a:t>Primitives are data structures that a specific </a:t>
            </a:r>
            <a:r>
              <a:rPr lang="en-US" dirty="0"/>
              <a:t>procedure </a:t>
            </a:r>
            <a:r>
              <a:rPr lang="en-US" dirty="0" smtClean="0"/>
              <a:t>requests </a:t>
            </a:r>
            <a:r>
              <a:rPr lang="en-US" dirty="0"/>
              <a:t>or </a:t>
            </a:r>
            <a:r>
              <a:rPr lang="en-US" dirty="0" smtClean="0"/>
              <a:t>answers </a:t>
            </a:r>
            <a:r>
              <a:rPr lang="en-US" dirty="0"/>
              <a:t>in </a:t>
            </a:r>
            <a:r>
              <a:rPr lang="en-US" dirty="0" smtClean="0"/>
              <a:t>both </a:t>
            </a:r>
            <a:r>
              <a:rPr lang="en-US" dirty="0"/>
              <a:t>originator and receiver entities.</a:t>
            </a:r>
          </a:p>
          <a:p>
            <a:r>
              <a:rPr lang="en-US" dirty="0"/>
              <a:t>A primitive shall consist of:</a:t>
            </a:r>
          </a:p>
          <a:p>
            <a:pPr lvl="1"/>
            <a:r>
              <a:rPr lang="en-US" dirty="0" smtClean="0"/>
              <a:t>control part</a:t>
            </a:r>
          </a:p>
          <a:p>
            <a:pPr lvl="1"/>
            <a:r>
              <a:rPr lang="en-US" dirty="0" smtClean="0"/>
              <a:t>optional content part: user data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Designed </a:t>
            </a:r>
            <a:r>
              <a:rPr lang="en-US" dirty="0"/>
              <a:t>for </a:t>
            </a:r>
            <a:r>
              <a:rPr lang="en-US" altLang="zh-TW" dirty="0"/>
              <a:t>Scalability, Extensibility and Efficiency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539750" y="2708275"/>
            <a:ext cx="8229600" cy="1143000"/>
          </a:xfrm>
        </p:spPr>
        <p:txBody>
          <a:bodyPr>
            <a:normAutofit fontScale="90000"/>
          </a:bodyPr>
          <a:lstStyle/>
          <a:p>
            <a:pPr marL="514350" indent="-514350" eaLnBrk="1" hangingPunct="1"/>
            <a:r>
              <a:rPr lang="en-US" dirty="0" smtClean="0">
                <a:ea typeface="新細明體" pitchFamily="18" charset="-120"/>
              </a:rPr>
              <a:t>Resource-Based M2M Communications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1E80C-9635-473D-9F26-B779060F2DD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51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04664"/>
            <a:ext cx="8229600" cy="1008112"/>
          </a:xfrm>
        </p:spPr>
        <p:txBody>
          <a:bodyPr/>
          <a:lstStyle/>
          <a:p>
            <a:r>
              <a:rPr lang="en-US" dirty="0" smtClean="0"/>
              <a:t>Primitive Mapping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62859" y="6121608"/>
            <a:ext cx="261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Source: oneM2M TS-0004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501241"/>
            <a:ext cx="7139137" cy="470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Protocol Binding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1E80C-9635-473D-9F26-B779060F2DD3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" y="2564904"/>
            <a:ext cx="9095238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8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&lt;xxx Resource&gt; </a:t>
            </a:r>
            <a:r>
              <a:rPr lang="en-US" altLang="zh-TW" dirty="0">
                <a:solidFill>
                  <a:prstClr val="black"/>
                </a:solidFill>
              </a:rPr>
              <a:t>Primitives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altLang="zh-TW" dirty="0" err="1" smtClean="0">
                <a:solidFill>
                  <a:prstClr val="black"/>
                </a:solidFill>
              </a:rPr>
              <a:t>xxx</a:t>
            </a:r>
            <a:r>
              <a:rPr lang="en-US" altLang="zh-TW" dirty="0" err="1" smtClean="0">
                <a:solidFill>
                  <a:srgbClr val="FF0000"/>
                </a:solidFill>
              </a:rPr>
              <a:t>Create</a:t>
            </a:r>
            <a:r>
              <a:rPr lang="en-US" altLang="zh-TW" dirty="0" err="1" smtClean="0">
                <a:solidFill>
                  <a:prstClr val="black"/>
                </a:solidFill>
              </a:rPr>
              <a:t>Request</a:t>
            </a:r>
            <a:endParaRPr lang="en-US" altLang="zh-TW" dirty="0" smtClean="0">
              <a:solidFill>
                <a:prstClr val="black"/>
              </a:solidFill>
            </a:endParaRPr>
          </a:p>
          <a:p>
            <a:pPr lvl="1"/>
            <a:r>
              <a:rPr lang="en-US" altLang="zh-TW" dirty="0" err="1" smtClean="0">
                <a:solidFill>
                  <a:prstClr val="black"/>
                </a:solidFill>
              </a:rPr>
              <a:t>xxx</a:t>
            </a:r>
            <a:r>
              <a:rPr lang="en-US" altLang="zh-TW" dirty="0" err="1" smtClean="0">
                <a:solidFill>
                  <a:srgbClr val="FF0000"/>
                </a:solidFill>
              </a:rPr>
              <a:t>Create</a:t>
            </a:r>
            <a:r>
              <a:rPr lang="en-US" altLang="zh-TW" dirty="0" err="1" smtClean="0">
                <a:solidFill>
                  <a:prstClr val="black"/>
                </a:solidFill>
              </a:rPr>
              <a:t>Response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</a:rPr>
              <a:t>xxx</a:t>
            </a:r>
            <a:r>
              <a:rPr lang="en-US" altLang="zh-TW" dirty="0" err="1" smtClean="0">
                <a:solidFill>
                  <a:srgbClr val="FF0000"/>
                </a:solidFill>
              </a:rPr>
              <a:t>Retrieve</a:t>
            </a:r>
            <a:r>
              <a:rPr lang="en-US" altLang="zh-TW" dirty="0" err="1" smtClean="0">
                <a:solidFill>
                  <a:prstClr val="black"/>
                </a:solidFill>
              </a:rPr>
              <a:t>Request</a:t>
            </a:r>
            <a:endParaRPr lang="en-US" altLang="zh-TW" dirty="0">
              <a:solidFill>
                <a:prstClr val="black"/>
              </a:solidFill>
            </a:endParaRPr>
          </a:p>
          <a:p>
            <a:pPr lvl="1"/>
            <a:r>
              <a:rPr lang="en-US" altLang="zh-TW" dirty="0" err="1" smtClean="0">
                <a:solidFill>
                  <a:prstClr val="black"/>
                </a:solidFill>
              </a:rPr>
              <a:t>xxx</a:t>
            </a:r>
            <a:r>
              <a:rPr lang="en-US" altLang="zh-TW" dirty="0" err="1" smtClean="0">
                <a:solidFill>
                  <a:srgbClr val="FF0000"/>
                </a:solidFill>
              </a:rPr>
              <a:t>Retrieve</a:t>
            </a:r>
            <a:r>
              <a:rPr lang="en-US" altLang="zh-TW" dirty="0" err="1" smtClean="0">
                <a:solidFill>
                  <a:prstClr val="black"/>
                </a:solidFill>
              </a:rPr>
              <a:t>Response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</a:rPr>
              <a:t>xxx</a:t>
            </a:r>
            <a:r>
              <a:rPr lang="en-US" altLang="zh-TW" dirty="0" err="1" smtClean="0">
                <a:solidFill>
                  <a:srgbClr val="FF0000"/>
                </a:solidFill>
              </a:rPr>
              <a:t>Update</a:t>
            </a:r>
            <a:r>
              <a:rPr lang="en-US" altLang="zh-TW" dirty="0" err="1" smtClean="0">
                <a:solidFill>
                  <a:prstClr val="black"/>
                </a:solidFill>
              </a:rPr>
              <a:t>Request</a:t>
            </a:r>
            <a:endParaRPr lang="en-US" altLang="zh-TW" dirty="0">
              <a:solidFill>
                <a:prstClr val="black"/>
              </a:solidFill>
            </a:endParaRPr>
          </a:p>
          <a:p>
            <a:pPr lvl="1"/>
            <a:r>
              <a:rPr lang="en-US" altLang="zh-TW" dirty="0" err="1" smtClean="0">
                <a:solidFill>
                  <a:prstClr val="black"/>
                </a:solidFill>
              </a:rPr>
              <a:t>xxx</a:t>
            </a:r>
            <a:r>
              <a:rPr lang="en-US" altLang="zh-TW" dirty="0" err="1" smtClean="0">
                <a:solidFill>
                  <a:srgbClr val="FF0000"/>
                </a:solidFill>
              </a:rPr>
              <a:t>Update</a:t>
            </a:r>
            <a:r>
              <a:rPr lang="en-US" altLang="zh-TW" dirty="0" err="1" smtClean="0">
                <a:solidFill>
                  <a:prstClr val="black"/>
                </a:solidFill>
              </a:rPr>
              <a:t>Response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</a:rPr>
              <a:t>xxx</a:t>
            </a:r>
            <a:r>
              <a:rPr lang="en-US" altLang="zh-TW" dirty="0" err="1" smtClean="0">
                <a:solidFill>
                  <a:srgbClr val="FF0000"/>
                </a:solidFill>
              </a:rPr>
              <a:t>Delete</a:t>
            </a:r>
            <a:r>
              <a:rPr lang="en-US" altLang="zh-TW" dirty="0" err="1" smtClean="0">
                <a:solidFill>
                  <a:prstClr val="black"/>
                </a:solidFill>
              </a:rPr>
              <a:t>Request</a:t>
            </a:r>
            <a:endParaRPr lang="en-US" altLang="zh-TW" dirty="0">
              <a:solidFill>
                <a:prstClr val="black"/>
              </a:solidFill>
            </a:endParaRPr>
          </a:p>
          <a:p>
            <a:pPr lvl="1"/>
            <a:r>
              <a:rPr lang="en-US" altLang="zh-TW" dirty="0" err="1" smtClean="0">
                <a:solidFill>
                  <a:prstClr val="black"/>
                </a:solidFill>
              </a:rPr>
              <a:t>xxx</a:t>
            </a:r>
            <a:r>
              <a:rPr lang="en-US" altLang="zh-TW" dirty="0" err="1" smtClean="0">
                <a:solidFill>
                  <a:srgbClr val="FF0000"/>
                </a:solidFill>
              </a:rPr>
              <a:t>Delete</a:t>
            </a:r>
            <a:r>
              <a:rPr lang="en-US" altLang="zh-TW" dirty="0" err="1" smtClean="0">
                <a:solidFill>
                  <a:prstClr val="black"/>
                </a:solidFill>
              </a:rPr>
              <a:t>Response</a:t>
            </a: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</a:rPr>
              <a:t>xxx</a:t>
            </a:r>
            <a:r>
              <a:rPr lang="en-US" altLang="zh-TW" dirty="0" err="1" smtClean="0">
                <a:solidFill>
                  <a:srgbClr val="FF0000"/>
                </a:solidFill>
              </a:rPr>
              <a:t>Notify</a:t>
            </a:r>
            <a:r>
              <a:rPr lang="en-US" altLang="zh-TW" dirty="0" err="1" smtClean="0">
                <a:solidFill>
                  <a:prstClr val="black"/>
                </a:solidFill>
              </a:rPr>
              <a:t>Request</a:t>
            </a:r>
            <a:endParaRPr lang="en-US" altLang="zh-TW" dirty="0">
              <a:solidFill>
                <a:prstClr val="black"/>
              </a:solidFill>
            </a:endParaRPr>
          </a:p>
          <a:p>
            <a:pPr lvl="1"/>
            <a:r>
              <a:rPr lang="en-US" altLang="zh-TW" dirty="0" err="1" smtClean="0">
                <a:solidFill>
                  <a:prstClr val="black"/>
                </a:solidFill>
              </a:rPr>
              <a:t>xxx</a:t>
            </a:r>
            <a:r>
              <a:rPr lang="en-US" altLang="zh-TW" dirty="0" err="1" smtClean="0">
                <a:solidFill>
                  <a:srgbClr val="FF0000"/>
                </a:solidFill>
              </a:rPr>
              <a:t>Notify</a:t>
            </a:r>
            <a:r>
              <a:rPr lang="en-US" altLang="zh-TW" dirty="0" err="1" smtClean="0">
                <a:solidFill>
                  <a:prstClr val="black"/>
                </a:solidFill>
              </a:rPr>
              <a:t>Response</a:t>
            </a:r>
            <a:endParaRPr lang="en-US" altLang="zh-TW" dirty="0">
              <a:solidFill>
                <a:prstClr val="black"/>
              </a:solidFill>
            </a:endParaRP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1E80C-9635-473D-9F26-B779060F2DD3}" type="slidenum">
              <a:rPr lang="zh-TW" altLang="en-US" smtClean="0">
                <a:solidFill>
                  <a:prstClr val="black"/>
                </a:solidFill>
              </a:rPr>
              <a:pPr/>
              <a:t>32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738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HTTP Binding  for Primitives</a:t>
            </a:r>
            <a:endParaRPr lang="zh-TW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4813" y="5442184"/>
            <a:ext cx="397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Source: </a:t>
            </a:r>
            <a:r>
              <a:rPr lang="en-US" altLang="zh-TW" dirty="0">
                <a:solidFill>
                  <a:prstClr val="black"/>
                </a:solidFill>
              </a:rPr>
              <a:t>TS-0009-HTTP_Protocol_Binding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1E80C-9635-473D-9F26-B779060F2DD3}" type="slidenum">
              <a:rPr lang="zh-TW" altLang="en-US" smtClean="0">
                <a:solidFill>
                  <a:prstClr val="black"/>
                </a:solidFill>
              </a:rPr>
              <a:pPr/>
              <a:t>33</a:t>
            </a:fld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49" y="2127700"/>
            <a:ext cx="8398501" cy="260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6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新細明體" pitchFamily="18" charset="-120"/>
              </a:rPr>
              <a:t>Concluding Remarks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525962"/>
          </a:xfrm>
        </p:spPr>
        <p:txBody>
          <a:bodyPr>
            <a:normAutofit lnSpcReduction="10000"/>
          </a:bodyPr>
          <a:lstStyle/>
          <a:p>
            <a:pPr marL="514350" indent="-514350" eaLnBrk="1" hangingPunct="1">
              <a:defRPr/>
            </a:pPr>
            <a:r>
              <a:rPr lang="en-US" sz="2800" dirty="0" smtClean="0">
                <a:ea typeface="新細明體" pitchFamily="18" charset="-120"/>
              </a:rPr>
              <a:t>In this section, we first give an overview of oneM2M Common Service Functions (CSFs) framework.</a:t>
            </a:r>
          </a:p>
          <a:p>
            <a:pPr marL="514350" indent="-514350" eaLnBrk="1" hangingPunct="1">
              <a:defRPr/>
            </a:pPr>
            <a:r>
              <a:rPr lang="en-US" sz="2800" dirty="0" smtClean="0">
                <a:ea typeface="新細明體" pitchFamily="18" charset="-120"/>
              </a:rPr>
              <a:t>We go over each of 12 M2M CSFs.</a:t>
            </a:r>
          </a:p>
          <a:p>
            <a:pPr marL="514350" indent="-514350" eaLnBrk="1" hangingPunct="1">
              <a:defRPr/>
            </a:pPr>
            <a:r>
              <a:rPr lang="en-US" sz="2800" dirty="0" smtClean="0">
                <a:ea typeface="新細明體" pitchFamily="18" charset="-120"/>
              </a:rPr>
              <a:t>Next, a detailed discussion on REST architectural style is given including topics on REST constraints, REST resources, REST interfaces and REST basic operations.</a:t>
            </a:r>
          </a:p>
          <a:p>
            <a:pPr marL="514350" indent="-514350" eaLnBrk="1" hangingPunct="1">
              <a:defRPr/>
            </a:pPr>
            <a:r>
              <a:rPr lang="en-US" sz="2800" dirty="0" smtClean="0">
                <a:ea typeface="新細明體" pitchFamily="18" charset="-120"/>
              </a:rPr>
              <a:t>Then, REST architectural style specific to M2M is elaborated. </a:t>
            </a:r>
          </a:p>
          <a:p>
            <a:pPr marL="514350" indent="-514350" eaLnBrk="1" hangingPunct="1">
              <a:defRPr/>
            </a:pPr>
            <a:endParaRPr lang="en-US" dirty="0" smtClean="0">
              <a:ea typeface="新細明體" pitchFamily="18" charset="-120"/>
            </a:endParaRPr>
          </a:p>
          <a:p>
            <a:pPr marL="514350" indent="-514350" eaLnBrk="1" hangingPunct="1">
              <a:defRPr/>
            </a:pPr>
            <a:endParaRPr lang="en-US" dirty="0" smtClean="0">
              <a:ea typeface="新細明體" pitchFamily="18" charset="-120"/>
            </a:endParaRPr>
          </a:p>
          <a:p>
            <a:pPr marL="514350" indent="-514350" eaLnBrk="1" hangingPunct="1">
              <a:defRPr/>
            </a:pPr>
            <a:endParaRPr lang="en-US" dirty="0" smtClean="0">
              <a:ea typeface="新細明體" pitchFamily="18" charset="-120"/>
            </a:endParaRP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1E80C-9635-473D-9F26-B779060F2DD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79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新細明體" pitchFamily="18" charset="-120"/>
              </a:rPr>
              <a:t>Concluding Remarks (2)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ea typeface="新細明體" pitchFamily="18" charset="-120"/>
              </a:rPr>
              <a:t>Lastly, the architectural ideas of resource-based M2M communications are explained.   Under this architecture, M2M resources are represented as a data model of tree structure.</a:t>
            </a:r>
          </a:p>
          <a:p>
            <a:r>
              <a:rPr lang="en-US" sz="2800" dirty="0" smtClean="0">
                <a:ea typeface="新細明體" pitchFamily="18" charset="-120"/>
              </a:rPr>
              <a:t>We explain this tree structure and the general communication flow used to manipulate this resource tree.</a:t>
            </a:r>
          </a:p>
          <a:p>
            <a:r>
              <a:rPr lang="en-US" sz="2800" dirty="0" smtClean="0">
                <a:ea typeface="新細明體" pitchFamily="18" charset="-120"/>
              </a:rPr>
              <a:t>Finally, protocol binding that maps interface primitives to protocol messages is explained.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1E80C-9635-473D-9F26-B779060F2DD3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5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Resource-based Information </a:t>
            </a:r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All entities in the oneM2M System, such as AEs, CSEs, data, etc. are represented as resources.</a:t>
            </a:r>
          </a:p>
          <a:p>
            <a:r>
              <a:rPr lang="en-US" altLang="zh-TW" dirty="0"/>
              <a:t> A resource structure is specified as a representation of such resources. Such resources are uniquely </a:t>
            </a:r>
            <a:r>
              <a:rPr lang="en-US" altLang="zh-TW" dirty="0" smtClean="0"/>
              <a:t>addressable via a </a:t>
            </a:r>
            <a:r>
              <a:rPr lang="en-US" altLang="zh-TW" dirty="0"/>
              <a:t>Uniform Resource </a:t>
            </a:r>
            <a:r>
              <a:rPr lang="en-US" altLang="zh-TW" dirty="0" smtClean="0"/>
              <a:t>Identifier (URI).</a:t>
            </a:r>
            <a:endParaRPr lang="en-US" altLang="zh-TW" dirty="0"/>
          </a:p>
          <a:p>
            <a:r>
              <a:rPr lang="en-US" altLang="zh-TW" dirty="0" smtClean="0"/>
              <a:t>A </a:t>
            </a:r>
            <a:r>
              <a:rPr lang="en-US" altLang="zh-TW" dirty="0"/>
              <a:t>given Resource is of one of the defined </a:t>
            </a:r>
            <a:r>
              <a:rPr lang="en-US" altLang="zh-TW" b="1" dirty="0"/>
              <a:t>Resource </a:t>
            </a:r>
            <a:r>
              <a:rPr lang="en-US" altLang="zh-TW" b="1" dirty="0" smtClean="0"/>
              <a:t>Types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Resource Type determines the semantics of the information in the </a:t>
            </a:r>
            <a:r>
              <a:rPr lang="en-US" altLang="zh-TW" dirty="0" smtClean="0"/>
              <a:t>Resource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1E80C-9635-473D-9F26-B779060F2DD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53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Properties of Resources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Resources </a:t>
            </a:r>
            <a:r>
              <a:rPr lang="en-US" altLang="zh-TW" dirty="0"/>
              <a:t>can be Created, Read, Updated or Deleted to manipulate the </a:t>
            </a:r>
            <a:r>
              <a:rPr lang="en-US" altLang="zh-TW" dirty="0" smtClean="0"/>
              <a:t>information.</a:t>
            </a:r>
            <a:endParaRPr lang="en-US" altLang="zh-TW" dirty="0"/>
          </a:p>
          <a:p>
            <a:r>
              <a:rPr lang="en-US" altLang="zh-TW" dirty="0"/>
              <a:t>Resources are organized in a tree-like structure and connected by </a:t>
            </a:r>
            <a:r>
              <a:rPr lang="en-US" altLang="zh-TW" dirty="0" smtClean="0"/>
              <a:t>links.</a:t>
            </a:r>
            <a:endParaRPr lang="en-US" altLang="zh-TW" dirty="0"/>
          </a:p>
          <a:p>
            <a:r>
              <a:rPr lang="en-US" altLang="zh-TW" dirty="0" smtClean="0"/>
              <a:t>Addressing </a:t>
            </a:r>
            <a:r>
              <a:rPr lang="en-US" altLang="zh-TW" dirty="0"/>
              <a:t>all resources </a:t>
            </a:r>
            <a:r>
              <a:rPr lang="en-US" altLang="zh-TW" dirty="0" smtClean="0"/>
              <a:t>and associated </a:t>
            </a:r>
            <a:r>
              <a:rPr lang="en-US" altLang="zh-TW" dirty="0"/>
              <a:t>attributes </a:t>
            </a:r>
            <a:r>
              <a:rPr lang="en-US" altLang="zh-TW" dirty="0" smtClean="0"/>
              <a:t>through unique URI.</a:t>
            </a:r>
            <a:endParaRPr lang="en-US" altLang="zh-TW" dirty="0"/>
          </a:p>
          <a:p>
            <a:pPr lvl="1"/>
            <a:r>
              <a:rPr lang="en-US" altLang="zh-TW" dirty="0" smtClean="0"/>
              <a:t>Structured </a:t>
            </a:r>
            <a:r>
              <a:rPr lang="en-US" altLang="zh-TW" dirty="0"/>
              <a:t>URI based on the chain of </a:t>
            </a:r>
            <a:r>
              <a:rPr lang="en-US" altLang="zh-TW" dirty="0" smtClean="0"/>
              <a:t>child-parent relationship</a:t>
            </a:r>
            <a:endParaRPr lang="en-US" altLang="zh-TW" dirty="0"/>
          </a:p>
          <a:p>
            <a:pPr lvl="1"/>
            <a:r>
              <a:rPr lang="en-US" altLang="zh-TW" dirty="0" smtClean="0"/>
              <a:t>Flat </a:t>
            </a:r>
            <a:r>
              <a:rPr lang="en-US" altLang="zh-TW" dirty="0"/>
              <a:t>URI made of a unique </a:t>
            </a:r>
            <a:r>
              <a:rPr lang="en-US" altLang="zh-TW" dirty="0" smtClean="0"/>
              <a:t>identifier addressable </a:t>
            </a:r>
            <a:r>
              <a:rPr lang="en-US" altLang="zh-TW" dirty="0"/>
              <a:t>via the base root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1E80C-9635-473D-9F26-B779060F2DD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19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1E80C-9635-473D-9F26-B779060F2DD3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" y="585147"/>
            <a:ext cx="4400000" cy="6295238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821297"/>
              </p:ext>
            </p:extLst>
          </p:nvPr>
        </p:nvGraphicFramePr>
        <p:xfrm>
          <a:off x="4429355" y="983401"/>
          <a:ext cx="4491933" cy="582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942"/>
                <a:gridCol w="3147991"/>
              </a:tblGrid>
              <a:tr h="332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u="none" strike="noStrike" baseline="0" dirty="0" smtClean="0">
                          <a:solidFill>
                            <a:srgbClr val="FFFFFF"/>
                          </a:solidFill>
                          <a:latin typeface="Arial-BoldMT"/>
                        </a:rPr>
                        <a:t>Resource Type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u="none" strike="noStrike" baseline="0" dirty="0" smtClean="0">
                          <a:solidFill>
                            <a:srgbClr val="FFFFFF"/>
                          </a:solidFill>
                          <a:latin typeface="Arial-BoldMT"/>
                        </a:rPr>
                        <a:t>Description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CSEBase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The structural root for all the resources that are residing on a CSE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remoteCSE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Represents a remote CSE registered on the registrar CSE identified by the </a:t>
                      </a:r>
                      <a:r>
                        <a:rPr lang="en-US" altLang="zh-TW" sz="1400" dirty="0" err="1" smtClean="0"/>
                        <a:t>CSEBase</a:t>
                      </a:r>
                      <a:r>
                        <a:rPr lang="en-US" altLang="zh-TW" sz="1400" dirty="0" smtClean="0"/>
                        <a:t> resource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node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Represents specific Node information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AE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Stores information about the AE. It is created as a result of successful registration of an AE with the registrar CSE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container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Shares data instances among entities. Used as a mediator that takes care of buffering the data to exchange "data" between AEs and/or CSEs.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group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Stores information about resources of the same type that need to be addressed as a Group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accessControlPolicy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It controls "who" is allowed to do "what" and the context in which it can be used for accessing resources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subscription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represents the subscription information related to a resource.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979712" y="398626"/>
            <a:ext cx="564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oneM2M Resource Structure (1)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3960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1E80C-9635-473D-9F26-B779060F2DD3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07" y="988185"/>
            <a:ext cx="3479276" cy="5008439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638333"/>
              </p:ext>
            </p:extLst>
          </p:nvPr>
        </p:nvGraphicFramePr>
        <p:xfrm>
          <a:off x="4400985" y="617637"/>
          <a:ext cx="4468901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853"/>
                <a:gridCol w="3070048"/>
              </a:tblGrid>
              <a:tr h="482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u="none" strike="noStrike" baseline="0" dirty="0" smtClean="0">
                          <a:solidFill>
                            <a:srgbClr val="FFFFFF"/>
                          </a:solidFill>
                          <a:latin typeface="Arial-BoldMT"/>
                        </a:rPr>
                        <a:t>Resource Type</a:t>
                      </a:r>
                    </a:p>
                    <a:p>
                      <a:pPr algn="ctr"/>
                      <a:r>
                        <a:rPr lang="en-US" altLang="zh-TW" sz="1400" b="1" i="0" u="none" strike="noStrike" baseline="0" dirty="0" smtClean="0">
                          <a:solidFill>
                            <a:srgbClr val="FFFFFF"/>
                          </a:solidFill>
                          <a:latin typeface="Arial-BoldMT"/>
                        </a:rPr>
                        <a:t>(Cont.)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u="none" strike="noStrike" baseline="0" dirty="0" smtClean="0">
                          <a:solidFill>
                            <a:srgbClr val="FFFFFF"/>
                          </a:solidFill>
                          <a:latin typeface="Arial-BoldMT"/>
                        </a:rPr>
                        <a:t>Description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mgmtCmd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Management Command resource represents a method to execute management procedures required by existing management protocols.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locationPolicy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Includes information to obtain and manage geographical location. It is only referenced within a container, the </a:t>
                      </a:r>
                      <a:r>
                        <a:rPr lang="en-US" altLang="zh-TW" sz="1400" dirty="0" err="1" smtClean="0"/>
                        <a:t>contentInstances</a:t>
                      </a:r>
                      <a:r>
                        <a:rPr lang="en-US" altLang="zh-TW" sz="1400" dirty="0" smtClean="0"/>
                        <a:t> of the container provide location information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statsconfig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Stores configuration of statistics for applications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StatsCollect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Defines triggers for the IN-CSE to collect statistics for applications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request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Expresses/access context of an issued Request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delivery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Forwards requests from CSE to CSE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schedule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Contains scheduling information for delivery of messages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pollingChannel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Represent a channel that can be used for a request-unreachable entity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07504" y="6367171"/>
            <a:ext cx="610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Details </a:t>
            </a:r>
            <a:r>
              <a:rPr lang="en-US" altLang="zh-TW" dirty="0"/>
              <a:t>in </a:t>
            </a:r>
            <a:r>
              <a:rPr lang="en-US" altLang="zh-TW" dirty="0" smtClean="0"/>
              <a:t>“Table </a:t>
            </a:r>
            <a:r>
              <a:rPr lang="en-US" altLang="zh-TW" dirty="0"/>
              <a:t>9.6.1.1-1 Resource </a:t>
            </a:r>
            <a:r>
              <a:rPr lang="en-US" altLang="zh-TW" dirty="0" smtClean="0"/>
              <a:t>Types” of oneM2M-TS0001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88768" y="45858"/>
            <a:ext cx="564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oneM2M Resource Structure (2)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856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oneM2M Resource Structure </a:t>
            </a:r>
            <a:r>
              <a:rPr lang="en-US" altLang="zh-TW" dirty="0" smtClean="0">
                <a:solidFill>
                  <a:schemeClr val="tx1"/>
                </a:solidFill>
              </a:rPr>
              <a:t>(3)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1E80C-9635-473D-9F26-B779060F2DD3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63" y="1638358"/>
            <a:ext cx="3883477" cy="301248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4733256"/>
            <a:ext cx="2808312" cy="100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524" y="5814292"/>
            <a:ext cx="2736428" cy="9904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1540" y="3530907"/>
            <a:ext cx="3368250" cy="222861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298528" y="2058964"/>
            <a:ext cx="48038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Container &amp; </a:t>
            </a:r>
            <a:r>
              <a:rPr lang="en-US" altLang="zh-TW" sz="2800" b="1" dirty="0" err="1" smtClean="0"/>
              <a:t>ContentInstance</a:t>
            </a:r>
            <a:endParaRPr lang="en-US" altLang="zh-TW" sz="2800" b="1" dirty="0" smtClean="0"/>
          </a:p>
          <a:p>
            <a:r>
              <a:rPr lang="en-US" altLang="zh-TW" sz="2800" dirty="0"/>
              <a:t>w</a:t>
            </a:r>
            <a:r>
              <a:rPr lang="en-US" altLang="zh-TW" sz="2800" dirty="0" smtClean="0"/>
              <a:t>here the actual data is stored!</a:t>
            </a:r>
            <a:endParaRPr lang="zh-TW" altLang="en-US" sz="2400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4427984" y="3530907"/>
            <a:ext cx="3744416" cy="2283385"/>
          </a:xfrm>
          <a:prstGeom prst="wedgeRoundRectCallout">
            <a:avLst>
              <a:gd name="adj1" fmla="val -63569"/>
              <a:gd name="adj2" fmla="val 1411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62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Resource Categories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dirty="0"/>
              <a:t>oneM2M identifies three categories of resources:</a:t>
            </a:r>
          </a:p>
          <a:p>
            <a:r>
              <a:rPr lang="en-US" altLang="zh-TW" b="1" dirty="0" smtClean="0"/>
              <a:t>Normal </a:t>
            </a:r>
            <a:r>
              <a:rPr lang="en-US" altLang="zh-TW" b="1" dirty="0"/>
              <a:t>resources</a:t>
            </a:r>
          </a:p>
          <a:p>
            <a:pPr lvl="1"/>
            <a:r>
              <a:rPr lang="en-US" altLang="zh-TW" dirty="0"/>
              <a:t>include the complete set of </a:t>
            </a:r>
            <a:r>
              <a:rPr lang="en-US" altLang="zh-TW" dirty="0" smtClean="0"/>
              <a:t>representations of </a:t>
            </a:r>
            <a:r>
              <a:rPr lang="en-US" altLang="zh-TW" dirty="0"/>
              <a:t>data which constitutes the base of </a:t>
            </a:r>
            <a:r>
              <a:rPr lang="en-US" altLang="zh-TW" dirty="0" smtClean="0"/>
              <a:t>the information </a:t>
            </a:r>
            <a:r>
              <a:rPr lang="en-US" altLang="zh-TW" dirty="0"/>
              <a:t>to be managed.</a:t>
            </a:r>
          </a:p>
          <a:p>
            <a:r>
              <a:rPr lang="en-US" altLang="zh-TW" b="1" dirty="0" smtClean="0"/>
              <a:t>Virtual </a:t>
            </a:r>
            <a:r>
              <a:rPr lang="en-US" altLang="zh-TW" b="1" dirty="0"/>
              <a:t>resources</a:t>
            </a:r>
          </a:p>
          <a:p>
            <a:pPr lvl="1"/>
            <a:r>
              <a:rPr lang="en-US" altLang="zh-TW" dirty="0"/>
              <a:t>used to trigger processing and/or </a:t>
            </a:r>
            <a:r>
              <a:rPr lang="en-US" altLang="zh-TW" dirty="0" smtClean="0"/>
              <a:t>retrieve results</a:t>
            </a:r>
            <a:r>
              <a:rPr lang="en-US" altLang="zh-TW" dirty="0"/>
              <a:t>, but they do not have a </a:t>
            </a:r>
            <a:r>
              <a:rPr lang="en-US" altLang="zh-TW" dirty="0" smtClean="0"/>
              <a:t>permanent representation </a:t>
            </a:r>
            <a:r>
              <a:rPr lang="en-US" altLang="zh-TW" dirty="0"/>
              <a:t>in a CSE.</a:t>
            </a:r>
          </a:p>
          <a:p>
            <a:r>
              <a:rPr lang="en-US" altLang="zh-TW" b="1" dirty="0" smtClean="0"/>
              <a:t>Announced </a:t>
            </a:r>
            <a:r>
              <a:rPr lang="en-US" altLang="zh-TW" b="1" dirty="0"/>
              <a:t>resources</a:t>
            </a:r>
          </a:p>
          <a:p>
            <a:pPr lvl="1"/>
            <a:r>
              <a:rPr lang="en-US" altLang="zh-TW" dirty="0"/>
              <a:t>a resource at a remote CSE that is linked </a:t>
            </a:r>
            <a:r>
              <a:rPr lang="en-US" altLang="zh-TW" dirty="0" smtClean="0"/>
              <a:t>to the </a:t>
            </a:r>
            <a:r>
              <a:rPr lang="en-US" altLang="zh-TW" dirty="0"/>
              <a:t>original resource that has </a:t>
            </a:r>
            <a:r>
              <a:rPr lang="en-US" altLang="zh-TW" dirty="0" smtClean="0"/>
              <a:t>been announced</a:t>
            </a:r>
            <a:r>
              <a:rPr lang="en-US" altLang="zh-TW" dirty="0"/>
              <a:t>, and it maintains some of </a:t>
            </a:r>
            <a:r>
              <a:rPr lang="en-US" altLang="zh-TW" dirty="0" smtClean="0"/>
              <a:t>the characteristics </a:t>
            </a:r>
            <a:r>
              <a:rPr lang="en-US" altLang="zh-TW" dirty="0"/>
              <a:t>of the original resource.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1E80C-9635-473D-9F26-B779060F2DD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40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商展</Template>
  <TotalTime>13589</TotalTime>
  <Words>4077</Words>
  <Application>Microsoft Office PowerPoint</Application>
  <PresentationFormat>如螢幕大小 (4:3)</PresentationFormat>
  <Paragraphs>640</Paragraphs>
  <Slides>35</Slides>
  <Notes>34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7" baseType="lpstr">
      <vt:lpstr>Adobe 繁黑體 Std B</vt:lpstr>
      <vt:lpstr>Arial-BoldMT</vt:lpstr>
      <vt:lpstr>ＭＳ Ｐゴシック</vt:lpstr>
      <vt:lpstr>華康中黑體</vt:lpstr>
      <vt:lpstr>新細明體</vt:lpstr>
      <vt:lpstr>Arial</vt:lpstr>
      <vt:lpstr>Calibri</vt:lpstr>
      <vt:lpstr>MS Reference Sans Serif</vt:lpstr>
      <vt:lpstr>Tahoma</vt:lpstr>
      <vt:lpstr>Times New Roman</vt:lpstr>
      <vt:lpstr>Wingdings</vt:lpstr>
      <vt:lpstr>Office 佈景主題</vt:lpstr>
      <vt:lpstr>M2M Service Architecture (2) 物聯網服務架構(二) </vt:lpstr>
      <vt:lpstr>Outline</vt:lpstr>
      <vt:lpstr>Resource-Based M2M Communications</vt:lpstr>
      <vt:lpstr>Resource-based Information Model</vt:lpstr>
      <vt:lpstr>Properties of Resources</vt:lpstr>
      <vt:lpstr>PowerPoint 簡報</vt:lpstr>
      <vt:lpstr>PowerPoint 簡報</vt:lpstr>
      <vt:lpstr>oneM2M Resource Structure (3)</vt:lpstr>
      <vt:lpstr>Resource Categories</vt:lpstr>
      <vt:lpstr>Virtual Resource or Attribute</vt:lpstr>
      <vt:lpstr>Resource Addressing</vt:lpstr>
      <vt:lpstr>Resource Addressing (cont’d)</vt:lpstr>
      <vt:lpstr>Relationship between Resources</vt:lpstr>
      <vt:lpstr>Normal Resource Types (1)</vt:lpstr>
      <vt:lpstr>Normal Resource Types (2)</vt:lpstr>
      <vt:lpstr>Resource Type Specializations</vt:lpstr>
      <vt:lpstr>oneM2M Communication Concepts Subscribe Notify</vt:lpstr>
      <vt:lpstr>M2M End to End Communication High Level Overview</vt:lpstr>
      <vt:lpstr>M2M End to End Communication High Level Overview</vt:lpstr>
      <vt:lpstr>M2M End to End Communication High Level Overview</vt:lpstr>
      <vt:lpstr>M2M End to End Communication High Level Overview</vt:lpstr>
      <vt:lpstr>M2M End to End Communication High Level Overview</vt:lpstr>
      <vt:lpstr>M2M Service Subscription (1)</vt:lpstr>
      <vt:lpstr>M2M Service Subscription (2)</vt:lpstr>
      <vt:lpstr>General Communication Flow</vt:lpstr>
      <vt:lpstr>Request</vt:lpstr>
      <vt:lpstr>Types of Requests</vt:lpstr>
      <vt:lpstr>Response</vt:lpstr>
      <vt:lpstr>Primitive Mapping</vt:lpstr>
      <vt:lpstr>Primitive Mapping</vt:lpstr>
      <vt:lpstr>Protocol Binding</vt:lpstr>
      <vt:lpstr>&lt;xxx Resource&gt; Primitives</vt:lpstr>
      <vt:lpstr>HTTP Binding  for Primitives</vt:lpstr>
      <vt:lpstr>Concluding Remarks (1)</vt:lpstr>
      <vt:lpstr>Concluding Remarks (2)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Smart</dc:creator>
  <cp:lastModifiedBy>Fuchun Lin</cp:lastModifiedBy>
  <cp:revision>276</cp:revision>
  <cp:lastPrinted>2016-12-08T12:35:10Z</cp:lastPrinted>
  <dcterms:created xsi:type="dcterms:W3CDTF">2015-09-17T06:25:22Z</dcterms:created>
  <dcterms:modified xsi:type="dcterms:W3CDTF">2017-01-12T09:24:34Z</dcterms:modified>
</cp:coreProperties>
</file>