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5" r:id="rId1"/>
  </p:sldMasterIdLst>
  <p:notesMasterIdLst>
    <p:notesMasterId r:id="rId165"/>
  </p:notesMasterIdLst>
  <p:sldIdLst>
    <p:sldId id="573" r:id="rId2"/>
    <p:sldId id="256" r:id="rId3"/>
    <p:sldId id="458" r:id="rId4"/>
    <p:sldId id="410" r:id="rId5"/>
    <p:sldId id="371" r:id="rId6"/>
    <p:sldId id="407" r:id="rId7"/>
    <p:sldId id="408" r:id="rId8"/>
    <p:sldId id="417" r:id="rId9"/>
    <p:sldId id="409" r:id="rId10"/>
    <p:sldId id="411" r:id="rId11"/>
    <p:sldId id="412" r:id="rId12"/>
    <p:sldId id="413" r:id="rId13"/>
    <p:sldId id="414" r:id="rId14"/>
    <p:sldId id="415" r:id="rId15"/>
    <p:sldId id="416" r:id="rId16"/>
    <p:sldId id="418" r:id="rId17"/>
    <p:sldId id="419" r:id="rId18"/>
    <p:sldId id="420" r:id="rId19"/>
    <p:sldId id="449" r:id="rId20"/>
    <p:sldId id="423" r:id="rId21"/>
    <p:sldId id="422" r:id="rId22"/>
    <p:sldId id="424" r:id="rId23"/>
    <p:sldId id="425" r:id="rId24"/>
    <p:sldId id="431" r:id="rId25"/>
    <p:sldId id="406" r:id="rId26"/>
    <p:sldId id="429" r:id="rId27"/>
    <p:sldId id="428" r:id="rId28"/>
    <p:sldId id="430" r:id="rId29"/>
    <p:sldId id="426" r:id="rId30"/>
    <p:sldId id="427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68" r:id="rId53"/>
    <p:sldId id="469" r:id="rId54"/>
    <p:sldId id="399" r:id="rId55"/>
    <p:sldId id="401" r:id="rId56"/>
    <p:sldId id="467" r:id="rId57"/>
    <p:sldId id="446" r:id="rId58"/>
    <p:sldId id="447" r:id="rId59"/>
    <p:sldId id="448" r:id="rId60"/>
    <p:sldId id="402" r:id="rId61"/>
    <p:sldId id="403" r:id="rId62"/>
    <p:sldId id="470" r:id="rId63"/>
    <p:sldId id="471" r:id="rId64"/>
    <p:sldId id="472" r:id="rId65"/>
    <p:sldId id="473" r:id="rId66"/>
    <p:sldId id="474" r:id="rId67"/>
    <p:sldId id="475" r:id="rId68"/>
    <p:sldId id="476" r:id="rId69"/>
    <p:sldId id="477" r:id="rId70"/>
    <p:sldId id="478" r:id="rId71"/>
    <p:sldId id="479" r:id="rId72"/>
    <p:sldId id="480" r:id="rId73"/>
    <p:sldId id="481" r:id="rId74"/>
    <p:sldId id="482" r:id="rId75"/>
    <p:sldId id="483" r:id="rId76"/>
    <p:sldId id="484" r:id="rId77"/>
    <p:sldId id="485" r:id="rId78"/>
    <p:sldId id="486" r:id="rId79"/>
    <p:sldId id="487" r:id="rId80"/>
    <p:sldId id="488" r:id="rId81"/>
    <p:sldId id="489" r:id="rId82"/>
    <p:sldId id="490" r:id="rId83"/>
    <p:sldId id="491" r:id="rId84"/>
    <p:sldId id="492" r:id="rId85"/>
    <p:sldId id="493" r:id="rId86"/>
    <p:sldId id="494" r:id="rId87"/>
    <p:sldId id="495" r:id="rId88"/>
    <p:sldId id="496" r:id="rId89"/>
    <p:sldId id="497" r:id="rId90"/>
    <p:sldId id="498" r:id="rId91"/>
    <p:sldId id="499" r:id="rId92"/>
    <p:sldId id="500" r:id="rId93"/>
    <p:sldId id="501" r:id="rId94"/>
    <p:sldId id="502" r:id="rId95"/>
    <p:sldId id="503" r:id="rId96"/>
    <p:sldId id="504" r:id="rId97"/>
    <p:sldId id="505" r:id="rId98"/>
    <p:sldId id="506" r:id="rId99"/>
    <p:sldId id="507" r:id="rId100"/>
    <p:sldId id="508" r:id="rId101"/>
    <p:sldId id="509" r:id="rId102"/>
    <p:sldId id="510" r:id="rId103"/>
    <p:sldId id="511" r:id="rId104"/>
    <p:sldId id="512" r:id="rId105"/>
    <p:sldId id="513" r:id="rId106"/>
    <p:sldId id="514" r:id="rId107"/>
    <p:sldId id="515" r:id="rId108"/>
    <p:sldId id="516" r:id="rId109"/>
    <p:sldId id="517" r:id="rId110"/>
    <p:sldId id="518" r:id="rId111"/>
    <p:sldId id="519" r:id="rId112"/>
    <p:sldId id="520" r:id="rId113"/>
    <p:sldId id="521" r:id="rId114"/>
    <p:sldId id="522" r:id="rId115"/>
    <p:sldId id="523" r:id="rId116"/>
    <p:sldId id="524" r:id="rId117"/>
    <p:sldId id="525" r:id="rId118"/>
    <p:sldId id="526" r:id="rId119"/>
    <p:sldId id="527" r:id="rId120"/>
    <p:sldId id="528" r:id="rId121"/>
    <p:sldId id="529" r:id="rId122"/>
    <p:sldId id="530" r:id="rId123"/>
    <p:sldId id="531" r:id="rId124"/>
    <p:sldId id="532" r:id="rId125"/>
    <p:sldId id="533" r:id="rId126"/>
    <p:sldId id="534" r:id="rId127"/>
    <p:sldId id="535" r:id="rId128"/>
    <p:sldId id="536" r:id="rId129"/>
    <p:sldId id="537" r:id="rId130"/>
    <p:sldId id="538" r:id="rId131"/>
    <p:sldId id="539" r:id="rId132"/>
    <p:sldId id="540" r:id="rId133"/>
    <p:sldId id="541" r:id="rId134"/>
    <p:sldId id="542" r:id="rId135"/>
    <p:sldId id="543" r:id="rId136"/>
    <p:sldId id="544" r:id="rId137"/>
    <p:sldId id="545" r:id="rId138"/>
    <p:sldId id="546" r:id="rId139"/>
    <p:sldId id="547" r:id="rId140"/>
    <p:sldId id="548" r:id="rId141"/>
    <p:sldId id="549" r:id="rId142"/>
    <p:sldId id="550" r:id="rId143"/>
    <p:sldId id="551" r:id="rId144"/>
    <p:sldId id="552" r:id="rId145"/>
    <p:sldId id="553" r:id="rId146"/>
    <p:sldId id="554" r:id="rId147"/>
    <p:sldId id="555" r:id="rId148"/>
    <p:sldId id="556" r:id="rId149"/>
    <p:sldId id="557" r:id="rId150"/>
    <p:sldId id="558" r:id="rId151"/>
    <p:sldId id="559" r:id="rId152"/>
    <p:sldId id="560" r:id="rId153"/>
    <p:sldId id="561" r:id="rId154"/>
    <p:sldId id="562" r:id="rId155"/>
    <p:sldId id="563" r:id="rId156"/>
    <p:sldId id="564" r:id="rId157"/>
    <p:sldId id="565" r:id="rId158"/>
    <p:sldId id="566" r:id="rId159"/>
    <p:sldId id="567" r:id="rId160"/>
    <p:sldId id="568" r:id="rId161"/>
    <p:sldId id="569" r:id="rId162"/>
    <p:sldId id="570" r:id="rId163"/>
    <p:sldId id="571" r:id="rId16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1" autoAdjust="0"/>
    <p:restoredTop sz="95304" autoAdjust="0"/>
  </p:normalViewPr>
  <p:slideViewPr>
    <p:cSldViewPr>
      <p:cViewPr varScale="1">
        <p:scale>
          <a:sx n="93" d="100"/>
          <a:sy n="93" d="100"/>
        </p:scale>
        <p:origin x="161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notesMaster" Target="notesMasters/notesMaster1.xml"/><Relationship Id="rId166" Type="http://schemas.openxmlformats.org/officeDocument/2006/relationships/presProps" Target="presProps.xml"/><Relationship Id="rId167" Type="http://schemas.openxmlformats.org/officeDocument/2006/relationships/viewProps" Target="viewProps.xml"/><Relationship Id="rId168" Type="http://schemas.openxmlformats.org/officeDocument/2006/relationships/theme" Target="theme/theme1.xml"/><Relationship Id="rId16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microsoft.com/office/2015/10/relationships/revisionInfo" Target="revisionInfo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0D13CF-0A91-8E41-902A-ECCFA987F4E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AE52-8150-D24D-86DD-1BA7F51A92D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880F-338E-B44B-ADD4-A9DF9E5F54C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2CA4-CE67-9048-BFA1-965AA093AC8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E872-68CA-284F-8507-A5719B79397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C9E2-4EEC-004D-B293-979438BD84A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3D75-1767-4340-B788-F5296589684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F4E6-7C7D-7543-876B-506ECA9429E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3DA-6C31-5148-B4B6-9B2CE711224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3C22-0179-A84C-A969-6DDA7F59699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63B-25D8-D34B-A289-563C08CA349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2008/03/29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4EEC-CEDC-FF4E-A1C0-C4C245B1580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2008/03/29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Linux 基礎運作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1492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0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4000" dirty="0"/>
              <a:t>嵌入式系統</a:t>
            </a:r>
            <a:r>
              <a:rPr kumimoji="1" lang="en-US" altLang="zh-TW" sz="4000" dirty="0"/>
              <a:t/>
            </a:r>
            <a:br>
              <a:rPr kumimoji="1" lang="en-US" altLang="zh-TW" sz="4000" dirty="0"/>
            </a:br>
            <a:r>
              <a:rPr lang="en-US" altLang="ja-JP" sz="4000" dirty="0"/>
              <a:t>Lab02: </a:t>
            </a:r>
            <a:r>
              <a:rPr lang="en-US" altLang="ja-JP" sz="4000" dirty="0" err="1"/>
              <a:t>RPi</a:t>
            </a:r>
            <a:r>
              <a:rPr lang="en-US" altLang="ja-JP" sz="4000" dirty="0"/>
              <a:t> </a:t>
            </a:r>
            <a:r>
              <a:rPr lang="zh-TW" altLang="en-US" sz="4000" dirty="0"/>
              <a:t>基礎操作與管理</a:t>
            </a:r>
            <a:endParaRPr lang="en-US" altLang="zh-TW" sz="4000" dirty="0"/>
          </a:p>
        </p:txBody>
      </p:sp>
      <p:sp>
        <p:nvSpPr>
          <p:cNvPr id="244741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銘傳大學 電腦與通訊工程學系</a:t>
            </a:r>
            <a:r>
              <a:rPr kumimoji="1" lang="en-US" altLang="zh-TW" dirty="0"/>
              <a:t>  </a:t>
            </a:r>
            <a:r>
              <a:rPr kumimoji="1" lang="zh-TW" altLang="en-US" dirty="0"/>
              <a:t>羅嘉寧</a:t>
            </a:r>
          </a:p>
        </p:txBody>
      </p:sp>
    </p:spTree>
    <p:extLst>
      <p:ext uri="{BB962C8B-B14F-4D97-AF65-F5344CB8AC3E}">
        <p14:creationId xmlns:p14="http://schemas.microsoft.com/office/powerpoint/2010/main" val="407275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變數的呼叫</a:t>
            </a:r>
            <a:r>
              <a:rPr lang="en-US" altLang="zh-TW"/>
              <a:t>/</a:t>
            </a:r>
            <a:r>
              <a:rPr lang="zh-TW" altLang="en-US"/>
              <a:t>使用</a:t>
            </a:r>
          </a:p>
        </p:txBody>
      </p:sp>
      <p:sp>
        <p:nvSpPr>
          <p:cNvPr id="2467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sz="2800"/>
              <a:t>變數的呼叫：</a:t>
            </a:r>
          </a:p>
          <a:p>
            <a:pPr lvl="1"/>
            <a:r>
              <a:rPr lang="en-US" altLang="zh-TW" sz="2400"/>
              <a:t>echo $var</a:t>
            </a:r>
          </a:p>
          <a:p>
            <a:pPr lvl="1"/>
            <a:r>
              <a:rPr lang="en-US" altLang="zh-TW" sz="2400"/>
              <a:t>echo ${var}</a:t>
            </a:r>
          </a:p>
          <a:p>
            <a:r>
              <a:rPr lang="zh-TW" altLang="en-US" sz="2800"/>
              <a:t>變數的使用：</a:t>
            </a:r>
          </a:p>
          <a:p>
            <a:pPr lvl="1"/>
            <a:r>
              <a:rPr lang="en-US" altLang="zh-TW" sz="2400"/>
              <a:t>mkdir ‘~dmtsai’	</a:t>
            </a:r>
            <a:r>
              <a:rPr lang="en-US" altLang="zh-TW" sz="2400">
                <a:sym typeface="Wingdings" charset="2"/>
              </a:rPr>
              <a:t></a:t>
            </a:r>
            <a:r>
              <a:rPr lang="zh-TW" altLang="en-US" sz="2400">
                <a:sym typeface="Wingdings" charset="2"/>
              </a:rPr>
              <a:t>建立名為 </a:t>
            </a:r>
            <a:r>
              <a:rPr lang="en-US" altLang="zh-TW" sz="2400">
                <a:sym typeface="Wingdings" charset="2"/>
              </a:rPr>
              <a:t>~dmtsai </a:t>
            </a:r>
            <a:r>
              <a:rPr lang="zh-TW" altLang="en-US" sz="2400">
                <a:sym typeface="Wingdings" charset="2"/>
              </a:rPr>
              <a:t>的目錄</a:t>
            </a:r>
          </a:p>
          <a:p>
            <a:pPr lvl="1"/>
            <a:r>
              <a:rPr lang="en-US" altLang="zh-TW" sz="2400">
                <a:sym typeface="Wingdings" charset="2"/>
              </a:rPr>
              <a:t>echo “$PATH”		</a:t>
            </a:r>
            <a:r>
              <a:rPr lang="zh-TW" altLang="en-US" sz="2400">
                <a:sym typeface="Wingdings" charset="2"/>
              </a:rPr>
              <a:t>叫出</a:t>
            </a:r>
            <a:r>
              <a:rPr lang="en-US" altLang="zh-TW" sz="2400">
                <a:sym typeface="Wingdings" charset="2"/>
              </a:rPr>
              <a:t>PATH</a:t>
            </a:r>
            <a:r>
              <a:rPr lang="zh-TW" altLang="en-US" sz="2400">
                <a:sym typeface="Wingdings" charset="2"/>
              </a:rPr>
              <a:t>變數的內容</a:t>
            </a:r>
          </a:p>
          <a:p>
            <a:pPr lvl="1"/>
            <a:r>
              <a:rPr lang="en-US" altLang="zh-TW" sz="2400">
                <a:sym typeface="Wingdings" charset="2"/>
              </a:rPr>
              <a:t>kversion=$(uname –r) </a:t>
            </a:r>
            <a:r>
              <a:rPr lang="zh-TW" altLang="en-US" sz="2400">
                <a:sym typeface="Wingdings" charset="2"/>
              </a:rPr>
              <a:t>設定</a:t>
            </a:r>
            <a:r>
              <a:rPr lang="en-US" altLang="zh-TW" sz="2400">
                <a:sym typeface="Wingdings" charset="2"/>
              </a:rPr>
              <a:t>kversion</a:t>
            </a:r>
            <a:r>
              <a:rPr lang="zh-TW" altLang="en-US" sz="2400">
                <a:sym typeface="Wingdings" charset="2"/>
              </a:rPr>
              <a:t>為核心版本</a:t>
            </a:r>
          </a:p>
          <a:p>
            <a:pPr lvl="1"/>
            <a:r>
              <a:rPr lang="en-US" altLang="zh-TW" sz="2400">
                <a:sym typeface="Wingdings" charset="2"/>
              </a:rPr>
              <a:t>echo “\$PATH”	</a:t>
            </a:r>
            <a:r>
              <a:rPr lang="zh-TW" altLang="en-US" sz="2400">
                <a:sym typeface="Wingdings" charset="2"/>
              </a:rPr>
              <a:t>顯示 </a:t>
            </a:r>
            <a:r>
              <a:rPr lang="en-US" altLang="zh-TW" sz="2400">
                <a:sym typeface="Wingdings" charset="2"/>
              </a:rPr>
              <a:t>$PATH  </a:t>
            </a:r>
            <a:r>
              <a:rPr lang="zh-TW" altLang="en-US" sz="2400">
                <a:sym typeface="Wingdings" charset="2"/>
              </a:rPr>
              <a:t>在螢幕上</a:t>
            </a:r>
          </a:p>
          <a:p>
            <a:pPr lvl="1"/>
            <a:r>
              <a:rPr lang="en-US" altLang="zh-TW" sz="2400"/>
              <a:t>set			</a:t>
            </a:r>
            <a:r>
              <a:rPr lang="en-US" altLang="zh-TW" sz="2400">
                <a:sym typeface="Wingdings" charset="2"/>
              </a:rPr>
              <a:t></a:t>
            </a:r>
            <a:r>
              <a:rPr lang="zh-TW" altLang="en-US" sz="2400">
                <a:sym typeface="Wingdings" charset="2"/>
              </a:rPr>
              <a:t>顯示目前所有的變數</a:t>
            </a:r>
            <a:endParaRPr lang="zh-TW" altLang="en-US" sz="240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20C-52B6-FD4D-975B-AB83A83D2D1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帳號</a:t>
            </a:r>
            <a:r>
              <a:rPr lang="en-US" altLang="zh-TW"/>
              <a:t>/</a:t>
            </a:r>
            <a:r>
              <a:rPr lang="zh-TW" altLang="en-US"/>
              <a:t>群組切換的方法</a:t>
            </a:r>
          </a:p>
        </p:txBody>
      </p:sp>
      <p:sp>
        <p:nvSpPr>
          <p:cNvPr id="5437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帳號變換的指令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su –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一般用戶需要知道</a:t>
            </a:r>
            <a:r>
              <a:rPr lang="en-US" altLang="zh-TW" sz="2000"/>
              <a:t>root/user</a:t>
            </a:r>
            <a:r>
              <a:rPr lang="zh-TW" altLang="en-US" sz="2000"/>
              <a:t>的密碼才能變更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root</a:t>
            </a:r>
            <a:r>
              <a:rPr lang="zh-TW" altLang="en-US" sz="2000"/>
              <a:t>不需要密碼可隨意變更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sudo command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需透過</a:t>
            </a:r>
            <a:r>
              <a:rPr lang="en-US" altLang="zh-TW" sz="2000"/>
              <a:t>/etc/sudoers</a:t>
            </a:r>
            <a:r>
              <a:rPr lang="zh-TW" altLang="en-US" sz="2000"/>
              <a:t>的設定決定用戶是否能使用</a:t>
            </a:r>
            <a:r>
              <a:rPr lang="en-US" altLang="zh-TW" sz="2000"/>
              <a:t>sudo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需使用</a:t>
            </a:r>
            <a:r>
              <a:rPr lang="en-US" altLang="zh-TW" sz="2000"/>
              <a:t>visudo</a:t>
            </a:r>
            <a:r>
              <a:rPr lang="zh-TW" altLang="en-US" sz="2000"/>
              <a:t>去修改</a:t>
            </a:r>
            <a:r>
              <a:rPr lang="en-US" altLang="zh-TW" sz="2000"/>
              <a:t>/etc/sudoers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只需要輸入用戶自己的密碼即可。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有效群組的切換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newgrp </a:t>
            </a:r>
            <a:r>
              <a:rPr lang="zh-TW" altLang="en-US" sz="2400"/>
              <a:t>新群組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有效群組在新建檔案</a:t>
            </a:r>
            <a:r>
              <a:rPr lang="en-US" altLang="zh-TW" sz="2000"/>
              <a:t>/</a:t>
            </a:r>
            <a:r>
              <a:rPr lang="zh-TW" altLang="en-US" sz="2000"/>
              <a:t>目錄時有作用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03F8-DC60-EA40-9FF5-2A4B85B3BE80}" type="slidenum">
              <a:rPr lang="en-US" altLang="zh-TW"/>
              <a:pPr/>
              <a:t>100</a:t>
            </a:fld>
            <a:endParaRPr lang="en-US" altLang="zh-TW"/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</a:t>
            </a:r>
          </a:p>
        </p:txBody>
      </p:sp>
    </p:spTree>
    <p:extLst>
      <p:ext uri="{BB962C8B-B14F-4D97-AF65-F5344CB8AC3E}">
        <p14:creationId xmlns:p14="http://schemas.microsoft.com/office/powerpoint/2010/main" val="663560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bash</a:t>
            </a:r>
            <a:r>
              <a:rPr lang="zh-TW" altLang="en-US"/>
              <a:t>與使用者有關的變數</a:t>
            </a:r>
          </a:p>
        </p:txBody>
      </p:sp>
      <p:sp>
        <p:nvSpPr>
          <p:cNvPr id="5447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在</a:t>
            </a:r>
            <a:r>
              <a:rPr lang="en-US" altLang="zh-TW" sz="2800"/>
              <a:t>bash</a:t>
            </a:r>
            <a:r>
              <a:rPr lang="zh-TW" altLang="en-US" sz="2800"/>
              <a:t>的環境變數中：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HOME	</a:t>
            </a:r>
            <a:r>
              <a:rPr lang="zh-TW" altLang="en-US" sz="2400"/>
              <a:t>代表使用者家目錄，即～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HISTSIZE	</a:t>
            </a:r>
            <a:r>
              <a:rPr lang="zh-TW" altLang="en-US" sz="2400"/>
              <a:t>記錄歷史命令的筆數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LANG		</a:t>
            </a:r>
            <a:r>
              <a:rPr lang="zh-TW" altLang="en-US" sz="2400"/>
              <a:t>語系資料，可觀察</a:t>
            </a:r>
            <a:r>
              <a:rPr lang="en-US" altLang="zh-TW" sz="2400"/>
              <a:t>locale –a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PATH		</a:t>
            </a:r>
            <a:r>
              <a:rPr lang="zh-TW" altLang="en-US" sz="2400"/>
              <a:t>與指令的搜尋順序有關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MAIL		</a:t>
            </a:r>
            <a:r>
              <a:rPr lang="zh-TW" altLang="en-US" sz="2400"/>
              <a:t>使用者的郵件信箱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PS1		</a:t>
            </a:r>
            <a:r>
              <a:rPr lang="zh-TW" altLang="en-US" sz="2400"/>
              <a:t>使用者的命令提示字元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與</a:t>
            </a:r>
            <a:r>
              <a:rPr lang="en-US" altLang="zh-TW" sz="2800"/>
              <a:t>bash</a:t>
            </a:r>
            <a:r>
              <a:rPr lang="zh-TW" altLang="en-US" sz="2800"/>
              <a:t>環境有關的設定檔</a:t>
            </a:r>
            <a:r>
              <a:rPr lang="en-US" altLang="zh-TW" sz="2800"/>
              <a:t>(</a:t>
            </a:r>
            <a:r>
              <a:rPr lang="zh-TW" altLang="en-US" sz="2800"/>
              <a:t>主要的</a:t>
            </a:r>
            <a:r>
              <a:rPr lang="en-US" altLang="zh-TW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/etc/profile	</a:t>
            </a:r>
            <a:r>
              <a:rPr lang="zh-TW" altLang="en-US" sz="2400"/>
              <a:t>整體</a:t>
            </a:r>
            <a:r>
              <a:rPr lang="en-US" altLang="zh-TW" sz="2400"/>
              <a:t>bash</a:t>
            </a:r>
            <a:r>
              <a:rPr lang="zh-TW" altLang="en-US" sz="2400"/>
              <a:t>所必須讀取的</a:t>
            </a:r>
            <a:r>
              <a:rPr lang="en-US" altLang="zh-TW" sz="2400"/>
              <a:t>login-shell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~/.bashrc	</a:t>
            </a:r>
            <a:r>
              <a:rPr lang="zh-TW" altLang="en-US" sz="2400"/>
              <a:t>自己可以設定的</a:t>
            </a:r>
            <a:r>
              <a:rPr lang="en-US" altLang="zh-TW" sz="2400"/>
              <a:t>non-login-shell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A8C4-03BB-A047-AE83-7F480AFD9B12}" type="slidenum">
              <a:rPr lang="en-US" altLang="zh-TW"/>
              <a:pPr/>
              <a:t>101</a:t>
            </a:fld>
            <a:endParaRPr lang="en-US" altLang="zh-TW"/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</a:t>
            </a:r>
          </a:p>
        </p:txBody>
      </p:sp>
    </p:spTree>
    <p:extLst>
      <p:ext uri="{BB962C8B-B14F-4D97-AF65-F5344CB8AC3E}">
        <p14:creationId xmlns:p14="http://schemas.microsoft.com/office/powerpoint/2010/main" val="7023380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使用者工作排程相關</a:t>
            </a:r>
          </a:p>
        </p:txBody>
      </p:sp>
      <p:sp>
        <p:nvSpPr>
          <p:cNvPr id="5672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使用者可使用的工作排程</a:t>
            </a:r>
          </a:p>
          <a:p>
            <a:pPr lvl="1"/>
            <a:r>
              <a:rPr lang="en-US" altLang="zh-TW" sz="2400"/>
              <a:t>at time</a:t>
            </a:r>
          </a:p>
          <a:p>
            <a:pPr lvl="2"/>
            <a:r>
              <a:rPr lang="zh-TW" altLang="en-US" sz="2000"/>
              <a:t>單一次的工作，可使用</a:t>
            </a:r>
            <a:r>
              <a:rPr lang="en-US" altLang="zh-TW" sz="2000"/>
              <a:t>atq, atrm</a:t>
            </a:r>
            <a:r>
              <a:rPr lang="zh-TW" altLang="en-US" sz="2000"/>
              <a:t>管理</a:t>
            </a:r>
          </a:p>
          <a:p>
            <a:pPr lvl="1"/>
            <a:r>
              <a:rPr lang="en-US" altLang="zh-TW" sz="2400"/>
              <a:t>crontab –e</a:t>
            </a:r>
          </a:p>
          <a:p>
            <a:pPr lvl="2"/>
            <a:r>
              <a:rPr lang="zh-TW" altLang="en-US" sz="2000"/>
              <a:t>循環型的，五個參數</a:t>
            </a:r>
            <a:r>
              <a:rPr lang="en-US" altLang="zh-TW" sz="2000"/>
              <a:t>『</a:t>
            </a:r>
            <a:r>
              <a:rPr lang="zh-TW" altLang="en-US" sz="2000"/>
              <a:t>分 時 日 月 週</a:t>
            </a:r>
            <a:r>
              <a:rPr lang="en-US" altLang="zh-TW" sz="2000"/>
              <a:t>』</a:t>
            </a:r>
          </a:p>
          <a:p>
            <a:pPr lvl="1"/>
            <a:r>
              <a:rPr lang="en-US" altLang="zh-TW" sz="2400"/>
              <a:t>batch time</a:t>
            </a:r>
          </a:p>
          <a:p>
            <a:pPr lvl="2"/>
            <a:r>
              <a:rPr lang="zh-TW" altLang="en-US" sz="2000"/>
              <a:t>與 </a:t>
            </a:r>
            <a:r>
              <a:rPr lang="en-US" altLang="zh-TW" sz="2000"/>
              <a:t>at </a:t>
            </a:r>
            <a:r>
              <a:rPr lang="zh-TW" altLang="en-US" sz="2000"/>
              <a:t>類似，該工作會在 </a:t>
            </a:r>
            <a:r>
              <a:rPr lang="en-US" altLang="zh-TW" sz="2000"/>
              <a:t>CPU loading </a:t>
            </a:r>
            <a:r>
              <a:rPr lang="zh-TW" altLang="en-US" sz="2000"/>
              <a:t>小於 </a:t>
            </a:r>
            <a:r>
              <a:rPr lang="en-US" altLang="zh-TW" sz="2000"/>
              <a:t>0.8 </a:t>
            </a:r>
            <a:r>
              <a:rPr lang="zh-TW" altLang="en-US" sz="2000"/>
              <a:t>時才會運作</a:t>
            </a:r>
          </a:p>
          <a:p>
            <a:pPr lvl="1"/>
            <a:r>
              <a:rPr lang="en-US" altLang="zh-TW" sz="2400"/>
              <a:t>nohup command</a:t>
            </a:r>
          </a:p>
          <a:p>
            <a:pPr lvl="2"/>
            <a:r>
              <a:rPr lang="zh-TW" altLang="en-US" sz="2000"/>
              <a:t>讓 </a:t>
            </a:r>
            <a:r>
              <a:rPr lang="en-US" altLang="zh-TW" sz="2000"/>
              <a:t>command </a:t>
            </a:r>
            <a:r>
              <a:rPr lang="zh-TW" altLang="en-US" sz="2000"/>
              <a:t>這個指令在使用者登出後可以持續運作，與工作管理並不相同喔！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3BC-C168-6F42-8905-B2442FB6B478}" type="slidenum">
              <a:rPr lang="en-US" altLang="zh-TW"/>
              <a:pPr/>
              <a:t>102</a:t>
            </a:fld>
            <a:endParaRPr lang="en-US" altLang="zh-TW"/>
          </a:p>
        </p:txBody>
      </p:sp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</a:t>
            </a:r>
          </a:p>
        </p:txBody>
      </p:sp>
    </p:spTree>
    <p:extLst>
      <p:ext uri="{BB962C8B-B14F-4D97-AF65-F5344CB8AC3E}">
        <p14:creationId xmlns:p14="http://schemas.microsoft.com/office/powerpoint/2010/main" val="16254488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權限管理</a:t>
            </a:r>
          </a:p>
        </p:txBody>
      </p:sp>
      <p:sp>
        <p:nvSpPr>
          <p:cNvPr id="547845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78911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檔案的權限</a:t>
            </a:r>
          </a:p>
        </p:txBody>
      </p:sp>
      <p:sp>
        <p:nvSpPr>
          <p:cNvPr id="5529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2565400"/>
            <a:ext cx="8540750" cy="3533775"/>
          </a:xfrm>
        </p:spPr>
        <p:txBody>
          <a:bodyPr/>
          <a:lstStyle/>
          <a:p>
            <a:r>
              <a:rPr lang="zh-TW" altLang="en-US"/>
              <a:t>檔案類型</a:t>
            </a:r>
          </a:p>
          <a:p>
            <a:pPr lvl="1"/>
            <a:r>
              <a:rPr lang="en-US" altLang="zh-TW"/>
              <a:t>[ d ]</a:t>
            </a:r>
            <a:r>
              <a:rPr lang="zh-TW" altLang="en-US"/>
              <a:t>是目錄</a:t>
            </a:r>
          </a:p>
          <a:p>
            <a:pPr lvl="1"/>
            <a:r>
              <a:rPr lang="en-US" altLang="zh-TW"/>
              <a:t>[ - ]</a:t>
            </a:r>
            <a:r>
              <a:rPr lang="zh-TW" altLang="en-US"/>
              <a:t>是檔案</a:t>
            </a:r>
          </a:p>
          <a:p>
            <a:pPr lvl="1"/>
            <a:r>
              <a:rPr lang="en-US" altLang="zh-TW"/>
              <a:t>[ l ]</a:t>
            </a:r>
            <a:r>
              <a:rPr lang="zh-TW" altLang="en-US"/>
              <a:t>為連結檔</a:t>
            </a:r>
            <a:r>
              <a:rPr lang="en-US" altLang="zh-TW"/>
              <a:t>(link file)</a:t>
            </a:r>
            <a:r>
              <a:rPr lang="zh-TW" altLang="en-US"/>
              <a:t>；</a:t>
            </a:r>
          </a:p>
          <a:p>
            <a:pPr lvl="1"/>
            <a:r>
              <a:rPr lang="en-US" altLang="zh-TW"/>
              <a:t>[ b ]</a:t>
            </a:r>
            <a:r>
              <a:rPr lang="zh-TW" altLang="en-US"/>
              <a:t>為裝置檔裡面的可供儲存的周邊設備；</a:t>
            </a:r>
          </a:p>
          <a:p>
            <a:pPr lvl="1"/>
            <a:r>
              <a:rPr lang="en-US" altLang="zh-TW"/>
              <a:t>[ c ]</a:t>
            </a:r>
            <a:r>
              <a:rPr lang="zh-TW" altLang="en-US"/>
              <a:t>則表示為裝置檔裡面的序列埠設備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F867-EEC9-1C48-B01B-B3040C1F93EE}" type="slidenum">
              <a:rPr lang="en-US" altLang="zh-TW"/>
              <a:pPr/>
              <a:t>104</a:t>
            </a:fld>
            <a:endParaRPr lang="en-US" altLang="zh-TW"/>
          </a:p>
        </p:txBody>
      </p:sp>
      <p:sp>
        <p:nvSpPr>
          <p:cNvPr id="55296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權限管理</a:t>
            </a:r>
          </a:p>
        </p:txBody>
      </p:sp>
      <p:pic>
        <p:nvPicPr>
          <p:cNvPr id="552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557338"/>
            <a:ext cx="5616575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490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</a:t>
            </a:r>
            <a:r>
              <a:rPr lang="en-US" altLang="zh-TW"/>
              <a:t>/</a:t>
            </a:r>
            <a:r>
              <a:rPr lang="zh-TW" altLang="en-US"/>
              <a:t>目錄權限的意義</a:t>
            </a:r>
          </a:p>
        </p:txBody>
      </p:sp>
      <p:sp>
        <p:nvSpPr>
          <p:cNvPr id="5539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sz="2800"/>
              <a:t>檔案與目錄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檔案可記錄實際的資料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目錄記錄的是</a:t>
            </a:r>
            <a:r>
              <a:rPr lang="en-US" altLang="zh-TW" sz="2400"/>
              <a:t>『</a:t>
            </a:r>
            <a:r>
              <a:rPr lang="zh-TW" altLang="en-US" sz="2400"/>
              <a:t>該目錄下的檔名</a:t>
            </a:r>
            <a:r>
              <a:rPr lang="en-US" altLang="zh-TW" sz="2400"/>
              <a:t>』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一般檔案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r		</a:t>
            </a:r>
            <a:r>
              <a:rPr lang="zh-TW" altLang="en-US" sz="2400"/>
              <a:t>可讀取該檔案的內容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w	</a:t>
            </a:r>
            <a:r>
              <a:rPr lang="zh-TW" altLang="en-US" sz="2400"/>
              <a:t>可修改</a:t>
            </a:r>
            <a:r>
              <a:rPr lang="en-US" altLang="zh-TW" sz="2400"/>
              <a:t>/</a:t>
            </a:r>
            <a:r>
              <a:rPr lang="zh-TW" altLang="en-US" sz="2400"/>
              <a:t>編輯檔案的內容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x		</a:t>
            </a:r>
            <a:r>
              <a:rPr lang="zh-TW" altLang="en-US" sz="2400"/>
              <a:t>可執行該檔案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目錄檔案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r		</a:t>
            </a:r>
            <a:r>
              <a:rPr lang="zh-TW" altLang="en-US" sz="2400"/>
              <a:t>可讀取目錄內記錄的檔名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w	</a:t>
            </a:r>
            <a:r>
              <a:rPr lang="zh-TW" altLang="en-US" sz="2400"/>
              <a:t>可在該目錄內建立</a:t>
            </a:r>
            <a:r>
              <a:rPr lang="en-US" altLang="zh-TW" sz="2400"/>
              <a:t>/</a:t>
            </a:r>
            <a:r>
              <a:rPr lang="zh-TW" altLang="en-US" sz="2400"/>
              <a:t>刪除檔名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x		</a:t>
            </a:r>
            <a:r>
              <a:rPr lang="zh-TW" altLang="en-US" sz="2400"/>
              <a:t>可進入該目錄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DF4-DE6E-7E45-9422-BFE8F20CBCBA}" type="slidenum">
              <a:rPr lang="en-US" altLang="zh-TW"/>
              <a:pPr/>
              <a:t>105</a:t>
            </a:fld>
            <a:endParaRPr lang="en-US" altLang="zh-TW"/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權限管理</a:t>
            </a:r>
          </a:p>
        </p:txBody>
      </p:sp>
    </p:spTree>
    <p:extLst>
      <p:ext uri="{BB962C8B-B14F-4D97-AF65-F5344CB8AC3E}">
        <p14:creationId xmlns:p14="http://schemas.microsoft.com/office/powerpoint/2010/main" val="7946931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權限的應用</a:t>
            </a:r>
          </a:p>
        </p:txBody>
      </p:sp>
      <p:sp>
        <p:nvSpPr>
          <p:cNvPr id="5550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進入某目錄成為</a:t>
            </a:r>
            <a:r>
              <a:rPr lang="en-US" altLang="zh-TW" sz="2800"/>
              <a:t>『</a:t>
            </a:r>
            <a:r>
              <a:rPr lang="zh-TW" altLang="en-US" sz="2800"/>
              <a:t>可工作目錄</a:t>
            </a:r>
            <a:r>
              <a:rPr lang="en-US" altLang="zh-TW" sz="2800"/>
              <a:t>』</a:t>
            </a:r>
            <a:r>
              <a:rPr lang="zh-TW" altLang="en-US" sz="2800"/>
              <a:t>的基本權限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使用者可進入該目錄需具備 </a:t>
            </a:r>
            <a:r>
              <a:rPr lang="en-US" altLang="zh-TW" sz="2400"/>
              <a:t>x </a:t>
            </a:r>
            <a:r>
              <a:rPr lang="zh-TW" altLang="en-US" sz="2400"/>
              <a:t>權限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使用者可在該目錄查閱檔名，需具備 </a:t>
            </a:r>
            <a:r>
              <a:rPr lang="en-US" altLang="zh-TW" sz="2400"/>
              <a:t>r </a:t>
            </a:r>
            <a:r>
              <a:rPr lang="zh-TW" altLang="en-US" sz="2400"/>
              <a:t>權限</a:t>
            </a:r>
          </a:p>
          <a:p>
            <a:pPr lvl="1">
              <a:lnSpc>
                <a:spcPct val="90000"/>
              </a:lnSpc>
            </a:pPr>
            <a:endParaRPr lang="zh-TW" altLang="en-US" sz="1000"/>
          </a:p>
          <a:p>
            <a:pPr>
              <a:lnSpc>
                <a:spcPct val="90000"/>
              </a:lnSpc>
            </a:pPr>
            <a:r>
              <a:rPr lang="zh-TW" altLang="en-US" sz="2800"/>
              <a:t>讀取一個檔案的基本權限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使用者在該檔案所在的目錄至少要有 </a:t>
            </a:r>
            <a:r>
              <a:rPr lang="en-US" altLang="zh-TW" sz="2400"/>
              <a:t>x </a:t>
            </a:r>
            <a:r>
              <a:rPr lang="zh-TW" altLang="en-US" sz="2400"/>
              <a:t>權限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使用者對該檔案至少要有 </a:t>
            </a:r>
            <a:r>
              <a:rPr lang="en-US" altLang="zh-TW" sz="2400"/>
              <a:t>r </a:t>
            </a:r>
            <a:r>
              <a:rPr lang="zh-TW" altLang="en-US" sz="2400"/>
              <a:t>權限</a:t>
            </a:r>
          </a:p>
          <a:p>
            <a:pPr lvl="1">
              <a:lnSpc>
                <a:spcPct val="90000"/>
              </a:lnSpc>
            </a:pPr>
            <a:endParaRPr lang="zh-TW" altLang="en-US" sz="1000"/>
          </a:p>
          <a:p>
            <a:pPr>
              <a:lnSpc>
                <a:spcPct val="90000"/>
              </a:lnSpc>
            </a:pPr>
            <a:r>
              <a:rPr lang="zh-TW" altLang="en-US" sz="2800"/>
              <a:t>修改一個檔案的基本權限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使用者在該檔案所在的目錄至少要有 </a:t>
            </a:r>
            <a:r>
              <a:rPr lang="en-US" altLang="zh-TW" sz="2400"/>
              <a:t>x </a:t>
            </a:r>
            <a:r>
              <a:rPr lang="zh-TW" altLang="en-US" sz="2400"/>
              <a:t>權限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使用者對該檔案至少要有 </a:t>
            </a:r>
            <a:r>
              <a:rPr lang="en-US" altLang="zh-TW" sz="2400"/>
              <a:t>r, w </a:t>
            </a:r>
            <a:r>
              <a:rPr lang="zh-TW" altLang="en-US" sz="2400"/>
              <a:t>權限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68D5-53D1-284C-9E16-78C1284B153D}" type="slidenum">
              <a:rPr lang="en-US" altLang="zh-TW"/>
              <a:pPr/>
              <a:t>106</a:t>
            </a:fld>
            <a:endParaRPr lang="en-US" altLang="zh-TW"/>
          </a:p>
        </p:txBody>
      </p:sp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權限管理</a:t>
            </a:r>
          </a:p>
        </p:txBody>
      </p:sp>
    </p:spTree>
    <p:extLst>
      <p:ext uri="{BB962C8B-B14F-4D97-AF65-F5344CB8AC3E}">
        <p14:creationId xmlns:p14="http://schemas.microsoft.com/office/powerpoint/2010/main" val="12077780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權限的應用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</p:txBody>
      </p:sp>
      <p:sp>
        <p:nvSpPr>
          <p:cNvPr id="5560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建立一個檔案的基本權限</a:t>
            </a:r>
          </a:p>
          <a:p>
            <a:pPr lvl="1"/>
            <a:r>
              <a:rPr lang="zh-TW" altLang="en-US"/>
              <a:t>使用者在該目錄要具有 </a:t>
            </a:r>
            <a:r>
              <a:rPr lang="en-US" altLang="zh-TW"/>
              <a:t>w,x </a:t>
            </a:r>
            <a:r>
              <a:rPr lang="zh-TW" altLang="en-US"/>
              <a:t>的權限</a:t>
            </a:r>
          </a:p>
          <a:p>
            <a:pPr lvl="1"/>
            <a:endParaRPr lang="zh-TW" altLang="en-US" sz="1000"/>
          </a:p>
          <a:p>
            <a:r>
              <a:rPr lang="zh-TW" altLang="en-US"/>
              <a:t>進入某目錄並執行該目錄下的某個指令</a:t>
            </a:r>
          </a:p>
          <a:p>
            <a:pPr lvl="1"/>
            <a:r>
              <a:rPr lang="zh-TW" altLang="en-US"/>
              <a:t>使用者在該目錄至少要有 </a:t>
            </a:r>
            <a:r>
              <a:rPr lang="en-US" altLang="zh-TW"/>
              <a:t>x </a:t>
            </a:r>
            <a:r>
              <a:rPr lang="zh-TW" altLang="en-US"/>
              <a:t>的權限</a:t>
            </a:r>
          </a:p>
          <a:p>
            <a:pPr lvl="1"/>
            <a:r>
              <a:rPr lang="zh-TW" altLang="en-US"/>
              <a:t>使用者在該檔案至少需要有 </a:t>
            </a:r>
            <a:r>
              <a:rPr lang="en-US" altLang="zh-TW"/>
              <a:t>x </a:t>
            </a:r>
            <a:r>
              <a:rPr lang="zh-TW" altLang="en-US"/>
              <a:t>的權限</a:t>
            </a:r>
          </a:p>
          <a:p>
            <a:pPr lvl="1"/>
            <a:endParaRPr lang="zh-TW" altLang="en-US" sz="1000"/>
          </a:p>
          <a:p>
            <a:r>
              <a:rPr lang="zh-TW" altLang="en-US"/>
              <a:t>思考</a:t>
            </a:r>
          </a:p>
          <a:p>
            <a:pPr lvl="1"/>
            <a:r>
              <a:rPr lang="zh-TW" altLang="en-US"/>
              <a:t>對於 </a:t>
            </a:r>
            <a:r>
              <a:rPr lang="en-US" altLang="zh-TW"/>
              <a:t>cp </a:t>
            </a:r>
            <a:r>
              <a:rPr lang="zh-TW" altLang="en-US"/>
              <a:t>來說，來源</a:t>
            </a:r>
            <a:r>
              <a:rPr lang="en-US" altLang="zh-TW"/>
              <a:t>/</a:t>
            </a:r>
            <a:r>
              <a:rPr lang="zh-TW" altLang="en-US"/>
              <a:t>目標的權限各是如何？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D219-7B9A-B94C-B7F0-39F7FB1F6EFE}" type="slidenum">
              <a:rPr lang="en-US" altLang="zh-TW"/>
              <a:pPr/>
              <a:t>107</a:t>
            </a:fld>
            <a:endParaRPr lang="en-US" altLang="zh-TW"/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權限管理</a:t>
            </a:r>
          </a:p>
        </p:txBody>
      </p:sp>
    </p:spTree>
    <p:extLst>
      <p:ext uri="{BB962C8B-B14F-4D97-AF65-F5344CB8AC3E}">
        <p14:creationId xmlns:p14="http://schemas.microsoft.com/office/powerpoint/2010/main" val="111097760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特殊屬性與旗標</a:t>
            </a:r>
          </a:p>
        </p:txBody>
      </p:sp>
      <p:sp>
        <p:nvSpPr>
          <p:cNvPr id="5468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特殊屬性的建立</a:t>
            </a:r>
            <a:r>
              <a:rPr lang="en-US" altLang="zh-TW" sz="2800"/>
              <a:t>/</a:t>
            </a:r>
            <a:r>
              <a:rPr lang="zh-TW" altLang="en-US" sz="2800"/>
              <a:t>顯示方法</a:t>
            </a:r>
            <a:r>
              <a:rPr lang="en-US" altLang="zh-TW" sz="2800"/>
              <a:t>(ext2/ext3</a:t>
            </a:r>
            <a:r>
              <a:rPr lang="zh-TW" altLang="en-US" sz="2800"/>
              <a:t>支援</a:t>
            </a:r>
            <a:r>
              <a:rPr lang="en-US" altLang="zh-TW" sz="2800"/>
              <a:t>)</a:t>
            </a:r>
          </a:p>
          <a:p>
            <a:pPr lvl="1"/>
            <a:r>
              <a:rPr lang="en-US" altLang="zh-TW" sz="2400"/>
              <a:t>chattr [+-=][ia] file</a:t>
            </a:r>
          </a:p>
          <a:p>
            <a:pPr lvl="1"/>
            <a:r>
              <a:rPr lang="en-US" altLang="zh-TW" sz="2400"/>
              <a:t>lsattr file</a:t>
            </a:r>
          </a:p>
          <a:p>
            <a:r>
              <a:rPr lang="zh-TW" altLang="en-US" sz="2800"/>
              <a:t>特殊旗標的意義</a:t>
            </a:r>
          </a:p>
          <a:p>
            <a:pPr lvl="1"/>
            <a:r>
              <a:rPr lang="en-US" altLang="zh-TW" sz="2400"/>
              <a:t>rwsrwsrwt</a:t>
            </a:r>
          </a:p>
          <a:p>
            <a:pPr lvl="2"/>
            <a:r>
              <a:rPr lang="zh-TW" altLang="en-US" sz="2000"/>
              <a:t>第一個</a:t>
            </a:r>
            <a:r>
              <a:rPr lang="en-US" altLang="zh-TW" sz="2000"/>
              <a:t>s	SUID</a:t>
            </a:r>
            <a:r>
              <a:rPr lang="zh-TW" altLang="en-US" sz="2000"/>
              <a:t>，二進位程式，</a:t>
            </a:r>
            <a:r>
              <a:rPr lang="en-US" altLang="zh-TW" sz="2000"/>
              <a:t>run-time</a:t>
            </a:r>
            <a:r>
              <a:rPr lang="zh-TW" altLang="en-US" sz="2000"/>
              <a:t>，</a:t>
            </a:r>
            <a:r>
              <a:rPr lang="en-US" altLang="zh-TW" sz="2000"/>
              <a:t>owner</a:t>
            </a:r>
          </a:p>
          <a:p>
            <a:pPr lvl="2"/>
            <a:r>
              <a:rPr lang="zh-TW" altLang="en-US" sz="2000"/>
              <a:t>第二個</a:t>
            </a:r>
            <a:r>
              <a:rPr lang="en-US" altLang="zh-TW" sz="2000"/>
              <a:t>s	SGID</a:t>
            </a:r>
            <a:r>
              <a:rPr lang="zh-TW" altLang="en-US" sz="2000"/>
              <a:t>，目錄，有效群組</a:t>
            </a:r>
          </a:p>
          <a:p>
            <a:pPr lvl="2"/>
            <a:r>
              <a:rPr lang="zh-TW" altLang="en-US" sz="2000"/>
              <a:t>第三個</a:t>
            </a:r>
            <a:r>
              <a:rPr lang="en-US" altLang="zh-TW" sz="2000"/>
              <a:t>t	SBIT</a:t>
            </a:r>
            <a:r>
              <a:rPr lang="zh-TW" altLang="en-US" sz="2000"/>
              <a:t>，只有自己與</a:t>
            </a:r>
            <a:r>
              <a:rPr lang="en-US" altLang="zh-TW" sz="2000"/>
              <a:t>root</a:t>
            </a:r>
            <a:r>
              <a:rPr lang="zh-TW" altLang="en-US" sz="2000"/>
              <a:t>可刪除自己的</a:t>
            </a:r>
            <a:r>
              <a:rPr lang="en-US" altLang="zh-TW" sz="2000"/>
              <a:t>file</a:t>
            </a:r>
          </a:p>
          <a:p>
            <a:r>
              <a:rPr lang="zh-TW" altLang="en-US" sz="2800"/>
              <a:t>預設權限</a:t>
            </a:r>
          </a:p>
          <a:p>
            <a:pPr lvl="1"/>
            <a:r>
              <a:rPr lang="en-US" altLang="zh-TW" sz="2400"/>
              <a:t>umask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275-DE94-7B4C-A5F7-EF0DEC013630}" type="slidenum">
              <a:rPr lang="en-US" altLang="zh-TW"/>
              <a:pPr/>
              <a:t>108</a:t>
            </a:fld>
            <a:endParaRPr lang="en-US" altLang="zh-TW"/>
          </a:p>
        </p:txBody>
      </p:sp>
      <p:sp>
        <p:nvSpPr>
          <p:cNvPr id="54682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權限管理</a:t>
            </a:r>
          </a:p>
        </p:txBody>
      </p:sp>
    </p:spTree>
    <p:extLst>
      <p:ext uri="{BB962C8B-B14F-4D97-AF65-F5344CB8AC3E}">
        <p14:creationId xmlns:p14="http://schemas.microsoft.com/office/powerpoint/2010/main" val="197781383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2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BASH</a:t>
            </a:r>
            <a:r>
              <a:rPr lang="zh-TW" altLang="en-US"/>
              <a:t>的工作管理</a:t>
            </a:r>
          </a:p>
        </p:txBody>
      </p:sp>
      <p:sp>
        <p:nvSpPr>
          <p:cNvPr id="560133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768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影響</a:t>
            </a:r>
            <a:r>
              <a:rPr lang="en-US" altLang="zh-TW"/>
              <a:t>bash</a:t>
            </a:r>
            <a:r>
              <a:rPr lang="zh-TW" altLang="en-US"/>
              <a:t>操作環境的變數</a:t>
            </a:r>
          </a:p>
        </p:txBody>
      </p:sp>
      <p:sp>
        <p:nvSpPr>
          <p:cNvPr id="2478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幾個較重要的，會影響環境的變數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HOME	</a:t>
            </a:r>
            <a:r>
              <a:rPr lang="zh-TW" altLang="en-US"/>
              <a:t>家目錄，即 </a:t>
            </a:r>
            <a:r>
              <a:rPr lang="en-US" altLang="zh-TW"/>
              <a:t>~ </a:t>
            </a:r>
            <a:r>
              <a:rPr lang="zh-TW" altLang="en-US"/>
              <a:t>所代表的目錄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MAIL		</a:t>
            </a:r>
            <a:r>
              <a:rPr lang="zh-TW" altLang="en-US"/>
              <a:t>輸入 </a:t>
            </a:r>
            <a:r>
              <a:rPr lang="en-US" altLang="zh-TW"/>
              <a:t>mail  </a:t>
            </a:r>
            <a:r>
              <a:rPr lang="zh-TW" altLang="en-US"/>
              <a:t>即可收信</a:t>
            </a:r>
            <a:r>
              <a:rPr lang="en-US" altLang="zh-TW"/>
              <a:t>(</a:t>
            </a:r>
            <a:r>
              <a:rPr lang="zh-TW" altLang="en-US"/>
              <a:t>信箱</a:t>
            </a:r>
            <a:r>
              <a:rPr lang="en-US" altLang="zh-TW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HISTSIZE	history </a:t>
            </a:r>
            <a:r>
              <a:rPr lang="zh-TW" altLang="en-US"/>
              <a:t>的紀錄比數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LANG		</a:t>
            </a:r>
            <a:r>
              <a:rPr lang="zh-TW" altLang="en-US"/>
              <a:t>語系資料 </a:t>
            </a:r>
            <a:r>
              <a:rPr lang="en-US" altLang="zh-TW"/>
              <a:t>(</a:t>
            </a:r>
            <a:r>
              <a:rPr lang="zh-TW" altLang="en-US"/>
              <a:t>可用 </a:t>
            </a:r>
            <a:r>
              <a:rPr lang="en-US" altLang="zh-TW"/>
              <a:t>locale –a)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PATH		</a:t>
            </a:r>
            <a:r>
              <a:rPr lang="zh-TW" altLang="en-US"/>
              <a:t>指令執行查詢目錄順序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PS1		</a:t>
            </a:r>
            <a:r>
              <a:rPr lang="zh-TW" altLang="en-US"/>
              <a:t>命令提示字元</a:t>
            </a:r>
            <a:r>
              <a:rPr lang="en-US" altLang="zh-TW"/>
              <a:t>(man bash)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$		</a:t>
            </a:r>
            <a:r>
              <a:rPr lang="zh-TW" altLang="en-US"/>
              <a:t>此 </a:t>
            </a:r>
            <a:r>
              <a:rPr lang="en-US" altLang="zh-TW"/>
              <a:t>shell </a:t>
            </a:r>
            <a:r>
              <a:rPr lang="zh-TW" altLang="en-US"/>
              <a:t>的 </a:t>
            </a:r>
            <a:r>
              <a:rPr lang="en-US" altLang="zh-TW"/>
              <a:t>PID </a:t>
            </a:r>
            <a:r>
              <a:rPr lang="zh-TW" altLang="en-US"/>
              <a:t>號碼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?		</a:t>
            </a:r>
            <a:r>
              <a:rPr lang="zh-TW" altLang="en-US"/>
              <a:t>上個指令執行回傳值 </a:t>
            </a:r>
            <a:r>
              <a:rPr lang="en-US" altLang="zh-TW"/>
              <a:t>(0</a:t>
            </a:r>
            <a:r>
              <a:rPr lang="zh-TW" altLang="en-US"/>
              <a:t>為正確</a:t>
            </a:r>
            <a:r>
              <a:rPr lang="en-US" altLang="zh-TW"/>
              <a:t>)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244-A814-3F45-9B12-9E65C816EF8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job control</a:t>
            </a:r>
          </a:p>
        </p:txBody>
      </p:sp>
      <p:sp>
        <p:nvSpPr>
          <p:cNvPr id="5519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單一終端機工作介面</a:t>
            </a:r>
          </a:p>
          <a:p>
            <a:pPr lvl="1"/>
            <a:r>
              <a:rPr lang="en-US" altLang="zh-TW"/>
              <a:t>command &amp;		</a:t>
            </a:r>
            <a:r>
              <a:rPr lang="en-US" altLang="zh-TW">
                <a:sym typeface="Wingdings" charset="2"/>
              </a:rPr>
              <a:t></a:t>
            </a:r>
            <a:r>
              <a:rPr lang="zh-TW" altLang="en-US">
                <a:sym typeface="Wingdings" charset="2"/>
              </a:rPr>
              <a:t>在背景中</a:t>
            </a:r>
            <a:r>
              <a:rPr lang="en-US" altLang="zh-TW">
                <a:sym typeface="Wingdings" charset="2"/>
              </a:rPr>
              <a:t>『</a:t>
            </a:r>
            <a:r>
              <a:rPr lang="zh-TW" altLang="en-US">
                <a:sym typeface="Wingdings" charset="2"/>
              </a:rPr>
              <a:t>執行</a:t>
            </a:r>
            <a:r>
              <a:rPr lang="en-US" altLang="zh-TW">
                <a:sym typeface="Wingdings" charset="2"/>
              </a:rPr>
              <a:t>』</a:t>
            </a:r>
          </a:p>
          <a:p>
            <a:pPr lvl="1"/>
            <a:r>
              <a:rPr lang="en-US" altLang="zh-TW">
                <a:sym typeface="Wingdings" charset="2"/>
              </a:rPr>
              <a:t>jobs			</a:t>
            </a:r>
            <a:r>
              <a:rPr lang="zh-TW" altLang="en-US">
                <a:sym typeface="Wingdings" charset="2"/>
              </a:rPr>
              <a:t>查看背景中的工作情況</a:t>
            </a:r>
          </a:p>
          <a:p>
            <a:pPr lvl="1"/>
            <a:r>
              <a:rPr lang="en-US" altLang="zh-TW">
                <a:sym typeface="Wingdings" charset="2"/>
              </a:rPr>
              <a:t>fg %n			</a:t>
            </a:r>
            <a:r>
              <a:rPr lang="zh-TW" altLang="en-US">
                <a:sym typeface="Wingdings" charset="2"/>
              </a:rPr>
              <a:t>取出第</a:t>
            </a:r>
            <a:r>
              <a:rPr lang="en-US" altLang="zh-TW">
                <a:sym typeface="Wingdings" charset="2"/>
              </a:rPr>
              <a:t>n</a:t>
            </a:r>
            <a:r>
              <a:rPr lang="zh-TW" altLang="en-US">
                <a:sym typeface="Wingdings" charset="2"/>
              </a:rPr>
              <a:t>個工作到前景</a:t>
            </a:r>
          </a:p>
          <a:p>
            <a:pPr lvl="1"/>
            <a:r>
              <a:rPr lang="en-US" altLang="zh-TW">
                <a:sym typeface="Wingdings" charset="2"/>
              </a:rPr>
              <a:t>bg %n			</a:t>
            </a:r>
            <a:r>
              <a:rPr lang="zh-TW" altLang="en-US">
                <a:sym typeface="Wingdings" charset="2"/>
              </a:rPr>
              <a:t>讓第</a:t>
            </a:r>
            <a:r>
              <a:rPr lang="en-US" altLang="zh-TW">
                <a:sym typeface="Wingdings" charset="2"/>
              </a:rPr>
              <a:t>n</a:t>
            </a:r>
            <a:r>
              <a:rPr lang="zh-TW" altLang="en-US">
                <a:sym typeface="Wingdings" charset="2"/>
              </a:rPr>
              <a:t>個工作在背景執行</a:t>
            </a:r>
          </a:p>
          <a:p>
            <a:pPr lvl="1"/>
            <a:r>
              <a:rPr lang="en-US" altLang="zh-TW">
                <a:sym typeface="Wingdings" charset="2"/>
              </a:rPr>
              <a:t>kill %n			</a:t>
            </a:r>
            <a:r>
              <a:rPr lang="zh-TW" altLang="en-US">
                <a:sym typeface="Wingdings" charset="2"/>
              </a:rPr>
              <a:t>刪除第 </a:t>
            </a:r>
            <a:r>
              <a:rPr lang="en-US" altLang="zh-TW">
                <a:sym typeface="Wingdings" charset="2"/>
              </a:rPr>
              <a:t>n </a:t>
            </a:r>
            <a:r>
              <a:rPr lang="zh-TW" altLang="en-US">
                <a:sym typeface="Wingdings" charset="2"/>
              </a:rPr>
              <a:t>個工作</a:t>
            </a:r>
          </a:p>
          <a:p>
            <a:pPr lvl="1"/>
            <a:r>
              <a:rPr lang="en-US" altLang="zh-TW">
                <a:sym typeface="Wingdings" charset="2"/>
              </a:rPr>
              <a:t>[ctrl]-z			</a:t>
            </a:r>
            <a:r>
              <a:rPr lang="zh-TW" altLang="en-US">
                <a:sym typeface="Wingdings" charset="2"/>
              </a:rPr>
              <a:t>將前景的工作丟到背景暫停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6065-3866-C34D-A56B-23B8B8557F1D}" type="slidenum">
              <a:rPr lang="en-US" altLang="zh-TW"/>
              <a:pPr/>
              <a:t>110</a:t>
            </a:fld>
            <a:endParaRPr lang="en-US" altLang="zh-TW"/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的工作管理</a:t>
            </a:r>
          </a:p>
        </p:txBody>
      </p:sp>
    </p:spTree>
    <p:extLst>
      <p:ext uri="{BB962C8B-B14F-4D97-AF65-F5344CB8AC3E}">
        <p14:creationId xmlns:p14="http://schemas.microsoft.com/office/powerpoint/2010/main" val="147897628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程序管理</a:t>
            </a:r>
          </a:p>
        </p:txBody>
      </p:sp>
      <p:sp>
        <p:nvSpPr>
          <p:cNvPr id="562181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12415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觀察程序的重要指令</a:t>
            </a:r>
          </a:p>
        </p:txBody>
      </p:sp>
      <p:sp>
        <p:nvSpPr>
          <p:cNvPr id="5642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TW" altLang="en-US" sz="2800"/>
              <a:t>靜態觀察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ps –l		</a:t>
            </a:r>
            <a:r>
              <a:rPr lang="zh-TW" altLang="en-US" sz="2400"/>
              <a:t>僅查詢個人有關的</a:t>
            </a:r>
            <a:r>
              <a:rPr lang="en-US" altLang="zh-TW" sz="2400"/>
              <a:t>bash</a:t>
            </a:r>
            <a:r>
              <a:rPr lang="zh-TW" altLang="en-US" sz="2400"/>
              <a:t>相關程序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ps aux		</a:t>
            </a:r>
            <a:r>
              <a:rPr lang="zh-TW" altLang="en-US" sz="2400"/>
              <a:t>查詢整個系統的程序資訊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pstree [-pu]	</a:t>
            </a:r>
            <a:r>
              <a:rPr lang="zh-TW" altLang="en-US" sz="2400"/>
              <a:t>以樹狀關係圖查詢程序相關性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動態觀察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使用</a:t>
            </a:r>
            <a:r>
              <a:rPr lang="en-US" altLang="zh-TW" sz="2400"/>
              <a:t>X Window</a:t>
            </a:r>
            <a:r>
              <a:rPr lang="zh-TW" altLang="en-US" sz="2400"/>
              <a:t>底下的圖形介面，</a:t>
            </a:r>
            <a:r>
              <a:rPr lang="en-US" altLang="zh-TW" sz="2000"/>
              <a:t>ex&gt;gnome-system-monitor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top [-d sec]	</a:t>
            </a:r>
            <a:r>
              <a:rPr lang="zh-TW" altLang="en-US" sz="2400"/>
              <a:t>預設五秒鐘更新一次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系統資源觀察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free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uptime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sar, vmstat	</a:t>
            </a:r>
            <a:r>
              <a:rPr lang="zh-TW" altLang="en-US" sz="2400"/>
              <a:t>需安裝額外的套件才能有</a:t>
            </a:r>
            <a:r>
              <a:rPr lang="en-US" altLang="zh-TW" sz="2400"/>
              <a:t>sar</a:t>
            </a:r>
            <a:r>
              <a:rPr lang="zh-TW" altLang="en-US" sz="2400"/>
              <a:t>指令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4554-46D5-634E-B1DE-73690DF7EE59}" type="slidenum">
              <a:rPr lang="en-US" altLang="zh-TW"/>
              <a:pPr/>
              <a:t>112</a:t>
            </a:fld>
            <a:endParaRPr lang="en-US" altLang="zh-TW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程序管理</a:t>
            </a:r>
          </a:p>
        </p:txBody>
      </p:sp>
    </p:spTree>
    <p:extLst>
      <p:ext uri="{BB962C8B-B14F-4D97-AF65-F5344CB8AC3E}">
        <p14:creationId xmlns:p14="http://schemas.microsoft.com/office/powerpoint/2010/main" val="10912924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程序的優先執行緒</a:t>
            </a:r>
            <a:r>
              <a:rPr lang="en-US" altLang="zh-TW"/>
              <a:t>(Priority)</a:t>
            </a:r>
          </a:p>
        </p:txBody>
      </p:sp>
      <p:sp>
        <p:nvSpPr>
          <p:cNvPr id="5652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關於</a:t>
            </a:r>
            <a:r>
              <a:rPr lang="en-US" altLang="zh-TW"/>
              <a:t>nice</a:t>
            </a:r>
            <a:r>
              <a:rPr lang="zh-TW" altLang="en-US"/>
              <a:t>值</a:t>
            </a:r>
          </a:p>
          <a:p>
            <a:pPr lvl="1"/>
            <a:r>
              <a:rPr lang="zh-TW" altLang="en-US"/>
              <a:t>可更改</a:t>
            </a:r>
            <a:r>
              <a:rPr lang="en-US" altLang="zh-TW"/>
              <a:t>PRI</a:t>
            </a:r>
            <a:r>
              <a:rPr lang="zh-TW" altLang="en-US"/>
              <a:t>數值</a:t>
            </a:r>
          </a:p>
          <a:p>
            <a:pPr lvl="1"/>
            <a:r>
              <a:rPr lang="zh-TW" altLang="en-US"/>
              <a:t>範圍界於 </a:t>
            </a:r>
            <a:r>
              <a:rPr lang="en-US" altLang="zh-TW"/>
              <a:t>-20~19</a:t>
            </a:r>
            <a:r>
              <a:rPr lang="zh-TW" altLang="en-US"/>
              <a:t>之間</a:t>
            </a:r>
          </a:p>
          <a:p>
            <a:pPr lvl="1"/>
            <a:r>
              <a:rPr lang="zh-TW" altLang="en-US"/>
              <a:t>只有</a:t>
            </a:r>
            <a:r>
              <a:rPr lang="en-US" altLang="zh-TW"/>
              <a:t>root</a:t>
            </a:r>
            <a:r>
              <a:rPr lang="zh-TW" altLang="en-US"/>
              <a:t>可以調整成為負值</a:t>
            </a:r>
          </a:p>
          <a:p>
            <a:pPr lvl="1"/>
            <a:r>
              <a:rPr lang="zh-TW" altLang="en-US"/>
              <a:t>一般使用者只能調整自己的</a:t>
            </a:r>
            <a:r>
              <a:rPr lang="en-US" altLang="zh-TW"/>
              <a:t>PID</a:t>
            </a:r>
            <a:r>
              <a:rPr lang="zh-TW" altLang="en-US"/>
              <a:t>且僅能越調越高</a:t>
            </a:r>
          </a:p>
          <a:p>
            <a:r>
              <a:rPr lang="zh-TW" altLang="en-US"/>
              <a:t>常用指令</a:t>
            </a:r>
          </a:p>
          <a:p>
            <a:pPr lvl="1"/>
            <a:r>
              <a:rPr lang="en-US" altLang="zh-TW"/>
              <a:t>nice –n [nice] command</a:t>
            </a:r>
          </a:p>
          <a:p>
            <a:pPr lvl="1"/>
            <a:r>
              <a:rPr lang="en-US" altLang="zh-TW"/>
              <a:t>renice [nice] PID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422-AC10-EC4D-9D76-087164F1B58D}" type="slidenum">
              <a:rPr lang="en-US" altLang="zh-TW"/>
              <a:pPr/>
              <a:t>113</a:t>
            </a:fld>
            <a:endParaRPr lang="en-US" altLang="zh-TW"/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程序管理</a:t>
            </a:r>
          </a:p>
        </p:txBody>
      </p:sp>
    </p:spTree>
    <p:extLst>
      <p:ext uri="{BB962C8B-B14F-4D97-AF65-F5344CB8AC3E}">
        <p14:creationId xmlns:p14="http://schemas.microsoft.com/office/powerpoint/2010/main" val="184135756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程序的控制</a:t>
            </a:r>
          </a:p>
        </p:txBody>
      </p:sp>
      <p:sp>
        <p:nvSpPr>
          <p:cNvPr id="5662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程序之間的管理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可以透過給予</a:t>
            </a:r>
            <a:r>
              <a:rPr lang="en-US" altLang="zh-TW"/>
              <a:t>PID</a:t>
            </a:r>
            <a:r>
              <a:rPr lang="zh-TW" altLang="en-US"/>
              <a:t>一個</a:t>
            </a:r>
            <a:r>
              <a:rPr lang="en-US" altLang="zh-TW"/>
              <a:t>signal</a:t>
            </a:r>
            <a:r>
              <a:rPr lang="zh-TW" altLang="en-US"/>
              <a:t>來管理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常見的幾個</a:t>
            </a:r>
            <a:r>
              <a:rPr lang="en-US" altLang="zh-TW"/>
              <a:t>signal</a:t>
            </a:r>
            <a:r>
              <a:rPr lang="zh-TW" altLang="en-US"/>
              <a:t>為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1	SIGHUP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9	SIGKILL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15	SIGTERM (default)</a:t>
            </a:r>
          </a:p>
          <a:p>
            <a:pPr>
              <a:lnSpc>
                <a:spcPct val="90000"/>
              </a:lnSpc>
            </a:pPr>
            <a:r>
              <a:rPr lang="zh-TW" altLang="en-US"/>
              <a:t>常用的指令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kill –N PID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killall –N command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971F-D03B-6046-BE52-70FBFFCC6390}" type="slidenum">
              <a:rPr lang="en-US" altLang="zh-TW"/>
              <a:pPr/>
              <a:t>114</a:t>
            </a:fld>
            <a:endParaRPr lang="en-US" altLang="zh-TW"/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程序管理</a:t>
            </a:r>
          </a:p>
        </p:txBody>
      </p:sp>
    </p:spTree>
    <p:extLst>
      <p:ext uri="{BB962C8B-B14F-4D97-AF65-F5344CB8AC3E}">
        <p14:creationId xmlns:p14="http://schemas.microsoft.com/office/powerpoint/2010/main" val="3096740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精選範例</a:t>
            </a:r>
          </a:p>
        </p:txBody>
      </p:sp>
      <p:sp>
        <p:nvSpPr>
          <p:cNvPr id="226309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380917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請問如何把程式</a:t>
            </a:r>
            <a:r>
              <a:rPr lang="en-US" altLang="zh-TW" sz="2400"/>
              <a:t>foo</a:t>
            </a:r>
            <a:r>
              <a:rPr lang="zh-TW" altLang="en-US" sz="2400"/>
              <a:t>放到背景執行？ （複選）</a:t>
            </a:r>
            <a:r>
              <a:rPr lang="en-US" altLang="zh-TW" sz="2400"/>
              <a:t>AD</a:t>
            </a:r>
          </a:p>
          <a:p>
            <a:pPr lvl="1"/>
            <a:r>
              <a:rPr lang="en-US" altLang="zh-TW" sz="2000"/>
              <a:t>(A) foo &amp;</a:t>
            </a:r>
          </a:p>
          <a:p>
            <a:pPr lvl="1"/>
            <a:r>
              <a:rPr lang="en-US" altLang="zh-TW" sz="2000"/>
              <a:t>(B) foo %</a:t>
            </a:r>
          </a:p>
          <a:p>
            <a:pPr lvl="1"/>
            <a:r>
              <a:rPr lang="en-US" altLang="zh-TW" sz="2000"/>
              <a:t>(C) foo !</a:t>
            </a:r>
          </a:p>
          <a:p>
            <a:pPr lvl="1"/>
            <a:r>
              <a:rPr lang="en-US" altLang="zh-TW" sz="2000"/>
              <a:t>(D) foo</a:t>
            </a:r>
            <a:r>
              <a:rPr lang="zh-TW" altLang="en-US" sz="2000"/>
              <a:t>然後</a:t>
            </a:r>
            <a:r>
              <a:rPr lang="en-US" altLang="zh-TW" sz="2000"/>
              <a:t>[Ctrl]+z</a:t>
            </a:r>
            <a:r>
              <a:rPr lang="zh-TW" altLang="en-US" sz="2000"/>
              <a:t>然後</a:t>
            </a:r>
            <a:r>
              <a:rPr lang="en-US" altLang="zh-TW" sz="2000"/>
              <a:t>bg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我的系統現在是處於</a:t>
            </a:r>
            <a:r>
              <a:rPr lang="en-US" altLang="zh-TW" sz="2400"/>
              <a:t>X Window</a:t>
            </a:r>
            <a:r>
              <a:rPr lang="zh-TW" altLang="en-US" sz="2400"/>
              <a:t>環境中，這表示我現在正執行</a:t>
            </a:r>
            <a:r>
              <a:rPr lang="en-US" altLang="zh-TW" sz="2400"/>
              <a:t>runlevel 5</a:t>
            </a:r>
            <a:r>
              <a:rPr lang="zh-TW" altLang="en-US" sz="2400"/>
              <a:t>嗎？</a:t>
            </a:r>
            <a:r>
              <a:rPr lang="en-US" altLang="zh-TW" sz="2400"/>
              <a:t>D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是的！因為只有 </a:t>
            </a:r>
            <a:r>
              <a:rPr lang="en-US" altLang="zh-TW" sz="2000"/>
              <a:t>runlevel 5</a:t>
            </a:r>
            <a:r>
              <a:rPr lang="zh-TW" altLang="en-US" sz="2000"/>
              <a:t>才會啟動</a:t>
            </a:r>
            <a:r>
              <a:rPr lang="en-US" altLang="zh-TW" sz="2000"/>
              <a:t>X Window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不一定，得查察看</a:t>
            </a:r>
            <a:r>
              <a:rPr lang="en-US" altLang="zh-TW" sz="2000"/>
              <a:t>/etc/inittab</a:t>
            </a:r>
            <a:r>
              <a:rPr lang="zh-TW" altLang="en-US" sz="2000"/>
              <a:t>檔案中的</a:t>
            </a:r>
            <a:r>
              <a:rPr lang="en-US" altLang="zh-TW" sz="2000"/>
              <a:t>『initdefault』</a:t>
            </a:r>
            <a:r>
              <a:rPr lang="zh-TW" altLang="en-US" sz="2000"/>
              <a:t>那一行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是的，因為我執行</a:t>
            </a:r>
            <a:r>
              <a:rPr lang="en-US" altLang="zh-TW" sz="2000"/>
              <a:t>runlevel</a:t>
            </a:r>
            <a:r>
              <a:rPr lang="zh-TW" altLang="en-US" sz="2000"/>
              <a:t>指令時，指令輸出為 </a:t>
            </a:r>
            <a:r>
              <a:rPr lang="en-US" altLang="zh-TW" sz="2000"/>
              <a:t>5 3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不是，因為我執行</a:t>
            </a:r>
            <a:r>
              <a:rPr lang="en-US" altLang="zh-TW" sz="2000"/>
              <a:t>runlevel</a:t>
            </a:r>
            <a:r>
              <a:rPr lang="zh-TW" altLang="en-US" sz="2000"/>
              <a:t>指令時，指令輸出為 </a:t>
            </a:r>
            <a:r>
              <a:rPr lang="en-US" altLang="zh-TW" sz="2000"/>
              <a:t>N 3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8AC-1142-924A-B041-F4C6E0E76052}" type="slidenum">
              <a:rPr lang="en-US" altLang="zh-TW"/>
              <a:pPr/>
              <a:t>116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91227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請問下列哪一個</a:t>
            </a:r>
            <a:r>
              <a:rPr lang="en-US" altLang="zh-TW" sz="2400"/>
              <a:t>bash SHELL VARIABLE</a:t>
            </a:r>
            <a:r>
              <a:rPr lang="zh-TW" altLang="en-US" sz="2400"/>
              <a:t>代表所需記憶指令記錄</a:t>
            </a:r>
            <a:r>
              <a:rPr lang="en-US" altLang="zh-TW" sz="2400"/>
              <a:t>(command history)</a:t>
            </a:r>
            <a:r>
              <a:rPr lang="zh-TW" altLang="en-US" sz="2400"/>
              <a:t>的數目？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HISTFILE</a:t>
            </a:r>
          </a:p>
          <a:p>
            <a:pPr lvl="1"/>
            <a:r>
              <a:rPr lang="en-US" altLang="zh-TW" sz="2000"/>
              <a:t>(B) HISTFILESIZE</a:t>
            </a:r>
          </a:p>
          <a:p>
            <a:pPr lvl="1"/>
            <a:r>
              <a:rPr lang="en-US" altLang="zh-TW" sz="2000"/>
              <a:t>(C) HISTSIZE</a:t>
            </a:r>
          </a:p>
          <a:p>
            <a:pPr lvl="1"/>
            <a:r>
              <a:rPr lang="en-US" altLang="zh-TW" sz="2000"/>
              <a:t>(D) HISTCONTROL</a:t>
            </a:r>
          </a:p>
          <a:p>
            <a:pPr lvl="1"/>
            <a:endParaRPr lang="en-US" altLang="zh-TW" sz="2000"/>
          </a:p>
          <a:p>
            <a:r>
              <a:rPr lang="en-US" altLang="zh-TW" sz="2400"/>
              <a:t>Linux</a:t>
            </a:r>
            <a:r>
              <a:rPr lang="zh-TW" altLang="en-US" sz="2400"/>
              <a:t>在何種狀態下必須要重新開機使新的設定啟動？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更新</a:t>
            </a:r>
            <a:r>
              <a:rPr lang="en-US" altLang="zh-TW" sz="2000"/>
              <a:t>kernel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更改 </a:t>
            </a:r>
            <a:r>
              <a:rPr lang="en-US" altLang="zh-TW" sz="2000"/>
              <a:t>IP </a:t>
            </a:r>
            <a:r>
              <a:rPr lang="zh-TW" altLang="en-US" sz="2000"/>
              <a:t>位址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啟動使用者或群組的 </a:t>
            </a:r>
            <a:r>
              <a:rPr lang="en-US" altLang="zh-TW" sz="2000"/>
              <a:t>quota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安裝新的應用程式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EFC6-3FC1-764B-8136-2256A761A184}" type="slidenum">
              <a:rPr lang="en-US" altLang="zh-TW"/>
              <a:pPr/>
              <a:t>117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42735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在</a:t>
            </a:r>
            <a:r>
              <a:rPr lang="en-US" altLang="zh-TW" sz="2400"/>
              <a:t>Linux</a:t>
            </a:r>
            <a:r>
              <a:rPr lang="zh-TW" altLang="en-US" sz="2400"/>
              <a:t>檔案系統中，刪除一個檔案最少具備什麼權限？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只需對檔案所在目錄具有 </a:t>
            </a:r>
            <a:r>
              <a:rPr lang="en-US" altLang="zh-TW" sz="2000"/>
              <a:t>wx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只需對檔案所在目錄具有 </a:t>
            </a:r>
            <a:r>
              <a:rPr lang="en-US" altLang="zh-TW" sz="2000"/>
              <a:t>wx</a:t>
            </a:r>
            <a:r>
              <a:rPr lang="zh-TW" altLang="en-US" sz="2000"/>
              <a:t>，及對檔案具有 </a:t>
            </a:r>
            <a:r>
              <a:rPr lang="en-US" altLang="zh-TW" sz="2000"/>
              <a:t>w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只需對檔案所在目錄具有 </a:t>
            </a:r>
            <a:r>
              <a:rPr lang="en-US" altLang="zh-TW" sz="2000"/>
              <a:t>wx</a:t>
            </a:r>
            <a:r>
              <a:rPr lang="zh-TW" altLang="en-US" sz="2000"/>
              <a:t>，及對檔案具有 </a:t>
            </a:r>
            <a:r>
              <a:rPr lang="en-US" altLang="zh-TW" sz="2000"/>
              <a:t>rw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只需對檔案所在目錄具有 </a:t>
            </a:r>
            <a:r>
              <a:rPr lang="en-US" altLang="zh-TW" sz="2000"/>
              <a:t>w  </a:t>
            </a:r>
            <a:r>
              <a:rPr lang="zh-TW" altLang="en-US" sz="2000"/>
              <a:t>，及對檔案具有 </a:t>
            </a:r>
            <a:r>
              <a:rPr lang="en-US" altLang="zh-TW" sz="2000"/>
              <a:t>w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在</a:t>
            </a:r>
            <a:r>
              <a:rPr lang="en-US" altLang="zh-TW" sz="2400"/>
              <a:t>/etc/shadow</a:t>
            </a:r>
            <a:r>
              <a:rPr lang="zh-TW" altLang="en-US" sz="2400"/>
              <a:t>中，如</a:t>
            </a:r>
            <a:r>
              <a:rPr lang="en-US" altLang="zh-TW" sz="2400"/>
              <a:t>『adm:*:11979:0:99999:7:::』</a:t>
            </a:r>
            <a:r>
              <a:rPr lang="zh-TW" altLang="en-US" sz="2400"/>
              <a:t>第六欄代表？</a:t>
            </a:r>
            <a:r>
              <a:rPr lang="en-US" altLang="zh-TW" sz="2400"/>
              <a:t>D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密碼需變更的天數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帳號失效日期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帳號取消日期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密碼變更期限前之警告期限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9D3D-AF31-2A44-A633-20D780D1C888}" type="slidenum">
              <a:rPr lang="en-US" altLang="zh-TW"/>
              <a:pPr/>
              <a:t>118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697874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/>
              <a:t>使用者</a:t>
            </a:r>
            <a:r>
              <a:rPr lang="en-US" altLang="zh-TW" sz="2400"/>
              <a:t>foo</a:t>
            </a:r>
            <a:r>
              <a:rPr lang="zh-TW" altLang="en-US" sz="2400"/>
              <a:t>屬於群組</a:t>
            </a:r>
            <a:r>
              <a:rPr lang="en-US" altLang="zh-TW" sz="2400"/>
              <a:t>foo</a:t>
            </a:r>
            <a:r>
              <a:rPr lang="zh-TW" altLang="en-US" sz="2400"/>
              <a:t>，有一個目錄名稱為</a:t>
            </a:r>
            <a:r>
              <a:rPr lang="en-US" altLang="zh-TW" sz="2400"/>
              <a:t>foo</a:t>
            </a:r>
            <a:r>
              <a:rPr lang="zh-TW" altLang="en-US" sz="2400"/>
              <a:t>，使於使用者</a:t>
            </a:r>
            <a:r>
              <a:rPr lang="en-US" altLang="zh-TW" sz="2400"/>
              <a:t>root</a:t>
            </a:r>
            <a:r>
              <a:rPr lang="zh-TW" altLang="en-US" sz="2400"/>
              <a:t>及群組</a:t>
            </a:r>
            <a:r>
              <a:rPr lang="en-US" altLang="zh-TW" sz="2400"/>
              <a:t>root</a:t>
            </a:r>
            <a:r>
              <a:rPr lang="zh-TW" altLang="en-US" sz="2400"/>
              <a:t>，並且目錄</a:t>
            </a:r>
            <a:r>
              <a:rPr lang="en-US" altLang="zh-TW" sz="2400"/>
              <a:t>foo</a:t>
            </a:r>
            <a:r>
              <a:rPr lang="zh-TW" altLang="en-US" sz="2400"/>
              <a:t>的存取權限為</a:t>
            </a:r>
            <a:r>
              <a:rPr lang="en-US" altLang="zh-TW" sz="2400"/>
              <a:t>『drwxr-x--x』</a:t>
            </a:r>
            <a:r>
              <a:rPr lang="zh-TW" altLang="en-US" sz="2400"/>
              <a:t>請問下列哪些正確？</a:t>
            </a:r>
            <a:r>
              <a:rPr lang="en-US" altLang="zh-TW" sz="2400"/>
              <a:t>AD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使用者</a:t>
            </a:r>
            <a:r>
              <a:rPr lang="en-US" altLang="zh-TW" sz="2000"/>
              <a:t>foo</a:t>
            </a:r>
            <a:r>
              <a:rPr lang="zh-TW" altLang="en-US" sz="2000"/>
              <a:t>可以進入目錄</a:t>
            </a:r>
            <a:r>
              <a:rPr lang="en-US" altLang="zh-TW" sz="2000"/>
              <a:t>foo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使用者</a:t>
            </a:r>
            <a:r>
              <a:rPr lang="en-US" altLang="zh-TW" sz="2000"/>
              <a:t>foo</a:t>
            </a:r>
            <a:r>
              <a:rPr lang="zh-TW" altLang="en-US" sz="2000"/>
              <a:t>不能進入目錄</a:t>
            </a:r>
            <a:r>
              <a:rPr lang="en-US" altLang="zh-TW" sz="2000"/>
              <a:t>foo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使用者</a:t>
            </a:r>
            <a:r>
              <a:rPr lang="en-US" altLang="zh-TW" sz="2000"/>
              <a:t>foo</a:t>
            </a:r>
            <a:r>
              <a:rPr lang="zh-TW" altLang="en-US" sz="2000"/>
              <a:t>可以由</a:t>
            </a:r>
            <a:r>
              <a:rPr lang="en-US" altLang="zh-TW" sz="2000"/>
              <a:t>ls</a:t>
            </a:r>
            <a:r>
              <a:rPr lang="zh-TW" altLang="en-US" sz="2000"/>
              <a:t>看到目錄</a:t>
            </a:r>
            <a:r>
              <a:rPr lang="en-US" altLang="zh-TW" sz="2000"/>
              <a:t>foo</a:t>
            </a:r>
            <a:r>
              <a:rPr lang="zh-TW" altLang="en-US" sz="2000"/>
              <a:t>下有哪些檔案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如果目錄</a:t>
            </a:r>
            <a:r>
              <a:rPr lang="en-US" altLang="zh-TW" sz="2000"/>
              <a:t>foo</a:t>
            </a:r>
            <a:r>
              <a:rPr lang="zh-TW" altLang="en-US" sz="2000"/>
              <a:t>中有一檔案</a:t>
            </a:r>
            <a:r>
              <a:rPr lang="en-US" altLang="zh-TW" sz="2000"/>
              <a:t>bar</a:t>
            </a:r>
            <a:r>
              <a:rPr lang="zh-TW" altLang="en-US" sz="2000"/>
              <a:t>其存取權限為</a:t>
            </a:r>
            <a:r>
              <a:rPr lang="en-US" altLang="zh-TW" sz="2000"/>
              <a:t>777</a:t>
            </a:r>
            <a:r>
              <a:rPr lang="zh-TW" altLang="en-US" sz="2000"/>
              <a:t>，使用者</a:t>
            </a:r>
            <a:r>
              <a:rPr lang="en-US" altLang="zh-TW" sz="2000"/>
              <a:t>foo</a:t>
            </a:r>
            <a:r>
              <a:rPr lang="zh-TW" altLang="en-US" sz="2000"/>
              <a:t>可以讀取</a:t>
            </a:r>
            <a:r>
              <a:rPr lang="en-US" altLang="zh-TW" sz="2000"/>
              <a:t>bar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當一個使用者</a:t>
            </a:r>
            <a:r>
              <a:rPr lang="en-US" altLang="zh-TW" sz="2400"/>
              <a:t>bill</a:t>
            </a:r>
            <a:r>
              <a:rPr lang="zh-TW" altLang="en-US" sz="2400"/>
              <a:t>執行下面這個指令時，所謂的</a:t>
            </a:r>
            <a:r>
              <a:rPr lang="en-US" altLang="zh-TW" sz="2400"/>
              <a:t>effective UID</a:t>
            </a:r>
            <a:r>
              <a:rPr lang="zh-TW" altLang="en-US" sz="2400"/>
              <a:t>為何</a:t>
            </a:r>
            <a:r>
              <a:rPr lang="en-US" altLang="zh-TW" sz="2400"/>
              <a:t>『r-sr-x--x  joe  sales  /usr/local/bin/program』B</a:t>
            </a:r>
          </a:p>
          <a:p>
            <a:pPr lvl="1"/>
            <a:r>
              <a:rPr lang="en-US" altLang="zh-TW" sz="2000"/>
              <a:t>(A) bill</a:t>
            </a:r>
          </a:p>
          <a:p>
            <a:pPr lvl="1"/>
            <a:r>
              <a:rPr lang="en-US" altLang="zh-TW" sz="2000"/>
              <a:t>(B) joe</a:t>
            </a:r>
          </a:p>
          <a:p>
            <a:pPr lvl="1"/>
            <a:r>
              <a:rPr lang="en-US" altLang="zh-TW" sz="2000"/>
              <a:t>(C) sales</a:t>
            </a:r>
          </a:p>
          <a:p>
            <a:pPr lvl="1"/>
            <a:r>
              <a:rPr lang="en-US" altLang="zh-TW" sz="2000"/>
              <a:t>(D) root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D3E0-9DB1-3248-855B-E13E43476F46}" type="slidenum">
              <a:rPr lang="en-US" altLang="zh-TW"/>
              <a:pPr/>
              <a:t>119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66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變數的有效範圍</a:t>
            </a:r>
          </a:p>
        </p:txBody>
      </p:sp>
      <p:sp>
        <p:nvSpPr>
          <p:cNvPr id="2488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環境變數</a:t>
            </a:r>
          </a:p>
          <a:p>
            <a:pPr lvl="1"/>
            <a:r>
              <a:rPr lang="zh-TW" altLang="en-US"/>
              <a:t>當啟動一個 </a:t>
            </a:r>
            <a:r>
              <a:rPr lang="en-US" altLang="zh-TW"/>
              <a:t>shell </a:t>
            </a:r>
            <a:r>
              <a:rPr lang="zh-TW" altLang="en-US"/>
              <a:t>，作業系統分配一記憶區塊給 </a:t>
            </a:r>
            <a:r>
              <a:rPr lang="en-US" altLang="zh-TW"/>
              <a:t>shell </a:t>
            </a:r>
            <a:r>
              <a:rPr lang="zh-TW" altLang="en-US"/>
              <a:t>使用，此區域之變數可以讓子程序存取；</a:t>
            </a:r>
          </a:p>
          <a:p>
            <a:pPr lvl="1"/>
            <a:r>
              <a:rPr lang="zh-TW" altLang="en-US"/>
              <a:t>利用 </a:t>
            </a:r>
            <a:r>
              <a:rPr lang="en-US" altLang="zh-TW"/>
              <a:t>export </a:t>
            </a:r>
            <a:r>
              <a:rPr lang="zh-TW" altLang="en-US"/>
              <a:t>功能，可以讓變數的內容寫到上述的記憶區塊當中</a:t>
            </a:r>
            <a:r>
              <a:rPr lang="en-US" altLang="zh-TW"/>
              <a:t>(</a:t>
            </a:r>
            <a:r>
              <a:rPr lang="zh-TW" altLang="en-US"/>
              <a:t>環境變數</a:t>
            </a:r>
            <a:r>
              <a:rPr lang="en-US" altLang="zh-TW"/>
              <a:t>)</a:t>
            </a:r>
            <a:r>
              <a:rPr lang="zh-TW" altLang="en-US"/>
              <a:t>；</a:t>
            </a:r>
          </a:p>
          <a:p>
            <a:pPr lvl="1"/>
            <a:r>
              <a:rPr lang="zh-TW" altLang="en-US"/>
              <a:t>當載入另一個 </a:t>
            </a:r>
            <a:r>
              <a:rPr lang="en-US" altLang="zh-TW"/>
              <a:t>shell </a:t>
            </a:r>
            <a:r>
              <a:rPr lang="zh-TW" altLang="en-US"/>
              <a:t>時 </a:t>
            </a:r>
            <a:r>
              <a:rPr lang="en-US" altLang="zh-TW"/>
              <a:t>(</a:t>
            </a:r>
            <a:r>
              <a:rPr lang="zh-TW" altLang="en-US"/>
              <a:t>亦即啟動子程序，而離開原本的父程序了</a:t>
            </a:r>
            <a:r>
              <a:rPr lang="en-US" altLang="zh-TW"/>
              <a:t>)</a:t>
            </a:r>
            <a:r>
              <a:rPr lang="zh-TW" altLang="en-US"/>
              <a:t>，子 </a:t>
            </a:r>
            <a:r>
              <a:rPr lang="en-US" altLang="zh-TW"/>
              <a:t>shell </a:t>
            </a:r>
            <a:r>
              <a:rPr lang="zh-TW" altLang="en-US"/>
              <a:t>可以將父 </a:t>
            </a:r>
            <a:r>
              <a:rPr lang="en-US" altLang="zh-TW"/>
              <a:t>shell </a:t>
            </a:r>
            <a:r>
              <a:rPr lang="zh-TW" altLang="en-US"/>
              <a:t>的環境變數所在的記憶區塊導入自己的環境變數區塊當中。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905F-531E-3049-A1A4-3749C2B05211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請問</a:t>
            </a:r>
            <a:r>
              <a:rPr lang="en-US" altLang="zh-TW" sz="2400"/>
              <a:t>『chmod 3757 foo』</a:t>
            </a:r>
            <a:r>
              <a:rPr lang="zh-TW" altLang="en-US" sz="2400"/>
              <a:t>，</a:t>
            </a:r>
            <a:r>
              <a:rPr lang="en-US" altLang="zh-TW" sz="2400"/>
              <a:t>foo </a:t>
            </a:r>
            <a:r>
              <a:rPr lang="zh-TW" altLang="en-US" sz="2400"/>
              <a:t>為一個目錄，其權限為？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drwtr-srws</a:t>
            </a:r>
          </a:p>
          <a:p>
            <a:pPr lvl="1"/>
            <a:r>
              <a:rPr lang="en-US" altLang="zh-TW" sz="2000"/>
              <a:t>(B) drwxr-srwt</a:t>
            </a:r>
          </a:p>
          <a:p>
            <a:pPr lvl="1"/>
            <a:r>
              <a:rPr lang="en-US" altLang="zh-TW" sz="2000"/>
              <a:t>(C) drwsr-Srwt</a:t>
            </a:r>
          </a:p>
          <a:p>
            <a:pPr lvl="1"/>
            <a:r>
              <a:rPr lang="en-US" altLang="zh-TW" sz="2000"/>
              <a:t>(D) drwsr-srwx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使用</a:t>
            </a:r>
            <a:r>
              <a:rPr lang="en-US" altLang="zh-TW" sz="2400"/>
              <a:t>jobs</a:t>
            </a:r>
            <a:r>
              <a:rPr lang="zh-TW" altLang="en-US" sz="2400"/>
              <a:t>命令顯示背景執行工作，並列出執行的</a:t>
            </a:r>
            <a:r>
              <a:rPr lang="en-US" altLang="zh-TW" sz="2400"/>
              <a:t>PID</a:t>
            </a:r>
            <a:r>
              <a:rPr lang="zh-TW" altLang="en-US" sz="2400"/>
              <a:t>，下列何者正確？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jobs -t</a:t>
            </a:r>
          </a:p>
          <a:p>
            <a:pPr lvl="1"/>
            <a:r>
              <a:rPr lang="en-US" altLang="zh-TW" sz="2000"/>
              <a:t>(B) jobs -l</a:t>
            </a:r>
          </a:p>
          <a:p>
            <a:pPr lvl="1"/>
            <a:r>
              <a:rPr lang="en-US" altLang="zh-TW" sz="2000"/>
              <a:t>(C) jobs -i</a:t>
            </a:r>
          </a:p>
          <a:p>
            <a:pPr lvl="1"/>
            <a:r>
              <a:rPr lang="en-US" altLang="zh-TW" sz="2000"/>
              <a:t>(D) jobs -s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D9A8-404B-0241-8F26-075288EF57A2}" type="slidenum">
              <a:rPr lang="en-US" altLang="zh-TW"/>
              <a:pPr/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4401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使用 </a:t>
            </a:r>
            <a:r>
              <a:rPr lang="en-US" altLang="zh-TW" sz="2400"/>
              <a:t>nohup </a:t>
            </a:r>
            <a:r>
              <a:rPr lang="zh-TW" altLang="en-US" sz="2400"/>
              <a:t>命令敘述，何者最正確？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讓程序執行於背景中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使用者登出系統後，繼續於背景中執行該程序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使用者登出系統後，結束執行該程序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使用者登出系統後，該執行程序會暫停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藉由以下哪一種訊號</a:t>
            </a:r>
            <a:r>
              <a:rPr lang="en-US" altLang="zh-TW" sz="2400"/>
              <a:t>(signal)</a:t>
            </a:r>
            <a:r>
              <a:rPr lang="zh-TW" altLang="en-US" sz="2400"/>
              <a:t>可以促使某一程序重新啟動？</a:t>
            </a:r>
            <a:r>
              <a:rPr lang="en-US" altLang="zh-TW" sz="2400"/>
              <a:t>D</a:t>
            </a:r>
          </a:p>
          <a:p>
            <a:pPr lvl="1"/>
            <a:r>
              <a:rPr lang="en-US" altLang="zh-TW" sz="2000"/>
              <a:t>(A) SIGKILL</a:t>
            </a:r>
          </a:p>
          <a:p>
            <a:pPr lvl="1"/>
            <a:r>
              <a:rPr lang="en-US" altLang="zh-TW" sz="2000"/>
              <a:t>(B) SIGRESTART</a:t>
            </a:r>
          </a:p>
          <a:p>
            <a:pPr lvl="1"/>
            <a:r>
              <a:rPr lang="en-US" altLang="zh-TW" sz="2000"/>
              <a:t>(C) SIGTERM</a:t>
            </a:r>
          </a:p>
          <a:p>
            <a:pPr lvl="1"/>
            <a:r>
              <a:rPr lang="en-US" altLang="zh-TW" sz="2000"/>
              <a:t>(D) SIGHUP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D4FD-0C58-0D4E-914E-5B3994C1C503}" type="slidenum">
              <a:rPr lang="en-US" altLang="zh-TW"/>
              <a:pPr/>
              <a:t>121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732101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以下關於</a:t>
            </a:r>
            <a:r>
              <a:rPr lang="en-US" altLang="zh-TW" sz="2400"/>
              <a:t>kill</a:t>
            </a:r>
            <a:r>
              <a:rPr lang="zh-TW" altLang="en-US" sz="2400"/>
              <a:t>指令的敘述何者不正確？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kill -9 11251 </a:t>
            </a:r>
            <a:r>
              <a:rPr lang="zh-TW" altLang="en-US" sz="2000"/>
              <a:t>代表傳送</a:t>
            </a:r>
            <a:r>
              <a:rPr lang="en-US" altLang="zh-TW" sz="2000"/>
              <a:t>signal value 9 </a:t>
            </a:r>
            <a:r>
              <a:rPr lang="zh-TW" altLang="en-US" sz="2000"/>
              <a:t>給</a:t>
            </a:r>
            <a:r>
              <a:rPr lang="en-US" altLang="zh-TW" sz="2000"/>
              <a:t>PID 11251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如果沒有指定特別的</a:t>
            </a:r>
            <a:r>
              <a:rPr lang="en-US" altLang="zh-TW" sz="2000"/>
              <a:t>signal</a:t>
            </a:r>
            <a:r>
              <a:rPr lang="zh-TW" altLang="en-US" sz="2000"/>
              <a:t>，當執行</a:t>
            </a:r>
            <a:r>
              <a:rPr lang="en-US" altLang="zh-TW" sz="2000"/>
              <a:t>kill 11251</a:t>
            </a:r>
            <a:r>
              <a:rPr lang="zh-TW" altLang="en-US" sz="2000"/>
              <a:t>時，系統會預設傳送</a:t>
            </a:r>
            <a:r>
              <a:rPr lang="en-US" altLang="zh-TW" sz="2000"/>
              <a:t>signal 1</a:t>
            </a:r>
            <a:r>
              <a:rPr lang="zh-TW" altLang="en-US" sz="2000"/>
              <a:t>給 </a:t>
            </a:r>
            <a:r>
              <a:rPr lang="en-US" altLang="zh-TW" sz="2000"/>
              <a:t>PID 11251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所有</a:t>
            </a:r>
            <a:r>
              <a:rPr lang="en-US" altLang="zh-TW" sz="2000"/>
              <a:t>signal</a:t>
            </a:r>
            <a:r>
              <a:rPr lang="zh-TW" altLang="en-US" sz="2000"/>
              <a:t>的定義皆可透過 </a:t>
            </a:r>
            <a:r>
              <a:rPr lang="en-US" altLang="zh-TW" sz="2000"/>
              <a:t>man signal</a:t>
            </a:r>
            <a:r>
              <a:rPr lang="zh-TW" altLang="en-US" sz="2000"/>
              <a:t>查詢</a:t>
            </a:r>
          </a:p>
          <a:p>
            <a:pPr lvl="1"/>
            <a:r>
              <a:rPr lang="en-US" altLang="zh-TW" sz="2000"/>
              <a:t>(D) kill </a:t>
            </a:r>
            <a:r>
              <a:rPr lang="zh-TW" altLang="en-US" sz="2000"/>
              <a:t>指令的真正含意為傳送 </a:t>
            </a:r>
            <a:r>
              <a:rPr lang="en-US" altLang="zh-TW" sz="2000"/>
              <a:t>signal</a:t>
            </a:r>
            <a:r>
              <a:rPr lang="zh-TW" altLang="en-US" sz="2000"/>
              <a:t>給某一正在執行的程序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以下關於程序執行的優先權</a:t>
            </a:r>
            <a:r>
              <a:rPr lang="en-US" altLang="zh-TW" sz="2400"/>
              <a:t>(priority and nice)</a:t>
            </a:r>
            <a:r>
              <a:rPr lang="zh-TW" altLang="en-US" sz="2400"/>
              <a:t>的敘述，何者不正確？</a:t>
            </a:r>
            <a:r>
              <a:rPr lang="en-US" altLang="zh-TW" sz="2400"/>
              <a:t>D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一個程序的</a:t>
            </a:r>
            <a:r>
              <a:rPr lang="en-US" altLang="zh-TW" sz="2000"/>
              <a:t>nice</a:t>
            </a:r>
            <a:r>
              <a:rPr lang="zh-TW" altLang="en-US" sz="2000"/>
              <a:t>值越高，代表該程序的優先權越低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一個程序的</a:t>
            </a:r>
            <a:r>
              <a:rPr lang="en-US" altLang="zh-TW" sz="2000"/>
              <a:t>priority</a:t>
            </a:r>
            <a:r>
              <a:rPr lang="zh-TW" altLang="en-US" sz="2000"/>
              <a:t>越高，代表該程序的優先權越低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程序的擁有者可以自行提升</a:t>
            </a:r>
            <a:r>
              <a:rPr lang="en-US" altLang="zh-TW" sz="2000"/>
              <a:t>nice</a:t>
            </a:r>
            <a:r>
              <a:rPr lang="zh-TW" altLang="en-US" sz="2000"/>
              <a:t>值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程序的擁有者可以自行提升</a:t>
            </a:r>
            <a:r>
              <a:rPr lang="en-US" altLang="zh-TW" sz="2000"/>
              <a:t>priority</a:t>
            </a:r>
            <a:r>
              <a:rPr lang="zh-TW" altLang="en-US" sz="2000"/>
              <a:t>值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DA27-80FE-5244-B71E-E17B02BD618A}" type="slidenum">
              <a:rPr lang="en-US" altLang="zh-TW"/>
              <a:pPr/>
              <a:t>122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04327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關於系統啟動</a:t>
            </a:r>
            <a:r>
              <a:rPr lang="en-US" altLang="zh-TW" sz="2400"/>
              <a:t>init</a:t>
            </a:r>
            <a:r>
              <a:rPr lang="zh-TW" altLang="en-US" sz="2400"/>
              <a:t>程式的敘述，何者正確？複選 </a:t>
            </a:r>
            <a:r>
              <a:rPr lang="en-US" altLang="zh-TW" sz="2400"/>
              <a:t>ABCD</a:t>
            </a:r>
          </a:p>
          <a:p>
            <a:pPr lvl="1"/>
            <a:r>
              <a:rPr lang="en-US" altLang="zh-TW" sz="2000"/>
              <a:t>(A) init</a:t>
            </a:r>
            <a:r>
              <a:rPr lang="zh-TW" altLang="en-US" sz="2000"/>
              <a:t>是系統啟動的第一支程序</a:t>
            </a:r>
          </a:p>
          <a:p>
            <a:pPr lvl="1"/>
            <a:r>
              <a:rPr lang="en-US" altLang="zh-TW" sz="2000"/>
              <a:t>(B) init </a:t>
            </a:r>
            <a:r>
              <a:rPr lang="zh-TW" altLang="en-US" sz="2000"/>
              <a:t>程式的</a:t>
            </a:r>
            <a:r>
              <a:rPr lang="en-US" altLang="zh-TW" sz="2000"/>
              <a:t>PID</a:t>
            </a:r>
            <a:r>
              <a:rPr lang="zh-TW" altLang="en-US" sz="2000"/>
              <a:t>絕對固定為 </a:t>
            </a:r>
            <a:r>
              <a:rPr lang="en-US" altLang="zh-TW" sz="2000"/>
              <a:t>1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系統所有的其他程序都是由 </a:t>
            </a:r>
            <a:r>
              <a:rPr lang="en-US" altLang="zh-TW" sz="2000"/>
              <a:t>init fork </a:t>
            </a:r>
            <a:r>
              <a:rPr lang="zh-TW" altLang="en-US" sz="2000"/>
              <a:t>出來的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控制 </a:t>
            </a:r>
            <a:r>
              <a:rPr lang="en-US" altLang="zh-TW" sz="2000"/>
              <a:t>init </a:t>
            </a:r>
            <a:r>
              <a:rPr lang="zh-TW" altLang="en-US" sz="2000"/>
              <a:t>程式行為的設定檔為 </a:t>
            </a:r>
            <a:r>
              <a:rPr lang="en-US" altLang="zh-TW" sz="2000"/>
              <a:t>/etc/inittab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關於程序優先權的說明，如下敘述哪些是正確的？</a:t>
            </a:r>
            <a:r>
              <a:rPr lang="en-US" altLang="zh-TW" sz="2400"/>
              <a:t>ABD</a:t>
            </a:r>
          </a:p>
          <a:p>
            <a:pPr lvl="1"/>
            <a:r>
              <a:rPr lang="en-US" altLang="zh-TW" sz="2000"/>
              <a:t>(A) NI</a:t>
            </a:r>
            <a:r>
              <a:rPr lang="zh-TW" altLang="en-US" sz="2000"/>
              <a:t>值越高優先權越低，反之則越高</a:t>
            </a:r>
          </a:p>
          <a:p>
            <a:pPr lvl="1"/>
            <a:r>
              <a:rPr lang="en-US" altLang="zh-TW" sz="2000"/>
              <a:t>(B) PRI</a:t>
            </a:r>
            <a:r>
              <a:rPr lang="zh-TW" altLang="en-US" sz="2000"/>
              <a:t>值由</a:t>
            </a:r>
            <a:r>
              <a:rPr lang="en-US" altLang="zh-TW" sz="2000"/>
              <a:t>kernel</a:t>
            </a:r>
            <a:r>
              <a:rPr lang="zh-TW" altLang="en-US" sz="2000"/>
              <a:t>動態調整，但</a:t>
            </a:r>
            <a:r>
              <a:rPr lang="en-US" altLang="zh-TW" sz="2000"/>
              <a:t>NI</a:t>
            </a:r>
            <a:r>
              <a:rPr lang="zh-TW" altLang="en-US" sz="2000"/>
              <a:t>值需要使用者或管理員調整</a:t>
            </a:r>
          </a:p>
          <a:p>
            <a:pPr lvl="1"/>
            <a:r>
              <a:rPr lang="en-US" altLang="zh-TW" sz="2000"/>
              <a:t>(C) NI</a:t>
            </a:r>
            <a:r>
              <a:rPr lang="zh-TW" altLang="en-US" sz="2000"/>
              <a:t>的取值範圍 </a:t>
            </a:r>
            <a:r>
              <a:rPr lang="en-US" altLang="zh-TW" sz="2000"/>
              <a:t>-19 </a:t>
            </a:r>
            <a:r>
              <a:rPr lang="zh-TW" altLang="en-US" sz="2000"/>
              <a:t>到 </a:t>
            </a:r>
            <a:r>
              <a:rPr lang="en-US" altLang="zh-TW" sz="2000"/>
              <a:t>20 </a:t>
            </a:r>
            <a:r>
              <a:rPr lang="zh-TW" altLang="en-US" sz="2000"/>
              <a:t>，若不指定，欲設為 </a:t>
            </a:r>
            <a:r>
              <a:rPr lang="en-US" altLang="zh-TW" sz="2000"/>
              <a:t>0 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管理員可以用一個單一的命令 </a:t>
            </a:r>
            <a:r>
              <a:rPr lang="en-US" altLang="zh-TW" sz="2000"/>
              <a:t>(renice) </a:t>
            </a:r>
            <a:r>
              <a:rPr lang="zh-TW" altLang="en-US" sz="2000"/>
              <a:t>將某一使用者的所有程序之</a:t>
            </a:r>
            <a:r>
              <a:rPr lang="en-US" altLang="zh-TW" sz="2000"/>
              <a:t>NI</a:t>
            </a:r>
            <a:r>
              <a:rPr lang="zh-TW" altLang="en-US" sz="2000"/>
              <a:t>值作重新的安排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62FA-2890-1841-87FD-5F34761E3F99}" type="slidenum">
              <a:rPr lang="en-US" altLang="zh-TW"/>
              <a:pPr/>
              <a:t>123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01620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/>
              <a:t>某一使用者在早上時間安排了一個 </a:t>
            </a:r>
            <a:r>
              <a:rPr lang="en-US" altLang="zh-TW" sz="2400"/>
              <a:t>at </a:t>
            </a:r>
            <a:r>
              <a:rPr lang="zh-TW" altLang="en-US" sz="2400"/>
              <a:t>排程工作</a:t>
            </a:r>
            <a:r>
              <a:rPr lang="en-US" altLang="zh-TW" sz="2400"/>
              <a:t>『at 2pm』</a:t>
            </a:r>
            <a:r>
              <a:rPr lang="zh-TW" altLang="en-US" sz="2400"/>
              <a:t>其內容為</a:t>
            </a:r>
            <a:r>
              <a:rPr lang="en-US" altLang="zh-TW" sz="2400"/>
              <a:t>『echo meeting』</a:t>
            </a:r>
            <a:r>
              <a:rPr lang="zh-TW" altLang="en-US" sz="2400"/>
              <a:t>但是時間到了卻沒有在螢幕上看到這個提示，請問原因為何？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因為結果存到其家目錄的 </a:t>
            </a:r>
            <a:r>
              <a:rPr lang="en-US" altLang="zh-TW" sz="2000"/>
              <a:t>at.out</a:t>
            </a:r>
            <a:r>
              <a:rPr lang="zh-TW" altLang="en-US" sz="2000"/>
              <a:t>，而非傳輸至螢幕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因為結果會送到其信箱而非輸出至螢幕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因為 </a:t>
            </a:r>
            <a:r>
              <a:rPr lang="en-US" altLang="zh-TW" sz="2000"/>
              <a:t>at </a:t>
            </a:r>
            <a:r>
              <a:rPr lang="zh-TW" altLang="en-US" sz="2000"/>
              <a:t>的結果只會輸出至管理員的螢幕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上面那行 </a:t>
            </a:r>
            <a:r>
              <a:rPr lang="en-US" altLang="zh-TW" sz="2000"/>
              <a:t>at </a:t>
            </a:r>
            <a:r>
              <a:rPr lang="zh-TW" altLang="en-US" sz="2000"/>
              <a:t>命令格式是不正確的。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使用者 </a:t>
            </a:r>
            <a:r>
              <a:rPr lang="en-US" altLang="zh-TW" sz="2400"/>
              <a:t>foo </a:t>
            </a:r>
            <a:r>
              <a:rPr lang="zh-TW" altLang="en-US" sz="2400"/>
              <a:t>想於每個禮拜天的上午一點到三點，和下午九點到十一點期間，每</a:t>
            </a:r>
            <a:r>
              <a:rPr lang="en-US" altLang="zh-TW" sz="2400"/>
              <a:t>20</a:t>
            </a:r>
            <a:r>
              <a:rPr lang="zh-TW" altLang="en-US" sz="2400"/>
              <a:t>分鐘執行程式</a:t>
            </a:r>
            <a:r>
              <a:rPr lang="en-US" altLang="zh-TW" sz="2400"/>
              <a:t>bar</a:t>
            </a:r>
            <a:r>
              <a:rPr lang="zh-TW" altLang="en-US" sz="2400"/>
              <a:t>，請問下列哪些為正確的</a:t>
            </a:r>
            <a:r>
              <a:rPr lang="en-US" altLang="zh-TW" sz="2400"/>
              <a:t>cron</a:t>
            </a:r>
            <a:r>
              <a:rPr lang="zh-TW" altLang="en-US" sz="2400"/>
              <a:t>設定？</a:t>
            </a:r>
            <a:r>
              <a:rPr lang="en-US" altLang="zh-TW" sz="2400"/>
              <a:t>AC</a:t>
            </a:r>
          </a:p>
          <a:p>
            <a:pPr lvl="1"/>
            <a:r>
              <a:rPr lang="en-US" altLang="zh-TW" sz="2000"/>
              <a:t>(A) 0,20,40  1-3,21-23  *  *  7   bar</a:t>
            </a:r>
          </a:p>
          <a:p>
            <a:pPr lvl="1"/>
            <a:r>
              <a:rPr lang="en-US" altLang="zh-TW" sz="2000"/>
              <a:t>(B) 0,20,40  1-3;21-23  *  *  7   bar</a:t>
            </a:r>
          </a:p>
          <a:p>
            <a:pPr lvl="1"/>
            <a:r>
              <a:rPr lang="en-US" altLang="zh-TW" sz="2000"/>
              <a:t>(C) */20 1-3,21-23  *  *  0  bar</a:t>
            </a:r>
          </a:p>
          <a:p>
            <a:pPr lvl="1"/>
            <a:r>
              <a:rPr lang="en-US" altLang="zh-TW" sz="2000"/>
              <a:t>(D) 0,20,40  1-3:21-23  *  *  7   bar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408-C520-4549-BBEF-76C26A6A9D45}" type="slidenum">
              <a:rPr lang="en-US" altLang="zh-TW"/>
              <a:pPr/>
              <a:t>124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090089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使用者</a:t>
            </a:r>
            <a:r>
              <a:rPr lang="en-US" altLang="zh-TW" sz="2400"/>
              <a:t>foo</a:t>
            </a:r>
            <a:r>
              <a:rPr lang="zh-TW" altLang="en-US" sz="2400"/>
              <a:t>想將程序編號</a:t>
            </a:r>
            <a:r>
              <a:rPr lang="en-US" altLang="zh-TW" sz="2400"/>
              <a:t>168</a:t>
            </a:r>
            <a:r>
              <a:rPr lang="zh-TW" altLang="en-US" sz="2400"/>
              <a:t>由優先權</a:t>
            </a:r>
            <a:r>
              <a:rPr lang="en-US" altLang="zh-TW" sz="2400"/>
              <a:t>0</a:t>
            </a:r>
            <a:r>
              <a:rPr lang="zh-TW" altLang="en-US" sz="2400"/>
              <a:t>改為</a:t>
            </a:r>
            <a:r>
              <a:rPr lang="en-US" altLang="zh-TW" sz="2400"/>
              <a:t>-10</a:t>
            </a:r>
            <a:r>
              <a:rPr lang="zh-TW" altLang="en-US" sz="2400"/>
              <a:t>，請問下列何者正確？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nice –p 168 –n -10</a:t>
            </a:r>
          </a:p>
          <a:p>
            <a:pPr lvl="1"/>
            <a:r>
              <a:rPr lang="en-US" altLang="zh-TW" sz="2000"/>
              <a:t>(B) renice -10 168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使用者 </a:t>
            </a:r>
            <a:r>
              <a:rPr lang="en-US" altLang="zh-TW" sz="2000"/>
              <a:t>foo </a:t>
            </a:r>
            <a:r>
              <a:rPr lang="zh-TW" altLang="en-US" sz="2000"/>
              <a:t>不能完成該變更</a:t>
            </a:r>
          </a:p>
          <a:p>
            <a:pPr lvl="1"/>
            <a:r>
              <a:rPr lang="en-US" altLang="zh-TW" sz="2000"/>
              <a:t>(D) renice –n -10 168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例行檢查主記憶體使用狀態可使用哪種方式？複選 </a:t>
            </a:r>
            <a:r>
              <a:rPr lang="en-US" altLang="zh-TW" sz="2400"/>
              <a:t>BCD</a:t>
            </a:r>
          </a:p>
          <a:p>
            <a:pPr lvl="1"/>
            <a:r>
              <a:rPr lang="en-US" altLang="zh-TW" sz="2000"/>
              <a:t>(A) df -h</a:t>
            </a:r>
          </a:p>
          <a:p>
            <a:pPr lvl="1"/>
            <a:r>
              <a:rPr lang="en-US" altLang="zh-TW" sz="2000"/>
              <a:t>(B) free</a:t>
            </a:r>
          </a:p>
          <a:p>
            <a:pPr lvl="1"/>
            <a:r>
              <a:rPr lang="en-US" altLang="zh-TW" sz="2000"/>
              <a:t>(C) top</a:t>
            </a:r>
          </a:p>
          <a:p>
            <a:pPr lvl="1"/>
            <a:r>
              <a:rPr lang="en-US" altLang="zh-TW" sz="2000"/>
              <a:t>(D) cat /proc/meminfo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2E80-4F96-B64B-8C75-112F293CE501}" type="slidenum">
              <a:rPr lang="en-US" altLang="zh-TW"/>
              <a:pPr/>
              <a:t>125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2212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使用 </a:t>
            </a:r>
            <a:r>
              <a:rPr lang="en-US" altLang="zh-TW" sz="2400"/>
              <a:t>dmesg </a:t>
            </a:r>
            <a:r>
              <a:rPr lang="zh-TW" altLang="en-US" sz="2400"/>
              <a:t>指令可以查閱觀看啥訊息？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郵件伺服器的錯誤訊息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系統產生的錯誤訊息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開機時的訊息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使用者遠端登入的訊息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下列哪幾個工具程式可以用來調整程序的優先權</a:t>
            </a:r>
            <a:r>
              <a:rPr lang="en-US" altLang="zh-TW" sz="2400"/>
              <a:t>(Priority)</a:t>
            </a:r>
            <a:r>
              <a:rPr lang="zh-TW" altLang="en-US" sz="2400"/>
              <a:t>？</a:t>
            </a:r>
            <a:r>
              <a:rPr lang="en-US" altLang="zh-TW" sz="2400"/>
              <a:t>AD</a:t>
            </a:r>
          </a:p>
          <a:p>
            <a:pPr lvl="1"/>
            <a:r>
              <a:rPr lang="en-US" altLang="zh-TW" sz="2000"/>
              <a:t>(A) top</a:t>
            </a:r>
          </a:p>
          <a:p>
            <a:pPr lvl="1"/>
            <a:r>
              <a:rPr lang="en-US" altLang="zh-TW" sz="2000"/>
              <a:t>(B) ps</a:t>
            </a:r>
          </a:p>
          <a:p>
            <a:pPr lvl="1"/>
            <a:r>
              <a:rPr lang="en-US" altLang="zh-TW" sz="2000"/>
              <a:t>(C) pstree</a:t>
            </a:r>
          </a:p>
          <a:p>
            <a:pPr lvl="1"/>
            <a:r>
              <a:rPr lang="en-US" altLang="zh-TW" sz="2000"/>
              <a:t>(D) renice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33BD-963A-0641-A55F-5919FF3B1C01}" type="slidenum">
              <a:rPr lang="en-US" altLang="zh-TW"/>
              <a:pPr/>
              <a:t>126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93718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 dirty="0"/>
              <a:t>請問 </a:t>
            </a:r>
            <a:r>
              <a:rPr lang="en-US" altLang="zh-TW" sz="2400" dirty="0" err="1"/>
              <a:t>fg</a:t>
            </a:r>
            <a:r>
              <a:rPr lang="en-US" altLang="zh-TW" sz="2400" dirty="0"/>
              <a:t> – </a:t>
            </a:r>
            <a:r>
              <a:rPr lang="zh-TW" altLang="en-US" sz="2400" dirty="0"/>
              <a:t>的結果為何？</a:t>
            </a:r>
          </a:p>
          <a:p>
            <a:pPr lvl="1"/>
            <a:r>
              <a:rPr lang="en-US" altLang="zh-TW" sz="2000" dirty="0"/>
              <a:t>(A) </a:t>
            </a:r>
            <a:r>
              <a:rPr lang="zh-TW" altLang="en-US" sz="2000" dirty="0"/>
              <a:t>將最近第一個放入背景的程序放到前景來</a:t>
            </a:r>
          </a:p>
          <a:p>
            <a:pPr lvl="1"/>
            <a:r>
              <a:rPr lang="en-US" altLang="zh-TW" sz="2000" dirty="0"/>
              <a:t>(B) </a:t>
            </a:r>
            <a:r>
              <a:rPr lang="zh-TW" altLang="en-US" sz="2000" dirty="0"/>
              <a:t>將負載最小的背景程序放到前景</a:t>
            </a:r>
          </a:p>
          <a:p>
            <a:pPr lvl="1"/>
            <a:r>
              <a:rPr lang="en-US" altLang="zh-TW" sz="2000" dirty="0"/>
              <a:t>(C) </a:t>
            </a:r>
            <a:r>
              <a:rPr lang="zh-TW" altLang="en-US" sz="2000" dirty="0"/>
              <a:t>將名為 </a:t>
            </a:r>
            <a:r>
              <a:rPr lang="en-US" altLang="zh-TW" sz="2000" dirty="0"/>
              <a:t>『 - 』</a:t>
            </a:r>
            <a:r>
              <a:rPr lang="zh-TW" altLang="en-US" sz="2000" dirty="0"/>
              <a:t>的背景執行程序放到前景</a:t>
            </a:r>
          </a:p>
          <a:p>
            <a:pPr lvl="1"/>
            <a:r>
              <a:rPr lang="en-US" altLang="zh-TW" sz="2000" dirty="0"/>
              <a:t>(D) </a:t>
            </a:r>
            <a:r>
              <a:rPr lang="zh-TW" altLang="en-US" sz="2000" dirty="0"/>
              <a:t>將最近第二個放入背景的程序放到前景</a:t>
            </a:r>
            <a:r>
              <a:rPr lang="zh-TW" altLang="en-US" sz="2000" dirty="0" smtClean="0"/>
              <a:t>來</a:t>
            </a:r>
            <a:endParaRPr lang="zh-TW" altLang="en-US" sz="2000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AE2-8C35-8B47-8FE4-AA9A01FE52FE}" type="slidenum">
              <a:rPr lang="en-US" altLang="zh-TW"/>
              <a:pPr/>
              <a:t>127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31432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/>
              <a:t>Linux</a:t>
            </a:r>
            <a:r>
              <a:rPr lang="zh-TW" altLang="en-US" sz="4000"/>
              <a:t>進階系統管理</a:t>
            </a:r>
            <a:br>
              <a:rPr lang="zh-TW" altLang="en-US" sz="4000"/>
            </a:br>
            <a:r>
              <a:rPr lang="en-US" altLang="zh-TW" sz="3600"/>
              <a:t>Shell scripts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/>
              <a:t>崑山科技大學資訊傳播系</a:t>
            </a:r>
          </a:p>
          <a:p>
            <a:r>
              <a:rPr lang="zh-TW" altLang="en-US" sz="2400"/>
              <a:t>蔡德明</a:t>
            </a:r>
          </a:p>
          <a:p>
            <a:r>
              <a:rPr lang="en-US" altLang="zh-TW" sz="2400"/>
              <a:t>(</a:t>
            </a:r>
            <a:r>
              <a:rPr lang="zh-TW" altLang="en-US" sz="2400"/>
              <a:t>鳥哥</a:t>
            </a:r>
            <a:r>
              <a:rPr lang="en-US" altLang="zh-TW" sz="2400"/>
              <a:t>, VBird)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>
                <a:ea typeface="標楷體" charset="-120"/>
              </a:rPr>
              <a:t>經濟部資訊專業人員鑑定</a:t>
            </a:r>
            <a:r>
              <a:rPr lang="en-US" altLang="zh-TW" sz="2400">
                <a:latin typeface="標楷體" charset="-120"/>
                <a:ea typeface="標楷體" charset="-120"/>
              </a:rPr>
              <a:t>—</a:t>
            </a:r>
            <a:r>
              <a:rPr lang="zh-TW" altLang="en-US" sz="2400">
                <a:ea typeface="標楷體" charset="-120"/>
              </a:rPr>
              <a:t>開放式系統類</a:t>
            </a:r>
          </a:p>
        </p:txBody>
      </p:sp>
    </p:spTree>
    <p:extLst>
      <p:ext uri="{BB962C8B-B14F-4D97-AF65-F5344CB8AC3E}">
        <p14:creationId xmlns:p14="http://schemas.microsoft.com/office/powerpoint/2010/main" val="13288445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分享指引</a:t>
            </a:r>
          </a:p>
        </p:txBody>
      </p:sp>
      <p:sp>
        <p:nvSpPr>
          <p:cNvPr id="234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BASH</a:t>
            </a:r>
            <a:r>
              <a:rPr lang="zh-TW" altLang="en-US"/>
              <a:t>複習</a:t>
            </a:r>
          </a:p>
          <a:p>
            <a:r>
              <a:rPr lang="en-US" altLang="zh-TW"/>
              <a:t>shell script</a:t>
            </a:r>
          </a:p>
          <a:p>
            <a:r>
              <a:rPr lang="zh-TW" altLang="en-US"/>
              <a:t>精選範例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C32A-2861-304F-A03A-A8DA9B776D55}" type="slidenum">
              <a:rPr lang="en-US" altLang="zh-TW"/>
              <a:pPr/>
              <a:t>129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64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的內建指令</a:t>
            </a:r>
          </a:p>
        </p:txBody>
      </p:sp>
      <p:sp>
        <p:nvSpPr>
          <p:cNvPr id="2498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本身有提供一些內建指令</a:t>
            </a:r>
          </a:p>
          <a:p>
            <a:pPr lvl="1"/>
            <a:r>
              <a:rPr lang="en-US" altLang="zh-TW"/>
              <a:t>cd, pwd</a:t>
            </a:r>
          </a:p>
          <a:p>
            <a:pPr lvl="1"/>
            <a:r>
              <a:rPr lang="en-US" altLang="zh-TW"/>
              <a:t>echo</a:t>
            </a:r>
          </a:p>
          <a:p>
            <a:pPr lvl="1"/>
            <a:r>
              <a:rPr lang="en-US" altLang="zh-TW"/>
              <a:t>jobs, fg, bg</a:t>
            </a:r>
          </a:p>
          <a:p>
            <a:pPr lvl="1"/>
            <a:r>
              <a:rPr lang="en-US" altLang="zh-TW"/>
              <a:t>history</a:t>
            </a:r>
          </a:p>
          <a:p>
            <a:pPr lvl="1"/>
            <a:r>
              <a:rPr lang="en-US" altLang="zh-TW"/>
              <a:t>type</a:t>
            </a:r>
          </a:p>
          <a:p>
            <a:pPr lvl="1"/>
            <a:r>
              <a:rPr lang="en-US" altLang="zh-TW"/>
              <a:t>…</a:t>
            </a:r>
          </a:p>
          <a:p>
            <a:pPr lvl="1"/>
            <a:r>
              <a:rPr lang="en-US" altLang="zh-TW"/>
              <a:t>man cd (</a:t>
            </a:r>
            <a:r>
              <a:rPr lang="zh-TW" altLang="en-US"/>
              <a:t>可以看到很多喔！</a:t>
            </a:r>
            <a:r>
              <a:rPr lang="en-US" altLang="zh-TW"/>
              <a:t>)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EB95-FFD6-4C41-8FB2-C9450638681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  <p:sp>
        <p:nvSpPr>
          <p:cNvPr id="459779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0896039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萬用字元的支援</a:t>
            </a: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的萬用字元功能：</a:t>
            </a:r>
          </a:p>
          <a:p>
            <a:pPr lvl="1"/>
            <a:r>
              <a:rPr lang="zh-TW" altLang="en-US"/>
              <a:t>*		</a:t>
            </a:r>
            <a:r>
              <a:rPr lang="en-US" altLang="zh-TW"/>
              <a:t>0~</a:t>
            </a:r>
            <a:r>
              <a:rPr lang="zh-TW" altLang="en-US"/>
              <a:t>無窮多個任意字元</a:t>
            </a:r>
          </a:p>
          <a:p>
            <a:pPr lvl="1"/>
            <a:r>
              <a:rPr lang="en-US" altLang="zh-TW"/>
              <a:t>?	</a:t>
            </a:r>
            <a:r>
              <a:rPr lang="zh-TW" altLang="en-US"/>
              <a:t>一定有一個任意字元</a:t>
            </a:r>
          </a:p>
          <a:p>
            <a:pPr lvl="1"/>
            <a:r>
              <a:rPr lang="en-US" altLang="zh-TW"/>
              <a:t>[0-9]	</a:t>
            </a:r>
            <a:r>
              <a:rPr lang="zh-TW" altLang="en-US"/>
              <a:t>有一個在中刮號內的字元存在</a:t>
            </a:r>
          </a:p>
          <a:p>
            <a:pPr lvl="1"/>
            <a:r>
              <a:rPr lang="en-US" altLang="zh-TW"/>
              <a:t>[^abc]	</a:t>
            </a:r>
            <a:r>
              <a:rPr lang="zh-TW" altLang="en-US"/>
              <a:t>有一個不在中刮號內的字元存在</a:t>
            </a:r>
          </a:p>
          <a:p>
            <a:pPr lvl="1"/>
            <a:r>
              <a:rPr lang="zh-TW" altLang="en-US"/>
              <a:t>可 </a:t>
            </a:r>
            <a:r>
              <a:rPr lang="en-US" altLang="zh-TW"/>
              <a:t>man grep </a:t>
            </a:r>
            <a:r>
              <a:rPr lang="zh-TW" altLang="en-US"/>
              <a:t>搜尋 </a:t>
            </a:r>
            <a:r>
              <a:rPr lang="en-US" altLang="zh-TW"/>
              <a:t>\[: </a:t>
            </a:r>
            <a:r>
              <a:rPr lang="zh-TW" altLang="en-US"/>
              <a:t>找出特殊字浮功能</a:t>
            </a:r>
          </a:p>
          <a:p>
            <a:pPr lvl="2"/>
            <a:r>
              <a:rPr lang="en-US" altLang="zh-TW"/>
              <a:t>[:upper:], [:lower:]…</a:t>
            </a:r>
          </a:p>
          <a:p>
            <a:pPr lvl="2"/>
            <a:r>
              <a:rPr lang="zh-TW" altLang="en-US"/>
              <a:t>可略過語系的問題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DC81-335C-6745-8AF4-D88C2CDD6CA5}" type="slidenum">
              <a:rPr lang="en-US" altLang="zh-TW"/>
              <a:pPr/>
              <a:t>131</a:t>
            </a:fld>
            <a:endParaRPr lang="en-US" altLang="zh-TW"/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127135137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Bash</a:t>
            </a:r>
            <a:r>
              <a:rPr lang="zh-TW" altLang="en-US"/>
              <a:t>的變數</a:t>
            </a:r>
          </a:p>
        </p:txBody>
      </p:sp>
      <p:sp>
        <p:nvSpPr>
          <p:cNvPr id="5775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400"/>
              <a:t>變數的設定方式：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變數名稱</a:t>
            </a:r>
            <a:r>
              <a:rPr lang="en-US" altLang="zh-TW" sz="2000"/>
              <a:t>=“</a:t>
            </a:r>
            <a:r>
              <a:rPr lang="zh-TW" altLang="en-US" sz="2000"/>
              <a:t>變數內容”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變數設定規則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變數與變數內容以等號</a:t>
            </a:r>
            <a:r>
              <a:rPr lang="en-US" altLang="zh-TW" sz="2000"/>
              <a:t>『=』</a:t>
            </a:r>
            <a:r>
              <a:rPr lang="zh-TW" altLang="en-US" sz="2000"/>
              <a:t>連結，且等號兩邊不能直接接空白字元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變數名稱只能是英文字母與數字，且</a:t>
            </a:r>
            <a:r>
              <a:rPr lang="zh-TW" altLang="en-US" sz="2000" b="1" u="sng"/>
              <a:t>數字不能是開頭字元</a:t>
            </a:r>
            <a:r>
              <a:rPr lang="zh-TW" altLang="en-US" sz="2000"/>
              <a:t>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可以使用雙引號</a:t>
            </a:r>
            <a:r>
              <a:rPr lang="en-US" altLang="zh-TW" sz="2000"/>
              <a:t>『 “ 』</a:t>
            </a:r>
            <a:r>
              <a:rPr lang="zh-TW" altLang="en-US" sz="2000"/>
              <a:t>或單引號</a:t>
            </a:r>
            <a:r>
              <a:rPr lang="en-US" altLang="zh-TW" sz="2000"/>
              <a:t>『 ‘ 』</a:t>
            </a:r>
            <a:r>
              <a:rPr lang="zh-TW" altLang="en-US" sz="2000"/>
              <a:t>來將變數內容結合起來</a:t>
            </a:r>
          </a:p>
          <a:p>
            <a:pPr lvl="2">
              <a:lnSpc>
                <a:spcPct val="90000"/>
              </a:lnSpc>
            </a:pPr>
            <a:r>
              <a:rPr lang="zh-TW" altLang="en-US" sz="1800"/>
              <a:t> 雙引號內的特殊字元可以保有變數特性，</a:t>
            </a:r>
          </a:p>
          <a:p>
            <a:pPr lvl="2">
              <a:lnSpc>
                <a:spcPct val="90000"/>
              </a:lnSpc>
            </a:pPr>
            <a:r>
              <a:rPr lang="zh-TW" altLang="en-US" sz="1800"/>
              <a:t>單引號內的特殊字元則僅為一般字元；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跳脫字元</a:t>
            </a:r>
            <a:r>
              <a:rPr lang="en-US" altLang="zh-TW" sz="2000"/>
              <a:t>『 \ 』</a:t>
            </a:r>
            <a:r>
              <a:rPr lang="zh-TW" altLang="en-US" sz="2000"/>
              <a:t>來可特殊符號 變成一般字元；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指令內的指令可用</a:t>
            </a:r>
            <a:r>
              <a:rPr lang="en-US" altLang="zh-TW" sz="2000"/>
              <a:t>『 ` command`』</a:t>
            </a:r>
            <a:r>
              <a:rPr lang="zh-TW" altLang="en-US" sz="2000"/>
              <a:t>或</a:t>
            </a:r>
            <a:r>
              <a:rPr lang="en-US" altLang="zh-TW" sz="2000"/>
              <a:t>『$(command)』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可以 </a:t>
            </a:r>
            <a:r>
              <a:rPr lang="en-US" altLang="zh-TW" sz="2000"/>
              <a:t>export </a:t>
            </a:r>
            <a:r>
              <a:rPr lang="zh-TW" altLang="en-US" sz="2000"/>
              <a:t>來使變數變成環境變數， 如</a:t>
            </a:r>
            <a:r>
              <a:rPr lang="en-US" altLang="zh-TW" sz="2000"/>
              <a:t>『export PATH』</a:t>
            </a:r>
            <a:r>
              <a:rPr lang="zh-TW" altLang="en-US" sz="2000"/>
              <a:t>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取消變數的方法為：</a:t>
            </a:r>
            <a:r>
              <a:rPr lang="en-US" altLang="zh-TW" sz="2000"/>
              <a:t>『unset </a:t>
            </a:r>
            <a:r>
              <a:rPr lang="zh-TW" altLang="en-US" sz="2000"/>
              <a:t>變數名稱</a:t>
            </a:r>
            <a:r>
              <a:rPr lang="en-US" altLang="zh-TW" sz="2000"/>
              <a:t>』</a:t>
            </a:r>
            <a:r>
              <a:rPr lang="zh-TW" altLang="en-US" sz="2000"/>
              <a:t>。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6D92-3FE3-6544-9DD3-9CF400813044}" type="slidenum">
              <a:rPr lang="en-US" altLang="zh-TW"/>
              <a:pPr/>
              <a:t>132</a:t>
            </a:fld>
            <a:endParaRPr lang="en-US" altLang="zh-TW"/>
          </a:p>
        </p:txBody>
      </p:sp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1403392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變數的呼叫</a:t>
            </a:r>
            <a:r>
              <a:rPr lang="en-US" altLang="zh-TW"/>
              <a:t>/</a:t>
            </a:r>
            <a:r>
              <a:rPr lang="zh-TW" altLang="en-US"/>
              <a:t>使用</a:t>
            </a:r>
          </a:p>
        </p:txBody>
      </p:sp>
      <p:sp>
        <p:nvSpPr>
          <p:cNvPr id="5867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sz="2800"/>
              <a:t>變數的呼叫：</a:t>
            </a:r>
          </a:p>
          <a:p>
            <a:pPr lvl="1"/>
            <a:r>
              <a:rPr lang="en-US" altLang="zh-TW" sz="2400"/>
              <a:t>echo $var</a:t>
            </a:r>
          </a:p>
          <a:p>
            <a:pPr lvl="1"/>
            <a:r>
              <a:rPr lang="en-US" altLang="zh-TW" sz="2400"/>
              <a:t>echo ${var}</a:t>
            </a:r>
          </a:p>
          <a:p>
            <a:r>
              <a:rPr lang="zh-TW" altLang="en-US" sz="2800"/>
              <a:t>變數的使用：</a:t>
            </a:r>
          </a:p>
          <a:p>
            <a:pPr lvl="1"/>
            <a:r>
              <a:rPr lang="en-US" altLang="zh-TW" sz="2400"/>
              <a:t>mkdir ‘~dmtsai’	</a:t>
            </a:r>
            <a:r>
              <a:rPr lang="en-US" altLang="zh-TW" sz="2400">
                <a:sym typeface="Wingdings" charset="2"/>
              </a:rPr>
              <a:t></a:t>
            </a:r>
            <a:r>
              <a:rPr lang="zh-TW" altLang="en-US" sz="2400">
                <a:sym typeface="Wingdings" charset="2"/>
              </a:rPr>
              <a:t>建立名為 </a:t>
            </a:r>
            <a:r>
              <a:rPr lang="en-US" altLang="zh-TW" sz="2400">
                <a:sym typeface="Wingdings" charset="2"/>
              </a:rPr>
              <a:t>~dmtsai </a:t>
            </a:r>
            <a:r>
              <a:rPr lang="zh-TW" altLang="en-US" sz="2400">
                <a:sym typeface="Wingdings" charset="2"/>
              </a:rPr>
              <a:t>的目錄</a:t>
            </a:r>
          </a:p>
          <a:p>
            <a:pPr lvl="1"/>
            <a:r>
              <a:rPr lang="en-US" altLang="zh-TW" sz="2400">
                <a:sym typeface="Wingdings" charset="2"/>
              </a:rPr>
              <a:t>echo “$PATH”		</a:t>
            </a:r>
            <a:r>
              <a:rPr lang="zh-TW" altLang="en-US" sz="2400">
                <a:sym typeface="Wingdings" charset="2"/>
              </a:rPr>
              <a:t>叫出</a:t>
            </a:r>
            <a:r>
              <a:rPr lang="en-US" altLang="zh-TW" sz="2400">
                <a:sym typeface="Wingdings" charset="2"/>
              </a:rPr>
              <a:t>PATH</a:t>
            </a:r>
            <a:r>
              <a:rPr lang="zh-TW" altLang="en-US" sz="2400">
                <a:sym typeface="Wingdings" charset="2"/>
              </a:rPr>
              <a:t>變數的內容</a:t>
            </a:r>
          </a:p>
          <a:p>
            <a:pPr lvl="1"/>
            <a:r>
              <a:rPr lang="en-US" altLang="zh-TW" sz="2400">
                <a:sym typeface="Wingdings" charset="2"/>
              </a:rPr>
              <a:t>kversion=$(uname –r) </a:t>
            </a:r>
            <a:r>
              <a:rPr lang="zh-TW" altLang="en-US" sz="2400">
                <a:sym typeface="Wingdings" charset="2"/>
              </a:rPr>
              <a:t>設定</a:t>
            </a:r>
            <a:r>
              <a:rPr lang="en-US" altLang="zh-TW" sz="2400">
                <a:sym typeface="Wingdings" charset="2"/>
              </a:rPr>
              <a:t>kversion</a:t>
            </a:r>
            <a:r>
              <a:rPr lang="zh-TW" altLang="en-US" sz="2400">
                <a:sym typeface="Wingdings" charset="2"/>
              </a:rPr>
              <a:t>為核心版本</a:t>
            </a:r>
          </a:p>
          <a:p>
            <a:pPr lvl="1"/>
            <a:r>
              <a:rPr lang="en-US" altLang="zh-TW" sz="2400">
                <a:sym typeface="Wingdings" charset="2"/>
              </a:rPr>
              <a:t>echo “\$PATH”	</a:t>
            </a:r>
            <a:r>
              <a:rPr lang="zh-TW" altLang="en-US" sz="2400">
                <a:sym typeface="Wingdings" charset="2"/>
              </a:rPr>
              <a:t>顯示 </a:t>
            </a:r>
            <a:r>
              <a:rPr lang="en-US" altLang="zh-TW" sz="2400">
                <a:sym typeface="Wingdings" charset="2"/>
              </a:rPr>
              <a:t>$PATH  </a:t>
            </a:r>
            <a:r>
              <a:rPr lang="zh-TW" altLang="en-US" sz="2400">
                <a:sym typeface="Wingdings" charset="2"/>
              </a:rPr>
              <a:t>在螢幕上</a:t>
            </a:r>
          </a:p>
          <a:p>
            <a:pPr lvl="1"/>
            <a:r>
              <a:rPr lang="en-US" altLang="zh-TW" sz="2400"/>
              <a:t>set			</a:t>
            </a:r>
            <a:r>
              <a:rPr lang="en-US" altLang="zh-TW" sz="2400">
                <a:sym typeface="Wingdings" charset="2"/>
              </a:rPr>
              <a:t></a:t>
            </a:r>
            <a:r>
              <a:rPr lang="zh-TW" altLang="en-US" sz="2400">
                <a:sym typeface="Wingdings" charset="2"/>
              </a:rPr>
              <a:t>顯示目前所有的變數</a:t>
            </a:r>
            <a:endParaRPr lang="zh-TW" altLang="en-US" sz="240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0639-1152-0441-9000-84DE830114A0}" type="slidenum">
              <a:rPr lang="en-US" altLang="zh-TW"/>
              <a:pPr/>
              <a:t>133</a:t>
            </a:fld>
            <a:endParaRPr lang="en-US" altLang="zh-TW"/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7439404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亂數產生器</a:t>
            </a:r>
          </a:p>
        </p:txBody>
      </p:sp>
      <p:sp>
        <p:nvSpPr>
          <p:cNvPr id="6144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BASH</a:t>
            </a:r>
            <a:r>
              <a:rPr lang="zh-TW" altLang="en-US"/>
              <a:t>當中的特殊變數</a:t>
            </a:r>
          </a:p>
          <a:p>
            <a:pPr lvl="1"/>
            <a:r>
              <a:rPr lang="en-US" altLang="zh-TW"/>
              <a:t>RANDOM</a:t>
            </a:r>
          </a:p>
          <a:p>
            <a:pPr lvl="2"/>
            <a:r>
              <a:rPr lang="zh-TW" altLang="en-US"/>
              <a:t>值介於</a:t>
            </a:r>
            <a:r>
              <a:rPr lang="en-US" altLang="zh-TW"/>
              <a:t>0 ~ 32767</a:t>
            </a:r>
          </a:p>
          <a:p>
            <a:pPr lvl="1"/>
            <a:r>
              <a:rPr lang="zh-TW" altLang="en-US"/>
              <a:t>隨機產生 </a:t>
            </a:r>
            <a:r>
              <a:rPr lang="en-US" altLang="zh-TW"/>
              <a:t>0-100</a:t>
            </a:r>
            <a:r>
              <a:rPr lang="zh-TW" altLang="en-US"/>
              <a:t>的亂數</a:t>
            </a:r>
          </a:p>
          <a:p>
            <a:pPr lvl="2"/>
            <a:r>
              <a:rPr lang="en-US" altLang="zh-TW"/>
              <a:t>echo $(($RANDOM*100/32727))</a:t>
            </a:r>
          </a:p>
          <a:p>
            <a:r>
              <a:rPr lang="zh-TW" altLang="en-US"/>
              <a:t>亂數產生器</a:t>
            </a:r>
          </a:p>
          <a:p>
            <a:pPr lvl="1"/>
            <a:r>
              <a:rPr lang="en-US" altLang="zh-TW"/>
              <a:t>/dev/random</a:t>
            </a:r>
          </a:p>
          <a:p>
            <a:pPr lvl="1"/>
            <a:r>
              <a:rPr lang="en-US" altLang="zh-TW"/>
              <a:t>/dev/urandom</a:t>
            </a:r>
          </a:p>
          <a:p>
            <a:pPr lvl="1"/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7DB6-D6BD-0146-876D-14AB44CA3A1B}" type="slidenum">
              <a:rPr lang="en-US" altLang="zh-TW"/>
              <a:pPr/>
              <a:t>134</a:t>
            </a:fld>
            <a:endParaRPr lang="en-US" altLang="zh-TW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75676207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命令別名與歷史命令</a:t>
            </a:r>
          </a:p>
        </p:txBody>
      </p:sp>
      <p:sp>
        <p:nvSpPr>
          <p:cNvPr id="5785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命令別名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透過 </a:t>
            </a:r>
            <a:r>
              <a:rPr lang="en-US" altLang="zh-TW"/>
              <a:t>alias newcmd=‘oldcmd options’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取消使用 </a:t>
            </a:r>
            <a:r>
              <a:rPr lang="en-US" altLang="zh-TW"/>
              <a:t>unalias newcmd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可載入 </a:t>
            </a:r>
            <a:r>
              <a:rPr lang="en-US" altLang="zh-TW"/>
              <a:t>~/.bashrc </a:t>
            </a:r>
            <a:r>
              <a:rPr lang="zh-TW" altLang="en-US"/>
              <a:t>讓每次都生效</a:t>
            </a:r>
          </a:p>
          <a:p>
            <a:pPr>
              <a:lnSpc>
                <a:spcPct val="90000"/>
              </a:lnSpc>
            </a:pPr>
            <a:r>
              <a:rPr lang="zh-TW" altLang="en-US"/>
              <a:t>歷史命令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history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透過 </a:t>
            </a:r>
            <a:r>
              <a:rPr lang="en-US" altLang="zh-TW"/>
              <a:t>!n, !!, !cmd </a:t>
            </a:r>
            <a:r>
              <a:rPr lang="zh-TW" altLang="en-US"/>
              <a:t>等方式重複執行某指令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HISTSIZE</a:t>
            </a:r>
            <a:r>
              <a:rPr lang="zh-TW" altLang="en-US"/>
              <a:t>可控制筆數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~/.bash_history</a:t>
            </a:r>
            <a:r>
              <a:rPr lang="zh-TW" altLang="en-US"/>
              <a:t>為記錄的檔案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8B76-1E7E-5C4C-866D-D0F0A4816A97}" type="slidenum">
              <a:rPr lang="en-US" altLang="zh-TW"/>
              <a:pPr/>
              <a:t>135</a:t>
            </a:fld>
            <a:endParaRPr lang="en-US" altLang="zh-TW"/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150196976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指令執行的順序</a:t>
            </a:r>
          </a:p>
        </p:txBody>
      </p:sp>
      <p:sp>
        <p:nvSpPr>
          <p:cNvPr id="5847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指令執行的順序：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絕對</a:t>
            </a:r>
            <a:r>
              <a:rPr lang="en-US" altLang="zh-TW"/>
              <a:t>/</a:t>
            </a:r>
            <a:r>
              <a:rPr lang="zh-TW" altLang="en-US"/>
              <a:t>相對路徑直接執行指令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alias </a:t>
            </a:r>
            <a:r>
              <a:rPr lang="zh-TW" altLang="en-US"/>
              <a:t>所建立的別名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bash </a:t>
            </a:r>
            <a:r>
              <a:rPr lang="zh-TW" altLang="en-US"/>
              <a:t>內建的指令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PATH </a:t>
            </a:r>
            <a:r>
              <a:rPr lang="zh-TW" altLang="en-US"/>
              <a:t>所找到的指令</a:t>
            </a:r>
          </a:p>
          <a:p>
            <a:pPr>
              <a:lnSpc>
                <a:spcPct val="90000"/>
              </a:lnSpc>
            </a:pPr>
            <a:r>
              <a:rPr lang="zh-TW" altLang="en-US"/>
              <a:t>控制指令執行的細項：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cmd1 ; cmd2	</a:t>
            </a:r>
            <a:r>
              <a:rPr lang="zh-TW" altLang="en-US"/>
              <a:t>兩者間沒有關係，依序執行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cmd1 &amp;&amp; cmd2	cmd1</a:t>
            </a:r>
            <a:r>
              <a:rPr lang="zh-TW" altLang="en-US"/>
              <a:t>成功，</a:t>
            </a:r>
            <a:r>
              <a:rPr lang="en-US" altLang="zh-TW"/>
              <a:t>cmd2</a:t>
            </a:r>
            <a:r>
              <a:rPr lang="zh-TW" altLang="en-US"/>
              <a:t>才會執行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cmd1 || cmd2	cmd1</a:t>
            </a:r>
            <a:r>
              <a:rPr lang="zh-TW" altLang="en-US"/>
              <a:t>失敗，</a:t>
            </a:r>
            <a:r>
              <a:rPr lang="en-US" altLang="zh-TW"/>
              <a:t>cmd2</a:t>
            </a:r>
            <a:r>
              <a:rPr lang="zh-TW" altLang="en-US"/>
              <a:t>才會執行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0494-CD0F-314B-872A-2F995FA1D746}" type="slidenum">
              <a:rPr lang="en-US" altLang="zh-TW"/>
              <a:pPr/>
              <a:t>136</a:t>
            </a:fld>
            <a:endParaRPr lang="en-US" altLang="zh-TW"/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208301990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資料流重導向</a:t>
            </a:r>
          </a:p>
        </p:txBody>
      </p:sp>
      <p:sp>
        <p:nvSpPr>
          <p:cNvPr id="5857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4221163"/>
            <a:ext cx="8540750" cy="1878012"/>
          </a:xfrm>
        </p:spPr>
        <p:txBody>
          <a:bodyPr/>
          <a:lstStyle/>
          <a:p>
            <a:pPr lvl="1">
              <a:buFont typeface="Wingdings" charset="2"/>
              <a:buNone/>
            </a:pPr>
            <a:r>
              <a:rPr lang="en-US" altLang="zh-TW" sz="2400">
                <a:latin typeface="細明體" charset="-120"/>
                <a:ea typeface="細明體" charset="-120"/>
              </a:rPr>
              <a:t>STDOUT</a:t>
            </a:r>
            <a:r>
              <a:rPr lang="zh-TW" altLang="en-US" sz="2400">
                <a:latin typeface="細明體" charset="-120"/>
                <a:ea typeface="細明體" charset="-120"/>
              </a:rPr>
              <a:t>：		</a:t>
            </a:r>
            <a:r>
              <a:rPr lang="en-US" altLang="zh-TW" sz="2400">
                <a:latin typeface="細明體" charset="-120"/>
                <a:ea typeface="細明體" charset="-120"/>
              </a:rPr>
              <a:t>&gt;(</a:t>
            </a:r>
            <a:r>
              <a:rPr lang="zh-TW" altLang="en-US" sz="2400">
                <a:latin typeface="細明體" charset="-120"/>
                <a:ea typeface="細明體" charset="-120"/>
              </a:rPr>
              <a:t>覆蓋</a:t>
            </a:r>
            <a:r>
              <a:rPr lang="en-US" altLang="zh-TW" sz="2400">
                <a:latin typeface="細明體" charset="-120"/>
                <a:ea typeface="細明體" charset="-120"/>
              </a:rPr>
              <a:t>)	  &gt;&gt;(</a:t>
            </a:r>
            <a:r>
              <a:rPr lang="zh-TW" altLang="en-US" sz="2400">
                <a:latin typeface="細明體" charset="-120"/>
                <a:ea typeface="細明體" charset="-120"/>
              </a:rPr>
              <a:t>累加</a:t>
            </a:r>
            <a:r>
              <a:rPr lang="en-US" altLang="zh-TW" sz="2400">
                <a:latin typeface="細明體" charset="-120"/>
                <a:ea typeface="細明體" charset="-120"/>
              </a:rPr>
              <a:t>)</a:t>
            </a:r>
          </a:p>
          <a:p>
            <a:pPr lvl="1">
              <a:buFont typeface="Wingdings" charset="2"/>
              <a:buNone/>
            </a:pPr>
            <a:r>
              <a:rPr lang="en-US" altLang="zh-TW" sz="2400">
                <a:latin typeface="細明體" charset="-120"/>
                <a:ea typeface="細明體" charset="-120"/>
              </a:rPr>
              <a:t>STDERR</a:t>
            </a:r>
            <a:r>
              <a:rPr lang="zh-TW" altLang="en-US" sz="2400">
                <a:latin typeface="細明體" charset="-120"/>
                <a:ea typeface="細明體" charset="-120"/>
              </a:rPr>
              <a:t>：		</a:t>
            </a:r>
            <a:r>
              <a:rPr lang="en-US" altLang="zh-TW" sz="2400">
                <a:latin typeface="細明體" charset="-120"/>
                <a:ea typeface="細明體" charset="-120"/>
              </a:rPr>
              <a:t>2&gt;(</a:t>
            </a:r>
            <a:r>
              <a:rPr lang="zh-TW" altLang="en-US" sz="2400">
                <a:latin typeface="細明體" charset="-120"/>
                <a:ea typeface="細明體" charset="-120"/>
              </a:rPr>
              <a:t>覆蓋</a:t>
            </a:r>
            <a:r>
              <a:rPr lang="en-US" altLang="zh-TW" sz="2400">
                <a:latin typeface="細明體" charset="-120"/>
                <a:ea typeface="細明體" charset="-120"/>
              </a:rPr>
              <a:t>)	  2&gt;&gt;(</a:t>
            </a:r>
            <a:r>
              <a:rPr lang="zh-TW" altLang="en-US" sz="2400">
                <a:latin typeface="細明體" charset="-120"/>
                <a:ea typeface="細明體" charset="-120"/>
              </a:rPr>
              <a:t>累加</a:t>
            </a:r>
            <a:r>
              <a:rPr lang="en-US" altLang="zh-TW" sz="2400">
                <a:latin typeface="細明體" charset="-120"/>
                <a:ea typeface="細明體" charset="-120"/>
              </a:rPr>
              <a:t>)</a:t>
            </a:r>
          </a:p>
          <a:p>
            <a:pPr lvl="1">
              <a:buFont typeface="Wingdings" charset="2"/>
              <a:buNone/>
            </a:pPr>
            <a:r>
              <a:rPr lang="zh-TW" altLang="en-US" sz="2400">
                <a:latin typeface="細明體" charset="-120"/>
                <a:ea typeface="細明體" charset="-120"/>
              </a:rPr>
              <a:t>全部的輸出：	</a:t>
            </a:r>
            <a:r>
              <a:rPr lang="en-US" altLang="zh-TW" sz="2400">
                <a:latin typeface="細明體" charset="-120"/>
                <a:ea typeface="細明體" charset="-120"/>
              </a:rPr>
              <a:t>&amp;&gt;	  command  &gt;  something  2&gt;&amp;1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D783-A8BA-C44B-B8A0-15BDFB914802}" type="slidenum">
              <a:rPr lang="en-US" altLang="zh-TW"/>
              <a:pPr/>
              <a:t>137</a:t>
            </a:fld>
            <a:endParaRPr lang="en-US" altLang="zh-TW"/>
          </a:p>
        </p:txBody>
      </p:sp>
      <p:sp>
        <p:nvSpPr>
          <p:cNvPr id="585732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  <p:pic>
        <p:nvPicPr>
          <p:cNvPr id="585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7272338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9632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管線命令</a:t>
            </a:r>
          </a:p>
        </p:txBody>
      </p:sp>
      <p:sp>
        <p:nvSpPr>
          <p:cNvPr id="5877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3789363"/>
            <a:ext cx="8540750" cy="2309812"/>
          </a:xfrm>
        </p:spPr>
        <p:txBody>
          <a:bodyPr/>
          <a:lstStyle/>
          <a:p>
            <a:r>
              <a:rPr lang="zh-TW" altLang="en-US" sz="2400"/>
              <a:t>前一個指令的 </a:t>
            </a:r>
            <a:r>
              <a:rPr lang="en-US" altLang="zh-TW" sz="2400"/>
              <a:t>STDOUT </a:t>
            </a:r>
            <a:r>
              <a:rPr lang="zh-TW" altLang="en-US" sz="2400"/>
              <a:t>作為後一個指令的 </a:t>
            </a:r>
            <a:r>
              <a:rPr lang="en-US" altLang="zh-TW" sz="2400"/>
              <a:t>STDIN </a:t>
            </a:r>
            <a:r>
              <a:rPr lang="zh-TW" altLang="en-US" sz="2400"/>
              <a:t>之意。</a:t>
            </a:r>
            <a:r>
              <a:rPr lang="en-US" altLang="zh-TW" sz="2400"/>
              <a:t>(STDERR</a:t>
            </a:r>
            <a:r>
              <a:rPr lang="zh-TW" altLang="en-US" sz="2400"/>
              <a:t>沒有作用</a:t>
            </a:r>
            <a:r>
              <a:rPr lang="en-US" altLang="zh-TW" sz="2400"/>
              <a:t>)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A48-94DD-7943-AB63-070102DBCCBB}" type="slidenum">
              <a:rPr lang="en-US" altLang="zh-TW"/>
              <a:pPr/>
              <a:t>138</a:t>
            </a:fld>
            <a:endParaRPr lang="en-US" altLang="zh-TW"/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  <p:pic>
        <p:nvPicPr>
          <p:cNvPr id="587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353425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68883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正規表示法</a:t>
            </a:r>
          </a:p>
        </p:txBody>
      </p:sp>
      <p:sp>
        <p:nvSpPr>
          <p:cNvPr id="5888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900"/>
              <a:t>常用的正規表示法</a:t>
            </a:r>
            <a:r>
              <a:rPr lang="en-US" altLang="zh-TW" sz="2900"/>
              <a:t>(</a:t>
            </a:r>
            <a:r>
              <a:rPr lang="zh-TW" altLang="en-US" sz="2900"/>
              <a:t>基礎正規表示法</a:t>
            </a:r>
            <a:r>
              <a:rPr lang="en-US" altLang="zh-TW" sz="2900"/>
              <a:t>)</a:t>
            </a:r>
            <a:r>
              <a:rPr lang="zh-TW" altLang="en-US" sz="2900"/>
              <a:t>：利用一些字元符號</a:t>
            </a:r>
            <a:r>
              <a:rPr lang="en-US" altLang="zh-TW" sz="2900"/>
              <a:t>(</a:t>
            </a:r>
            <a:r>
              <a:rPr lang="zh-TW" altLang="en-US" sz="2900"/>
              <a:t>字符</a:t>
            </a:r>
            <a:r>
              <a:rPr lang="en-US" altLang="zh-TW" sz="2900"/>
              <a:t>)</a:t>
            </a:r>
            <a:r>
              <a:rPr lang="zh-TW" altLang="en-US" sz="2900"/>
              <a:t>來作為關鍵字的一種表示方式</a:t>
            </a:r>
          </a:p>
          <a:p>
            <a:pPr lvl="1"/>
            <a:r>
              <a:rPr lang="en-US" altLang="zh-TW" sz="2400"/>
              <a:t>^		</a:t>
            </a:r>
            <a:r>
              <a:rPr lang="zh-TW" altLang="en-US" sz="2400"/>
              <a:t>：一行的行首</a:t>
            </a:r>
          </a:p>
          <a:p>
            <a:pPr lvl="1"/>
            <a:r>
              <a:rPr lang="en-US" altLang="zh-TW" sz="2400"/>
              <a:t>$		</a:t>
            </a:r>
            <a:r>
              <a:rPr lang="zh-TW" altLang="en-US" sz="2400"/>
              <a:t>：一行的行尾</a:t>
            </a:r>
          </a:p>
          <a:p>
            <a:pPr lvl="1"/>
            <a:r>
              <a:rPr lang="en-US" altLang="zh-TW" sz="2400"/>
              <a:t>[a-b]	</a:t>
            </a:r>
            <a:r>
              <a:rPr lang="zh-TW" altLang="en-US" sz="2400"/>
              <a:t>：一定有一個，視為集合</a:t>
            </a:r>
          </a:p>
          <a:p>
            <a:pPr lvl="1"/>
            <a:r>
              <a:rPr lang="en-US" altLang="zh-TW" sz="2400"/>
              <a:t>[^a-b]	</a:t>
            </a:r>
            <a:r>
              <a:rPr lang="zh-TW" altLang="en-US" sz="2400"/>
              <a:t>：反向集合</a:t>
            </a:r>
          </a:p>
          <a:p>
            <a:pPr lvl="1"/>
            <a:r>
              <a:rPr lang="zh-TW" altLang="en-US" sz="2400"/>
              <a:t>*		：重複前一個 </a:t>
            </a:r>
            <a:r>
              <a:rPr lang="en-US" altLang="zh-TW" sz="2400"/>
              <a:t>0 ~ </a:t>
            </a:r>
            <a:r>
              <a:rPr lang="zh-TW" altLang="en-US" sz="2400"/>
              <a:t>無窮多次</a:t>
            </a:r>
          </a:p>
          <a:p>
            <a:pPr lvl="1"/>
            <a:r>
              <a:rPr lang="en-US" altLang="zh-TW" sz="2400"/>
              <a:t>.		</a:t>
            </a:r>
            <a:r>
              <a:rPr lang="zh-TW" altLang="en-US" sz="2400"/>
              <a:t>：一定有一個任意字元</a:t>
            </a:r>
          </a:p>
          <a:p>
            <a:pPr lvl="1"/>
            <a:r>
              <a:rPr lang="en-US" altLang="zh-TW" sz="2400"/>
              <a:t>.*	</a:t>
            </a:r>
            <a:r>
              <a:rPr lang="zh-TW" altLang="en-US" sz="2400"/>
              <a:t>：</a:t>
            </a:r>
            <a:r>
              <a:rPr lang="en-US" altLang="zh-TW" sz="2400"/>
              <a:t>0~</a:t>
            </a:r>
            <a:r>
              <a:rPr lang="zh-TW" altLang="en-US" sz="2400"/>
              <a:t>無窮多個任意字元。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2BCC-C000-3548-9986-C87C273395FA}" type="slidenum">
              <a:rPr lang="en-US" altLang="zh-TW"/>
              <a:pPr/>
              <a:t>139</a:t>
            </a:fld>
            <a:endParaRPr lang="en-US" altLang="zh-TW"/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202933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歷史命令</a:t>
            </a:r>
          </a:p>
        </p:txBody>
      </p:sp>
      <p:sp>
        <p:nvSpPr>
          <p:cNvPr id="2508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呼叫過去下達過的指令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history [-n]</a:t>
            </a:r>
          </a:p>
          <a:p>
            <a:pPr>
              <a:lnSpc>
                <a:spcPct val="90000"/>
              </a:lnSpc>
            </a:pPr>
            <a:r>
              <a:rPr lang="en-US" altLang="zh-TW"/>
              <a:t>history </a:t>
            </a:r>
            <a:r>
              <a:rPr lang="zh-TW" altLang="en-US"/>
              <a:t>的紀錄檔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~/.bash_history</a:t>
            </a:r>
          </a:p>
          <a:p>
            <a:pPr>
              <a:lnSpc>
                <a:spcPct val="90000"/>
              </a:lnSpc>
            </a:pPr>
            <a:r>
              <a:rPr lang="zh-TW" altLang="en-US"/>
              <a:t>指令的應用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!!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!vi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!50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!-5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8225-0DFD-E84F-80AC-AA34BE3FFEC3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利用</a:t>
            </a:r>
            <a:r>
              <a:rPr lang="en-US" altLang="zh-TW"/>
              <a:t>test</a:t>
            </a:r>
            <a:r>
              <a:rPr lang="zh-TW" altLang="en-US"/>
              <a:t>判斷</a:t>
            </a:r>
          </a:p>
        </p:txBody>
      </p:sp>
      <p:sp>
        <p:nvSpPr>
          <p:cNvPr id="593927" name="Rectangle 7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400"/>
              <a:t>關於檔名的</a:t>
            </a:r>
            <a:r>
              <a:rPr lang="en-US" altLang="zh-TW" sz="2400"/>
              <a:t>『</a:t>
            </a:r>
            <a:r>
              <a:rPr lang="zh-TW" altLang="en-US" sz="2400"/>
              <a:t>類型</a:t>
            </a:r>
            <a:r>
              <a:rPr lang="en-US" altLang="zh-TW" sz="2400"/>
              <a:t>』</a:t>
            </a:r>
            <a:r>
              <a:rPr lang="zh-TW" altLang="en-US" sz="2400"/>
              <a:t>偵測</a:t>
            </a:r>
            <a:r>
              <a:rPr lang="en-US" altLang="zh-TW" sz="2400"/>
              <a:t>(</a:t>
            </a:r>
            <a:r>
              <a:rPr lang="zh-TW" altLang="en-US" sz="2400"/>
              <a:t>存在與否</a:t>
            </a:r>
            <a:r>
              <a:rPr lang="en-US" altLang="zh-TW" sz="2400"/>
              <a:t>)</a:t>
            </a:r>
            <a:r>
              <a:rPr lang="zh-TW" altLang="en-US" sz="2400"/>
              <a:t>，如 </a:t>
            </a:r>
            <a:r>
              <a:rPr lang="en-US" altLang="zh-TW" sz="2400"/>
              <a:t>test -e filename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-e	</a:t>
            </a:r>
            <a:r>
              <a:rPr lang="zh-TW" altLang="en-US" sz="2000"/>
              <a:t>該</a:t>
            </a:r>
            <a:r>
              <a:rPr lang="en-US" altLang="zh-TW" sz="2000"/>
              <a:t>『</a:t>
            </a:r>
            <a:r>
              <a:rPr lang="zh-TW" altLang="en-US" sz="2000"/>
              <a:t>檔名</a:t>
            </a:r>
            <a:r>
              <a:rPr lang="en-US" altLang="zh-TW" sz="2000"/>
              <a:t>』</a:t>
            </a:r>
            <a:r>
              <a:rPr lang="zh-TW" altLang="en-US" sz="2000"/>
              <a:t>是否存在？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-f		</a:t>
            </a:r>
            <a:r>
              <a:rPr lang="zh-TW" altLang="en-US" sz="2000"/>
              <a:t>該</a:t>
            </a:r>
            <a:r>
              <a:rPr lang="en-US" altLang="zh-TW" sz="2000"/>
              <a:t>『</a:t>
            </a:r>
            <a:r>
              <a:rPr lang="zh-TW" altLang="en-US" sz="2000"/>
              <a:t>檔名</a:t>
            </a:r>
            <a:r>
              <a:rPr lang="en-US" altLang="zh-TW" sz="2000"/>
              <a:t>』</a:t>
            </a:r>
            <a:r>
              <a:rPr lang="zh-TW" altLang="en-US" sz="2000"/>
              <a:t>是否為檔案</a:t>
            </a:r>
            <a:r>
              <a:rPr lang="en-US" altLang="zh-TW" sz="2000"/>
              <a:t>(file)</a:t>
            </a:r>
            <a:r>
              <a:rPr lang="zh-TW" altLang="en-US" sz="2000"/>
              <a:t>？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-d	</a:t>
            </a:r>
            <a:r>
              <a:rPr lang="zh-TW" altLang="en-US" sz="2000"/>
              <a:t>該</a:t>
            </a:r>
            <a:r>
              <a:rPr lang="en-US" altLang="zh-TW" sz="2000"/>
              <a:t>『</a:t>
            </a:r>
            <a:r>
              <a:rPr lang="zh-TW" altLang="en-US" sz="2000"/>
              <a:t>檔名</a:t>
            </a:r>
            <a:r>
              <a:rPr lang="en-US" altLang="zh-TW" sz="2000"/>
              <a:t>』</a:t>
            </a:r>
            <a:r>
              <a:rPr lang="zh-TW" altLang="en-US" sz="2000"/>
              <a:t>是否為目錄</a:t>
            </a:r>
            <a:r>
              <a:rPr lang="en-US" altLang="zh-TW" sz="2000"/>
              <a:t>(directory)</a:t>
            </a:r>
            <a:r>
              <a:rPr lang="zh-TW" altLang="en-US" sz="2000"/>
              <a:t>？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關於檔案的權限偵測，如 </a:t>
            </a:r>
            <a:r>
              <a:rPr lang="en-US" altLang="zh-TW" sz="2400"/>
              <a:t>test -r filename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-r		</a:t>
            </a:r>
            <a:r>
              <a:rPr lang="zh-TW" altLang="en-US" sz="2000"/>
              <a:t>偵測該檔名是否具有</a:t>
            </a:r>
            <a:r>
              <a:rPr lang="en-US" altLang="zh-TW" sz="2000"/>
              <a:t>『</a:t>
            </a:r>
            <a:r>
              <a:rPr lang="zh-TW" altLang="en-US" sz="2000"/>
              <a:t>可讀</a:t>
            </a:r>
            <a:r>
              <a:rPr lang="en-US" altLang="zh-TW" sz="2000"/>
              <a:t>』</a:t>
            </a:r>
            <a:r>
              <a:rPr lang="zh-TW" altLang="en-US" sz="2000"/>
              <a:t>的屬性？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-w	</a:t>
            </a:r>
            <a:r>
              <a:rPr lang="zh-TW" altLang="en-US" sz="2000"/>
              <a:t>偵測該檔名是否具有</a:t>
            </a:r>
            <a:r>
              <a:rPr lang="en-US" altLang="zh-TW" sz="2000"/>
              <a:t>『</a:t>
            </a:r>
            <a:r>
              <a:rPr lang="zh-TW" altLang="en-US" sz="2000"/>
              <a:t>可寫</a:t>
            </a:r>
            <a:r>
              <a:rPr lang="en-US" altLang="zh-TW" sz="2000"/>
              <a:t>』</a:t>
            </a:r>
            <a:r>
              <a:rPr lang="zh-TW" altLang="en-US" sz="2000"/>
              <a:t>的屬性？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-x	</a:t>
            </a:r>
            <a:r>
              <a:rPr lang="zh-TW" altLang="en-US" sz="2000"/>
              <a:t>偵測該檔名是否具有</a:t>
            </a:r>
            <a:r>
              <a:rPr lang="en-US" altLang="zh-TW" sz="2000"/>
              <a:t>『</a:t>
            </a:r>
            <a:r>
              <a:rPr lang="zh-TW" altLang="en-US" sz="2000"/>
              <a:t>可執行</a:t>
            </a:r>
            <a:r>
              <a:rPr lang="en-US" altLang="zh-TW" sz="2000"/>
              <a:t>』</a:t>
            </a:r>
            <a:r>
              <a:rPr lang="zh-TW" altLang="en-US" sz="2000"/>
              <a:t>的屬性？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兩個檔案之間的比較，如： </a:t>
            </a:r>
            <a:r>
              <a:rPr lang="en-US" altLang="zh-TW" sz="2400"/>
              <a:t>test file1 -nt file2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-nt	(newer than)</a:t>
            </a:r>
            <a:r>
              <a:rPr lang="zh-TW" altLang="en-US" sz="2000"/>
              <a:t>判斷 </a:t>
            </a:r>
            <a:r>
              <a:rPr lang="en-US" altLang="zh-TW" sz="2000"/>
              <a:t>file1 </a:t>
            </a:r>
            <a:r>
              <a:rPr lang="zh-TW" altLang="en-US" sz="2000"/>
              <a:t>是否比 </a:t>
            </a:r>
            <a:r>
              <a:rPr lang="en-US" altLang="zh-TW" sz="2000"/>
              <a:t>file2 </a:t>
            </a:r>
            <a:r>
              <a:rPr lang="zh-TW" altLang="en-US" sz="2000"/>
              <a:t>新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-ot	(older than)</a:t>
            </a:r>
            <a:r>
              <a:rPr lang="zh-TW" altLang="en-US" sz="2000"/>
              <a:t>判斷 </a:t>
            </a:r>
            <a:r>
              <a:rPr lang="en-US" altLang="zh-TW" sz="2000"/>
              <a:t>file1 </a:t>
            </a:r>
            <a:r>
              <a:rPr lang="zh-TW" altLang="en-US" sz="2000"/>
              <a:t>是否比 </a:t>
            </a:r>
            <a:r>
              <a:rPr lang="en-US" altLang="zh-TW" sz="2000"/>
              <a:t>file2 </a:t>
            </a:r>
            <a:r>
              <a:rPr lang="zh-TW" altLang="en-US" sz="2000"/>
              <a:t>舊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0C90-DD28-054D-89E0-F02041422405}" type="slidenum">
              <a:rPr lang="en-US" altLang="zh-TW"/>
              <a:pPr/>
              <a:t>140</a:t>
            </a:fld>
            <a:endParaRPr lang="en-US" altLang="zh-TW"/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66597878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利用</a:t>
            </a:r>
            <a:r>
              <a:rPr lang="en-US" altLang="zh-TW"/>
              <a:t>test</a:t>
            </a:r>
            <a:r>
              <a:rPr lang="zh-TW" altLang="en-US"/>
              <a:t>判斷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</p:txBody>
      </p:sp>
      <p:sp>
        <p:nvSpPr>
          <p:cNvPr id="6000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關於兩個整數之間的判定，例如 </a:t>
            </a:r>
            <a:r>
              <a:rPr lang="en-US" altLang="zh-TW" sz="2800"/>
              <a:t>test n1 -eq n2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-eq	</a:t>
            </a:r>
            <a:r>
              <a:rPr lang="zh-TW" altLang="en-US" sz="2400"/>
              <a:t>兩數值相等 </a:t>
            </a:r>
            <a:r>
              <a:rPr lang="en-US" altLang="zh-TW" sz="2400"/>
              <a:t>(equal)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-ne	</a:t>
            </a:r>
            <a:r>
              <a:rPr lang="zh-TW" altLang="en-US" sz="2400"/>
              <a:t>兩數值不等 </a:t>
            </a:r>
            <a:r>
              <a:rPr lang="en-US" altLang="zh-TW" sz="2400"/>
              <a:t>(not equal)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-gt	n1 </a:t>
            </a:r>
            <a:r>
              <a:rPr lang="zh-TW" altLang="en-US" sz="2400"/>
              <a:t>大於 </a:t>
            </a:r>
            <a:r>
              <a:rPr lang="en-US" altLang="zh-TW" sz="2400"/>
              <a:t>n2 (greater than)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-lt	n1 </a:t>
            </a:r>
            <a:r>
              <a:rPr lang="zh-TW" altLang="en-US" sz="2400"/>
              <a:t>小於 </a:t>
            </a:r>
            <a:r>
              <a:rPr lang="en-US" altLang="zh-TW" sz="2400"/>
              <a:t>n2 (less than)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-ge	n1 </a:t>
            </a:r>
            <a:r>
              <a:rPr lang="zh-TW" altLang="en-US" sz="2400"/>
              <a:t>大於等於 </a:t>
            </a:r>
            <a:r>
              <a:rPr lang="en-US" altLang="zh-TW" sz="2400"/>
              <a:t>n2 (greater than or equal)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-le	n1 </a:t>
            </a:r>
            <a:r>
              <a:rPr lang="zh-TW" altLang="en-US" sz="2400"/>
              <a:t>小於等於 </a:t>
            </a:r>
            <a:r>
              <a:rPr lang="en-US" altLang="zh-TW" sz="2400"/>
              <a:t>n2 (less than or equal)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判定字串的資料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test -z string	</a:t>
            </a:r>
            <a:r>
              <a:rPr lang="zh-TW" altLang="en-US" sz="2400"/>
              <a:t>字串是否為空</a:t>
            </a:r>
            <a:r>
              <a:rPr lang="en-US" altLang="zh-TW" sz="2400"/>
              <a:t>, </a:t>
            </a:r>
            <a:r>
              <a:rPr lang="zh-TW" altLang="en-US" sz="2400"/>
              <a:t>若 </a:t>
            </a:r>
            <a:r>
              <a:rPr lang="en-US" altLang="zh-TW" sz="2400"/>
              <a:t>string </a:t>
            </a:r>
            <a:r>
              <a:rPr lang="zh-TW" altLang="en-US" sz="2400"/>
              <a:t>為空</a:t>
            </a:r>
            <a:r>
              <a:rPr lang="en-US" altLang="zh-TW" sz="2400"/>
              <a:t>,</a:t>
            </a:r>
            <a:r>
              <a:rPr lang="zh-TW" altLang="en-US" sz="2400"/>
              <a:t>則 </a:t>
            </a:r>
            <a:r>
              <a:rPr lang="en-US" altLang="zh-TW" sz="2400"/>
              <a:t>true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test -n string	</a:t>
            </a:r>
            <a:r>
              <a:rPr lang="zh-TW" altLang="en-US" sz="2400"/>
              <a:t>字串是否非為空</a:t>
            </a:r>
            <a:r>
              <a:rPr lang="en-US" altLang="zh-TW" sz="2400"/>
              <a:t>,</a:t>
            </a:r>
            <a:r>
              <a:rPr lang="zh-TW" altLang="en-US" sz="2400"/>
              <a:t>若 </a:t>
            </a:r>
            <a:r>
              <a:rPr lang="en-US" altLang="zh-TW" sz="2400"/>
              <a:t>string </a:t>
            </a:r>
            <a:r>
              <a:rPr lang="zh-TW" altLang="en-US" sz="2400"/>
              <a:t>為空</a:t>
            </a:r>
            <a:r>
              <a:rPr lang="en-US" altLang="zh-TW" sz="2400"/>
              <a:t>,</a:t>
            </a:r>
            <a:r>
              <a:rPr lang="zh-TW" altLang="en-US" sz="2400"/>
              <a:t>則 </a:t>
            </a:r>
            <a:r>
              <a:rPr lang="en-US" altLang="zh-TW" sz="2400"/>
              <a:t>false</a:t>
            </a:r>
            <a:r>
              <a:rPr lang="zh-TW" altLang="en-US" sz="2400"/>
              <a:t>。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1E30-9D57-8644-A053-CA357D56D68E}" type="slidenum">
              <a:rPr lang="en-US" altLang="zh-TW"/>
              <a:pPr/>
              <a:t>141</a:t>
            </a:fld>
            <a:endParaRPr lang="en-US" altLang="zh-TW"/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42063771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2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Shell scripts</a:t>
            </a:r>
          </a:p>
        </p:txBody>
      </p:sp>
      <p:sp>
        <p:nvSpPr>
          <p:cNvPr id="590853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194369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Shell script</a:t>
            </a:r>
          </a:p>
        </p:txBody>
      </p:sp>
      <p:sp>
        <p:nvSpPr>
          <p:cNvPr id="5898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什麼是 </a:t>
            </a:r>
            <a:r>
              <a:rPr lang="en-US" altLang="zh-TW" sz="2800"/>
              <a:t>shell script</a:t>
            </a:r>
          </a:p>
          <a:p>
            <a:pPr lvl="1"/>
            <a:r>
              <a:rPr lang="zh-TW" altLang="en-US" sz="2400"/>
              <a:t>將許多指令寫入一個批次檔，藉此快速執行</a:t>
            </a:r>
          </a:p>
          <a:p>
            <a:pPr lvl="1"/>
            <a:r>
              <a:rPr lang="zh-TW" altLang="en-US" sz="2400"/>
              <a:t>透過 </a:t>
            </a:r>
            <a:r>
              <a:rPr lang="en-US" altLang="zh-TW" sz="2400"/>
              <a:t>shell </a:t>
            </a:r>
            <a:r>
              <a:rPr lang="zh-TW" altLang="en-US" sz="2400"/>
              <a:t>的語法，可以設定程式 </a:t>
            </a:r>
            <a:r>
              <a:rPr lang="en-US" altLang="zh-TW" sz="2400"/>
              <a:t>(if, then…)</a:t>
            </a:r>
          </a:p>
          <a:p>
            <a:pPr lvl="1"/>
            <a:r>
              <a:rPr lang="zh-TW" altLang="en-US" sz="2400"/>
              <a:t>就是純文字檔囉</a:t>
            </a:r>
          </a:p>
          <a:p>
            <a:pPr lvl="1"/>
            <a:r>
              <a:rPr lang="zh-TW" altLang="en-US" sz="2400"/>
              <a:t>需具有 </a:t>
            </a:r>
            <a:r>
              <a:rPr lang="en-US" altLang="zh-TW" sz="2400"/>
              <a:t>r </a:t>
            </a:r>
            <a:r>
              <a:rPr lang="zh-TW" altLang="en-US" sz="2400"/>
              <a:t>或者是 </a:t>
            </a:r>
            <a:r>
              <a:rPr lang="en-US" altLang="zh-TW" sz="2400"/>
              <a:t>r+x </a:t>
            </a:r>
            <a:r>
              <a:rPr lang="zh-TW" altLang="en-US" sz="2400"/>
              <a:t>才能夠被執行</a:t>
            </a:r>
          </a:p>
          <a:p>
            <a:r>
              <a:rPr lang="zh-TW" altLang="en-US" sz="2800"/>
              <a:t>為何需要學習 </a:t>
            </a:r>
            <a:r>
              <a:rPr lang="en-US" altLang="zh-TW" sz="2800"/>
              <a:t>shell script</a:t>
            </a:r>
          </a:p>
          <a:p>
            <a:pPr lvl="1"/>
            <a:r>
              <a:rPr lang="zh-TW" altLang="en-US" sz="2200"/>
              <a:t>很多的指令可以整合在一起，然後讓系統自動執行</a:t>
            </a:r>
          </a:p>
          <a:p>
            <a:pPr lvl="1"/>
            <a:r>
              <a:rPr lang="zh-TW" altLang="en-US" sz="2200"/>
              <a:t>可以撰寫讓系統自動管理及自動進行錯誤偵測</a:t>
            </a:r>
            <a:r>
              <a:rPr lang="en-US" altLang="zh-TW" sz="2200"/>
              <a:t>(troubleshooting)</a:t>
            </a:r>
            <a:r>
              <a:rPr lang="zh-TW" altLang="en-US" sz="2200"/>
              <a:t>的任務</a:t>
            </a:r>
          </a:p>
          <a:p>
            <a:pPr lvl="1"/>
            <a:r>
              <a:rPr lang="zh-TW" altLang="en-US" sz="2200"/>
              <a:t>可以用之以建立簡單的應用程式</a:t>
            </a:r>
            <a:r>
              <a:rPr lang="en-US" altLang="zh-TW" sz="2200"/>
              <a:t>(</a:t>
            </a:r>
            <a:r>
              <a:rPr lang="zh-TW" altLang="en-US" sz="2200"/>
              <a:t>如鳥哥自己的 </a:t>
            </a:r>
            <a:r>
              <a:rPr lang="en-US" altLang="zh-TW" sz="2200"/>
              <a:t>logfile.sh </a:t>
            </a:r>
            <a:r>
              <a:rPr lang="zh-TW" altLang="en-US" sz="2200"/>
              <a:t>程式</a:t>
            </a:r>
            <a:r>
              <a:rPr lang="en-US" altLang="zh-TW" sz="2200"/>
              <a:t>)</a:t>
            </a:r>
            <a:endParaRPr lang="en-US" altLang="zh-TW" sz="240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E255-93D1-CD45-87AA-FCE6112E9629}" type="slidenum">
              <a:rPr lang="en-US" altLang="zh-TW"/>
              <a:pPr/>
              <a:t>143</a:t>
            </a:fld>
            <a:endParaRPr lang="en-US" altLang="zh-TW"/>
          </a:p>
        </p:txBody>
      </p:sp>
      <p:sp>
        <p:nvSpPr>
          <p:cNvPr id="58982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94083369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撰寫習慣與執行</a:t>
            </a:r>
          </a:p>
        </p:txBody>
      </p:sp>
      <p:sp>
        <p:nvSpPr>
          <p:cNvPr id="5928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撰寫習慣之建立：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第一行請宣告 </a:t>
            </a:r>
            <a:r>
              <a:rPr lang="en-US" altLang="zh-TW" sz="2400"/>
              <a:t>shell </a:t>
            </a:r>
            <a:r>
              <a:rPr lang="zh-TW" altLang="en-US" sz="2400"/>
              <a:t>，例如 </a:t>
            </a:r>
            <a:r>
              <a:rPr lang="en-US" altLang="zh-TW" sz="2400"/>
              <a:t>#!/bin/bash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第二行說明程式功能、授權、作者、此程式的版本等等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建議常使用變數來處理複雜的資料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常用</a:t>
            </a:r>
            <a:r>
              <a:rPr lang="en-US" altLang="zh-TW" sz="2400"/>
              <a:t>『 #</a:t>
            </a:r>
            <a:r>
              <a:rPr lang="zh-TW" altLang="en-US" sz="2400"/>
              <a:t>註解內容</a:t>
            </a:r>
            <a:r>
              <a:rPr lang="en-US" altLang="zh-TW" sz="2400"/>
              <a:t>』</a:t>
            </a:r>
            <a:r>
              <a:rPr lang="zh-TW" altLang="en-US" sz="2400"/>
              <a:t>來說明比較難懂得程式碼部分。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如何執行？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/root/script1.sh				</a:t>
            </a:r>
            <a:r>
              <a:rPr lang="zh-TW" altLang="en-US" sz="2400"/>
              <a:t>需具有 </a:t>
            </a:r>
            <a:r>
              <a:rPr lang="en-US" altLang="zh-TW" sz="2400"/>
              <a:t>r </a:t>
            </a:r>
            <a:r>
              <a:rPr lang="zh-TW" altLang="en-US" sz="2400"/>
              <a:t>與 </a:t>
            </a:r>
            <a:r>
              <a:rPr lang="en-US" altLang="zh-TW" sz="2400"/>
              <a:t>x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cd /root;  ./script1.sh			</a:t>
            </a:r>
            <a:r>
              <a:rPr lang="zh-TW" altLang="en-US" sz="2400"/>
              <a:t>需具有 </a:t>
            </a:r>
            <a:r>
              <a:rPr lang="en-US" altLang="zh-TW" sz="2400"/>
              <a:t>r </a:t>
            </a:r>
            <a:r>
              <a:rPr lang="zh-TW" altLang="en-US" sz="2400"/>
              <a:t>與 </a:t>
            </a:r>
            <a:r>
              <a:rPr lang="en-US" altLang="zh-TW" sz="2400"/>
              <a:t>x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sh /root/script1.sh			</a:t>
            </a:r>
            <a:r>
              <a:rPr lang="zh-TW" altLang="en-US" sz="2400"/>
              <a:t>具有 </a:t>
            </a:r>
            <a:r>
              <a:rPr lang="en-US" altLang="zh-TW" sz="2400"/>
              <a:t>r </a:t>
            </a:r>
            <a:r>
              <a:rPr lang="zh-TW" altLang="en-US" sz="2400"/>
              <a:t>即可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將 </a:t>
            </a:r>
            <a:r>
              <a:rPr lang="en-US" altLang="zh-TW" sz="2400"/>
              <a:t>script1.sh </a:t>
            </a:r>
            <a:r>
              <a:rPr lang="zh-TW" altLang="en-US" sz="2400"/>
              <a:t>放入 </a:t>
            </a:r>
            <a:r>
              <a:rPr lang="en-US" altLang="zh-TW" sz="2400"/>
              <a:t>$PATH </a:t>
            </a:r>
            <a:r>
              <a:rPr lang="zh-TW" altLang="en-US" sz="2400"/>
              <a:t>中	需具有 </a:t>
            </a:r>
            <a:r>
              <a:rPr lang="en-US" altLang="zh-TW" sz="2400"/>
              <a:t>r </a:t>
            </a:r>
            <a:r>
              <a:rPr lang="zh-TW" altLang="en-US" sz="2400"/>
              <a:t>與 </a:t>
            </a:r>
            <a:r>
              <a:rPr lang="en-US" altLang="zh-TW" sz="2400"/>
              <a:t>x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843-84A4-A342-8932-060B77EB0359}" type="slidenum">
              <a:rPr lang="en-US" altLang="zh-TW"/>
              <a:pPr/>
              <a:t>144</a:t>
            </a:fld>
            <a:endParaRPr lang="en-US" altLang="zh-TW"/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46279758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第一支</a:t>
            </a:r>
            <a:r>
              <a:rPr lang="en-US" altLang="zh-TW"/>
              <a:t>script</a:t>
            </a:r>
          </a:p>
        </p:txBody>
      </p:sp>
      <p:sp>
        <p:nvSpPr>
          <p:cNvPr id="5949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第一支</a:t>
            </a:r>
            <a:r>
              <a:rPr lang="en-US" altLang="zh-TW"/>
              <a:t>shell script</a:t>
            </a:r>
          </a:p>
          <a:p>
            <a:pPr lvl="1"/>
            <a:r>
              <a:rPr lang="en-US" altLang="zh-TW" sz="2000"/>
              <a:t>#!/bin/bash</a:t>
            </a:r>
          </a:p>
          <a:p>
            <a:pPr lvl="1"/>
            <a:r>
              <a:rPr lang="en-US" altLang="zh-TW" sz="2000"/>
              <a:t># This script displays some information about your system</a:t>
            </a:r>
          </a:p>
          <a:p>
            <a:pPr lvl="1"/>
            <a:r>
              <a:rPr lang="en-US" altLang="zh-TW" sz="2000"/>
              <a:t># write by VBird 2007/11/17</a:t>
            </a:r>
          </a:p>
          <a:p>
            <a:pPr lvl="1"/>
            <a:r>
              <a:rPr lang="en-US" altLang="zh-TW" sz="2000"/>
              <a:t>echo “Hello world!”</a:t>
            </a:r>
          </a:p>
          <a:p>
            <a:pPr lvl="1"/>
            <a:r>
              <a:rPr lang="en-US" altLang="zh-TW" sz="2000"/>
              <a:t>echo “The day is $(date)”</a:t>
            </a:r>
          </a:p>
          <a:p>
            <a:pPr lvl="1"/>
            <a:r>
              <a:rPr lang="en-US" altLang="zh-TW" sz="2000"/>
              <a:t>echo “Your working directory is: $(pwd)”</a:t>
            </a:r>
          </a:p>
          <a:p>
            <a:pPr lvl="1"/>
            <a:r>
              <a:rPr lang="en-US" altLang="zh-TW" sz="2000"/>
              <a:t>exit 0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247D-1FE9-2045-AC6E-6074FA733CF0}" type="slidenum">
              <a:rPr lang="en-US" altLang="zh-TW"/>
              <a:pPr/>
              <a:t>145</a:t>
            </a:fld>
            <a:endParaRPr lang="en-US" altLang="zh-TW"/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84616981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執行方式與結果</a:t>
            </a:r>
          </a:p>
        </p:txBody>
      </p:sp>
      <p:sp>
        <p:nvSpPr>
          <p:cNvPr id="596997" name="Rectangle 5"/>
          <p:cNvSpPr>
            <a:spLocks noGrp="1" noRot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800"/>
              <a:t>新增</a:t>
            </a:r>
            <a:r>
              <a:rPr lang="en-US" altLang="zh-TW" sz="2800"/>
              <a:t>bash</a:t>
            </a:r>
            <a:r>
              <a:rPr lang="zh-TW" altLang="en-US" sz="2800"/>
              <a:t>程序來處理</a:t>
            </a:r>
          </a:p>
          <a:p>
            <a:pPr lvl="1"/>
            <a:r>
              <a:rPr lang="en-US" altLang="zh-TW" sz="2400"/>
              <a:t>./script.sh</a:t>
            </a:r>
          </a:p>
          <a:p>
            <a:pPr lvl="1"/>
            <a:r>
              <a:rPr lang="en-US" altLang="zh-TW" sz="2400"/>
              <a:t>sh script.sh</a:t>
            </a:r>
          </a:p>
          <a:p>
            <a:pPr lvl="1"/>
            <a:r>
              <a:rPr lang="zh-TW" altLang="en-US" sz="2400"/>
              <a:t>與原本的</a:t>
            </a:r>
            <a:r>
              <a:rPr lang="en-US" altLang="zh-TW" sz="2400"/>
              <a:t>bash</a:t>
            </a:r>
            <a:r>
              <a:rPr lang="zh-TW" altLang="en-US" sz="2400"/>
              <a:t>環境無關</a:t>
            </a:r>
          </a:p>
        </p:txBody>
      </p:sp>
      <p:sp>
        <p:nvSpPr>
          <p:cNvPr id="596998" name="Rectangle 6"/>
          <p:cNvSpPr>
            <a:spLocks noGrp="1" noRot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800"/>
              <a:t>原</a:t>
            </a:r>
            <a:r>
              <a:rPr lang="en-US" altLang="zh-TW" sz="2800"/>
              <a:t>bash</a:t>
            </a:r>
            <a:r>
              <a:rPr lang="zh-TW" altLang="en-US" sz="2800"/>
              <a:t>環境下處理</a:t>
            </a:r>
          </a:p>
          <a:p>
            <a:pPr lvl="1"/>
            <a:r>
              <a:rPr lang="en-US" altLang="zh-TW" sz="2400"/>
              <a:t>source script.sh</a:t>
            </a:r>
          </a:p>
          <a:p>
            <a:pPr lvl="1"/>
            <a:r>
              <a:rPr lang="en-US" altLang="zh-TW" sz="2400"/>
              <a:t>. script.sh</a:t>
            </a:r>
          </a:p>
          <a:p>
            <a:pPr lvl="1"/>
            <a:r>
              <a:rPr lang="zh-TW" altLang="en-US" sz="2400"/>
              <a:t>在原本的</a:t>
            </a:r>
            <a:r>
              <a:rPr lang="en-US" altLang="zh-TW" sz="2400"/>
              <a:t>bash</a:t>
            </a:r>
            <a:r>
              <a:rPr lang="zh-TW" altLang="en-US" sz="2400"/>
              <a:t>中執行</a:t>
            </a:r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000E-D2C9-C644-9016-9D414382E941}" type="slidenum">
              <a:rPr lang="en-US" altLang="zh-TW"/>
              <a:pPr/>
              <a:t>146</a:t>
            </a:fld>
            <a:endParaRPr lang="en-US" altLang="zh-TW"/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  <p:pic>
        <p:nvPicPr>
          <p:cNvPr id="5969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3940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970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879850"/>
            <a:ext cx="3394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42069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鍵盤直接輸入變數 </a:t>
            </a:r>
            <a:r>
              <a:rPr lang="en-US" altLang="zh-TW"/>
              <a:t>read</a:t>
            </a:r>
          </a:p>
        </p:txBody>
      </p:sp>
      <p:sp>
        <p:nvSpPr>
          <p:cNvPr id="6010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作中學一：利用 </a:t>
            </a:r>
            <a:r>
              <a:rPr lang="en-US" altLang="zh-TW" sz="2800"/>
              <a:t>read </a:t>
            </a:r>
            <a:r>
              <a:rPr lang="zh-TW" altLang="en-US" sz="2800"/>
              <a:t>這個指令，讓使用者連續輸入</a:t>
            </a:r>
            <a:r>
              <a:rPr lang="en-US" altLang="zh-TW" sz="2800"/>
              <a:t>first name</a:t>
            </a:r>
            <a:r>
              <a:rPr lang="zh-TW" altLang="en-US" sz="2800"/>
              <a:t>與</a:t>
            </a:r>
            <a:r>
              <a:rPr lang="en-US" altLang="zh-TW" sz="2800"/>
              <a:t>last name</a:t>
            </a:r>
            <a:r>
              <a:rPr lang="zh-TW" altLang="en-US" sz="2800"/>
              <a:t>，最終組合起來顯示出來</a:t>
            </a:r>
          </a:p>
          <a:p>
            <a:endParaRPr lang="zh-TW" altLang="en-US" sz="2800"/>
          </a:p>
          <a:p>
            <a:pPr lvl="1"/>
            <a:r>
              <a:rPr lang="en-US" altLang="zh-TW" sz="2400"/>
              <a:t>#!/bin/bash</a:t>
            </a:r>
          </a:p>
          <a:p>
            <a:pPr lvl="1"/>
            <a:r>
              <a:rPr lang="en-US" altLang="zh-TW" sz="2400" b="1" u="sng"/>
              <a:t>read </a:t>
            </a:r>
            <a:r>
              <a:rPr lang="en-US" altLang="zh-TW" sz="2400"/>
              <a:t>-p "Please input your first name: " firstname</a:t>
            </a:r>
          </a:p>
          <a:p>
            <a:pPr lvl="1"/>
            <a:r>
              <a:rPr lang="en-US" altLang="zh-TW" sz="2400"/>
              <a:t>read -p "Please input your last name:  " lastname</a:t>
            </a:r>
          </a:p>
          <a:p>
            <a:pPr lvl="1"/>
            <a:r>
              <a:rPr lang="en-US" altLang="zh-TW" sz="2400"/>
              <a:t>echo -e "\nYour full name is: $firstname $lastname"</a:t>
            </a:r>
          </a:p>
          <a:p>
            <a:endParaRPr lang="en-US" altLang="zh-TW" sz="240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FA52-2610-FB4C-A443-631A7909C55C}" type="slidenum">
              <a:rPr lang="en-US" altLang="zh-TW"/>
              <a:pPr/>
              <a:t>147</a:t>
            </a:fld>
            <a:endParaRPr lang="en-US" altLang="zh-TW"/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54379770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外加指令</a:t>
            </a:r>
            <a:r>
              <a:rPr lang="en-US" altLang="zh-TW"/>
              <a:t>$(cmd)</a:t>
            </a:r>
            <a:r>
              <a:rPr lang="zh-TW" altLang="en-US"/>
              <a:t>與</a:t>
            </a:r>
            <a:r>
              <a:rPr lang="en-US" altLang="zh-TW"/>
              <a:t>`cmd`</a:t>
            </a:r>
            <a:r>
              <a:rPr lang="zh-TW" altLang="en-US"/>
              <a:t>的功能</a:t>
            </a:r>
          </a:p>
        </p:txBody>
      </p:sp>
      <p:sp>
        <p:nvSpPr>
          <p:cNvPr id="6041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作中學二：透過 </a:t>
            </a:r>
            <a:r>
              <a:rPr lang="en-US" altLang="zh-TW" sz="2800"/>
              <a:t>date </a:t>
            </a:r>
            <a:r>
              <a:rPr lang="zh-TW" altLang="en-US" sz="2800"/>
              <a:t>來產生與日期有關的檔案。</a:t>
            </a:r>
          </a:p>
          <a:p>
            <a:pPr lvl="1">
              <a:lnSpc>
                <a:spcPct val="90000"/>
              </a:lnSpc>
            </a:pPr>
            <a:endParaRPr lang="zh-TW" altLang="en-US" sz="2000"/>
          </a:p>
          <a:p>
            <a:pPr lvl="1">
              <a:lnSpc>
                <a:spcPct val="90000"/>
              </a:lnSpc>
            </a:pPr>
            <a:r>
              <a:rPr lang="en-US" altLang="zh-TW" sz="2000"/>
              <a:t>#!/bin/bash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echo -e "I will use 'touch' command to create 3 files."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read -p "Please input the filename what you want: " fileuser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date1=`date --date='2 days ago' +%Y%m%d`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date2=`date --date='1 days ago' +%Y%m%d`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 u="sng"/>
              <a:t>date3=`date +%Y%m%d`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file1="$filename""$date1"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file2="$filename""$date2"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file3="$filename""$date3"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touch {$file1,$file2,$file3}</a:t>
            </a:r>
          </a:p>
          <a:p>
            <a:pPr>
              <a:lnSpc>
                <a:spcPct val="90000"/>
              </a:lnSpc>
            </a:pPr>
            <a:endParaRPr lang="en-US" altLang="zh-TW" sz="200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32BF-1303-DD4E-8887-D02456BC391C}" type="slidenum">
              <a:rPr lang="en-US" altLang="zh-TW"/>
              <a:pPr/>
              <a:t>148</a:t>
            </a:fld>
            <a:endParaRPr lang="en-US" altLang="zh-TW"/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206502591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數學運算功能</a:t>
            </a:r>
          </a:p>
        </p:txBody>
      </p:sp>
      <p:sp>
        <p:nvSpPr>
          <p:cNvPr id="6051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800"/>
              <a:t>作中學三：讓使用者自己輸入數字，好進行乘法！</a:t>
            </a:r>
          </a:p>
          <a:p>
            <a:pPr lvl="1"/>
            <a:endParaRPr lang="zh-TW" altLang="en-US" sz="2400"/>
          </a:p>
          <a:p>
            <a:pPr lvl="1"/>
            <a:r>
              <a:rPr lang="en-US" altLang="zh-TW" sz="2000"/>
              <a:t>#!/bin/bash</a:t>
            </a:r>
          </a:p>
          <a:p>
            <a:pPr lvl="1"/>
            <a:r>
              <a:rPr lang="en-US" altLang="zh-TW" sz="2000"/>
              <a:t>echo -e "You SHOULD input 2 number, I will cross them! \n"</a:t>
            </a:r>
          </a:p>
          <a:p>
            <a:pPr lvl="1"/>
            <a:r>
              <a:rPr lang="en-US" altLang="zh-TW" sz="2000"/>
              <a:t>read -p "first number:  " firstnu</a:t>
            </a:r>
          </a:p>
          <a:p>
            <a:pPr lvl="1"/>
            <a:r>
              <a:rPr lang="en-US" altLang="zh-TW" sz="2000"/>
              <a:t>read -p "second number: " secnu</a:t>
            </a:r>
          </a:p>
          <a:p>
            <a:pPr lvl="1"/>
            <a:r>
              <a:rPr lang="en-US" altLang="zh-TW" sz="2000"/>
              <a:t>total=</a:t>
            </a:r>
            <a:r>
              <a:rPr lang="en-US" altLang="zh-TW" sz="2000" b="1" u="sng"/>
              <a:t>$(($firstnu*$secnu))</a:t>
            </a:r>
          </a:p>
          <a:p>
            <a:pPr lvl="1"/>
            <a:r>
              <a:rPr lang="en-US" altLang="zh-TW" sz="2000"/>
              <a:t>echo -e "\nThe number $firstnu x $secnu is ==&gt; $total"</a:t>
            </a:r>
          </a:p>
          <a:p>
            <a:endParaRPr lang="en-US" altLang="zh-TW" sz="240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4EFF-872F-1A42-AA93-A54F53352286}" type="slidenum">
              <a:rPr lang="en-US" altLang="zh-TW"/>
              <a:pPr/>
              <a:t>149</a:t>
            </a:fld>
            <a:endParaRPr lang="en-US" altLang="zh-TW"/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40733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命令別名</a:t>
            </a:r>
          </a:p>
        </p:txBody>
      </p:sp>
      <p:sp>
        <p:nvSpPr>
          <p:cNvPr id="2519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建立簡單好用的新指令</a:t>
            </a:r>
          </a:p>
          <a:p>
            <a:pPr lvl="1"/>
            <a:r>
              <a:rPr lang="en-US" altLang="zh-TW"/>
              <a:t>alias ll=‘ls –al’</a:t>
            </a:r>
          </a:p>
          <a:p>
            <a:pPr lvl="1"/>
            <a:r>
              <a:rPr lang="en-US" altLang="zh-TW"/>
              <a:t>alias h=history</a:t>
            </a:r>
          </a:p>
          <a:p>
            <a:r>
              <a:rPr lang="zh-TW" altLang="en-US"/>
              <a:t>取消的方式</a:t>
            </a:r>
          </a:p>
          <a:p>
            <a:pPr lvl="1"/>
            <a:r>
              <a:rPr lang="en-US" altLang="zh-TW"/>
              <a:t>unalias h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A2A6-65B3-9944-86EA-1E8DBEE1C91A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條件判斷 </a:t>
            </a:r>
            <a:r>
              <a:rPr lang="en-US" altLang="zh-TW"/>
              <a:t>if…then…fi</a:t>
            </a:r>
          </a:p>
        </p:txBody>
      </p:sp>
      <p:sp>
        <p:nvSpPr>
          <p:cNvPr id="6062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TW" altLang="en-US" sz="2400"/>
              <a:t>作中學四：利用</a:t>
            </a:r>
            <a:r>
              <a:rPr lang="en-US" altLang="zh-TW" sz="2400"/>
              <a:t>if…then</a:t>
            </a:r>
            <a:r>
              <a:rPr lang="zh-TW" altLang="en-US" sz="2400"/>
              <a:t>的條件判斷式來處理重要任務。例如判斷使用者輸入的是 </a:t>
            </a:r>
            <a:r>
              <a:rPr lang="en-US" altLang="zh-TW" sz="2400"/>
              <a:t>yes </a:t>
            </a:r>
            <a:r>
              <a:rPr lang="zh-TW" altLang="en-US" sz="2400"/>
              <a:t>或 </a:t>
            </a:r>
            <a:r>
              <a:rPr lang="en-US" altLang="zh-TW" sz="2400"/>
              <a:t>no</a:t>
            </a:r>
            <a:r>
              <a:rPr lang="zh-TW" altLang="en-US" sz="2400"/>
              <a:t>：</a:t>
            </a:r>
          </a:p>
          <a:p>
            <a:pPr>
              <a:lnSpc>
                <a:spcPct val="80000"/>
              </a:lnSpc>
            </a:pPr>
            <a:endParaRPr lang="zh-TW" altLang="en-US" sz="2400"/>
          </a:p>
          <a:p>
            <a:pPr lvl="1">
              <a:lnSpc>
                <a:spcPct val="80000"/>
              </a:lnSpc>
            </a:pPr>
            <a:r>
              <a:rPr lang="en-US" altLang="zh-TW" sz="2000"/>
              <a:t>#!/bin/bash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read -p "Please input (Y/N): " yn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u="sng"/>
              <a:t>if</a:t>
            </a:r>
            <a:r>
              <a:rPr lang="en-US" altLang="zh-TW" sz="2000"/>
              <a:t> [ "$yn" == "Y" -o "$yn" == "y" ]; </a:t>
            </a:r>
            <a:r>
              <a:rPr lang="en-US" altLang="zh-TW" sz="2000" b="1" u="sng"/>
              <a:t>then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	 	echo "OK, continue"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		exit 0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u="sng"/>
              <a:t>elif </a:t>
            </a:r>
            <a:r>
              <a:rPr lang="en-US" altLang="zh-TW" sz="2000"/>
              <a:t>[ "$yn" == "N" -o "$yn" == "n" ]; </a:t>
            </a:r>
            <a:r>
              <a:rPr lang="en-US" altLang="zh-TW" sz="2000" b="1" u="sng"/>
              <a:t>then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		echo "Oh, interrupt!"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		exit 0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u="sng"/>
              <a:t>else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		echo "I don't know what is your choice" &amp;&amp; exit 0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u="sng"/>
              <a:t>fi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2D2-93FF-E343-9A5E-434B9DC8FE7A}" type="slidenum">
              <a:rPr lang="en-US" altLang="zh-TW"/>
              <a:pPr/>
              <a:t>150</a:t>
            </a:fld>
            <a:endParaRPr lang="en-US" altLang="zh-TW"/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68165000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script</a:t>
            </a:r>
            <a:r>
              <a:rPr lang="zh-TW" altLang="en-US"/>
              <a:t>的內建變數</a:t>
            </a:r>
          </a:p>
        </p:txBody>
      </p:sp>
      <p:sp>
        <p:nvSpPr>
          <p:cNvPr id="6072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Shell script</a:t>
            </a:r>
            <a:r>
              <a:rPr lang="zh-TW" altLang="en-US"/>
              <a:t>的內建變數</a:t>
            </a:r>
            <a:r>
              <a:rPr lang="en-US" altLang="zh-TW"/>
              <a:t>(</a:t>
            </a:r>
            <a:r>
              <a:rPr lang="zh-TW" altLang="en-US"/>
              <a:t>數字表示</a:t>
            </a:r>
            <a:r>
              <a:rPr lang="en-US" altLang="zh-TW"/>
              <a:t>)</a:t>
            </a:r>
            <a:r>
              <a:rPr lang="zh-TW" altLang="en-US"/>
              <a:t>：</a:t>
            </a:r>
          </a:p>
          <a:p>
            <a:pPr lvl="1">
              <a:lnSpc>
                <a:spcPct val="90000"/>
              </a:lnSpc>
            </a:pPr>
            <a:endParaRPr lang="zh-TW" altLang="en-US">
              <a:latin typeface="細明體" charset="-120"/>
              <a:ea typeface="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>
                <a:latin typeface="細明體" charset="-120"/>
                <a:ea typeface="細明體" charset="-120"/>
              </a:rPr>
              <a:t>/path/to/scriptname opt1 opt2 opt3 opt4 ..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細明體" charset="-120"/>
                <a:ea typeface="細明體" charset="-120"/>
              </a:rPr>
              <a:t>	       $0           $1   $2   $3   $4  ..</a:t>
            </a:r>
          </a:p>
          <a:p>
            <a:pPr lvl="2">
              <a:lnSpc>
                <a:spcPct val="90000"/>
              </a:lnSpc>
            </a:pPr>
            <a:endParaRPr lang="en-US" altLang="zh-TW"/>
          </a:p>
          <a:p>
            <a:pPr lvl="2">
              <a:lnSpc>
                <a:spcPct val="90000"/>
              </a:lnSpc>
            </a:pPr>
            <a:r>
              <a:rPr lang="en-US" altLang="zh-TW"/>
              <a:t>$*	</a:t>
            </a:r>
            <a:r>
              <a:rPr lang="zh-TW" altLang="en-US"/>
              <a:t>：代表所有的後續參數，亦即</a:t>
            </a:r>
            <a:r>
              <a:rPr lang="en-US" altLang="zh-TW"/>
              <a:t>『$1 $2 $3 $4…』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$@	</a:t>
            </a:r>
            <a:r>
              <a:rPr lang="zh-TW" altLang="en-US"/>
              <a:t>：代表所有參數總和，亦即</a:t>
            </a:r>
            <a:r>
              <a:rPr lang="en-US" altLang="zh-TW"/>
              <a:t>『“$1 $2 $3 $4..”』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$#	</a:t>
            </a:r>
            <a:r>
              <a:rPr lang="zh-TW" altLang="en-US"/>
              <a:t>：代表總共有幾個參數，例如 </a:t>
            </a:r>
            <a:r>
              <a:rPr lang="en-US" altLang="zh-TW"/>
              <a:t>3 </a:t>
            </a:r>
            <a:r>
              <a:rPr lang="zh-TW" altLang="en-US"/>
              <a:t>個或 </a:t>
            </a:r>
            <a:r>
              <a:rPr lang="en-US" altLang="zh-TW"/>
              <a:t>4 </a:t>
            </a:r>
            <a:r>
              <a:rPr lang="zh-TW" altLang="en-US"/>
              <a:t>個等等。</a:t>
            </a:r>
          </a:p>
          <a:p>
            <a:pPr lvl="2">
              <a:lnSpc>
                <a:spcPct val="90000"/>
              </a:lnSpc>
            </a:pPr>
            <a:r>
              <a:rPr lang="zh-TW" altLang="en-US"/>
              <a:t>可被 </a:t>
            </a:r>
            <a:r>
              <a:rPr lang="en-US" altLang="zh-TW"/>
              <a:t>shift </a:t>
            </a:r>
            <a:r>
              <a:rPr lang="zh-TW" altLang="en-US"/>
              <a:t>這個指令挪動 </a:t>
            </a:r>
            <a:r>
              <a:rPr lang="en-US" altLang="zh-TW"/>
              <a:t>opt </a:t>
            </a:r>
            <a:r>
              <a:rPr lang="zh-TW" altLang="en-US"/>
              <a:t>的號碼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ex&gt; shift 2 </a:t>
            </a:r>
            <a:r>
              <a:rPr lang="en-US" altLang="zh-TW">
                <a:sym typeface="Wingdings" charset="2"/>
              </a:rPr>
              <a:t> $1=opt3 (</a:t>
            </a:r>
            <a:r>
              <a:rPr lang="zh-TW" altLang="en-US">
                <a:sym typeface="Wingdings" charset="2"/>
              </a:rPr>
              <a:t>原本 </a:t>
            </a:r>
            <a:r>
              <a:rPr lang="en-US" altLang="zh-TW">
                <a:sym typeface="Wingdings" charset="2"/>
              </a:rPr>
              <a:t>$1=opt1)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55EC-418D-F74C-BF37-98295970FC1E}" type="slidenum">
              <a:rPr lang="en-US" altLang="zh-TW"/>
              <a:pPr/>
              <a:t>151</a:t>
            </a:fld>
            <a:endParaRPr lang="en-US" altLang="zh-TW"/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81391135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script</a:t>
            </a:r>
            <a:r>
              <a:rPr lang="zh-TW" altLang="en-US"/>
              <a:t>後接參數的運用</a:t>
            </a:r>
          </a:p>
        </p:txBody>
      </p:sp>
      <p:sp>
        <p:nvSpPr>
          <p:cNvPr id="6082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sz="2800"/>
              <a:t>作中學五：利用 </a:t>
            </a:r>
            <a:r>
              <a:rPr lang="en-US" altLang="zh-TW" sz="2800"/>
              <a:t>script </a:t>
            </a:r>
            <a:r>
              <a:rPr lang="zh-TW" altLang="en-US" sz="2800"/>
              <a:t>後接的參數來處理：</a:t>
            </a:r>
          </a:p>
          <a:p>
            <a:endParaRPr lang="zh-TW" altLang="en-US"/>
          </a:p>
          <a:p>
            <a:pPr lvl="1"/>
            <a:r>
              <a:rPr lang="en-US" altLang="zh-TW" sz="2000"/>
              <a:t>#!/bin/bash</a:t>
            </a:r>
          </a:p>
          <a:p>
            <a:pPr lvl="1"/>
            <a:r>
              <a:rPr lang="en-US" altLang="zh-TW" sz="2000"/>
              <a:t>echo "The script name is ==&gt; </a:t>
            </a:r>
            <a:r>
              <a:rPr lang="en-US" altLang="zh-TW" sz="2000" b="1" u="sng"/>
              <a:t>$0</a:t>
            </a:r>
            <a:r>
              <a:rPr lang="en-US" altLang="zh-TW" sz="2000"/>
              <a:t>"</a:t>
            </a:r>
          </a:p>
          <a:p>
            <a:pPr lvl="1"/>
            <a:r>
              <a:rPr lang="en-US" altLang="zh-TW" sz="2000"/>
              <a:t>echo “There are total $# arguments used in this script”</a:t>
            </a:r>
          </a:p>
          <a:p>
            <a:pPr lvl="1"/>
            <a:r>
              <a:rPr lang="en-US" altLang="zh-TW" sz="2000"/>
              <a:t>[ -n "</a:t>
            </a:r>
            <a:r>
              <a:rPr lang="en-US" altLang="zh-TW" sz="2000" b="1" u="sng"/>
              <a:t>$1</a:t>
            </a:r>
            <a:r>
              <a:rPr lang="en-US" altLang="zh-TW" sz="2000"/>
              <a:t>" ] &amp;&amp; echo "The 1st paramter is ==&gt; $1" || exit 0</a:t>
            </a:r>
          </a:p>
          <a:p>
            <a:pPr lvl="1"/>
            <a:r>
              <a:rPr lang="en-US" altLang="zh-TW" sz="2000"/>
              <a:t>[ -n "</a:t>
            </a:r>
            <a:r>
              <a:rPr lang="en-US" altLang="zh-TW" sz="2000" b="1" u="sng"/>
              <a:t>$2</a:t>
            </a:r>
            <a:r>
              <a:rPr lang="en-US" altLang="zh-TW" sz="2000"/>
              <a:t>" ] &amp;&amp; echo "The 2nd paramter is ==&gt; $2" || exit 0</a:t>
            </a:r>
          </a:p>
          <a:p>
            <a:pPr lvl="1"/>
            <a:r>
              <a:rPr lang="en-US" altLang="zh-TW" sz="2000"/>
              <a:t>[ -n "</a:t>
            </a:r>
            <a:r>
              <a:rPr lang="en-US" altLang="zh-TW" sz="2000" b="1" u="sng"/>
              <a:t>$3</a:t>
            </a:r>
            <a:r>
              <a:rPr lang="en-US" altLang="zh-TW" sz="2000"/>
              <a:t>" ] &amp;&amp; echo "The 3th paramter is ==&gt; $3" || exit 0</a:t>
            </a:r>
          </a:p>
          <a:p>
            <a:pPr lvl="1"/>
            <a:endParaRPr lang="en-US" altLang="zh-TW" sz="2000"/>
          </a:p>
          <a:p>
            <a:pPr lvl="2"/>
            <a:r>
              <a:rPr lang="zh-TW" altLang="en-US" sz="1800"/>
              <a:t>執行：</a:t>
            </a:r>
            <a:r>
              <a:rPr lang="en-US" altLang="zh-TW" sz="1800"/>
              <a:t>ex&gt; ./script.sh one two three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7C52-EDA0-B14A-BA97-11CCD410B189}" type="slidenum">
              <a:rPr lang="en-US" altLang="zh-TW"/>
              <a:pPr/>
              <a:t>152</a:t>
            </a:fld>
            <a:endParaRPr lang="en-US" altLang="zh-TW"/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73034109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利用特定目標 </a:t>
            </a:r>
            <a:r>
              <a:rPr lang="en-US" altLang="zh-TW"/>
              <a:t>case … esac</a:t>
            </a:r>
          </a:p>
        </p:txBody>
      </p:sp>
      <p:sp>
        <p:nvSpPr>
          <p:cNvPr id="6092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zh-TW" altLang="en-US" sz="2400"/>
              <a:t>作中學六：利用</a:t>
            </a:r>
            <a:r>
              <a:rPr lang="en-US" altLang="zh-TW" sz="2400"/>
              <a:t>『case ….esac』</a:t>
            </a:r>
            <a:r>
              <a:rPr lang="zh-TW" altLang="en-US" sz="2400"/>
              <a:t>來進行特定參數的定義：</a:t>
            </a:r>
          </a:p>
          <a:p>
            <a:pPr>
              <a:lnSpc>
                <a:spcPct val="80000"/>
              </a:lnSpc>
            </a:pPr>
            <a:endParaRPr lang="zh-TW" altLang="en-US" sz="2400"/>
          </a:p>
          <a:p>
            <a:pPr lvl="1">
              <a:lnSpc>
                <a:spcPct val="80000"/>
              </a:lnSpc>
            </a:pPr>
            <a:r>
              <a:rPr lang="en-US" altLang="zh-TW" sz="2000"/>
              <a:t>#!/bin/bash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u="sng"/>
              <a:t>case</a:t>
            </a:r>
            <a:r>
              <a:rPr lang="en-US" altLang="zh-TW" sz="2000"/>
              <a:t> $1 in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 "hello")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		echo "Hello, how are you ?"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		</a:t>
            </a:r>
            <a:r>
              <a:rPr lang="en-US" altLang="zh-TW" sz="2000" b="1" u="sng"/>
              <a:t>;;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 "")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		echo "You MUST input parameters, ex&gt; $0 someword"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		</a:t>
            </a:r>
            <a:r>
              <a:rPr lang="en-US" altLang="zh-TW" sz="2000" b="1" u="sng"/>
              <a:t>;;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 *)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		echo "Usage $0 {hello}"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		</a:t>
            </a:r>
            <a:r>
              <a:rPr lang="en-US" altLang="zh-TW" sz="2000" b="1" u="sng"/>
              <a:t>;;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u="sng"/>
              <a:t>esac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C2A0-4064-3149-A1C0-07588AC95A83}" type="slidenum">
              <a:rPr lang="en-US" altLang="zh-TW"/>
              <a:pPr/>
              <a:t>153</a:t>
            </a:fld>
            <a:endParaRPr lang="en-US" altLang="zh-TW"/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97372425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固定數量迴圈</a:t>
            </a:r>
            <a:r>
              <a:rPr lang="en-US" altLang="zh-TW"/>
              <a:t>for do done</a:t>
            </a:r>
          </a:p>
        </p:txBody>
      </p:sp>
      <p:sp>
        <p:nvSpPr>
          <p:cNvPr id="6103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/>
              <a:t>作中學七：使用迴圈 </a:t>
            </a:r>
            <a:r>
              <a:rPr lang="en-US" altLang="zh-TW" sz="2800"/>
              <a:t>part I</a:t>
            </a:r>
            <a:r>
              <a:rPr lang="zh-TW" altLang="en-US" sz="2800"/>
              <a:t>：利用 </a:t>
            </a:r>
            <a:r>
              <a:rPr lang="en-US" altLang="zh-TW" sz="2800"/>
              <a:t>for do done</a:t>
            </a:r>
            <a:r>
              <a:rPr lang="zh-TW" altLang="en-US" sz="2800"/>
              <a:t>處理固定次數的迴圈動作</a:t>
            </a:r>
          </a:p>
          <a:p>
            <a:pPr lvl="1"/>
            <a:endParaRPr lang="zh-TW" altLang="en-US"/>
          </a:p>
          <a:p>
            <a:pPr lvl="1"/>
            <a:r>
              <a:rPr lang="en-US" altLang="zh-TW" sz="2000"/>
              <a:t>#!/bin/bash</a:t>
            </a:r>
          </a:p>
          <a:p>
            <a:pPr lvl="1"/>
            <a:r>
              <a:rPr lang="en-US" altLang="zh-TW" sz="2000" b="1" u="sng"/>
              <a:t>for</a:t>
            </a:r>
            <a:r>
              <a:rPr lang="en-US" altLang="zh-TW" sz="2000"/>
              <a:t> animal </a:t>
            </a:r>
            <a:r>
              <a:rPr lang="en-US" altLang="zh-TW" sz="2000" b="1" u="sng"/>
              <a:t>in</a:t>
            </a:r>
            <a:r>
              <a:rPr lang="en-US" altLang="zh-TW" sz="2000"/>
              <a:t> dog cat elephant</a:t>
            </a:r>
          </a:p>
          <a:p>
            <a:pPr lvl="1"/>
            <a:r>
              <a:rPr lang="en-US" altLang="zh-TW" sz="2000" b="1" u="sng"/>
              <a:t>do</a:t>
            </a:r>
          </a:p>
          <a:p>
            <a:pPr lvl="1"/>
            <a:r>
              <a:rPr lang="en-US" altLang="zh-TW" sz="2000"/>
              <a:t>		echo "There are ""$animal""s.... "</a:t>
            </a:r>
          </a:p>
          <a:p>
            <a:pPr lvl="1"/>
            <a:r>
              <a:rPr lang="en-US" altLang="zh-TW" sz="2000" b="1" u="sng"/>
              <a:t>done</a:t>
            </a:r>
          </a:p>
          <a:p>
            <a:endParaRPr lang="en-US" altLang="zh-TW" sz="200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4A4-16C5-274B-91CD-6C726E1AB3A0}" type="slidenum">
              <a:rPr lang="en-US" altLang="zh-TW"/>
              <a:pPr/>
              <a:t>154</a:t>
            </a:fld>
            <a:endParaRPr lang="en-US" altLang="zh-TW"/>
          </a:p>
        </p:txBody>
      </p:sp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20362496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不固定數量迴圈</a:t>
            </a:r>
            <a:r>
              <a:rPr lang="en-US" altLang="zh-TW"/>
              <a:t>while, until</a:t>
            </a:r>
          </a:p>
        </p:txBody>
      </p:sp>
      <p:sp>
        <p:nvSpPr>
          <p:cNvPr id="6113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/>
              <a:t>作中學八：使用迴圈 </a:t>
            </a:r>
            <a:r>
              <a:rPr lang="en-US" altLang="zh-TW" sz="2800"/>
              <a:t>part II</a:t>
            </a:r>
            <a:r>
              <a:rPr lang="zh-TW" altLang="en-US" sz="2800"/>
              <a:t>：利用條件判斷來處理不特定的迴圈次數</a:t>
            </a:r>
          </a:p>
          <a:p>
            <a:pPr lvl="1"/>
            <a:endParaRPr lang="zh-TW" altLang="en-US"/>
          </a:p>
          <a:p>
            <a:pPr lvl="1"/>
            <a:r>
              <a:rPr lang="en-US" altLang="zh-TW" sz="2000"/>
              <a:t>#!/bin/bash</a:t>
            </a:r>
          </a:p>
          <a:p>
            <a:pPr lvl="1"/>
            <a:r>
              <a:rPr lang="en-US" altLang="zh-TW" sz="2000" b="1" u="sng"/>
              <a:t>while</a:t>
            </a:r>
            <a:r>
              <a:rPr lang="en-US" altLang="zh-TW" sz="2000"/>
              <a:t> [ "$yn" != "yes" ] &amp;&amp; [ "$yn" != "YES" ]</a:t>
            </a:r>
          </a:p>
          <a:p>
            <a:pPr lvl="1"/>
            <a:r>
              <a:rPr lang="en-US" altLang="zh-TW" sz="2000" b="1" u="sng"/>
              <a:t>do</a:t>
            </a:r>
          </a:p>
          <a:p>
            <a:pPr lvl="1"/>
            <a:r>
              <a:rPr lang="en-US" altLang="zh-TW" sz="2000"/>
              <a:t>		read -p "Please input yes/YES to stop this program: " yn</a:t>
            </a:r>
          </a:p>
          <a:p>
            <a:pPr lvl="1"/>
            <a:r>
              <a:rPr lang="en-US" altLang="zh-TW" sz="2000" b="1" u="sng"/>
              <a:t>done</a:t>
            </a:r>
          </a:p>
          <a:p>
            <a:pPr lvl="1"/>
            <a:endParaRPr lang="en-US" altLang="zh-TW" sz="200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D508-50ED-F64B-886A-24C540B384A4}" type="slidenum">
              <a:rPr lang="en-US" altLang="zh-TW"/>
              <a:pPr/>
              <a:t>155</a:t>
            </a:fld>
            <a:endParaRPr lang="en-US" altLang="zh-TW"/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38328666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精選範例</a:t>
            </a:r>
          </a:p>
        </p:txBody>
      </p:sp>
      <p:sp>
        <p:nvSpPr>
          <p:cNvPr id="226309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4098261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en-US" altLang="zh-TW" sz="2400"/>
              <a:t>script</a:t>
            </a:r>
            <a:r>
              <a:rPr lang="zh-TW" altLang="en-US" sz="2400"/>
              <a:t>中的 </a:t>
            </a:r>
            <a:r>
              <a:rPr lang="en-US" altLang="zh-TW" sz="2400"/>
              <a:t>$RANDOM</a:t>
            </a:r>
            <a:r>
              <a:rPr lang="zh-TW" altLang="en-US" sz="2400"/>
              <a:t>有何作用？  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讀取亂數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傳遞亂數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產生亂數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無任何作用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請問如何使你的</a:t>
            </a:r>
            <a:r>
              <a:rPr lang="en-US" altLang="zh-TW" sz="2400"/>
              <a:t>Linux</a:t>
            </a:r>
            <a:r>
              <a:rPr lang="zh-TW" altLang="en-US" sz="2400"/>
              <a:t>可有路由的功能？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echo “1” &gt; /proc/net/sys/ipv4/ip_forward</a:t>
            </a:r>
          </a:p>
          <a:p>
            <a:pPr lvl="1"/>
            <a:r>
              <a:rPr lang="en-US" altLang="zh-TW" sz="2000"/>
              <a:t>(B) echo “0” &gt; /proc/net/sys/ipv4/ip_forward</a:t>
            </a:r>
          </a:p>
          <a:p>
            <a:pPr lvl="1"/>
            <a:r>
              <a:rPr lang="en-US" altLang="zh-TW" sz="2000"/>
              <a:t>(C) echo “1” &gt; /proc/sys/net/ipv4/ip_forward</a:t>
            </a:r>
          </a:p>
          <a:p>
            <a:pPr lvl="1"/>
            <a:r>
              <a:rPr lang="en-US" altLang="zh-TW" sz="2000"/>
              <a:t>(D) echo “0” &gt; /proc/sys/net/ipv4/ip_forward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7682-38A9-3C46-B24F-966C4DE6E784}" type="slidenum">
              <a:rPr lang="en-US" altLang="zh-TW"/>
              <a:pPr/>
              <a:t>157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1929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執行 </a:t>
            </a:r>
            <a:r>
              <a:rPr lang="en-US" altLang="zh-TW" sz="2400"/>
              <a:t>shell </a:t>
            </a:r>
            <a:r>
              <a:rPr lang="zh-TW" altLang="en-US" sz="2400"/>
              <a:t>時，用下列那個方法可以顯示每個執行步驟的回傳值？ </a:t>
            </a:r>
            <a:r>
              <a:rPr lang="en-US" altLang="zh-TW" sz="2400"/>
              <a:t>AB</a:t>
            </a:r>
          </a:p>
          <a:p>
            <a:pPr lvl="1"/>
            <a:r>
              <a:rPr lang="en-US" altLang="zh-TW" sz="2000"/>
              <a:t>(A) sh –v test.sh</a:t>
            </a:r>
          </a:p>
          <a:p>
            <a:pPr lvl="1"/>
            <a:r>
              <a:rPr lang="en-US" altLang="zh-TW" sz="2000"/>
              <a:t>(B) sh –x test.sh</a:t>
            </a:r>
          </a:p>
          <a:p>
            <a:pPr lvl="1"/>
            <a:r>
              <a:rPr lang="en-US" altLang="zh-TW" sz="2000"/>
              <a:t>(C) sh –c test.sh</a:t>
            </a:r>
          </a:p>
          <a:p>
            <a:pPr lvl="1"/>
            <a:r>
              <a:rPr lang="en-US" altLang="zh-TW" sz="2000"/>
              <a:t>(D) sh –f test.hs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下列應用中，變數設定其傳回值何者正確？</a:t>
            </a:r>
            <a:r>
              <a:rPr lang="en-US" altLang="zh-TW" sz="2400"/>
              <a:t>『now=`date`』 A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四 </a:t>
            </a:r>
            <a:r>
              <a:rPr lang="en-US" altLang="zh-TW" sz="2000"/>
              <a:t>6 </a:t>
            </a:r>
            <a:r>
              <a:rPr lang="zh-TW" altLang="en-US" sz="2000"/>
              <a:t>月 </a:t>
            </a:r>
            <a:r>
              <a:rPr lang="en-US" altLang="zh-TW" sz="2000"/>
              <a:t>3  17:35:07  CTS  2004</a:t>
            </a:r>
          </a:p>
          <a:p>
            <a:pPr lvl="1"/>
            <a:r>
              <a:rPr lang="en-US" altLang="zh-TW" sz="2000"/>
              <a:t>(B) date</a:t>
            </a:r>
          </a:p>
          <a:p>
            <a:pPr lvl="1"/>
            <a:r>
              <a:rPr lang="en-US" altLang="zh-TW" sz="2000"/>
              <a:t>(C) $now</a:t>
            </a:r>
          </a:p>
          <a:p>
            <a:pPr lvl="1"/>
            <a:r>
              <a:rPr lang="en-US" altLang="zh-TW" sz="2000"/>
              <a:t>(D) 1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9B94-FAA0-1940-BFBE-D022BB0D7994}" type="slidenum">
              <a:rPr lang="en-US" altLang="zh-TW"/>
              <a:pPr/>
              <a:t>158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32409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lnSpcReduction="10000"/>
          </a:bodyPr>
          <a:lstStyle/>
          <a:p>
            <a:r>
              <a:rPr lang="zh-TW" altLang="en-US" sz="2400"/>
              <a:t>要寫作一支 </a:t>
            </a:r>
            <a:r>
              <a:rPr lang="en-US" altLang="zh-TW" sz="2400"/>
              <a:t>script </a:t>
            </a:r>
            <a:r>
              <a:rPr lang="zh-TW" altLang="en-US" sz="2400"/>
              <a:t>程式時，程式的第一行應該要如何撰寫？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#/bin/bash</a:t>
            </a:r>
          </a:p>
          <a:p>
            <a:pPr lvl="1"/>
            <a:r>
              <a:rPr lang="en-US" altLang="zh-TW" sz="2000"/>
              <a:t>(B) #!/bin/bash</a:t>
            </a:r>
          </a:p>
          <a:p>
            <a:pPr lvl="1"/>
            <a:r>
              <a:rPr lang="en-US" altLang="zh-TW" sz="2000"/>
              <a:t>(C) #$/bin/bash</a:t>
            </a:r>
          </a:p>
          <a:p>
            <a:pPr lvl="1"/>
            <a:r>
              <a:rPr lang="en-US" altLang="zh-TW" sz="2000"/>
              <a:t>(D) #%/bin/bash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若有程式 </a:t>
            </a:r>
            <a:r>
              <a:rPr lang="en-US" altLang="zh-TW" sz="2400"/>
              <a:t>s.sh </a:t>
            </a:r>
            <a:r>
              <a:rPr lang="zh-TW" altLang="en-US" sz="2400"/>
              <a:t>的內容如右所示</a:t>
            </a:r>
          </a:p>
          <a:p>
            <a:pPr>
              <a:buFont typeface="Wingdings 2" charset="2"/>
              <a:buNone/>
            </a:pPr>
            <a:r>
              <a:rPr lang="zh-TW" altLang="en-US" sz="2400"/>
              <a:t>	當執行 </a:t>
            </a:r>
            <a:r>
              <a:rPr lang="en-US" altLang="zh-TW" sz="2400"/>
              <a:t>./s.sh a b c d e f g</a:t>
            </a:r>
            <a:r>
              <a:rPr lang="zh-TW" altLang="en-US" sz="2400"/>
              <a:t>，輸出結果為？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a b c d e f g; f g</a:t>
            </a:r>
          </a:p>
          <a:p>
            <a:pPr lvl="1"/>
            <a:r>
              <a:rPr lang="en-US" altLang="zh-TW" sz="2000"/>
              <a:t>(B) a b c d e f g; e f g</a:t>
            </a:r>
          </a:p>
          <a:p>
            <a:pPr lvl="1"/>
            <a:r>
              <a:rPr lang="en-US" altLang="zh-TW" sz="2000"/>
              <a:t>(C) b c d e f g; f g</a:t>
            </a:r>
          </a:p>
          <a:p>
            <a:pPr lvl="1"/>
            <a:r>
              <a:rPr lang="en-US" altLang="zh-TW" sz="2000"/>
              <a:t>(D) b c d e f g; e f 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FC19-83B9-734D-ACD9-03158CD55566}" type="slidenum">
              <a:rPr lang="en-US" altLang="zh-TW"/>
              <a:pPr/>
              <a:t>159</a:t>
            </a:fld>
            <a:endParaRPr lang="en-US" altLang="zh-TW"/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6732588" y="2276475"/>
            <a:ext cx="1800225" cy="168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TW" sz="2000"/>
              <a:t>#!/bin/bash</a:t>
            </a:r>
          </a:p>
          <a:p>
            <a:pPr>
              <a:spcBef>
                <a:spcPct val="5000"/>
              </a:spcBef>
            </a:pPr>
            <a:r>
              <a:rPr lang="en-US" altLang="zh-TW" sz="2000"/>
              <a:t>shift</a:t>
            </a:r>
          </a:p>
          <a:p>
            <a:pPr>
              <a:spcBef>
                <a:spcPct val="5000"/>
              </a:spcBef>
            </a:pPr>
            <a:r>
              <a:rPr lang="en-US" altLang="zh-TW" sz="2000"/>
              <a:t>echo $@</a:t>
            </a:r>
          </a:p>
          <a:p>
            <a:pPr>
              <a:spcBef>
                <a:spcPct val="5000"/>
              </a:spcBef>
            </a:pPr>
            <a:r>
              <a:rPr lang="en-US" altLang="zh-TW" sz="2000"/>
              <a:t>shift 4</a:t>
            </a:r>
          </a:p>
          <a:p>
            <a:pPr>
              <a:spcBef>
                <a:spcPct val="5000"/>
              </a:spcBef>
            </a:pPr>
            <a:r>
              <a:rPr lang="en-US" altLang="zh-TW" sz="2000"/>
              <a:t>echo $@</a:t>
            </a:r>
          </a:p>
        </p:txBody>
      </p:sp>
    </p:spTree>
    <p:extLst>
      <p:ext uri="{BB962C8B-B14F-4D97-AF65-F5344CB8AC3E}">
        <p14:creationId xmlns:p14="http://schemas.microsoft.com/office/powerpoint/2010/main" val="101554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指令執行的順序</a:t>
            </a:r>
          </a:p>
        </p:txBody>
      </p:sp>
      <p:sp>
        <p:nvSpPr>
          <p:cNvPr id="2580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若於多個地方擁有相同指令，如 </a:t>
            </a:r>
            <a:r>
              <a:rPr lang="en-US" altLang="zh-TW"/>
              <a:t>ls, echo</a:t>
            </a:r>
          </a:p>
          <a:p>
            <a:pPr lvl="1"/>
            <a:r>
              <a:rPr lang="zh-TW" altLang="en-US"/>
              <a:t>絕對路徑</a:t>
            </a:r>
            <a:r>
              <a:rPr lang="en-US" altLang="zh-TW"/>
              <a:t>/</a:t>
            </a:r>
            <a:r>
              <a:rPr lang="zh-TW" altLang="en-US"/>
              <a:t>相對路徑直接執行某程式</a:t>
            </a:r>
          </a:p>
          <a:p>
            <a:pPr lvl="1"/>
            <a:r>
              <a:rPr lang="zh-TW" altLang="en-US"/>
              <a:t>命令別名所載 </a:t>
            </a:r>
            <a:r>
              <a:rPr lang="en-US" altLang="zh-TW"/>
              <a:t>(alias)</a:t>
            </a:r>
          </a:p>
          <a:p>
            <a:pPr lvl="1"/>
            <a:r>
              <a:rPr lang="en-US" altLang="zh-TW"/>
              <a:t>bash </a:t>
            </a:r>
            <a:r>
              <a:rPr lang="zh-TW" altLang="en-US"/>
              <a:t>內建指令</a:t>
            </a:r>
          </a:p>
          <a:p>
            <a:pPr lvl="1"/>
            <a:r>
              <a:rPr lang="zh-TW" altLang="en-US"/>
              <a:t>由 </a:t>
            </a:r>
            <a:r>
              <a:rPr lang="en-US" altLang="zh-TW"/>
              <a:t>PATH </a:t>
            </a:r>
            <a:r>
              <a:rPr lang="zh-TW" altLang="en-US"/>
              <a:t>所找到的指令</a:t>
            </a:r>
          </a:p>
          <a:p>
            <a:pPr lvl="1"/>
            <a:r>
              <a:rPr lang="zh-TW" altLang="en-US"/>
              <a:t>可用 </a:t>
            </a:r>
            <a:r>
              <a:rPr lang="en-US" altLang="zh-TW"/>
              <a:t>type –a  </a:t>
            </a:r>
            <a:r>
              <a:rPr lang="zh-TW" altLang="en-US"/>
              <a:t>指令 來檢查！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D2BC-29A7-E646-92B3-1035BF480220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若有程式 </a:t>
            </a:r>
            <a:r>
              <a:rPr lang="en-US" altLang="zh-TW" sz="2400"/>
              <a:t>ev.sh </a:t>
            </a:r>
            <a:r>
              <a:rPr lang="zh-TW" altLang="en-US" sz="2400"/>
              <a:t>如右所示，</a:t>
            </a:r>
          </a:p>
          <a:p>
            <a:pPr>
              <a:buFont typeface="Wingdings 2" charset="2"/>
              <a:buNone/>
            </a:pPr>
            <a:r>
              <a:rPr lang="zh-TW" altLang="en-US" sz="2400"/>
              <a:t>	執行 </a:t>
            </a:r>
            <a:r>
              <a:rPr lang="en-US" altLang="zh-TW" sz="2400"/>
              <a:t>./ev.sh a b c </a:t>
            </a:r>
            <a:r>
              <a:rPr lang="zh-TW" altLang="en-US" sz="2400"/>
              <a:t>的結果為？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c is $3</a:t>
            </a:r>
          </a:p>
          <a:p>
            <a:pPr lvl="1"/>
            <a:r>
              <a:rPr lang="en-US" altLang="zh-TW" sz="2000"/>
              <a:t>(B) $3 is c</a:t>
            </a:r>
          </a:p>
          <a:p>
            <a:pPr lvl="1"/>
            <a:r>
              <a:rPr lang="en-US" altLang="zh-TW" sz="2000"/>
              <a:t>(C) \$ is \$</a:t>
            </a:r>
          </a:p>
          <a:p>
            <a:pPr lvl="1"/>
            <a:r>
              <a:rPr lang="en-US" altLang="zh-TW" sz="2000"/>
              <a:t>(D) \$$# is \$$#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如下關於變數的定義，哪些是不正確的？ </a:t>
            </a:r>
            <a:r>
              <a:rPr lang="en-US" altLang="zh-TW" sz="2400"/>
              <a:t>ACD</a:t>
            </a:r>
          </a:p>
          <a:p>
            <a:pPr lvl="1"/>
            <a:r>
              <a:rPr lang="en-US" altLang="zh-TW" sz="2000"/>
              <a:t>(A) a1=b c</a:t>
            </a:r>
          </a:p>
          <a:p>
            <a:pPr lvl="1"/>
            <a:r>
              <a:rPr lang="en-US" altLang="zh-TW" sz="2000"/>
              <a:t>(B) a1=“b c”</a:t>
            </a:r>
          </a:p>
          <a:p>
            <a:pPr lvl="1"/>
            <a:r>
              <a:rPr lang="en-US" altLang="zh-TW" sz="2000"/>
              <a:t>(C) a1 = “b c”</a:t>
            </a:r>
          </a:p>
          <a:p>
            <a:pPr lvl="1"/>
            <a:r>
              <a:rPr lang="en-US" altLang="zh-TW" sz="2000"/>
              <a:t>(D) 1a=“b c”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7F24-9F4A-8940-8C93-D064D9299B2C}" type="slidenum">
              <a:rPr lang="en-US" altLang="zh-TW"/>
              <a:pPr/>
              <a:t>160</a:t>
            </a:fld>
            <a:endParaRPr lang="en-US" altLang="zh-TW"/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5724525" y="620713"/>
            <a:ext cx="244792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#!/bin/bash</a:t>
            </a:r>
          </a:p>
          <a:p>
            <a:r>
              <a:rPr lang="en-US" altLang="zh-TW" sz="2000"/>
              <a:t>echo –n \$$#</a:t>
            </a:r>
          </a:p>
          <a:p>
            <a:r>
              <a:rPr lang="en-US" altLang="zh-TW" sz="2000"/>
              <a:t>echo –n “ is “</a:t>
            </a:r>
          </a:p>
          <a:p>
            <a:r>
              <a:rPr lang="en-US" altLang="zh-TW" sz="2000"/>
              <a:t>eval echo \$$#</a:t>
            </a:r>
          </a:p>
        </p:txBody>
      </p:sp>
    </p:spTree>
    <p:extLst>
      <p:ext uri="{BB962C8B-B14F-4D97-AF65-F5344CB8AC3E}">
        <p14:creationId xmlns:p14="http://schemas.microsoft.com/office/powerpoint/2010/main" val="213805257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/>
              <a:t>假設使用者寫了一支</a:t>
            </a:r>
            <a:r>
              <a:rPr lang="en-US" altLang="zh-TW" sz="2400"/>
              <a:t>script</a:t>
            </a:r>
            <a:r>
              <a:rPr lang="zh-TW" altLang="en-US" sz="2400"/>
              <a:t>名為 </a:t>
            </a:r>
            <a:r>
              <a:rPr lang="en-US" altLang="zh-TW" sz="2400"/>
              <a:t>foobar.sh </a:t>
            </a:r>
            <a:r>
              <a:rPr lang="zh-TW" altLang="en-US" sz="2400"/>
              <a:t>，其內容為</a:t>
            </a:r>
            <a:r>
              <a:rPr lang="en-US" altLang="zh-TW" sz="2400"/>
              <a:t>『#!/bin/bash; cd /tmp』</a:t>
            </a:r>
            <a:r>
              <a:rPr lang="zh-TW" altLang="en-US" sz="2400"/>
              <a:t>並放在 </a:t>
            </a:r>
            <a:r>
              <a:rPr lang="en-US" altLang="zh-TW" sz="2400"/>
              <a:t>~/bin/ </a:t>
            </a:r>
            <a:r>
              <a:rPr lang="zh-TW" altLang="en-US" sz="2400"/>
              <a:t>內，然後使用者在家目錄執行該</a:t>
            </a:r>
            <a:r>
              <a:rPr lang="en-US" altLang="zh-TW" sz="2400"/>
              <a:t>script</a:t>
            </a:r>
            <a:r>
              <a:rPr lang="zh-TW" altLang="en-US" sz="2400"/>
              <a:t>，當</a:t>
            </a:r>
            <a:r>
              <a:rPr lang="en-US" altLang="zh-TW" sz="2400"/>
              <a:t>script</a:t>
            </a:r>
            <a:r>
              <a:rPr lang="zh-TW" altLang="en-US" sz="2400"/>
              <a:t>結束時，使用者的工作目錄會在？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~/</a:t>
            </a:r>
          </a:p>
          <a:p>
            <a:pPr lvl="1"/>
            <a:r>
              <a:rPr lang="en-US" altLang="zh-TW" sz="2000"/>
              <a:t>(B) ~/bin</a:t>
            </a:r>
          </a:p>
          <a:p>
            <a:pPr lvl="1"/>
            <a:r>
              <a:rPr lang="en-US" altLang="zh-TW" sz="2000"/>
              <a:t>(C) /tmp</a:t>
            </a:r>
          </a:p>
          <a:p>
            <a:pPr lvl="1"/>
            <a:r>
              <a:rPr lang="en-US" altLang="zh-TW" sz="2000"/>
              <a:t>(D) /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假設我在目前目錄撰寫 </a:t>
            </a:r>
            <a:r>
              <a:rPr lang="en-US" altLang="zh-TW" sz="2400"/>
              <a:t>test.sh </a:t>
            </a:r>
            <a:r>
              <a:rPr lang="zh-TW" altLang="en-US" sz="2400"/>
              <a:t>，但是我並沒有建立 </a:t>
            </a:r>
            <a:r>
              <a:rPr lang="en-US" altLang="zh-TW" sz="2400"/>
              <a:t>PATH</a:t>
            </a:r>
            <a:r>
              <a:rPr lang="zh-TW" altLang="en-US" sz="2400"/>
              <a:t>，則該如何下達指令執行？ </a:t>
            </a:r>
            <a:r>
              <a:rPr lang="en-US" altLang="zh-TW" sz="2400"/>
              <a:t>BCD</a:t>
            </a:r>
          </a:p>
          <a:p>
            <a:pPr lvl="1"/>
            <a:r>
              <a:rPr lang="en-US" altLang="zh-TW" sz="2000"/>
              <a:t>(A) test.sh</a:t>
            </a:r>
          </a:p>
          <a:p>
            <a:pPr lvl="1"/>
            <a:r>
              <a:rPr lang="en-US" altLang="zh-TW" sz="2000"/>
              <a:t>(B) ./test.sh</a:t>
            </a:r>
          </a:p>
          <a:p>
            <a:pPr lvl="1"/>
            <a:r>
              <a:rPr lang="en-US" altLang="zh-TW" sz="2000"/>
              <a:t>(C) sh test.sh</a:t>
            </a:r>
          </a:p>
          <a:p>
            <a:pPr lvl="1"/>
            <a:r>
              <a:rPr lang="en-US" altLang="zh-TW" sz="2000"/>
              <a:t>(D) exec test.sh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F02C-16A9-094D-B82F-AACFDD466B15}" type="slidenum">
              <a:rPr lang="en-US" altLang="zh-TW"/>
              <a:pPr/>
              <a:t>161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83000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lnSpcReduction="10000"/>
          </a:bodyPr>
          <a:lstStyle/>
          <a:p>
            <a:r>
              <a:rPr lang="zh-TW" altLang="en-US" sz="2400"/>
              <a:t>有關 </a:t>
            </a:r>
            <a:r>
              <a:rPr lang="en-US" altLang="zh-TW" sz="2400"/>
              <a:t>shell script</a:t>
            </a:r>
            <a:r>
              <a:rPr lang="zh-TW" altLang="en-US" sz="2400"/>
              <a:t>的 </a:t>
            </a:r>
            <a:r>
              <a:rPr lang="en-US" altLang="zh-TW" sz="2400"/>
              <a:t>case </a:t>
            </a:r>
            <a:r>
              <a:rPr lang="zh-TW" altLang="en-US" sz="2400"/>
              <a:t>用法，何者有誤？</a:t>
            </a:r>
            <a:r>
              <a:rPr lang="en-US" altLang="zh-TW" sz="2400"/>
              <a:t>AB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以</a:t>
            </a:r>
            <a:r>
              <a:rPr lang="en-US" altLang="zh-TW" sz="2000"/>
              <a:t>『end case』</a:t>
            </a:r>
            <a:r>
              <a:rPr lang="zh-TW" altLang="en-US" sz="2000"/>
              <a:t>作為指令敘述的結尾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以</a:t>
            </a:r>
            <a:r>
              <a:rPr lang="en-US" altLang="zh-TW" sz="2000"/>
              <a:t>『break』</a:t>
            </a:r>
            <a:r>
              <a:rPr lang="zh-TW" altLang="en-US" sz="2000"/>
              <a:t>作為條件區塊的結束</a:t>
            </a:r>
          </a:p>
          <a:p>
            <a:pPr lvl="1"/>
            <a:r>
              <a:rPr lang="en-US" altLang="zh-TW" sz="2000"/>
              <a:t>(C) 『*』</a:t>
            </a:r>
            <a:r>
              <a:rPr lang="zh-TW" altLang="en-US" sz="2000"/>
              <a:t>加上右刮號</a:t>
            </a:r>
            <a:r>
              <a:rPr lang="en-US" altLang="zh-TW" sz="2000"/>
              <a:t>『*)』</a:t>
            </a:r>
            <a:r>
              <a:rPr lang="zh-TW" altLang="en-US" sz="2000"/>
              <a:t>代表所有條件都不符合時，則執行其後的敘述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可使用參數</a:t>
            </a:r>
            <a:r>
              <a:rPr lang="en-US" altLang="zh-TW" sz="2000"/>
              <a:t>『 $1』 </a:t>
            </a:r>
            <a:r>
              <a:rPr lang="zh-TW" altLang="en-US" sz="2000"/>
              <a:t>接在執行檔案的後面執行之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一個</a:t>
            </a:r>
            <a:r>
              <a:rPr lang="en-US" altLang="zh-TW" sz="2400"/>
              <a:t>shell script</a:t>
            </a:r>
            <a:r>
              <a:rPr lang="zh-TW" altLang="en-US" sz="2400"/>
              <a:t>叫做 </a:t>
            </a:r>
            <a:r>
              <a:rPr lang="en-US" altLang="zh-TW" sz="2400"/>
              <a:t>foo</a:t>
            </a:r>
            <a:r>
              <a:rPr lang="zh-TW" altLang="en-US" sz="2400"/>
              <a:t>，</a:t>
            </a:r>
            <a:r>
              <a:rPr lang="en-US" altLang="zh-TW" sz="2400"/>
              <a:t>foo</a:t>
            </a:r>
            <a:r>
              <a:rPr lang="zh-TW" altLang="en-US" sz="2400"/>
              <a:t>能被執行的先決條件有哪些？</a:t>
            </a:r>
            <a:r>
              <a:rPr lang="en-US" altLang="zh-TW" sz="2400"/>
              <a:t>BC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為了安全考量</a:t>
            </a:r>
            <a:r>
              <a:rPr lang="en-US" altLang="zh-TW" sz="2000"/>
              <a:t>foo</a:t>
            </a:r>
            <a:r>
              <a:rPr lang="zh-TW" altLang="en-US" sz="2000"/>
              <a:t>可以有執行的權限開放，但不需要有讀的權限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如果要使命令 </a:t>
            </a:r>
            <a:r>
              <a:rPr lang="en-US" altLang="zh-TW" sz="2000"/>
              <a:t>./foo </a:t>
            </a:r>
            <a:r>
              <a:rPr lang="zh-TW" altLang="en-US" sz="2000"/>
              <a:t>能夠被所指定的</a:t>
            </a:r>
            <a:r>
              <a:rPr lang="en-US" altLang="zh-TW" sz="2000"/>
              <a:t>shell</a:t>
            </a:r>
            <a:r>
              <a:rPr lang="zh-TW" altLang="en-US" sz="2000"/>
              <a:t>所執行的話，</a:t>
            </a:r>
            <a:r>
              <a:rPr lang="en-US" altLang="zh-TW" sz="2000"/>
              <a:t>foo</a:t>
            </a:r>
            <a:r>
              <a:rPr lang="zh-TW" altLang="en-US" sz="2000"/>
              <a:t>中必須要有</a:t>
            </a:r>
            <a:r>
              <a:rPr lang="en-US" altLang="zh-TW" sz="2000"/>
              <a:t>『#!』</a:t>
            </a:r>
            <a:r>
              <a:rPr lang="zh-TW" altLang="en-US" sz="2000"/>
              <a:t>的符號指示</a:t>
            </a:r>
          </a:p>
          <a:p>
            <a:pPr lvl="1"/>
            <a:r>
              <a:rPr lang="en-US" altLang="zh-TW" sz="2000"/>
              <a:t>(C) foo</a:t>
            </a:r>
            <a:r>
              <a:rPr lang="zh-TW" altLang="en-US" sz="2000"/>
              <a:t>必須要有可讀與執行的權限開放給欲執行</a:t>
            </a:r>
            <a:r>
              <a:rPr lang="en-US" altLang="zh-TW" sz="2000"/>
              <a:t>foo</a:t>
            </a:r>
            <a:r>
              <a:rPr lang="zh-TW" altLang="en-US" sz="2000"/>
              <a:t>的使用者</a:t>
            </a:r>
          </a:p>
          <a:p>
            <a:pPr lvl="1"/>
            <a:r>
              <a:rPr lang="en-US" altLang="zh-TW" sz="2000"/>
              <a:t>(D) shell script</a:t>
            </a:r>
            <a:r>
              <a:rPr lang="zh-TW" altLang="en-US" sz="2000"/>
              <a:t>一定要用</a:t>
            </a:r>
            <a:r>
              <a:rPr lang="en-US" altLang="zh-TW" sz="2000"/>
              <a:t>bash</a:t>
            </a:r>
            <a:r>
              <a:rPr lang="zh-TW" altLang="en-US" sz="2000"/>
              <a:t>來執行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9796-8ED3-7748-B747-2755569C0E7C}" type="slidenum">
              <a:rPr lang="en-US" altLang="zh-TW"/>
              <a:pPr/>
              <a:t>162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8074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請問下列何者為</a:t>
            </a:r>
            <a:r>
              <a:rPr lang="en-US" altLang="zh-TW" sz="2400"/>
              <a:t>bash</a:t>
            </a:r>
            <a:r>
              <a:rPr lang="zh-TW" altLang="en-US" sz="2400"/>
              <a:t>的判別是用法？ </a:t>
            </a:r>
            <a:r>
              <a:rPr lang="en-US" altLang="zh-TW" sz="2400"/>
              <a:t>BD</a:t>
            </a:r>
          </a:p>
          <a:p>
            <a:pPr lvl="1"/>
            <a:r>
              <a:rPr lang="en-US" altLang="zh-TW" sz="2000"/>
              <a:t>(A) if … elseif … fi</a:t>
            </a:r>
          </a:p>
          <a:p>
            <a:pPr lvl="1"/>
            <a:r>
              <a:rPr lang="en-US" altLang="zh-TW" sz="2000"/>
              <a:t>(B) if … then … elif … then … else … fi</a:t>
            </a:r>
          </a:p>
          <a:p>
            <a:pPr lvl="1"/>
            <a:r>
              <a:rPr lang="en-US" altLang="zh-TW" sz="2000"/>
              <a:t>(C) if … then … elseif … fi</a:t>
            </a:r>
          </a:p>
          <a:p>
            <a:pPr lvl="1"/>
            <a:r>
              <a:rPr lang="en-US" altLang="zh-TW" sz="2000"/>
              <a:t>(D) if … then … else … fi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請問下列何者為 </a:t>
            </a:r>
            <a:r>
              <a:rPr lang="en-US" altLang="zh-TW" sz="2400"/>
              <a:t>bash </a:t>
            </a:r>
            <a:r>
              <a:rPr lang="zh-TW" altLang="en-US" sz="2400"/>
              <a:t>使用迴圈的命令 </a:t>
            </a:r>
            <a:r>
              <a:rPr lang="en-US" altLang="zh-TW" sz="2400"/>
              <a:t>ABD</a:t>
            </a:r>
          </a:p>
          <a:p>
            <a:pPr lvl="1"/>
            <a:r>
              <a:rPr lang="en-US" altLang="zh-TW" sz="2000"/>
              <a:t>(A) while</a:t>
            </a:r>
          </a:p>
          <a:p>
            <a:pPr lvl="1"/>
            <a:r>
              <a:rPr lang="en-US" altLang="zh-TW" sz="2000"/>
              <a:t>(B) until</a:t>
            </a:r>
          </a:p>
          <a:p>
            <a:pPr lvl="1"/>
            <a:r>
              <a:rPr lang="en-US" altLang="zh-TW" sz="2000"/>
              <a:t>(C) foreach</a:t>
            </a:r>
          </a:p>
          <a:p>
            <a:pPr lvl="1"/>
            <a:r>
              <a:rPr lang="en-US" altLang="zh-TW" sz="2000"/>
              <a:t>(D) for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0300-434B-FB4E-A32D-997395EA24C9}" type="slidenum">
              <a:rPr lang="en-US" altLang="zh-TW"/>
              <a:pPr/>
              <a:t>163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13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環境參數設定檔</a:t>
            </a:r>
          </a:p>
        </p:txBody>
      </p:sp>
      <p:sp>
        <p:nvSpPr>
          <p:cNvPr id="2590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sz="2800"/>
              <a:t>login-shell</a:t>
            </a:r>
            <a:r>
              <a:rPr lang="zh-TW" altLang="en-US" sz="2800"/>
              <a:t>：登入時會讀取的設定檔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/etc/profile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~/.bash_profile, ~/.bash_login, ~/.profile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non-login-shell</a:t>
            </a:r>
            <a:r>
              <a:rPr lang="zh-TW" altLang="en-US" sz="2800"/>
              <a:t>：非登入時所取得 </a:t>
            </a:r>
            <a:r>
              <a:rPr lang="en-US" altLang="zh-TW" sz="2800"/>
              <a:t>bash </a:t>
            </a:r>
            <a:r>
              <a:rPr lang="zh-TW" altLang="en-US" sz="2800"/>
              <a:t>的環境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例如 </a:t>
            </a:r>
            <a:r>
              <a:rPr lang="en-US" altLang="zh-TW" sz="2400"/>
              <a:t>X </a:t>
            </a:r>
            <a:r>
              <a:rPr lang="zh-TW" altLang="en-US" sz="2400"/>
              <a:t>畫面下的終端機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在 </a:t>
            </a:r>
            <a:r>
              <a:rPr lang="en-US" altLang="zh-TW" sz="2400"/>
              <a:t>bash </a:t>
            </a:r>
            <a:r>
              <a:rPr lang="zh-TW" altLang="en-US" sz="2400"/>
              <a:t>中執行 </a:t>
            </a:r>
            <a:r>
              <a:rPr lang="en-US" altLang="zh-TW" sz="2400"/>
              <a:t>bash 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執行 </a:t>
            </a:r>
            <a:r>
              <a:rPr lang="en-US" altLang="zh-TW" sz="2400"/>
              <a:t>script </a:t>
            </a:r>
            <a:r>
              <a:rPr lang="zh-TW" altLang="en-US" sz="2400"/>
              <a:t>時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~/.bashrc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不登出立刻讓設定檔生效的方法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. ~/.bashrc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source ~/.bashrc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5505-47E0-814A-BDFF-178C5A425BB8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萬用字元</a:t>
            </a:r>
          </a:p>
        </p:txBody>
      </p:sp>
      <p:sp>
        <p:nvSpPr>
          <p:cNvPr id="2600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常見的</a:t>
            </a:r>
            <a:r>
              <a:rPr lang="en-US" altLang="zh-TW"/>
              <a:t>bash</a:t>
            </a:r>
            <a:r>
              <a:rPr lang="zh-TW" altLang="en-US"/>
              <a:t>環境萬用字元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*		</a:t>
            </a:r>
            <a:r>
              <a:rPr lang="en-US" altLang="zh-TW"/>
              <a:t>0</a:t>
            </a:r>
            <a:r>
              <a:rPr lang="zh-TW" altLang="en-US"/>
              <a:t>到無窮多個任意字元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?	</a:t>
            </a:r>
            <a:r>
              <a:rPr lang="zh-TW" altLang="en-US"/>
              <a:t>一個任意字元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[a-c]	</a:t>
            </a:r>
            <a:r>
              <a:rPr lang="zh-TW" altLang="en-US"/>
              <a:t>一個在中刮號中的字元存在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[^a-c]	</a:t>
            </a:r>
            <a:r>
              <a:rPr lang="zh-TW" altLang="en-US"/>
              <a:t>一個不在中刮號中的字元存在</a:t>
            </a:r>
          </a:p>
          <a:p>
            <a:pPr>
              <a:lnSpc>
                <a:spcPct val="90000"/>
              </a:lnSpc>
            </a:pPr>
            <a:r>
              <a:rPr lang="zh-TW" altLang="en-US"/>
              <a:t>一些範例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具有</a:t>
            </a:r>
            <a:r>
              <a:rPr lang="en-US" altLang="zh-TW"/>
              <a:t>3</a:t>
            </a:r>
            <a:r>
              <a:rPr lang="zh-TW" altLang="en-US"/>
              <a:t>個字母的檔案：	</a:t>
            </a:r>
            <a:r>
              <a:rPr lang="en-US" altLang="zh-TW"/>
              <a:t>/etc/???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具有數字的檔名：		</a:t>
            </a:r>
            <a:r>
              <a:rPr lang="en-US" altLang="zh-TW"/>
              <a:t>/etc/*[0-9]*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大寫字元的檔案：		</a:t>
            </a:r>
            <a:r>
              <a:rPr lang="en-US" altLang="zh-TW"/>
              <a:t>/etc/*[[:upper:]]*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E6D4-3D1C-F344-BA5B-C8D09924531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身份切換</a:t>
            </a:r>
          </a:p>
        </p:txBody>
      </p:sp>
      <p:sp>
        <p:nvSpPr>
          <p:cNvPr id="2959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環境的操作</a:t>
            </a:r>
          </a:p>
          <a:p>
            <a:pPr lvl="1"/>
            <a:r>
              <a:rPr lang="zh-TW" altLang="en-US"/>
              <a:t>盡量不要使用 </a:t>
            </a:r>
            <a:r>
              <a:rPr lang="en-US" altLang="zh-TW"/>
              <a:t>root </a:t>
            </a:r>
            <a:r>
              <a:rPr lang="zh-TW" altLang="en-US"/>
              <a:t>身份，以免不小心影響系統</a:t>
            </a:r>
          </a:p>
          <a:p>
            <a:pPr lvl="1"/>
            <a:r>
              <a:rPr lang="zh-TW" altLang="en-US"/>
              <a:t>一般使用者想要切換身份，可用 </a:t>
            </a:r>
            <a:r>
              <a:rPr lang="en-US" altLang="zh-TW"/>
              <a:t>su –</a:t>
            </a:r>
          </a:p>
          <a:p>
            <a:pPr lvl="2"/>
            <a:r>
              <a:rPr lang="zh-TW" altLang="en-US"/>
              <a:t>轉身份成為</a:t>
            </a:r>
            <a:r>
              <a:rPr lang="en-US" altLang="zh-TW"/>
              <a:t>root</a:t>
            </a:r>
            <a:r>
              <a:rPr lang="zh-TW" altLang="en-US"/>
              <a:t>：	</a:t>
            </a:r>
            <a:r>
              <a:rPr lang="en-US" altLang="zh-TW"/>
              <a:t>su – (</a:t>
            </a:r>
            <a:r>
              <a:rPr lang="zh-TW" altLang="en-US"/>
              <a:t>然後輸入</a:t>
            </a:r>
            <a:r>
              <a:rPr lang="en-US" altLang="zh-TW"/>
              <a:t>root</a:t>
            </a:r>
            <a:r>
              <a:rPr lang="zh-TW" altLang="en-US"/>
              <a:t>密碼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離開 </a:t>
            </a:r>
            <a:r>
              <a:rPr lang="en-US" altLang="zh-TW"/>
              <a:t>su  - </a:t>
            </a:r>
            <a:r>
              <a:rPr lang="zh-TW" altLang="en-US"/>
              <a:t>的環境，使用</a:t>
            </a:r>
            <a:r>
              <a:rPr lang="en-US" altLang="zh-TW"/>
              <a:t>exit</a:t>
            </a:r>
            <a:r>
              <a:rPr lang="zh-TW" altLang="en-US"/>
              <a:t>來回到原本的身份</a:t>
            </a:r>
          </a:p>
          <a:p>
            <a:pPr lvl="1"/>
            <a:r>
              <a:rPr lang="zh-TW" altLang="en-US"/>
              <a:t>切換成為其他使用者時</a:t>
            </a:r>
          </a:p>
          <a:p>
            <a:pPr lvl="2"/>
            <a:r>
              <a:rPr lang="en-US" altLang="zh-TW"/>
              <a:t>su – username</a:t>
            </a:r>
          </a:p>
          <a:p>
            <a:pPr lvl="2"/>
            <a:r>
              <a:rPr lang="zh-TW" altLang="en-US"/>
              <a:t>需要輸入該使用者的密碼才行</a:t>
            </a:r>
          </a:p>
          <a:p>
            <a:pPr lvl="2"/>
            <a:r>
              <a:rPr lang="en-US" altLang="zh-TW"/>
              <a:t>root </a:t>
            </a:r>
            <a:r>
              <a:rPr lang="zh-TW" altLang="en-US"/>
              <a:t>變身成為他人，不需要輸入密碼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9E3D-90AF-CE43-8C39-A50D518DDFC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66442" y="1447801"/>
            <a:ext cx="7161942" cy="3329581"/>
          </a:xfrm>
        </p:spPr>
        <p:txBody>
          <a:bodyPr/>
          <a:lstStyle/>
          <a:p>
            <a:r>
              <a:rPr lang="en-US" altLang="zh-TW" sz="4000" dirty="0"/>
              <a:t>Linux </a:t>
            </a:r>
            <a:r>
              <a:rPr lang="zh-TW" altLang="en-US" sz="4000" dirty="0"/>
              <a:t>基礎運作</a:t>
            </a:r>
            <a:r>
              <a:rPr lang="en-US" altLang="zh-TW" sz="4000" dirty="0"/>
              <a:t>—BASH shell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B62EB76-FC9A-4D17-A5B2-A0CF4FBF2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崑山科技大學資訊傳播系蔡德明</a:t>
            </a:r>
            <a:r>
              <a:rPr lang="en-US" altLang="zh-TW" dirty="0"/>
              <a:t> (</a:t>
            </a:r>
            <a:r>
              <a:rPr lang="zh-TW" altLang="en-US" dirty="0"/>
              <a:t>鳥哥</a:t>
            </a:r>
            <a:r>
              <a:rPr lang="en-US" altLang="zh-TW" dirty="0"/>
              <a:t>, </a:t>
            </a:r>
            <a:r>
              <a:rPr lang="en-US" altLang="zh-TW" dirty="0" err="1"/>
              <a:t>VBird</a:t>
            </a:r>
            <a:r>
              <a:rPr lang="en-US" altLang="zh-TW" dirty="0"/>
              <a:t>)</a:t>
            </a:r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查閱檔案內容指令</a:t>
            </a:r>
          </a:p>
        </p:txBody>
      </p:sp>
      <p:sp>
        <p:nvSpPr>
          <p:cNvPr id="263173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常用來查詢檔案內容的指令</a:t>
            </a:r>
          </a:p>
        </p:txBody>
      </p:sp>
      <p:sp>
        <p:nvSpPr>
          <p:cNvPr id="2621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cat		</a:t>
            </a:r>
            <a:r>
              <a:rPr lang="zh-TW" altLang="en-US"/>
              <a:t>由第一行開始顯示檔案內容</a:t>
            </a:r>
          </a:p>
          <a:p>
            <a:pPr>
              <a:lnSpc>
                <a:spcPct val="90000"/>
              </a:lnSpc>
            </a:pPr>
            <a:r>
              <a:rPr lang="en-US" altLang="zh-TW"/>
              <a:t>tac		</a:t>
            </a:r>
            <a:r>
              <a:rPr lang="zh-TW" altLang="en-US"/>
              <a:t>從最後一行開始顯示</a:t>
            </a:r>
          </a:p>
          <a:p>
            <a:pPr>
              <a:lnSpc>
                <a:spcPct val="90000"/>
              </a:lnSpc>
            </a:pPr>
            <a:r>
              <a:rPr lang="en-US" altLang="zh-TW"/>
              <a:t>nl		</a:t>
            </a:r>
            <a:r>
              <a:rPr lang="zh-TW" altLang="en-US"/>
              <a:t>顯示的時候，順道輸出行號！</a:t>
            </a:r>
          </a:p>
          <a:p>
            <a:pPr>
              <a:lnSpc>
                <a:spcPct val="90000"/>
              </a:lnSpc>
            </a:pPr>
            <a:r>
              <a:rPr lang="en-US" altLang="zh-TW"/>
              <a:t>more 	</a:t>
            </a:r>
            <a:r>
              <a:rPr lang="zh-TW" altLang="en-US"/>
              <a:t>一頁一頁的顯示檔案內容</a:t>
            </a:r>
          </a:p>
          <a:p>
            <a:pPr>
              <a:lnSpc>
                <a:spcPct val="90000"/>
              </a:lnSpc>
            </a:pPr>
            <a:r>
              <a:rPr lang="en-US" altLang="zh-TW"/>
              <a:t>less 	</a:t>
            </a:r>
            <a:r>
              <a:rPr lang="zh-TW" altLang="en-US"/>
              <a:t>與 </a:t>
            </a:r>
            <a:r>
              <a:rPr lang="en-US" altLang="zh-TW"/>
              <a:t>more </a:t>
            </a:r>
            <a:r>
              <a:rPr lang="zh-TW" altLang="en-US"/>
              <a:t>類似，且可以往前翻頁！</a:t>
            </a:r>
          </a:p>
          <a:p>
            <a:pPr>
              <a:lnSpc>
                <a:spcPct val="90000"/>
              </a:lnSpc>
            </a:pPr>
            <a:r>
              <a:rPr lang="en-US" altLang="zh-TW"/>
              <a:t>head 	</a:t>
            </a:r>
            <a:r>
              <a:rPr lang="zh-TW" altLang="en-US"/>
              <a:t>只看頭幾行</a:t>
            </a:r>
          </a:p>
          <a:p>
            <a:pPr>
              <a:lnSpc>
                <a:spcPct val="90000"/>
              </a:lnSpc>
            </a:pPr>
            <a:r>
              <a:rPr lang="en-US" altLang="zh-TW"/>
              <a:t>tail 	</a:t>
            </a:r>
            <a:r>
              <a:rPr lang="zh-TW" altLang="en-US"/>
              <a:t>只看尾巴幾行</a:t>
            </a:r>
          </a:p>
          <a:p>
            <a:pPr>
              <a:lnSpc>
                <a:spcPct val="90000"/>
              </a:lnSpc>
            </a:pPr>
            <a:r>
              <a:rPr lang="en-US" altLang="zh-TW"/>
              <a:t>od   	</a:t>
            </a:r>
            <a:r>
              <a:rPr lang="zh-TW" altLang="en-US"/>
              <a:t>以二進位的方式讀取檔案內容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1211-9982-5447-96C3-77CF12AE55FB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查閱檔案內容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cat </a:t>
            </a:r>
            <a:r>
              <a:rPr lang="zh-TW" altLang="en-US"/>
              <a:t>與 </a:t>
            </a:r>
            <a:r>
              <a:rPr lang="en-US" altLang="zh-TW"/>
              <a:t>nl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102E-9AF8-2F4E-A424-8A1E84E39BC0}" type="slidenum">
              <a:rPr lang="en-US" altLang="zh-TW"/>
              <a:pPr/>
              <a:t>22</a:t>
            </a:fld>
            <a:endParaRPr lang="en-US" altLang="zh-TW"/>
          </a:p>
        </p:txBody>
      </p:sp>
      <p:pic>
        <p:nvPicPr>
          <p:cNvPr id="265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7489825" cy="187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5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6481762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查閱檔案內容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head  </a:t>
            </a:r>
            <a:r>
              <a:rPr lang="zh-TW" altLang="en-US"/>
              <a:t>與 </a:t>
            </a:r>
            <a:r>
              <a:rPr lang="en-US" altLang="zh-TW"/>
              <a:t>tail</a:t>
            </a:r>
          </a:p>
        </p:txBody>
      </p:sp>
      <p:sp>
        <p:nvSpPr>
          <p:cNvPr id="266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5373688"/>
            <a:ext cx="8540750" cy="6477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altLang="zh-TW" sz="2000"/>
              <a:t>tail +5 /etc/man.config 	</a:t>
            </a:r>
            <a:r>
              <a:rPr lang="en-US" altLang="zh-TW" sz="2000">
                <a:sym typeface="Wingdings" charset="2"/>
              </a:rPr>
              <a:t> </a:t>
            </a:r>
            <a:r>
              <a:rPr lang="zh-TW" altLang="en-US" sz="2000">
                <a:sym typeface="Wingdings" charset="2"/>
              </a:rPr>
              <a:t>第五行以後的資料通通印出來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altLang="zh-TW" sz="2000">
                <a:sym typeface="Wingdings" charset="2"/>
              </a:rPr>
              <a:t>tail –f /var/log/messages	</a:t>
            </a:r>
            <a:r>
              <a:rPr lang="zh-TW" altLang="en-US" sz="2000">
                <a:sym typeface="Wingdings" charset="2"/>
              </a:rPr>
              <a:t>持續追蹤該檔案的內容</a:t>
            </a:r>
            <a:endParaRPr lang="zh-TW" altLang="en-US" sz="200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BB5-E559-DB49-88B7-5EC6DA16F7B0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查閱檔案內容</a:t>
            </a:r>
          </a:p>
        </p:txBody>
      </p:sp>
      <p:pic>
        <p:nvPicPr>
          <p:cNvPr id="266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7300913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6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57563"/>
            <a:ext cx="6551613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查詢檔案屬性</a:t>
            </a:r>
          </a:p>
        </p:txBody>
      </p:sp>
      <p:sp>
        <p:nvSpPr>
          <p:cNvPr id="273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C4B5-4FA1-614D-BDD0-242789230406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查閱檔案內容</a:t>
            </a:r>
          </a:p>
        </p:txBody>
      </p:sp>
      <p:pic>
        <p:nvPicPr>
          <p:cNvPr id="273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82804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vi </a:t>
            </a:r>
            <a:r>
              <a:rPr lang="zh-TW" altLang="en-US"/>
              <a:t>與 </a:t>
            </a:r>
            <a:r>
              <a:rPr lang="en-US" altLang="zh-TW"/>
              <a:t>vim </a:t>
            </a:r>
            <a:r>
              <a:rPr lang="zh-TW" altLang="en-US"/>
              <a:t>程式編輯器</a:t>
            </a:r>
          </a:p>
        </p:txBody>
      </p:sp>
      <p:sp>
        <p:nvSpPr>
          <p:cNvPr id="236549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 </a:t>
            </a:r>
            <a:r>
              <a:rPr lang="zh-TW" altLang="en-US"/>
              <a:t>是什麼</a:t>
            </a:r>
          </a:p>
        </p:txBody>
      </p:sp>
      <p:sp>
        <p:nvSpPr>
          <p:cNvPr id="271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vi </a:t>
            </a:r>
            <a:r>
              <a:rPr lang="zh-TW" altLang="en-US"/>
              <a:t>與 </a:t>
            </a:r>
            <a:r>
              <a:rPr lang="en-US" altLang="zh-TW"/>
              <a:t>vim</a:t>
            </a:r>
          </a:p>
          <a:p>
            <a:pPr lvl="1"/>
            <a:r>
              <a:rPr lang="en-US" altLang="zh-TW"/>
              <a:t>vi </a:t>
            </a:r>
            <a:r>
              <a:rPr lang="zh-TW" altLang="en-US"/>
              <a:t>是一個文書編輯器，在各主要 </a:t>
            </a:r>
            <a:r>
              <a:rPr lang="en-US" altLang="zh-TW"/>
              <a:t>Unix like </a:t>
            </a:r>
            <a:r>
              <a:rPr lang="zh-TW" altLang="en-US"/>
              <a:t>系統中均存在</a:t>
            </a:r>
          </a:p>
          <a:p>
            <a:pPr lvl="1"/>
            <a:r>
              <a:rPr lang="en-US" altLang="zh-TW"/>
              <a:t>vi </a:t>
            </a:r>
            <a:r>
              <a:rPr lang="zh-TW" altLang="en-US"/>
              <a:t>會被其他軟體所呼叫，例如 </a:t>
            </a:r>
            <a:r>
              <a:rPr lang="en-US" altLang="zh-TW"/>
              <a:t>crontab</a:t>
            </a:r>
          </a:p>
          <a:p>
            <a:pPr lvl="1"/>
            <a:r>
              <a:rPr lang="en-US" altLang="zh-TW"/>
              <a:t>vim </a:t>
            </a:r>
            <a:r>
              <a:rPr lang="zh-TW" altLang="en-US"/>
              <a:t>是加強版的 </a:t>
            </a:r>
            <a:r>
              <a:rPr lang="en-US" altLang="zh-TW"/>
              <a:t>vi </a:t>
            </a:r>
            <a:r>
              <a:rPr lang="zh-TW" altLang="en-US"/>
              <a:t>，可以具有顏色顯示、語法校驗等功能</a:t>
            </a:r>
          </a:p>
          <a:p>
            <a:pPr lvl="1"/>
            <a:r>
              <a:rPr lang="en-US" altLang="zh-TW"/>
              <a:t>vim </a:t>
            </a:r>
            <a:r>
              <a:rPr lang="zh-TW" altLang="en-US"/>
              <a:t>應該可被稱為程式編輯器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445-603C-3441-ACAF-F207EE620747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vi </a:t>
            </a:r>
            <a:r>
              <a:rPr lang="zh-TW" altLang="en-US"/>
              <a:t>與 </a:t>
            </a:r>
            <a:r>
              <a:rPr lang="en-US" altLang="zh-TW"/>
              <a:t>vim </a:t>
            </a:r>
            <a:r>
              <a:rPr lang="zh-TW" altLang="en-US"/>
              <a:t>程式編輯器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 </a:t>
            </a:r>
            <a:r>
              <a:rPr lang="zh-TW" altLang="en-US"/>
              <a:t>的慣用按鈕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83CA-9A5E-7447-9C9A-E646C9A96161}" type="slidenum">
              <a:rPr lang="en-US" altLang="zh-TW"/>
              <a:pPr/>
              <a:t>27</a:t>
            </a:fld>
            <a:endParaRPr lang="en-US" altLang="zh-TW"/>
          </a:p>
        </p:txBody>
      </p:sp>
      <p:pic>
        <p:nvPicPr>
          <p:cNvPr id="270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91440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vi </a:t>
            </a:r>
            <a:r>
              <a:rPr lang="zh-TW" altLang="en-US"/>
              <a:t>與 </a:t>
            </a:r>
            <a:r>
              <a:rPr lang="en-US" altLang="zh-TW"/>
              <a:t>vim </a:t>
            </a:r>
            <a:r>
              <a:rPr lang="zh-TW" altLang="en-US"/>
              <a:t>程式編輯器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vim</a:t>
            </a:r>
            <a:r>
              <a:rPr lang="zh-TW" altLang="en-US"/>
              <a:t>的環境設定</a:t>
            </a:r>
          </a:p>
        </p:txBody>
      </p:sp>
      <p:sp>
        <p:nvSpPr>
          <p:cNvPr id="2723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zh-TW"/>
              <a:t>vim </a:t>
            </a:r>
            <a:r>
              <a:rPr lang="zh-TW" altLang="en-US"/>
              <a:t>尚有非常多的設定資訊，包括有：</a:t>
            </a:r>
          </a:p>
          <a:p>
            <a:pPr marL="990600" lvl="1" indent="-533400"/>
            <a:r>
              <a:rPr lang="en-US" altLang="zh-TW"/>
              <a:t>:set nu (</a:t>
            </a:r>
            <a:r>
              <a:rPr lang="zh-TW" altLang="en-US"/>
              <a:t>行號</a:t>
            </a:r>
            <a:r>
              <a:rPr lang="en-US" altLang="zh-TW"/>
              <a:t>)</a:t>
            </a:r>
          </a:p>
          <a:p>
            <a:pPr marL="990600" lvl="1" indent="-533400"/>
            <a:r>
              <a:rPr lang="en-US" altLang="zh-TW"/>
              <a:t>:set autoindent(</a:t>
            </a:r>
            <a:r>
              <a:rPr lang="zh-TW" altLang="en-US"/>
              <a:t>縮排</a:t>
            </a:r>
            <a:r>
              <a:rPr lang="en-US" altLang="zh-TW"/>
              <a:t>)</a:t>
            </a:r>
          </a:p>
          <a:p>
            <a:pPr marL="990600" lvl="1" indent="-533400"/>
            <a:r>
              <a:rPr lang="en-US" altLang="zh-TW"/>
              <a:t>:set textwidth=80(</a:t>
            </a:r>
            <a:r>
              <a:rPr lang="zh-TW" altLang="en-US"/>
              <a:t>行寬</a:t>
            </a:r>
            <a:r>
              <a:rPr lang="en-US" altLang="zh-TW"/>
              <a:t>)</a:t>
            </a:r>
          </a:p>
          <a:p>
            <a:pPr marL="990600" lvl="1" indent="-533400"/>
            <a:r>
              <a:rPr lang="en-US" altLang="zh-TW"/>
              <a:t>:set hlsearch(</a:t>
            </a:r>
            <a:r>
              <a:rPr lang="zh-TW" altLang="en-US"/>
              <a:t>高亮度反白</a:t>
            </a:r>
            <a:r>
              <a:rPr lang="en-US" altLang="zh-TW"/>
              <a:t>)</a:t>
            </a:r>
          </a:p>
          <a:p>
            <a:pPr marL="990600" lvl="1" indent="-533400"/>
            <a:r>
              <a:rPr lang="en-US" altLang="zh-TW"/>
              <a:t>:syntax {on|off}(</a:t>
            </a:r>
            <a:r>
              <a:rPr lang="zh-TW" altLang="en-US"/>
              <a:t>語法的正確性與否檢驗</a:t>
            </a:r>
            <a:r>
              <a:rPr lang="en-US" altLang="zh-TW"/>
              <a:t>)</a:t>
            </a:r>
          </a:p>
          <a:p>
            <a:pPr marL="609600" indent="-609600"/>
            <a:r>
              <a:rPr lang="zh-TW" altLang="en-US"/>
              <a:t>各項目可寫入設定檔，亦即： </a:t>
            </a:r>
            <a:r>
              <a:rPr lang="en-US" altLang="zh-TW"/>
              <a:t>~/.vimrc 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EA77-5AA6-7E42-B1EC-32947095CAB7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vi </a:t>
            </a:r>
            <a:r>
              <a:rPr lang="zh-TW" altLang="en-US"/>
              <a:t>與 </a:t>
            </a:r>
            <a:r>
              <a:rPr lang="en-US" altLang="zh-TW"/>
              <a:t>vim </a:t>
            </a:r>
            <a:r>
              <a:rPr lang="zh-TW" altLang="en-US"/>
              <a:t>程式編輯器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9" name="Rectangle 5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資料流重導向</a:t>
            </a:r>
          </a:p>
        </p:txBody>
      </p:sp>
      <p:sp>
        <p:nvSpPr>
          <p:cNvPr id="267270" name="Rectangle 6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分享指引</a:t>
            </a:r>
          </a:p>
        </p:txBody>
      </p:sp>
      <p:sp>
        <p:nvSpPr>
          <p:cNvPr id="3072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/>
              <a:t>Bash Shell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查閱檔案內容指令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vi </a:t>
            </a:r>
            <a:r>
              <a:rPr lang="zh-TW" altLang="en-US" sz="2800"/>
              <a:t>與 </a:t>
            </a:r>
            <a:r>
              <a:rPr lang="en-US" altLang="zh-TW" sz="2800"/>
              <a:t>vim </a:t>
            </a:r>
            <a:r>
              <a:rPr lang="zh-TW" altLang="en-US" sz="2800"/>
              <a:t>程式編輯器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資料流重導向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管線命令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檔案</a:t>
            </a:r>
            <a:r>
              <a:rPr lang="en-US" altLang="zh-TW" sz="2800"/>
              <a:t>/</a:t>
            </a:r>
            <a:r>
              <a:rPr lang="zh-TW" altLang="en-US" sz="2800"/>
              <a:t>指令搜尋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正規表示法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工作管理</a:t>
            </a:r>
            <a:r>
              <a:rPr lang="en-US" altLang="zh-TW" sz="2800"/>
              <a:t>(job control)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精選範例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6050-60EA-0E46-B86A-906A4850949A}" type="slidenum">
              <a:rPr lang="en-US" altLang="zh-TW"/>
              <a:pPr/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指令的訊息</a:t>
            </a:r>
          </a:p>
        </p:txBody>
      </p:sp>
      <p:sp>
        <p:nvSpPr>
          <p:cNvPr id="2682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每個指令的執行結果可能都會有輸出的資料</a:t>
            </a:r>
          </a:p>
          <a:p>
            <a:pPr lvl="1"/>
            <a:r>
              <a:rPr lang="zh-TW" altLang="en-US"/>
              <a:t>正確的資料：</a:t>
            </a:r>
            <a:r>
              <a:rPr lang="en-US" altLang="zh-TW"/>
              <a:t>Standard Output (STDOUT)</a:t>
            </a:r>
          </a:p>
          <a:p>
            <a:pPr lvl="1"/>
            <a:r>
              <a:rPr lang="zh-TW" altLang="en-US"/>
              <a:t>錯誤的資料：</a:t>
            </a:r>
            <a:r>
              <a:rPr lang="en-US" altLang="zh-TW"/>
              <a:t>Standard Error Output(STDERR)</a:t>
            </a:r>
          </a:p>
          <a:p>
            <a:r>
              <a:rPr lang="zh-TW" altLang="en-US"/>
              <a:t>指令在運作時，可能需要讀入資料</a:t>
            </a:r>
          </a:p>
          <a:p>
            <a:pPr lvl="1"/>
            <a:r>
              <a:rPr lang="zh-TW" altLang="en-US"/>
              <a:t>輸入的資料：</a:t>
            </a:r>
            <a:r>
              <a:rPr lang="en-US" altLang="zh-TW"/>
              <a:t>Standard Input</a:t>
            </a:r>
          </a:p>
          <a:p>
            <a:pPr lvl="1"/>
            <a:r>
              <a:rPr lang="zh-TW" altLang="en-US"/>
              <a:t>可能由檔案，或者是鍵盤輸入而來。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2024-62E9-1741-8C5C-6AB138B94F99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訊息的顯示方式</a:t>
            </a:r>
          </a:p>
        </p:txBody>
      </p:sp>
      <p:sp>
        <p:nvSpPr>
          <p:cNvPr id="274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4221163"/>
            <a:ext cx="8540750" cy="1878012"/>
          </a:xfrm>
        </p:spPr>
        <p:txBody>
          <a:bodyPr>
            <a:normAutofit lnSpcReduction="10000"/>
          </a:bodyPr>
          <a:lstStyle/>
          <a:p>
            <a:r>
              <a:rPr lang="en-US" altLang="zh-TW" sz="2800"/>
              <a:t>STDOUT </a:t>
            </a:r>
            <a:r>
              <a:rPr lang="zh-TW" altLang="en-US" sz="2800"/>
              <a:t>與 </a:t>
            </a:r>
            <a:r>
              <a:rPr lang="en-US" altLang="zh-TW" sz="2800"/>
              <a:t>STDERR </a:t>
            </a:r>
            <a:r>
              <a:rPr lang="zh-TW" altLang="en-US" sz="2800"/>
              <a:t>預設都輸出至螢幕上</a:t>
            </a:r>
          </a:p>
          <a:p>
            <a:pPr lvl="1"/>
            <a:r>
              <a:rPr lang="en-US" altLang="zh-TW" sz="2400"/>
              <a:t>&gt;, &gt;&gt;	</a:t>
            </a:r>
            <a:r>
              <a:rPr lang="zh-TW" altLang="en-US" sz="2400"/>
              <a:t>可將</a:t>
            </a:r>
            <a:r>
              <a:rPr lang="en-US" altLang="zh-TW" sz="2400"/>
              <a:t>STDOUT</a:t>
            </a:r>
            <a:r>
              <a:rPr lang="zh-TW" altLang="en-US" sz="2400"/>
              <a:t>轉傳到其他檔案</a:t>
            </a:r>
            <a:r>
              <a:rPr lang="en-US" altLang="zh-TW" sz="2400"/>
              <a:t>/</a:t>
            </a:r>
            <a:r>
              <a:rPr lang="zh-TW" altLang="en-US" sz="2400"/>
              <a:t>裝置</a:t>
            </a:r>
          </a:p>
          <a:p>
            <a:pPr lvl="1"/>
            <a:r>
              <a:rPr lang="en-US" altLang="zh-TW" sz="2400"/>
              <a:t>2&gt;, 2&gt;&gt;	</a:t>
            </a:r>
            <a:r>
              <a:rPr lang="zh-TW" altLang="en-US" sz="2400"/>
              <a:t>可將</a:t>
            </a:r>
            <a:r>
              <a:rPr lang="en-US" altLang="zh-TW" sz="2400"/>
              <a:t>STDERR</a:t>
            </a:r>
            <a:r>
              <a:rPr lang="zh-TW" altLang="en-US" sz="2400"/>
              <a:t>轉傳到其他檔案</a:t>
            </a:r>
            <a:r>
              <a:rPr lang="en-US" altLang="zh-TW" sz="2400"/>
              <a:t>/</a:t>
            </a:r>
            <a:r>
              <a:rPr lang="zh-TW" altLang="en-US" sz="2400"/>
              <a:t>裝置</a:t>
            </a:r>
          </a:p>
          <a:p>
            <a:pPr lvl="1"/>
            <a:r>
              <a:rPr lang="en-US" altLang="zh-TW" sz="2400"/>
              <a:t>&lt;	</a:t>
            </a:r>
            <a:r>
              <a:rPr lang="zh-TW" altLang="en-US" sz="2400"/>
              <a:t>可代表讀入的資料。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189D-112F-4E49-A42A-70651A8967FB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  <p:pic>
        <p:nvPicPr>
          <p:cNvPr id="274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73238"/>
            <a:ext cx="7632700" cy="228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一個範例</a:t>
            </a:r>
          </a:p>
        </p:txBody>
      </p:sp>
      <p:sp>
        <p:nvSpPr>
          <p:cNvPr id="275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4221163"/>
            <a:ext cx="8540750" cy="1878012"/>
          </a:xfrm>
        </p:spPr>
        <p:txBody>
          <a:bodyPr/>
          <a:lstStyle/>
          <a:p>
            <a:r>
              <a:rPr lang="zh-TW" altLang="en-US" sz="2400"/>
              <a:t>透過 </a:t>
            </a:r>
            <a:r>
              <a:rPr lang="en-US" altLang="zh-TW" sz="2400"/>
              <a:t>&gt; </a:t>
            </a:r>
            <a:r>
              <a:rPr lang="zh-TW" altLang="en-US" sz="2400"/>
              <a:t>與 </a:t>
            </a:r>
            <a:r>
              <a:rPr lang="en-US" altLang="zh-TW" sz="2400"/>
              <a:t>2&gt; </a:t>
            </a:r>
            <a:r>
              <a:rPr lang="zh-TW" altLang="en-US" sz="2400"/>
              <a:t>將原本由螢幕輸出的資料分別轉送到 </a:t>
            </a:r>
            <a:r>
              <a:rPr lang="en-US" altLang="zh-TW" sz="2400"/>
              <a:t>list_right </a:t>
            </a:r>
            <a:r>
              <a:rPr lang="zh-TW" altLang="en-US" sz="2400"/>
              <a:t>與 </a:t>
            </a:r>
            <a:r>
              <a:rPr lang="en-US" altLang="zh-TW" sz="2400"/>
              <a:t>list_error </a:t>
            </a:r>
            <a:r>
              <a:rPr lang="zh-TW" altLang="en-US" sz="2400"/>
              <a:t>當中。</a:t>
            </a:r>
          </a:p>
          <a:p>
            <a:r>
              <a:rPr lang="zh-TW" altLang="en-US" sz="2400"/>
              <a:t>螢幕不會有任何訊息的產生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7350-D996-924B-8F06-6A2BBED824E8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  <p:pic>
        <p:nvPicPr>
          <p:cNvPr id="275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7199312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75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84538"/>
            <a:ext cx="820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特殊寫法</a:t>
            </a:r>
          </a:p>
        </p:txBody>
      </p:sp>
      <p:sp>
        <p:nvSpPr>
          <p:cNvPr id="276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3357563"/>
            <a:ext cx="8540750" cy="2741612"/>
          </a:xfrm>
        </p:spPr>
        <p:txBody>
          <a:bodyPr/>
          <a:lstStyle/>
          <a:p>
            <a:r>
              <a:rPr lang="zh-TW" altLang="en-US" sz="2400"/>
              <a:t>可用垃圾桶 </a:t>
            </a:r>
            <a:r>
              <a:rPr lang="en-US" altLang="zh-TW" sz="2400"/>
              <a:t>(/dev/null) </a:t>
            </a:r>
            <a:r>
              <a:rPr lang="zh-TW" altLang="en-US" sz="2400"/>
              <a:t>去除不要的資訊</a:t>
            </a:r>
          </a:p>
          <a:p>
            <a:r>
              <a:rPr lang="zh-TW" altLang="en-US" sz="2400"/>
              <a:t>可用 </a:t>
            </a:r>
            <a:r>
              <a:rPr lang="en-US" altLang="zh-TW" sz="2400"/>
              <a:t>2&gt;&amp;1 </a:t>
            </a:r>
            <a:r>
              <a:rPr lang="zh-TW" altLang="en-US" sz="2400"/>
              <a:t>將所有訊息導向同一個檔案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47DA-8768-174F-AEB2-DEA74D40C7E6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  <p:pic>
        <p:nvPicPr>
          <p:cNvPr id="276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83518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76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8280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結束輸入關鍵字</a:t>
            </a:r>
          </a:p>
        </p:txBody>
      </p:sp>
      <p:sp>
        <p:nvSpPr>
          <p:cNvPr id="277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3213100"/>
            <a:ext cx="8540750" cy="2886075"/>
          </a:xfrm>
        </p:spPr>
        <p:txBody>
          <a:bodyPr/>
          <a:lstStyle/>
          <a:p>
            <a:r>
              <a:rPr lang="zh-TW" altLang="en-US" sz="2400"/>
              <a:t>透過 </a:t>
            </a:r>
            <a:r>
              <a:rPr lang="en-US" altLang="zh-TW" sz="2400"/>
              <a:t>&lt;&lt;keyword </a:t>
            </a:r>
            <a:r>
              <a:rPr lang="zh-TW" altLang="en-US" sz="2400"/>
              <a:t>來結束鍵盤的輸入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25B-97BB-6146-B916-B87457E0802B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  <p:pic>
        <p:nvPicPr>
          <p:cNvPr id="277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8208963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資料流重導向的使用時機</a:t>
            </a:r>
          </a:p>
        </p:txBody>
      </p:sp>
      <p:sp>
        <p:nvSpPr>
          <p:cNvPr id="278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當螢幕輸出的資訊很重要，而且我們需要將他存下來的時候； </a:t>
            </a:r>
          </a:p>
          <a:p>
            <a:r>
              <a:rPr lang="zh-TW" altLang="en-US" sz="2800"/>
              <a:t>背景執行中的程式，不希望他干擾螢幕正常的輸出結果時； </a:t>
            </a:r>
          </a:p>
          <a:p>
            <a:r>
              <a:rPr lang="zh-TW" altLang="en-US" sz="2800"/>
              <a:t>一些系統的例行命令（例如寫在 </a:t>
            </a:r>
            <a:r>
              <a:rPr lang="en-US" altLang="zh-TW" sz="2800"/>
              <a:t>/etc/crontab </a:t>
            </a:r>
            <a:r>
              <a:rPr lang="zh-TW" altLang="en-US" sz="2800"/>
              <a:t>中的檔案）的執行結果，希望他可以存下來時； </a:t>
            </a:r>
          </a:p>
          <a:p>
            <a:r>
              <a:rPr lang="zh-TW" altLang="en-US" sz="2800"/>
              <a:t>一些執行命令，我們已經知道他可能的錯誤訊息，所以想以</a:t>
            </a:r>
            <a:r>
              <a:rPr lang="en-US" altLang="zh-TW" sz="2800"/>
              <a:t>『 2&gt; /dev/null 』</a:t>
            </a:r>
            <a:r>
              <a:rPr lang="zh-TW" altLang="en-US" sz="2800"/>
              <a:t>將他丟掉時； </a:t>
            </a:r>
          </a:p>
          <a:p>
            <a:r>
              <a:rPr lang="zh-TW" altLang="en-US" sz="2800"/>
              <a:t>錯誤訊息與正確訊息需要分別輸出時。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4B73-0D71-8F4B-8068-DE755CC3D52D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連續指令的下達</a:t>
            </a:r>
          </a:p>
        </p:txBody>
      </p:sp>
      <p:sp>
        <p:nvSpPr>
          <p:cNvPr id="2795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逐次執行指令</a:t>
            </a:r>
          </a:p>
          <a:p>
            <a:pPr lvl="1"/>
            <a:r>
              <a:rPr lang="en-US" altLang="zh-TW"/>
              <a:t>cmd1 ; cmd2 ; cmd3</a:t>
            </a:r>
          </a:p>
          <a:p>
            <a:r>
              <a:rPr lang="zh-TW" altLang="en-US"/>
              <a:t>前一個指令回傳值為</a:t>
            </a:r>
            <a:r>
              <a:rPr lang="en-US" altLang="zh-TW"/>
              <a:t>0</a:t>
            </a:r>
            <a:r>
              <a:rPr lang="zh-TW" altLang="en-US"/>
              <a:t>後面才執行</a:t>
            </a:r>
          </a:p>
          <a:p>
            <a:pPr lvl="1"/>
            <a:r>
              <a:rPr lang="en-US" altLang="zh-TW"/>
              <a:t>cmd1 &amp;&amp; cmd2</a:t>
            </a:r>
          </a:p>
          <a:p>
            <a:r>
              <a:rPr lang="zh-TW" altLang="en-US"/>
              <a:t>前一個指令回傳值非為</a:t>
            </a:r>
            <a:r>
              <a:rPr lang="en-US" altLang="zh-TW"/>
              <a:t>0</a:t>
            </a:r>
            <a:r>
              <a:rPr lang="zh-TW" altLang="en-US"/>
              <a:t>後面就執行</a:t>
            </a:r>
          </a:p>
          <a:p>
            <a:pPr lvl="1"/>
            <a:r>
              <a:rPr lang="en-US" altLang="zh-TW"/>
              <a:t>cmd1 || cmd2</a:t>
            </a:r>
          </a:p>
          <a:p>
            <a:r>
              <a:rPr lang="zh-TW" altLang="en-US"/>
              <a:t>綜合處理</a:t>
            </a:r>
          </a:p>
          <a:p>
            <a:pPr lvl="1"/>
            <a:r>
              <a:rPr lang="en-US" altLang="zh-TW"/>
              <a:t>cmd1 &amp;&amp; cmd2 || cmd3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3C66-D1E1-0647-8038-EB646681F540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管線命令</a:t>
            </a:r>
          </a:p>
        </p:txBody>
      </p:sp>
      <p:sp>
        <p:nvSpPr>
          <p:cNvPr id="280581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管線命令</a:t>
            </a:r>
          </a:p>
        </p:txBody>
      </p:sp>
      <p:sp>
        <p:nvSpPr>
          <p:cNvPr id="2826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管線命令的意義</a:t>
            </a:r>
          </a:p>
          <a:p>
            <a:pPr lvl="1"/>
            <a:r>
              <a:rPr lang="zh-TW" altLang="en-US"/>
              <a:t>可以處理來自前一個指令的</a:t>
            </a:r>
            <a:r>
              <a:rPr lang="en-US" altLang="zh-TW"/>
              <a:t>STDOUT</a:t>
            </a:r>
          </a:p>
          <a:p>
            <a:pPr lvl="1"/>
            <a:r>
              <a:rPr lang="zh-TW" altLang="en-US"/>
              <a:t>不處理</a:t>
            </a:r>
            <a:r>
              <a:rPr lang="en-US" altLang="zh-TW"/>
              <a:t>STDERR</a:t>
            </a:r>
            <a:r>
              <a:rPr lang="zh-TW" altLang="en-US"/>
              <a:t>的資訊</a:t>
            </a:r>
          </a:p>
          <a:p>
            <a:pPr lvl="1"/>
            <a:r>
              <a:rPr lang="en-US" altLang="zh-TW"/>
              <a:t>cat, more, less</a:t>
            </a:r>
            <a:r>
              <a:rPr lang="zh-TW" altLang="en-US"/>
              <a:t>都是管線命令</a:t>
            </a:r>
          </a:p>
          <a:p>
            <a:pPr lvl="1"/>
            <a:r>
              <a:rPr lang="en-US" altLang="zh-TW"/>
              <a:t>ls, cp…</a:t>
            </a:r>
            <a:r>
              <a:rPr lang="zh-TW" altLang="en-US"/>
              <a:t>並非管線命令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CD9D-4834-7842-B5F8-C9F2DD4432EF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26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92600"/>
            <a:ext cx="7632700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cut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E8F-F191-174E-9F51-5ED50E7C4954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3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353425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0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Bash shell</a:t>
            </a:r>
          </a:p>
        </p:txBody>
      </p:sp>
      <p:sp>
        <p:nvSpPr>
          <p:cNvPr id="244741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擷取字元 </a:t>
            </a:r>
            <a:r>
              <a:rPr lang="en-US" altLang="zh-TW"/>
              <a:t>grep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E77-83F5-A94F-B7FF-C461E708B89E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4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7704138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 </a:t>
            </a:r>
            <a:r>
              <a:rPr lang="en-US" altLang="zh-TW"/>
              <a:t>sort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5294-71E3-EB4F-AB5D-3DCEEBDD1C29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5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7704138" cy="495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單一輸出</a:t>
            </a:r>
            <a:r>
              <a:rPr lang="en-US" altLang="zh-TW"/>
              <a:t>uniq</a:t>
            </a:r>
            <a:r>
              <a:rPr lang="zh-TW" altLang="en-US"/>
              <a:t>與字元計算</a:t>
            </a:r>
            <a:r>
              <a:rPr lang="en-US" altLang="zh-TW"/>
              <a:t>wc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105-61F0-E948-B1CC-C04F50E7812F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6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1252538"/>
            <a:ext cx="6450012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86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730625"/>
            <a:ext cx="6589712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雙重導向 </a:t>
            </a:r>
            <a:r>
              <a:rPr lang="en-US" altLang="zh-TW"/>
              <a:t>tee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B960-68B9-094C-979A-2709C2CFB54D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7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7632700" cy="226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87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05263"/>
            <a:ext cx="7056437" cy="228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參數代換 </a:t>
            </a:r>
            <a:r>
              <a:rPr lang="en-US" altLang="zh-TW"/>
              <a:t>xargs</a:t>
            </a:r>
          </a:p>
        </p:txBody>
      </p:sp>
      <p:sp>
        <p:nvSpPr>
          <p:cNvPr id="288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4941888"/>
            <a:ext cx="8540750" cy="1157287"/>
          </a:xfrm>
        </p:spPr>
        <p:txBody>
          <a:bodyPr/>
          <a:lstStyle/>
          <a:p>
            <a:r>
              <a:rPr lang="zh-TW" altLang="en-US" sz="2400"/>
              <a:t>讓無法支援管線命令的指令可以讀取</a:t>
            </a:r>
            <a:r>
              <a:rPr lang="en-US" altLang="zh-TW" sz="2400"/>
              <a:t>STDOUT</a:t>
            </a:r>
            <a:r>
              <a:rPr lang="zh-TW" altLang="en-US" sz="2400"/>
              <a:t>成為其參數</a:t>
            </a:r>
            <a:r>
              <a:rPr lang="en-US" altLang="zh-TW" sz="2400"/>
              <a:t>(argument)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4F9F-EEF1-6046-88AC-4FB9C0E998D6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8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777163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檔案</a:t>
            </a:r>
            <a:r>
              <a:rPr lang="en-US" altLang="zh-TW"/>
              <a:t>/</a:t>
            </a:r>
            <a:r>
              <a:rPr lang="zh-TW" altLang="en-US"/>
              <a:t>指令搜尋</a:t>
            </a:r>
          </a:p>
        </p:txBody>
      </p:sp>
      <p:sp>
        <p:nvSpPr>
          <p:cNvPr id="296965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指令的搜尋</a:t>
            </a:r>
          </a:p>
        </p:txBody>
      </p:sp>
      <p:sp>
        <p:nvSpPr>
          <p:cNvPr id="2990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判斷指令從何而來，包括內建指令的顯示：</a:t>
            </a:r>
          </a:p>
          <a:p>
            <a:pPr lvl="1"/>
            <a:r>
              <a:rPr lang="en-US" altLang="zh-TW"/>
              <a:t>type command</a:t>
            </a:r>
          </a:p>
          <a:p>
            <a:pPr lvl="2"/>
            <a:r>
              <a:rPr lang="en-US" altLang="zh-TW"/>
              <a:t>ex&gt; type –a echo</a:t>
            </a:r>
          </a:p>
          <a:p>
            <a:r>
              <a:rPr lang="zh-TW" altLang="en-US"/>
              <a:t>從 </a:t>
            </a:r>
            <a:r>
              <a:rPr lang="en-US" altLang="zh-TW"/>
              <a:t>PATH </a:t>
            </a:r>
            <a:r>
              <a:rPr lang="zh-TW" altLang="en-US"/>
              <a:t>當中搜尋實際指令檔案</a:t>
            </a:r>
          </a:p>
          <a:p>
            <a:pPr lvl="1"/>
            <a:r>
              <a:rPr lang="en-US" altLang="zh-TW"/>
              <a:t>which command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8F1-8E2E-3644-8C4C-62200901FD85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檔案</a:t>
            </a:r>
            <a:r>
              <a:rPr lang="en-US" altLang="zh-TW"/>
              <a:t>/</a:t>
            </a:r>
            <a:r>
              <a:rPr lang="zh-TW" altLang="en-US"/>
              <a:t>指令搜尋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由資料庫中搜尋檔案</a:t>
            </a:r>
          </a:p>
        </p:txBody>
      </p:sp>
      <p:sp>
        <p:nvSpPr>
          <p:cNvPr id="3000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檔名資料庫的建置</a:t>
            </a:r>
          </a:p>
          <a:p>
            <a:pPr lvl="1"/>
            <a:r>
              <a:rPr lang="en-US" altLang="zh-TW" sz="2400"/>
              <a:t>updatedb</a:t>
            </a:r>
          </a:p>
          <a:p>
            <a:pPr lvl="1"/>
            <a:r>
              <a:rPr lang="zh-TW" altLang="en-US" sz="2400"/>
              <a:t>資料庫在：</a:t>
            </a:r>
            <a:r>
              <a:rPr lang="en-US" altLang="zh-TW" sz="2400"/>
              <a:t>/var/lib/slocate</a:t>
            </a:r>
          </a:p>
          <a:p>
            <a:r>
              <a:rPr lang="zh-TW" altLang="en-US" sz="2800"/>
              <a:t>檔名關鍵字的搜尋</a:t>
            </a:r>
          </a:p>
          <a:p>
            <a:pPr lvl="1"/>
            <a:r>
              <a:rPr lang="en-US" altLang="zh-TW" sz="2400"/>
              <a:t>locate keyword</a:t>
            </a:r>
          </a:p>
          <a:p>
            <a:pPr lvl="1"/>
            <a:r>
              <a:rPr lang="en-US" altLang="zh-TW" sz="2400"/>
              <a:t>locate –r {</a:t>
            </a:r>
            <a:r>
              <a:rPr lang="zh-TW" altLang="en-US" sz="2400"/>
              <a:t>正規表示法</a:t>
            </a:r>
            <a:r>
              <a:rPr lang="en-US" altLang="zh-TW" sz="2400"/>
              <a:t>}</a:t>
            </a:r>
          </a:p>
          <a:p>
            <a:r>
              <a:rPr lang="en-US" altLang="zh-TW" sz="2800"/>
              <a:t>man page </a:t>
            </a:r>
            <a:r>
              <a:rPr lang="zh-TW" altLang="en-US" sz="2800"/>
              <a:t>的搜尋</a:t>
            </a:r>
          </a:p>
          <a:p>
            <a:pPr lvl="1"/>
            <a:r>
              <a:rPr lang="en-US" altLang="zh-TW" sz="2400"/>
              <a:t>makewhatis		</a:t>
            </a:r>
            <a:r>
              <a:rPr lang="en-US" altLang="zh-TW" sz="2400">
                <a:sym typeface="Wingdings" charset="2"/>
              </a:rPr>
              <a:t></a:t>
            </a:r>
            <a:r>
              <a:rPr lang="zh-TW" altLang="en-US" sz="2400">
                <a:sym typeface="Wingdings" charset="2"/>
              </a:rPr>
              <a:t>建立資料庫</a:t>
            </a:r>
          </a:p>
          <a:p>
            <a:pPr lvl="1"/>
            <a:r>
              <a:rPr lang="en-US" altLang="zh-TW" sz="2400">
                <a:sym typeface="Wingdings" charset="2"/>
              </a:rPr>
              <a:t>whatis keyword	</a:t>
            </a:r>
            <a:r>
              <a:rPr lang="zh-TW" altLang="en-US" sz="2400">
                <a:sym typeface="Wingdings" charset="2"/>
              </a:rPr>
              <a:t>搜尋</a:t>
            </a:r>
            <a:r>
              <a:rPr lang="en-US" altLang="zh-TW" sz="2400">
                <a:sym typeface="Wingdings" charset="2"/>
              </a:rPr>
              <a:t>keyword</a:t>
            </a:r>
            <a:r>
              <a:rPr lang="zh-TW" altLang="en-US" sz="2400">
                <a:sym typeface="Wingdings" charset="2"/>
              </a:rPr>
              <a:t>是否有</a:t>
            </a:r>
            <a:r>
              <a:rPr lang="en-US" altLang="zh-TW" sz="2400">
                <a:sym typeface="Wingdings" charset="2"/>
              </a:rPr>
              <a:t>man page</a:t>
            </a:r>
            <a:endParaRPr lang="en-US" altLang="zh-TW" sz="240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E391-5361-214A-87A9-AC0390142BE8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檔案</a:t>
            </a:r>
            <a:r>
              <a:rPr lang="en-US" altLang="zh-TW"/>
              <a:t>/</a:t>
            </a:r>
            <a:r>
              <a:rPr lang="zh-TW" altLang="en-US"/>
              <a:t>指令搜尋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直接找硬碟：</a:t>
            </a:r>
            <a:r>
              <a:rPr lang="en-US" altLang="zh-TW"/>
              <a:t>find</a:t>
            </a:r>
          </a:p>
        </p:txBody>
      </p:sp>
      <p:sp>
        <p:nvSpPr>
          <p:cNvPr id="3010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指令語法：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find [</a:t>
            </a:r>
            <a:r>
              <a:rPr lang="zh-TW" altLang="en-US" sz="2400"/>
              <a:t>目錄</a:t>
            </a:r>
            <a:r>
              <a:rPr lang="en-US" altLang="zh-TW" sz="2400"/>
              <a:t>] [</a:t>
            </a:r>
            <a:r>
              <a:rPr lang="zh-TW" altLang="en-US" sz="2400"/>
              <a:t>類型</a:t>
            </a:r>
            <a:r>
              <a:rPr lang="en-US" altLang="zh-TW" sz="2400"/>
              <a:t>] [</a:t>
            </a:r>
            <a:r>
              <a:rPr lang="zh-TW" altLang="en-US" sz="2400"/>
              <a:t>動作</a:t>
            </a:r>
            <a:r>
              <a:rPr lang="en-US" altLang="zh-TW" sz="2400"/>
              <a:t>]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範例：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將過去系統上面 </a:t>
            </a:r>
            <a:r>
              <a:rPr lang="en-US" altLang="zh-TW" sz="2000"/>
              <a:t>24 </a:t>
            </a:r>
            <a:r>
              <a:rPr lang="zh-TW" altLang="en-US" sz="2000"/>
              <a:t>小時內有更動過內容 </a:t>
            </a:r>
            <a:r>
              <a:rPr lang="en-US" altLang="zh-TW" sz="2000"/>
              <a:t>(mtime) </a:t>
            </a:r>
            <a:r>
              <a:rPr lang="zh-TW" altLang="en-US" sz="2000"/>
              <a:t>的檔案列出</a:t>
            </a:r>
          </a:p>
          <a:p>
            <a:pPr lvl="3">
              <a:lnSpc>
                <a:spcPct val="90000"/>
              </a:lnSpc>
            </a:pPr>
            <a:r>
              <a:rPr lang="en-US" altLang="zh-TW" sz="1800"/>
              <a:t>[root@linux ~]# find / -mtime 0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尋找 </a:t>
            </a:r>
            <a:r>
              <a:rPr lang="en-US" altLang="zh-TW" sz="2000"/>
              <a:t>/etc </a:t>
            </a:r>
            <a:r>
              <a:rPr lang="zh-TW" altLang="en-US" sz="2000"/>
              <a:t>底下的檔案，如果檔案日期比 </a:t>
            </a:r>
            <a:r>
              <a:rPr lang="en-US" altLang="zh-TW" sz="2000"/>
              <a:t>/etc/passwd </a:t>
            </a:r>
            <a:r>
              <a:rPr lang="zh-TW" altLang="en-US" sz="2000"/>
              <a:t>新就列出</a:t>
            </a:r>
          </a:p>
          <a:p>
            <a:pPr lvl="3">
              <a:lnSpc>
                <a:spcPct val="90000"/>
              </a:lnSpc>
            </a:pPr>
            <a:r>
              <a:rPr lang="en-US" altLang="zh-TW" sz="1800"/>
              <a:t>[root@linux ~]# find /etc -newer /etc/passwd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搜尋 </a:t>
            </a:r>
            <a:r>
              <a:rPr lang="en-US" altLang="zh-TW" sz="2000"/>
              <a:t>/home </a:t>
            </a:r>
            <a:r>
              <a:rPr lang="zh-TW" altLang="en-US" sz="2000"/>
              <a:t>底下屬於 </a:t>
            </a:r>
            <a:r>
              <a:rPr lang="en-US" altLang="zh-TW" sz="2000"/>
              <a:t>dmtsai </a:t>
            </a:r>
            <a:r>
              <a:rPr lang="zh-TW" altLang="en-US" sz="2000"/>
              <a:t>的檔案</a:t>
            </a:r>
          </a:p>
          <a:p>
            <a:pPr lvl="3">
              <a:lnSpc>
                <a:spcPct val="90000"/>
              </a:lnSpc>
            </a:pPr>
            <a:r>
              <a:rPr lang="en-US" altLang="zh-TW" sz="1800"/>
              <a:t>[root@linux ~]# find /home -user dmtsai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找出檔名為 </a:t>
            </a:r>
            <a:r>
              <a:rPr lang="en-US" altLang="zh-TW" sz="2000"/>
              <a:t>passwd </a:t>
            </a:r>
            <a:r>
              <a:rPr lang="zh-TW" altLang="en-US" sz="2000"/>
              <a:t>這個檔案</a:t>
            </a:r>
          </a:p>
          <a:p>
            <a:pPr lvl="3">
              <a:lnSpc>
                <a:spcPct val="90000"/>
              </a:lnSpc>
            </a:pPr>
            <a:r>
              <a:rPr lang="en-US" altLang="zh-TW" sz="1800"/>
              <a:t>[root@linux ~]# find / -name passwd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找出系統中，大於 </a:t>
            </a:r>
            <a:r>
              <a:rPr lang="en-US" altLang="zh-TW" sz="2000"/>
              <a:t>1MB </a:t>
            </a:r>
            <a:r>
              <a:rPr lang="zh-TW" altLang="en-US" sz="2000"/>
              <a:t>的檔案</a:t>
            </a:r>
          </a:p>
          <a:p>
            <a:pPr lvl="3">
              <a:lnSpc>
                <a:spcPct val="90000"/>
              </a:lnSpc>
            </a:pPr>
            <a:r>
              <a:rPr lang="en-US" altLang="zh-TW" sz="1800"/>
              <a:t>[root@linux ~]# find / -size +1000k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E3F5-B2C0-FD40-AB75-CD348B2293FA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檔案</a:t>
            </a:r>
            <a:r>
              <a:rPr lang="en-US" altLang="zh-TW"/>
              <a:t>/</a:t>
            </a:r>
            <a:r>
              <a:rPr lang="zh-TW" altLang="en-US"/>
              <a:t>指令搜尋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正規表示法</a:t>
            </a:r>
          </a:p>
        </p:txBody>
      </p:sp>
      <p:sp>
        <p:nvSpPr>
          <p:cNvPr id="302085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Shell </a:t>
            </a:r>
            <a:r>
              <a:rPr lang="zh-TW" altLang="en-US"/>
              <a:t>的角色</a:t>
            </a:r>
          </a:p>
        </p:txBody>
      </p:sp>
      <p:sp>
        <p:nvSpPr>
          <p:cNvPr id="188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0" y="1600200"/>
            <a:ext cx="4270375" cy="4498975"/>
          </a:xfrm>
        </p:spPr>
        <p:txBody>
          <a:bodyPr/>
          <a:lstStyle/>
          <a:p>
            <a:r>
              <a:rPr lang="zh-TW" altLang="en-US"/>
              <a:t>使用者可以透過 </a:t>
            </a:r>
            <a:r>
              <a:rPr lang="en-US" altLang="zh-TW"/>
              <a:t>shell </a:t>
            </a:r>
            <a:r>
              <a:rPr lang="zh-TW" altLang="en-US"/>
              <a:t>直接控制核心，以達成各項任務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71E-BE84-3F43-A179-2431F43A312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什麼是</a:t>
            </a:r>
            <a:r>
              <a:rPr lang="en-US" altLang="zh-TW"/>
              <a:t>Shell</a:t>
            </a:r>
          </a:p>
        </p:txBody>
      </p:sp>
      <p:pic>
        <p:nvPicPr>
          <p:cNvPr id="188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3671888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正規表示法</a:t>
            </a:r>
          </a:p>
        </p:txBody>
      </p:sp>
      <p:sp>
        <p:nvSpPr>
          <p:cNvPr id="3041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正規表示法的功能：</a:t>
            </a:r>
          </a:p>
          <a:p>
            <a:pPr lvl="1"/>
            <a:r>
              <a:rPr lang="zh-TW" altLang="en-US"/>
              <a:t>透過一種符號表示的方法，來擷取所需要的資訊</a:t>
            </a:r>
          </a:p>
          <a:p>
            <a:pPr lvl="1"/>
            <a:r>
              <a:rPr lang="zh-TW" altLang="en-US"/>
              <a:t>通常為</a:t>
            </a:r>
            <a:r>
              <a:rPr lang="en-US" altLang="zh-TW"/>
              <a:t>『</a:t>
            </a:r>
            <a:r>
              <a:rPr lang="zh-TW" altLang="en-US"/>
              <a:t>一行一行</a:t>
            </a:r>
            <a:r>
              <a:rPr lang="en-US" altLang="zh-TW"/>
              <a:t>』</a:t>
            </a:r>
            <a:r>
              <a:rPr lang="zh-TW" altLang="en-US"/>
              <a:t>處理</a:t>
            </a:r>
          </a:p>
          <a:p>
            <a:pPr lvl="1"/>
            <a:r>
              <a:rPr lang="zh-TW" altLang="en-US"/>
              <a:t>常用的指令如：</a:t>
            </a:r>
          </a:p>
          <a:p>
            <a:pPr lvl="2"/>
            <a:r>
              <a:rPr lang="en-US" altLang="zh-TW"/>
              <a:t>grep</a:t>
            </a:r>
          </a:p>
          <a:p>
            <a:pPr lvl="2"/>
            <a:r>
              <a:rPr lang="en-US" altLang="zh-TW"/>
              <a:t>sed</a:t>
            </a:r>
          </a:p>
          <a:p>
            <a:pPr lvl="2"/>
            <a:r>
              <a:rPr lang="en-US" altLang="zh-TW"/>
              <a:t>awk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C726-F8A4-754A-B336-4F8389E3B189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正規表示法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正規表示法的字符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8B06-66C2-884A-A597-C26D98C162A1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正規表示法</a:t>
            </a:r>
          </a:p>
        </p:txBody>
      </p:sp>
      <p:pic>
        <p:nvPicPr>
          <p:cNvPr id="3051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7427913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8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工作管理</a:t>
            </a:r>
            <a:r>
              <a:rPr lang="en-US" altLang="zh-TW"/>
              <a:t>(job control)</a:t>
            </a:r>
          </a:p>
        </p:txBody>
      </p:sp>
      <p:sp>
        <p:nvSpPr>
          <p:cNvPr id="318469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Job control</a:t>
            </a:r>
          </a:p>
        </p:txBody>
      </p:sp>
      <p:sp>
        <p:nvSpPr>
          <p:cNvPr id="32051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單一終端機工作介面</a:t>
            </a:r>
          </a:p>
          <a:p>
            <a:pPr lvl="1"/>
            <a:r>
              <a:rPr lang="en-US" altLang="zh-TW"/>
              <a:t>command &amp;		</a:t>
            </a:r>
            <a:r>
              <a:rPr lang="en-US" altLang="zh-TW">
                <a:sym typeface="Wingdings" charset="2"/>
              </a:rPr>
              <a:t></a:t>
            </a:r>
            <a:r>
              <a:rPr lang="zh-TW" altLang="en-US">
                <a:sym typeface="Wingdings" charset="2"/>
              </a:rPr>
              <a:t>在背景中</a:t>
            </a:r>
            <a:r>
              <a:rPr lang="en-US" altLang="zh-TW">
                <a:sym typeface="Wingdings" charset="2"/>
              </a:rPr>
              <a:t>『</a:t>
            </a:r>
            <a:r>
              <a:rPr lang="zh-TW" altLang="en-US">
                <a:sym typeface="Wingdings" charset="2"/>
              </a:rPr>
              <a:t>執行</a:t>
            </a:r>
            <a:r>
              <a:rPr lang="en-US" altLang="zh-TW">
                <a:sym typeface="Wingdings" charset="2"/>
              </a:rPr>
              <a:t>』</a:t>
            </a:r>
          </a:p>
          <a:p>
            <a:pPr lvl="1"/>
            <a:r>
              <a:rPr lang="en-US" altLang="zh-TW">
                <a:sym typeface="Wingdings" charset="2"/>
              </a:rPr>
              <a:t>jobs			</a:t>
            </a:r>
            <a:r>
              <a:rPr lang="zh-TW" altLang="en-US">
                <a:sym typeface="Wingdings" charset="2"/>
              </a:rPr>
              <a:t>查看背景中的工作情況</a:t>
            </a:r>
          </a:p>
          <a:p>
            <a:pPr lvl="1"/>
            <a:r>
              <a:rPr lang="en-US" altLang="zh-TW">
                <a:sym typeface="Wingdings" charset="2"/>
              </a:rPr>
              <a:t>fg %n			</a:t>
            </a:r>
            <a:r>
              <a:rPr lang="zh-TW" altLang="en-US">
                <a:sym typeface="Wingdings" charset="2"/>
              </a:rPr>
              <a:t>取出第</a:t>
            </a:r>
            <a:r>
              <a:rPr lang="en-US" altLang="zh-TW">
                <a:sym typeface="Wingdings" charset="2"/>
              </a:rPr>
              <a:t>n</a:t>
            </a:r>
            <a:r>
              <a:rPr lang="zh-TW" altLang="en-US">
                <a:sym typeface="Wingdings" charset="2"/>
              </a:rPr>
              <a:t>個工作到前景</a:t>
            </a:r>
          </a:p>
          <a:p>
            <a:pPr lvl="1"/>
            <a:r>
              <a:rPr lang="en-US" altLang="zh-TW">
                <a:sym typeface="Wingdings" charset="2"/>
              </a:rPr>
              <a:t>bg %n			</a:t>
            </a:r>
            <a:r>
              <a:rPr lang="zh-TW" altLang="en-US">
                <a:sym typeface="Wingdings" charset="2"/>
              </a:rPr>
              <a:t>讓第</a:t>
            </a:r>
            <a:r>
              <a:rPr lang="en-US" altLang="zh-TW">
                <a:sym typeface="Wingdings" charset="2"/>
              </a:rPr>
              <a:t>n</a:t>
            </a:r>
            <a:r>
              <a:rPr lang="zh-TW" altLang="en-US">
                <a:sym typeface="Wingdings" charset="2"/>
              </a:rPr>
              <a:t>個工作在背景執行</a:t>
            </a:r>
          </a:p>
          <a:p>
            <a:pPr lvl="1"/>
            <a:r>
              <a:rPr lang="en-US" altLang="zh-TW">
                <a:sym typeface="Wingdings" charset="2"/>
              </a:rPr>
              <a:t>kill %n			</a:t>
            </a:r>
            <a:r>
              <a:rPr lang="zh-TW" altLang="en-US">
                <a:sym typeface="Wingdings" charset="2"/>
              </a:rPr>
              <a:t>刪除第 </a:t>
            </a:r>
            <a:r>
              <a:rPr lang="en-US" altLang="zh-TW">
                <a:sym typeface="Wingdings" charset="2"/>
              </a:rPr>
              <a:t>n </a:t>
            </a:r>
            <a:r>
              <a:rPr lang="zh-TW" altLang="en-US">
                <a:sym typeface="Wingdings" charset="2"/>
              </a:rPr>
              <a:t>個工作</a:t>
            </a:r>
          </a:p>
          <a:p>
            <a:pPr lvl="1"/>
            <a:r>
              <a:rPr lang="en-US" altLang="zh-TW">
                <a:sym typeface="Wingdings" charset="2"/>
              </a:rPr>
              <a:t>[ctrl]-z			</a:t>
            </a:r>
            <a:r>
              <a:rPr lang="zh-TW" altLang="en-US">
                <a:sym typeface="Wingdings" charset="2"/>
              </a:rPr>
              <a:t>將前景的工作丟到背景暫停</a:t>
            </a:r>
          </a:p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8282-37E6-194D-96E0-6FF60FF9D60F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0" y="0"/>
            <a:ext cx="3132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工作管理</a:t>
            </a:r>
            <a:r>
              <a:rPr lang="en-US" altLang="zh-TW"/>
              <a:t>(job control)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精選範例</a:t>
            </a:r>
          </a:p>
        </p:txBody>
      </p:sp>
      <p:sp>
        <p:nvSpPr>
          <p:cNvPr id="226309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請問在</a:t>
            </a:r>
            <a:r>
              <a:rPr lang="en-US" altLang="zh-TW" sz="2400"/>
              <a:t>bash</a:t>
            </a:r>
            <a:r>
              <a:rPr lang="zh-TW" altLang="en-US" sz="2400"/>
              <a:t>中，</a:t>
            </a:r>
            <a:r>
              <a:rPr lang="en-US" altLang="zh-TW" sz="2400"/>
              <a:t>||</a:t>
            </a:r>
            <a:r>
              <a:rPr lang="zh-TW" altLang="en-US" sz="2400"/>
              <a:t>和</a:t>
            </a:r>
            <a:r>
              <a:rPr lang="en-US" altLang="zh-TW" sz="2400"/>
              <a:t>&amp;&amp;</a:t>
            </a:r>
            <a:r>
              <a:rPr lang="zh-TW" altLang="en-US" sz="2400"/>
              <a:t>各代表什麼意思，例如  </a:t>
            </a:r>
            <a:r>
              <a:rPr lang="en-US" altLang="zh-TW" sz="2400"/>
              <a:t>ls foo || cd /tmp; ls&amp;&amp; cd /tmp</a:t>
            </a:r>
            <a:r>
              <a:rPr lang="zh-TW" altLang="en-US" sz="2400"/>
              <a:t>？ 複選 </a:t>
            </a:r>
            <a:r>
              <a:rPr lang="en-US" altLang="zh-TW" sz="2400"/>
              <a:t>AB</a:t>
            </a:r>
          </a:p>
          <a:p>
            <a:pPr lvl="1"/>
            <a:r>
              <a:rPr lang="en-US" altLang="zh-TW" sz="2000"/>
              <a:t>(A)</a:t>
            </a:r>
            <a:r>
              <a:rPr lang="zh-TW" altLang="en-US" sz="2000"/>
              <a:t>前面一個命令若執行成功則後面的命令就不執行；前面一個命令如果執行成功則後面的命令就執行</a:t>
            </a:r>
          </a:p>
          <a:p>
            <a:pPr lvl="1"/>
            <a:r>
              <a:rPr lang="en-US" altLang="zh-TW" sz="2000"/>
              <a:t>(B)</a:t>
            </a:r>
            <a:r>
              <a:rPr lang="zh-TW" altLang="en-US" sz="2000"/>
              <a:t>前面一個命令若執行失敗則後面的命令就須執行；前面一個命令如果執行失敗則後面的命令就不執行</a:t>
            </a:r>
          </a:p>
          <a:p>
            <a:pPr lvl="1"/>
            <a:r>
              <a:rPr lang="en-US" altLang="zh-TW" sz="2000"/>
              <a:t>(C)</a:t>
            </a:r>
            <a:r>
              <a:rPr lang="zh-TW" altLang="zh-TW" sz="2000"/>
              <a:t>前面一個命令若執行成功則後面的命令就須執行；前面一個命令如果執行成功則後面的命令就不執行</a:t>
            </a:r>
            <a:endParaRPr lang="zh-TW" altLang="en-US" sz="2000"/>
          </a:p>
          <a:p>
            <a:pPr lvl="1"/>
            <a:r>
              <a:rPr lang="en-US" altLang="zh-TW" sz="2000"/>
              <a:t>(D)</a:t>
            </a:r>
            <a:r>
              <a:rPr lang="zh-TW" altLang="en-US" sz="2000"/>
              <a:t>前面一個命令若執行失敗則後面的命令就不執行；前面一個命令如果執行成功則後面的命令就不執行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C8DB-B3DC-AA45-B1F9-B722C6BDBE55}" type="slidenum">
              <a:rPr lang="en-US" altLang="zh-TW"/>
              <a:pPr/>
              <a:t>55</a:t>
            </a:fld>
            <a:endParaRPr lang="en-US" altLang="zh-TW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en-US" altLang="zh-TW" sz="2400"/>
              <a:t>Linux</a:t>
            </a:r>
            <a:r>
              <a:rPr lang="zh-TW" altLang="en-US" sz="2400"/>
              <a:t>的 </a:t>
            </a:r>
            <a:r>
              <a:rPr lang="en-US" altLang="zh-TW" sz="2400"/>
              <a:t>shell </a:t>
            </a:r>
            <a:r>
              <a:rPr lang="zh-TW" altLang="en-US" sz="2400"/>
              <a:t>操作環境中，支援下列哪些功能？複選</a:t>
            </a:r>
            <a:r>
              <a:rPr lang="en-US" altLang="zh-TW" sz="2400"/>
              <a:t>ABD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提供 </a:t>
            </a:r>
            <a:r>
              <a:rPr lang="en-US" altLang="zh-TW" sz="2000"/>
              <a:t>alias  </a:t>
            </a:r>
            <a:r>
              <a:rPr lang="zh-TW" altLang="en-US" sz="2000"/>
              <a:t>別名設定功能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按</a:t>
            </a:r>
            <a:r>
              <a:rPr lang="en-US" altLang="zh-TW" sz="2000"/>
              <a:t>&lt;tab&gt;</a:t>
            </a:r>
            <a:r>
              <a:rPr lang="zh-TW" altLang="en-US" sz="2000"/>
              <a:t>鍵可以指令補齊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可用 ？ 號查詢指令用法，如 </a:t>
            </a:r>
            <a:r>
              <a:rPr lang="en-US" altLang="zh-TW" sz="2000"/>
              <a:t>ls /?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提供 </a:t>
            </a:r>
            <a:r>
              <a:rPr lang="en-US" altLang="zh-TW" sz="2000"/>
              <a:t>history </a:t>
            </a:r>
            <a:r>
              <a:rPr lang="zh-TW" altLang="en-US" sz="2000"/>
              <a:t>歷史命令功能，方便使用者操作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命令串</a:t>
            </a:r>
            <a:r>
              <a:rPr lang="en-US" altLang="zh-TW" sz="2400"/>
              <a:t>『cat –n &lt; test1 &gt; test2 』</a:t>
            </a:r>
            <a:r>
              <a:rPr lang="zh-TW" altLang="en-US" sz="2400"/>
              <a:t>是何意思？單選 </a:t>
            </a:r>
            <a:r>
              <a:rPr lang="en-US" altLang="zh-TW" sz="2400"/>
              <a:t>D 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將 </a:t>
            </a:r>
            <a:r>
              <a:rPr lang="en-US" altLang="zh-TW" sz="2000"/>
              <a:t>test1 </a:t>
            </a:r>
            <a:r>
              <a:rPr lang="zh-TW" altLang="en-US" sz="2000"/>
              <a:t>合併到 </a:t>
            </a:r>
            <a:r>
              <a:rPr lang="en-US" altLang="zh-TW" sz="2000"/>
              <a:t>test2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將 </a:t>
            </a:r>
            <a:r>
              <a:rPr lang="en-US" altLang="zh-TW" sz="2000"/>
              <a:t>test1 </a:t>
            </a:r>
            <a:r>
              <a:rPr lang="zh-TW" altLang="en-US" sz="2000"/>
              <a:t>重導到 </a:t>
            </a:r>
            <a:r>
              <a:rPr lang="en-US" altLang="zh-TW" sz="2000"/>
              <a:t>test2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將 </a:t>
            </a:r>
            <a:r>
              <a:rPr lang="en-US" altLang="zh-TW" sz="2000"/>
              <a:t>test2 </a:t>
            </a:r>
            <a:r>
              <a:rPr lang="zh-TW" altLang="en-US" sz="2000"/>
              <a:t>合併到 </a:t>
            </a:r>
            <a:r>
              <a:rPr lang="en-US" altLang="zh-TW" sz="2000"/>
              <a:t>test1 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將 </a:t>
            </a:r>
            <a:r>
              <a:rPr lang="en-US" altLang="zh-TW" sz="2000"/>
              <a:t>test1 </a:t>
            </a:r>
            <a:r>
              <a:rPr lang="zh-TW" altLang="en-US" sz="2000"/>
              <a:t>加入列號重導到 </a:t>
            </a:r>
            <a:r>
              <a:rPr lang="en-US" altLang="zh-TW" sz="2000"/>
              <a:t>test2 </a:t>
            </a:r>
            <a:r>
              <a:rPr lang="zh-TW" altLang="en-US" sz="2000"/>
              <a:t>去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8F6-851B-7D42-8B2B-963E9AA60F4C}" type="slidenum">
              <a:rPr lang="en-US" altLang="zh-TW"/>
              <a:pPr/>
              <a:t>56</a:t>
            </a:fld>
            <a:endParaRPr lang="en-US" altLang="zh-TW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lnSpcReduction="10000"/>
          </a:bodyPr>
          <a:lstStyle/>
          <a:p>
            <a:r>
              <a:rPr lang="zh-TW" altLang="en-US" sz="2400"/>
              <a:t>關於指令</a:t>
            </a:r>
            <a:r>
              <a:rPr lang="en-US" altLang="zh-TW" sz="2400"/>
              <a:t>『 cat /etc/passwd | grep ‘vincent’』</a:t>
            </a:r>
            <a:r>
              <a:rPr lang="zh-TW" altLang="en-US" sz="2400"/>
              <a:t>何者正確？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列出 </a:t>
            </a:r>
            <a:r>
              <a:rPr lang="en-US" altLang="zh-TW" sz="2000"/>
              <a:t>/etc/passwd </a:t>
            </a:r>
            <a:r>
              <a:rPr lang="zh-TW" altLang="en-US" sz="2000"/>
              <a:t>所有內容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只顯示 </a:t>
            </a:r>
            <a:r>
              <a:rPr lang="en-US" altLang="zh-TW" sz="2000"/>
              <a:t>/etc/passwd </a:t>
            </a:r>
            <a:r>
              <a:rPr lang="zh-TW" altLang="en-US" sz="2000"/>
              <a:t>中有 </a:t>
            </a:r>
            <a:r>
              <a:rPr lang="en-US" altLang="zh-TW" sz="2000"/>
              <a:t>vincent </a:t>
            </a:r>
            <a:r>
              <a:rPr lang="zh-TW" altLang="en-US" sz="2000"/>
              <a:t>字串的整列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列出 </a:t>
            </a:r>
            <a:r>
              <a:rPr lang="en-US" altLang="zh-TW" sz="2000"/>
              <a:t>/etc/passwd </a:t>
            </a:r>
            <a:r>
              <a:rPr lang="zh-TW" altLang="en-US" sz="2000"/>
              <a:t>中 </a:t>
            </a:r>
            <a:r>
              <a:rPr lang="en-US" altLang="zh-TW" sz="2000"/>
              <a:t>vincent </a:t>
            </a:r>
            <a:r>
              <a:rPr lang="zh-TW" altLang="en-US" sz="2000"/>
              <a:t>的字串有幾個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指 </a:t>
            </a:r>
            <a:r>
              <a:rPr lang="en-US" altLang="zh-TW" sz="2000"/>
              <a:t>vincent </a:t>
            </a:r>
            <a:r>
              <a:rPr lang="zh-TW" altLang="en-US" sz="2000"/>
              <a:t>字串清掉，並顯示其部分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以下關於 </a:t>
            </a:r>
            <a:r>
              <a:rPr lang="en-US" altLang="zh-TW" sz="2400"/>
              <a:t>su  </a:t>
            </a:r>
            <a:r>
              <a:rPr lang="zh-TW" altLang="en-US" sz="2400"/>
              <a:t>指令的敘述，何者正確？複選 </a:t>
            </a:r>
            <a:r>
              <a:rPr lang="en-US" altLang="zh-TW" sz="2400"/>
              <a:t>AB 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用於切換使用者身份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如果沒有指定欲切換之使用者，預設切換成為 </a:t>
            </a:r>
            <a:r>
              <a:rPr lang="en-US" altLang="zh-TW" sz="2000"/>
              <a:t>root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一旦切換成為其他使用者，若欲切換回原本的使用者，必須再次執行 </a:t>
            </a:r>
            <a:r>
              <a:rPr lang="en-US" altLang="zh-TW" sz="2000"/>
              <a:t>su </a:t>
            </a:r>
            <a:r>
              <a:rPr lang="zh-TW" altLang="en-US" sz="2000"/>
              <a:t>指令進行切換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無論任何使用者，若欲切換至其他使用者，必須輸入欲切換者之密碼，方可順利切換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7C8B-7E29-FA42-A653-680DC03CD95F}" type="slidenum">
              <a:rPr lang="en-US" altLang="zh-TW"/>
              <a:pPr/>
              <a:t>57</a:t>
            </a:fld>
            <a:endParaRPr lang="en-US" altLang="zh-TW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以下關於</a:t>
            </a:r>
            <a:r>
              <a:rPr lang="en-US" altLang="zh-TW" sz="2400"/>
              <a:t>『program1 | tee /tmp/logfile』</a:t>
            </a:r>
            <a:r>
              <a:rPr lang="zh-TW" altLang="en-US" sz="2400"/>
              <a:t>的敘述，何者正確？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所有程式執行結果都會被寫入 </a:t>
            </a:r>
            <a:r>
              <a:rPr lang="en-US" altLang="zh-TW" sz="2000"/>
              <a:t>/tmp/logfile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所有程式執行結果將無法顯示於螢幕上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如果程式發生錯誤，所有錯誤訊息也會一併寫入 </a:t>
            </a:r>
            <a:r>
              <a:rPr lang="en-US" altLang="zh-TW" sz="2000"/>
              <a:t>/tmp/logfile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本指令之作用，等同於 </a:t>
            </a:r>
            <a:r>
              <a:rPr lang="en-US" altLang="zh-TW" sz="2000"/>
              <a:t>program | tee &gt; /tmp/logfile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以下哪些指令可以列出</a:t>
            </a:r>
            <a:r>
              <a:rPr lang="en-US" altLang="zh-TW" sz="2400"/>
              <a:t>/etc</a:t>
            </a:r>
            <a:r>
              <a:rPr lang="zh-TW" altLang="en-US" sz="2400"/>
              <a:t>目錄下的所有檔案名稱？</a:t>
            </a:r>
            <a:r>
              <a:rPr lang="en-US" altLang="zh-TW" sz="2400"/>
              <a:t>AB </a:t>
            </a:r>
          </a:p>
          <a:p>
            <a:pPr lvl="1"/>
            <a:r>
              <a:rPr lang="en-US" altLang="zh-TW" sz="2000"/>
              <a:t>(A) ls –lR /etc</a:t>
            </a:r>
          </a:p>
          <a:p>
            <a:pPr lvl="1"/>
            <a:r>
              <a:rPr lang="en-US" altLang="zh-TW" sz="2000"/>
              <a:t>(B) find /etc -print</a:t>
            </a:r>
          </a:p>
          <a:p>
            <a:pPr lvl="1"/>
            <a:r>
              <a:rPr lang="en-US" altLang="zh-TW" sz="2000"/>
              <a:t>(C) dump –R /etc</a:t>
            </a:r>
          </a:p>
          <a:p>
            <a:pPr lvl="1"/>
            <a:r>
              <a:rPr lang="en-US" altLang="zh-TW" sz="2000"/>
              <a:t>(D) search –l /etc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120A-DB53-A04D-AB98-24CF236F0927}" type="slidenum">
              <a:rPr lang="en-US" altLang="zh-TW"/>
              <a:pPr/>
              <a:t>58</a:t>
            </a:fld>
            <a:endParaRPr lang="en-US" altLang="zh-TW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當使用者 </a:t>
            </a:r>
            <a:r>
              <a:rPr lang="en-US" altLang="zh-TW" sz="2400"/>
              <a:t>david </a:t>
            </a:r>
            <a:r>
              <a:rPr lang="zh-TW" altLang="en-US" sz="2400"/>
              <a:t>執行</a:t>
            </a:r>
            <a:r>
              <a:rPr lang="en-US" altLang="zh-TW" sz="2400"/>
              <a:t>『 cd  ‘~david’』</a:t>
            </a:r>
            <a:r>
              <a:rPr lang="zh-TW" altLang="en-US" sz="2400"/>
              <a:t>會產生何種動作？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切換目錄到 </a:t>
            </a:r>
            <a:r>
              <a:rPr lang="en-US" altLang="zh-TW" sz="2000"/>
              <a:t>david </a:t>
            </a:r>
            <a:r>
              <a:rPr lang="zh-TW" altLang="en-US" sz="2000"/>
              <a:t>的 </a:t>
            </a:r>
            <a:r>
              <a:rPr lang="en-US" altLang="zh-TW" sz="2000"/>
              <a:t>$HOME </a:t>
            </a:r>
            <a:r>
              <a:rPr lang="zh-TW" altLang="en-US" sz="2000"/>
              <a:t>目錄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切換目錄至名稱為  ‘</a:t>
            </a:r>
            <a:r>
              <a:rPr lang="en-US" altLang="zh-TW" sz="2000"/>
              <a:t>~david’ </a:t>
            </a:r>
            <a:r>
              <a:rPr lang="zh-TW" altLang="en-US" sz="2000"/>
              <a:t>的目錄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切換目錄至名稱為 </a:t>
            </a:r>
            <a:r>
              <a:rPr lang="en-US" altLang="zh-TW" sz="2000"/>
              <a:t>~david </a:t>
            </a:r>
            <a:r>
              <a:rPr lang="zh-TW" altLang="en-US" sz="2000"/>
              <a:t>的目錄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切換目錄至名稱為 </a:t>
            </a:r>
            <a:r>
              <a:rPr lang="en-US" altLang="zh-TW" sz="2000"/>
              <a:t>david </a:t>
            </a:r>
            <a:r>
              <a:rPr lang="zh-TW" altLang="en-US" sz="2000"/>
              <a:t>的目錄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下列哪依個命令行可以找出當前目錄內</a:t>
            </a:r>
            <a:r>
              <a:rPr lang="en-US" altLang="zh-TW" sz="2400"/>
              <a:t>(</a:t>
            </a:r>
            <a:r>
              <a:rPr lang="zh-TW" altLang="en-US" sz="2400"/>
              <a:t>不含子目錄</a:t>
            </a:r>
            <a:r>
              <a:rPr lang="en-US" altLang="zh-TW" sz="2400"/>
              <a:t>)</a:t>
            </a:r>
            <a:r>
              <a:rPr lang="zh-TW" altLang="en-US" sz="2400"/>
              <a:t>的符號連結檔？ 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ls –l | grep ‘^l’ | awk ‘{print $NF}’</a:t>
            </a:r>
          </a:p>
          <a:p>
            <a:pPr lvl="1"/>
            <a:r>
              <a:rPr lang="en-US" altLang="zh-TW" sz="2000"/>
              <a:t>(B) ls –type l</a:t>
            </a:r>
          </a:p>
          <a:p>
            <a:pPr lvl="1"/>
            <a:r>
              <a:rPr lang="en-US" altLang="zh-TW" sz="2000"/>
              <a:t>(C) find –type l</a:t>
            </a:r>
          </a:p>
          <a:p>
            <a:pPr lvl="1"/>
            <a:r>
              <a:rPr lang="en-US" altLang="zh-TW" sz="2000"/>
              <a:t>(D) ls -ll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763C-418C-7046-9E37-1184875FD4CB}" type="slidenum">
              <a:rPr lang="en-US" altLang="zh-TW"/>
              <a:pPr/>
              <a:t>59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shell</a:t>
            </a:r>
          </a:p>
        </p:txBody>
      </p:sp>
      <p:sp>
        <p:nvSpPr>
          <p:cNvPr id="238595" name="Rectangle 3"/>
          <p:cNvSpPr>
            <a:spLocks noGrp="1" noRot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/>
              <a:t>Linux </a:t>
            </a:r>
            <a:r>
              <a:rPr lang="zh-TW" altLang="en-US" sz="2800"/>
              <a:t>合法的 </a:t>
            </a:r>
            <a:r>
              <a:rPr lang="en-US" altLang="zh-TW" sz="2800"/>
              <a:t>shell </a:t>
            </a:r>
          </a:p>
          <a:p>
            <a:pPr lvl="1"/>
            <a:r>
              <a:rPr lang="en-US" altLang="zh-TW" sz="2400"/>
              <a:t>/etc/shells</a:t>
            </a:r>
          </a:p>
          <a:p>
            <a:pPr lvl="2"/>
            <a:r>
              <a:rPr lang="de-DE" altLang="zh-TW" sz="2000"/>
              <a:t>/bin/sh</a:t>
            </a:r>
          </a:p>
          <a:p>
            <a:pPr lvl="2"/>
            <a:r>
              <a:rPr lang="de-DE" altLang="zh-TW" sz="2000"/>
              <a:t>/bin/bash</a:t>
            </a:r>
          </a:p>
          <a:p>
            <a:pPr lvl="2"/>
            <a:r>
              <a:rPr lang="de-DE" altLang="zh-TW" sz="2000"/>
              <a:t>/sbin/nologin</a:t>
            </a:r>
          </a:p>
          <a:p>
            <a:pPr lvl="2"/>
            <a:r>
              <a:rPr lang="de-DE" altLang="zh-TW" sz="2000"/>
              <a:t>/bin/ksh</a:t>
            </a:r>
          </a:p>
          <a:p>
            <a:pPr lvl="2"/>
            <a:r>
              <a:rPr lang="de-DE" altLang="zh-TW" sz="2000"/>
              <a:t>/usr/bin/ksh</a:t>
            </a:r>
          </a:p>
          <a:p>
            <a:pPr lvl="2"/>
            <a:r>
              <a:rPr lang="de-DE" altLang="zh-TW" sz="2000"/>
              <a:t>/bin/tcsh</a:t>
            </a:r>
          </a:p>
          <a:p>
            <a:pPr lvl="2"/>
            <a:r>
              <a:rPr lang="de-DE" altLang="zh-TW" sz="2000"/>
              <a:t>/bin/csh</a:t>
            </a:r>
          </a:p>
          <a:p>
            <a:pPr lvl="2"/>
            <a:r>
              <a:rPr lang="de-DE" altLang="zh-TW" sz="2000"/>
              <a:t>/bin/zsh</a:t>
            </a:r>
            <a:endParaRPr lang="en-US" altLang="zh-TW" sz="2000"/>
          </a:p>
        </p:txBody>
      </p:sp>
      <p:sp>
        <p:nvSpPr>
          <p:cNvPr id="238597" name="Rectangle 5"/>
          <p:cNvSpPr>
            <a:spLocks noGrp="1" noRot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預設的 </a:t>
            </a:r>
            <a:r>
              <a:rPr lang="en-US" altLang="zh-TW" sz="2800"/>
              <a:t>shell</a:t>
            </a:r>
          </a:p>
          <a:p>
            <a:pPr lvl="1"/>
            <a:r>
              <a:rPr lang="en-US" altLang="zh-TW" sz="2400"/>
              <a:t>/bin/bash</a:t>
            </a:r>
          </a:p>
          <a:p>
            <a:pPr lvl="1"/>
            <a:endParaRPr lang="en-US" altLang="zh-TW" sz="2400"/>
          </a:p>
          <a:p>
            <a:r>
              <a:rPr lang="zh-TW" altLang="en-US" sz="2800"/>
              <a:t>使用者修改預設</a:t>
            </a:r>
            <a:r>
              <a:rPr lang="en-US" altLang="zh-TW" sz="2800"/>
              <a:t>shell</a:t>
            </a:r>
          </a:p>
          <a:p>
            <a:pPr lvl="1"/>
            <a:r>
              <a:rPr lang="en-US" altLang="zh-TW" sz="2400"/>
              <a:t>chsh –s ‘shellname’</a:t>
            </a: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5FE-0E76-D141-A7E2-B17C481B23C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什麼是</a:t>
            </a:r>
            <a:r>
              <a:rPr lang="en-US" altLang="zh-TW"/>
              <a:t>Shell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假設當前工作目錄有一個檔案，檔名為</a:t>
            </a:r>
            <a:r>
              <a:rPr lang="en-US" altLang="zh-TW" sz="2400"/>
              <a:t>1</a:t>
            </a:r>
            <a:r>
              <a:rPr lang="zh-TW" altLang="en-US" sz="2400"/>
              <a:t>，且其內容為</a:t>
            </a:r>
            <a:r>
              <a:rPr lang="en-US" altLang="zh-TW" sz="2400"/>
              <a:t>2</a:t>
            </a:r>
            <a:r>
              <a:rPr lang="zh-TW" altLang="en-US" sz="2400"/>
              <a:t>，請問下列那個命令會得到 </a:t>
            </a:r>
            <a:r>
              <a:rPr lang="en-US" altLang="zh-TW" sz="2400"/>
              <a:t>2 </a:t>
            </a:r>
            <a:r>
              <a:rPr lang="zh-TW" altLang="en-US" sz="2400"/>
              <a:t>這樣的輸出結果？ 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/bin/false || echo $? | xargs ls</a:t>
            </a:r>
          </a:p>
          <a:p>
            <a:pPr lvl="1"/>
            <a:r>
              <a:rPr lang="en-US" altLang="zh-TW" sz="2000"/>
              <a:t>(B) /bin/false || echo $? | xargs cat</a:t>
            </a:r>
          </a:p>
          <a:p>
            <a:pPr lvl="1"/>
            <a:r>
              <a:rPr lang="en-US" altLang="zh-TW" sz="2000"/>
              <a:t>(C) /bin/false || xargs echo</a:t>
            </a:r>
          </a:p>
          <a:p>
            <a:pPr lvl="1"/>
            <a:r>
              <a:rPr lang="en-US" altLang="zh-TW" sz="2000"/>
              <a:t>(D) /bin/false | xargs cat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變數有兩種，一種是全域變數</a:t>
            </a:r>
            <a:r>
              <a:rPr lang="en-US" altLang="zh-TW" sz="2400"/>
              <a:t>(Global)</a:t>
            </a:r>
            <a:r>
              <a:rPr lang="zh-TW" altLang="en-US" sz="2400"/>
              <a:t>一種是自訂變數</a:t>
            </a:r>
            <a:r>
              <a:rPr lang="en-US" altLang="zh-TW" sz="2400"/>
              <a:t>(Local)</a:t>
            </a:r>
            <a:r>
              <a:rPr lang="zh-TW" altLang="en-US" sz="2400"/>
              <a:t>，請問下列何者正確？ </a:t>
            </a:r>
            <a:r>
              <a:rPr lang="en-US" altLang="zh-TW" sz="2400"/>
              <a:t>ACD</a:t>
            </a:r>
          </a:p>
          <a:p>
            <a:pPr lvl="1"/>
            <a:r>
              <a:rPr lang="en-US" altLang="zh-TW" sz="2000"/>
              <a:t>(A) Global</a:t>
            </a:r>
            <a:r>
              <a:rPr lang="zh-TW" altLang="en-US" sz="2000"/>
              <a:t>變數可被繼承於子程序中，而</a:t>
            </a:r>
            <a:r>
              <a:rPr lang="en-US" altLang="zh-TW" sz="2000"/>
              <a:t>Local</a:t>
            </a:r>
            <a:r>
              <a:rPr lang="zh-TW" altLang="en-US" sz="2000"/>
              <a:t>不行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想要顯示目前的 </a:t>
            </a:r>
            <a:r>
              <a:rPr lang="en-US" altLang="zh-TW" sz="2000"/>
              <a:t>local  </a:t>
            </a:r>
            <a:r>
              <a:rPr lang="zh-TW" altLang="en-US" sz="2000"/>
              <a:t>變數，可用 </a:t>
            </a:r>
            <a:r>
              <a:rPr lang="en-US" altLang="zh-TW" sz="2000"/>
              <a:t>env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如果要讓 </a:t>
            </a:r>
            <a:r>
              <a:rPr lang="en-US" altLang="zh-TW" sz="2000"/>
              <a:t>local </a:t>
            </a:r>
            <a:r>
              <a:rPr lang="zh-TW" altLang="en-US" sz="2000"/>
              <a:t>變數成為 </a:t>
            </a:r>
            <a:r>
              <a:rPr lang="en-US" altLang="zh-TW" sz="2000"/>
              <a:t>global </a:t>
            </a:r>
            <a:r>
              <a:rPr lang="zh-TW" altLang="en-US" sz="2000"/>
              <a:t>，可用 </a:t>
            </a:r>
            <a:r>
              <a:rPr lang="en-US" altLang="zh-TW" sz="2000"/>
              <a:t>export </a:t>
            </a:r>
            <a:r>
              <a:rPr lang="zh-TW" altLang="en-US" sz="2000"/>
              <a:t>指令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命令 </a:t>
            </a:r>
            <a:r>
              <a:rPr lang="en-US" altLang="zh-TW" sz="2000"/>
              <a:t>set </a:t>
            </a:r>
            <a:r>
              <a:rPr lang="zh-TW" altLang="en-US" sz="2000"/>
              <a:t>可同時顯示 </a:t>
            </a:r>
            <a:r>
              <a:rPr lang="en-US" altLang="zh-TW" sz="2000"/>
              <a:t>local </a:t>
            </a:r>
            <a:r>
              <a:rPr lang="zh-TW" altLang="en-US" sz="2000"/>
              <a:t>與 </a:t>
            </a:r>
            <a:r>
              <a:rPr lang="en-US" altLang="zh-TW" sz="2000"/>
              <a:t>global </a:t>
            </a:r>
            <a:r>
              <a:rPr lang="zh-TW" altLang="en-US" sz="2000"/>
              <a:t>變數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C36-20F9-6446-8A2A-2EA1FD921317}" type="slidenum">
              <a:rPr lang="en-US" altLang="zh-TW"/>
              <a:pPr/>
              <a:t>60</a:t>
            </a:fld>
            <a:endParaRPr lang="en-US" altLang="zh-TW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關於</a:t>
            </a:r>
            <a:r>
              <a:rPr lang="en-US" altLang="zh-TW" sz="2400"/>
              <a:t>『find / -name “java*” &gt; msg1 2&gt;msg2』</a:t>
            </a:r>
            <a:r>
              <a:rPr lang="zh-TW" altLang="en-US" sz="2400"/>
              <a:t>的描述，下列何者正確？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該指令會搜尋根目錄底下檔名以 </a:t>
            </a:r>
            <a:r>
              <a:rPr lang="en-US" altLang="zh-TW" sz="2000"/>
              <a:t>java </a:t>
            </a:r>
            <a:r>
              <a:rPr lang="zh-TW" altLang="en-US" sz="2000"/>
              <a:t>為開頭的檔案，並將結果顯示於螢幕上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該指令的執行結果如了會顯示在螢幕上外，也會儲存在兩個檔案中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該指令正確執行結果會儲存在檔案 </a:t>
            </a:r>
            <a:r>
              <a:rPr lang="en-US" altLang="zh-TW" sz="2000"/>
              <a:t>msg1 </a:t>
            </a:r>
            <a:r>
              <a:rPr lang="zh-TW" altLang="en-US" sz="2000"/>
              <a:t>中，錯誤執行結果會儲存在檔案 </a:t>
            </a:r>
            <a:r>
              <a:rPr lang="en-US" altLang="zh-TW" sz="2000"/>
              <a:t>msg2 </a:t>
            </a:r>
            <a:r>
              <a:rPr lang="zh-TW" altLang="en-US" sz="2000"/>
              <a:t>中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在檔案 </a:t>
            </a:r>
            <a:r>
              <a:rPr lang="en-US" altLang="zh-TW" sz="2000"/>
              <a:t>msg2 </a:t>
            </a:r>
            <a:r>
              <a:rPr lang="zh-TW" altLang="en-US" sz="2000"/>
              <a:t>的內容可能會有 </a:t>
            </a:r>
            <a:r>
              <a:rPr lang="en-US" altLang="zh-TW" sz="2000"/>
              <a:t>/home/peter/ibm_java</a:t>
            </a:r>
            <a:r>
              <a:rPr lang="zh-TW" altLang="en-US" sz="2000"/>
              <a:t>字串</a:t>
            </a:r>
          </a:p>
          <a:p>
            <a:pPr lvl="1"/>
            <a:endParaRPr lang="zh-TW" altLang="en-US" sz="200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D57-787B-DF45-8DEE-0187CEB96D46}" type="slidenum">
              <a:rPr lang="en-US" altLang="zh-TW"/>
              <a:pPr/>
              <a:t>61</a:t>
            </a:fld>
            <a:endParaRPr lang="en-US" altLang="zh-TW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在 </a:t>
            </a:r>
            <a:r>
              <a:rPr lang="en-US" altLang="zh-TW" sz="2400"/>
              <a:t>bash  </a:t>
            </a:r>
            <a:r>
              <a:rPr lang="zh-TW" altLang="en-US" sz="2400"/>
              <a:t>中組合按鍵 </a:t>
            </a:r>
            <a:r>
              <a:rPr lang="en-US" altLang="zh-TW" sz="2400"/>
              <a:t>[ctrl]-z </a:t>
            </a:r>
            <a:r>
              <a:rPr lang="zh-TW" altLang="en-US" sz="2400"/>
              <a:t>代表什麼功能？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暫停目前的命令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終止目前的命令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暫停螢幕的輸出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恢復螢幕的輸出</a:t>
            </a:r>
          </a:p>
          <a:p>
            <a:pPr lvl="1"/>
            <a:endParaRPr lang="zh-TW" altLang="en-US" sz="200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4641-D51B-FE48-9048-DF6394DCE452}" type="slidenum">
              <a:rPr lang="en-US" altLang="zh-TW"/>
              <a:pPr/>
              <a:t>62</a:t>
            </a:fld>
            <a:endParaRPr lang="en-US" altLang="zh-TW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/>
              <a:t>Linux </a:t>
            </a:r>
            <a:r>
              <a:rPr lang="zh-TW" altLang="en-US" sz="4000"/>
              <a:t>基礎運作</a:t>
            </a:r>
            <a:r>
              <a:rPr lang="en-US" altLang="zh-TW" sz="4000"/>
              <a:t>—</a:t>
            </a:r>
            <a:r>
              <a:rPr lang="zh-TW" altLang="en-US" sz="4000"/>
              <a:t>帳號與程序管理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崑山科技大學資訊</a:t>
            </a:r>
            <a:r>
              <a:rPr lang="zh-TW" altLang="en-US" dirty="0" smtClean="0"/>
              <a:t>傳播系蔡德明</a:t>
            </a:r>
            <a:r>
              <a:rPr lang="en-US" altLang="zh-TW" dirty="0" smtClean="0"/>
              <a:t> (</a:t>
            </a:r>
            <a:r>
              <a:rPr lang="zh-TW" altLang="en-US" dirty="0"/>
              <a:t>鳥哥</a:t>
            </a:r>
            <a:r>
              <a:rPr lang="en-US" altLang="zh-TW" dirty="0"/>
              <a:t>, </a:t>
            </a:r>
            <a:r>
              <a:rPr lang="en-US" altLang="zh-TW" dirty="0" err="1"/>
              <a:t>VBird</a:t>
            </a:r>
            <a:r>
              <a:rPr lang="en-US" altLang="zh-TW" dirty="0"/>
              <a:t>)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>
                <a:ea typeface="標楷體" charset="-120"/>
              </a:rPr>
              <a:t>經濟部資訊專業人員鑑定</a:t>
            </a:r>
            <a:r>
              <a:rPr lang="en-US" altLang="zh-TW" sz="2400">
                <a:latin typeface="標楷體" charset="-120"/>
                <a:ea typeface="標楷體" charset="-120"/>
              </a:rPr>
              <a:t>—</a:t>
            </a:r>
            <a:r>
              <a:rPr lang="zh-TW" altLang="en-US" sz="2400">
                <a:ea typeface="標楷體" charset="-120"/>
              </a:rPr>
              <a:t>開放式系統類</a:t>
            </a:r>
          </a:p>
        </p:txBody>
      </p:sp>
    </p:spTree>
    <p:extLst>
      <p:ext uri="{BB962C8B-B14F-4D97-AF65-F5344CB8AC3E}">
        <p14:creationId xmlns:p14="http://schemas.microsoft.com/office/powerpoint/2010/main" val="15173225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分享指引</a:t>
            </a:r>
          </a:p>
        </p:txBody>
      </p:sp>
      <p:sp>
        <p:nvSpPr>
          <p:cNvPr id="234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TW" altLang="en-US"/>
              <a:t>的帳號與群組</a:t>
            </a:r>
          </a:p>
          <a:p>
            <a:r>
              <a:rPr lang="zh-TW" altLang="en-US"/>
              <a:t>帳號管理與身份切換</a:t>
            </a:r>
          </a:p>
          <a:p>
            <a:r>
              <a:rPr lang="zh-TW" altLang="en-US"/>
              <a:t>程序與程序管理</a:t>
            </a:r>
          </a:p>
          <a:p>
            <a:r>
              <a:rPr lang="zh-TW" altLang="en-US"/>
              <a:t>程序的</a:t>
            </a:r>
            <a:r>
              <a:rPr lang="en-US" altLang="zh-TW"/>
              <a:t>nice</a:t>
            </a:r>
            <a:r>
              <a:rPr lang="zh-TW" altLang="en-US"/>
              <a:t>值功能</a:t>
            </a:r>
          </a:p>
          <a:p>
            <a:r>
              <a:rPr lang="zh-TW" altLang="en-US"/>
              <a:t>精選範例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39F-0B62-9540-A885-0B283D1ED151}" type="slidenum">
              <a:rPr lang="en-US" altLang="zh-TW"/>
              <a:pPr/>
              <a:t>64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9829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的帳號與群組</a:t>
            </a:r>
          </a:p>
        </p:txBody>
      </p:sp>
      <p:sp>
        <p:nvSpPr>
          <p:cNvPr id="307205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457644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帳號功能</a:t>
            </a:r>
          </a:p>
        </p:txBody>
      </p:sp>
      <p:sp>
        <p:nvSpPr>
          <p:cNvPr id="3246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登入識別碼</a:t>
            </a:r>
          </a:p>
          <a:p>
            <a:pPr lvl="1"/>
            <a:r>
              <a:rPr lang="zh-TW" altLang="en-US"/>
              <a:t>人類容易記帳號，但作業系統記得則是識別碼</a:t>
            </a:r>
            <a:r>
              <a:rPr lang="en-US" altLang="zh-TW"/>
              <a:t>(ID)</a:t>
            </a:r>
          </a:p>
          <a:p>
            <a:pPr lvl="1"/>
            <a:r>
              <a:rPr lang="zh-TW" altLang="en-US"/>
              <a:t>將使用者</a:t>
            </a:r>
            <a:r>
              <a:rPr lang="en-US" altLang="zh-TW"/>
              <a:t>ID(UID)</a:t>
            </a:r>
            <a:r>
              <a:rPr lang="zh-TW" altLang="en-US"/>
              <a:t>與群組</a:t>
            </a:r>
            <a:r>
              <a:rPr lang="en-US" altLang="zh-TW"/>
              <a:t>ID(GID)</a:t>
            </a:r>
            <a:r>
              <a:rPr lang="zh-TW" altLang="en-US"/>
              <a:t>達成對應</a:t>
            </a:r>
          </a:p>
          <a:p>
            <a:pPr lvl="2"/>
            <a:r>
              <a:rPr lang="en-US" altLang="zh-TW"/>
              <a:t>/etc/passwd	</a:t>
            </a:r>
            <a:r>
              <a:rPr lang="en-US" altLang="zh-TW">
                <a:sym typeface="Wingdings" charset="2"/>
              </a:rPr>
              <a:t> </a:t>
            </a:r>
            <a:r>
              <a:rPr lang="zh-TW" altLang="en-US">
                <a:sym typeface="Wingdings" charset="2"/>
              </a:rPr>
              <a:t>記錄 </a:t>
            </a:r>
            <a:r>
              <a:rPr lang="en-US" altLang="zh-TW">
                <a:sym typeface="Wingdings" charset="2"/>
              </a:rPr>
              <a:t>UID</a:t>
            </a:r>
          </a:p>
          <a:p>
            <a:pPr lvl="2"/>
            <a:r>
              <a:rPr lang="en-US" altLang="zh-TW">
                <a:sym typeface="Wingdings" charset="2"/>
              </a:rPr>
              <a:t>/etc/group		 </a:t>
            </a:r>
            <a:r>
              <a:rPr lang="zh-TW" altLang="en-US">
                <a:sym typeface="Wingdings" charset="2"/>
              </a:rPr>
              <a:t>記錄 </a:t>
            </a:r>
            <a:r>
              <a:rPr lang="en-US" altLang="zh-TW">
                <a:sym typeface="Wingdings" charset="2"/>
              </a:rPr>
              <a:t>GID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6710-CF26-E14D-9039-9A2FDB6A7E92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Linux</a:t>
            </a:r>
            <a:r>
              <a:rPr lang="zh-TW" altLang="en-US"/>
              <a:t>的帳號與群組</a:t>
            </a:r>
          </a:p>
        </p:txBody>
      </p:sp>
    </p:spTree>
    <p:extLst>
      <p:ext uri="{BB962C8B-B14F-4D97-AF65-F5344CB8AC3E}">
        <p14:creationId xmlns:p14="http://schemas.microsoft.com/office/powerpoint/2010/main" val="21420804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UID</a:t>
            </a:r>
            <a:r>
              <a:rPr lang="zh-TW" altLang="en-US"/>
              <a:t>範圍</a:t>
            </a:r>
          </a:p>
        </p:txBody>
      </p:sp>
      <p:sp>
        <p:nvSpPr>
          <p:cNvPr id="3829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使用者</a:t>
            </a:r>
            <a:r>
              <a:rPr lang="en-US" altLang="zh-TW"/>
              <a:t>ID</a:t>
            </a:r>
            <a:r>
              <a:rPr lang="zh-TW" altLang="en-US"/>
              <a:t>的意義</a:t>
            </a:r>
          </a:p>
          <a:p>
            <a:pPr lvl="1"/>
            <a:r>
              <a:rPr lang="en-US" altLang="zh-TW"/>
              <a:t>0		</a:t>
            </a:r>
            <a:r>
              <a:rPr lang="en-US" altLang="zh-TW">
                <a:sym typeface="Wingdings" charset="2"/>
              </a:rPr>
              <a:t></a:t>
            </a:r>
            <a:r>
              <a:rPr lang="zh-TW" altLang="en-US">
                <a:sym typeface="Wingdings" charset="2"/>
              </a:rPr>
              <a:t>系統管理員使用的</a:t>
            </a:r>
            <a:r>
              <a:rPr lang="en-US" altLang="zh-TW">
                <a:sym typeface="Wingdings" charset="2"/>
              </a:rPr>
              <a:t>UID</a:t>
            </a:r>
          </a:p>
          <a:p>
            <a:pPr lvl="1"/>
            <a:r>
              <a:rPr lang="zh-TW" altLang="en-US">
                <a:sym typeface="Wingdings" charset="2"/>
              </a:rPr>
              <a:t>非為零	一般帳號</a:t>
            </a:r>
          </a:p>
          <a:p>
            <a:pPr lvl="2"/>
            <a:r>
              <a:rPr lang="en-US" altLang="zh-TW"/>
              <a:t>1-499	</a:t>
            </a:r>
            <a:r>
              <a:rPr lang="en-US" altLang="zh-TW">
                <a:sym typeface="Wingdings" charset="2"/>
              </a:rPr>
              <a:t></a:t>
            </a:r>
            <a:r>
              <a:rPr lang="zh-TW" altLang="en-US">
                <a:sym typeface="Wingdings" charset="2"/>
              </a:rPr>
              <a:t>保留給系統用的</a:t>
            </a:r>
          </a:p>
          <a:p>
            <a:pPr lvl="3"/>
            <a:r>
              <a:rPr lang="en-US" altLang="zh-TW"/>
              <a:t>1-99	</a:t>
            </a:r>
            <a:r>
              <a:rPr lang="en-US" altLang="zh-TW">
                <a:sym typeface="Wingdings" charset="2"/>
              </a:rPr>
              <a:t></a:t>
            </a:r>
            <a:r>
              <a:rPr lang="zh-TW" altLang="en-US">
                <a:sym typeface="Wingdings" charset="2"/>
              </a:rPr>
              <a:t>給系統本身用的帳號</a:t>
            </a:r>
          </a:p>
          <a:p>
            <a:pPr lvl="3"/>
            <a:r>
              <a:rPr lang="en-US" altLang="zh-TW">
                <a:sym typeface="Wingdings" charset="2"/>
              </a:rPr>
              <a:t>100-499	</a:t>
            </a:r>
            <a:r>
              <a:rPr lang="zh-TW" altLang="en-US">
                <a:sym typeface="Wingdings" charset="2"/>
              </a:rPr>
              <a:t>給一些網路服務用的帳號</a:t>
            </a:r>
          </a:p>
          <a:p>
            <a:pPr lvl="2"/>
            <a:r>
              <a:rPr lang="en-US" altLang="zh-TW"/>
              <a:t>500-		</a:t>
            </a:r>
            <a:r>
              <a:rPr lang="en-US" altLang="zh-TW">
                <a:sym typeface="Wingdings" charset="2"/>
              </a:rPr>
              <a:t></a:t>
            </a:r>
            <a:r>
              <a:rPr lang="zh-TW" altLang="en-US">
                <a:sym typeface="Wingdings" charset="2"/>
              </a:rPr>
              <a:t>讓可登入者使用的</a:t>
            </a:r>
            <a:r>
              <a:rPr lang="en-US" altLang="zh-TW">
                <a:sym typeface="Wingdings" charset="2"/>
              </a:rPr>
              <a:t>ID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0A6F-A0AB-0445-AE10-6FB1D6F70B26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Linux</a:t>
            </a:r>
            <a:r>
              <a:rPr lang="zh-TW" altLang="en-US"/>
              <a:t>的帳號與群組</a:t>
            </a:r>
          </a:p>
        </p:txBody>
      </p:sp>
    </p:spTree>
    <p:extLst>
      <p:ext uri="{BB962C8B-B14F-4D97-AF65-F5344CB8AC3E}">
        <p14:creationId xmlns:p14="http://schemas.microsoft.com/office/powerpoint/2010/main" val="1530550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帳號記錄檔</a:t>
            </a:r>
          </a:p>
        </p:txBody>
      </p:sp>
      <p:sp>
        <p:nvSpPr>
          <p:cNvPr id="3840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sz="2800"/>
              <a:t>帳號的參數檔案分別為：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/etc/passwd	</a:t>
            </a:r>
            <a:r>
              <a:rPr lang="en-US" altLang="zh-TW" sz="2400">
                <a:sym typeface="Wingdings" charset="2"/>
              </a:rPr>
              <a:t></a:t>
            </a:r>
            <a:r>
              <a:rPr lang="zh-TW" altLang="en-US" sz="2400">
                <a:sym typeface="Wingdings" charset="2"/>
              </a:rPr>
              <a:t>包括家目錄、</a:t>
            </a:r>
            <a:r>
              <a:rPr lang="en-US" altLang="zh-TW" sz="2400">
                <a:sym typeface="Wingdings" charset="2"/>
              </a:rPr>
              <a:t>UID</a:t>
            </a:r>
            <a:r>
              <a:rPr lang="zh-TW" altLang="en-US" sz="2400">
                <a:sym typeface="Wingdings" charset="2"/>
              </a:rPr>
              <a:t>、</a:t>
            </a:r>
            <a:r>
              <a:rPr lang="en-US" altLang="zh-TW" sz="2400">
                <a:sym typeface="Wingdings" charset="2"/>
              </a:rPr>
              <a:t>shell</a:t>
            </a:r>
            <a:r>
              <a:rPr lang="zh-TW" altLang="en-US" sz="2400">
                <a:sym typeface="Wingdings" charset="2"/>
              </a:rPr>
              <a:t>等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sym typeface="Wingdings" charset="2"/>
              </a:rPr>
              <a:t>/etc/shadow	</a:t>
            </a:r>
            <a:r>
              <a:rPr lang="zh-TW" altLang="en-US" sz="2400">
                <a:sym typeface="Wingdings" charset="2"/>
              </a:rPr>
              <a:t>密碼相關資訊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/etc/passwd </a:t>
            </a:r>
            <a:r>
              <a:rPr lang="zh-TW" altLang="en-US" sz="2800"/>
              <a:t>共有七的欄位，以</a:t>
            </a:r>
            <a:r>
              <a:rPr lang="en-US" altLang="zh-TW" sz="2800"/>
              <a:t>『:』</a:t>
            </a:r>
            <a:r>
              <a:rPr lang="zh-TW" altLang="en-US" sz="2800"/>
              <a:t>分開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帳號名稱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密碼</a:t>
            </a:r>
            <a:r>
              <a:rPr lang="en-US" altLang="zh-TW" sz="2400"/>
              <a:t>(</a:t>
            </a:r>
            <a:r>
              <a:rPr lang="zh-TW" altLang="en-US" sz="2400"/>
              <a:t>已經挪至</a:t>
            </a:r>
            <a:r>
              <a:rPr lang="en-US" altLang="zh-TW" sz="2400"/>
              <a:t>/etc/shadow)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UID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GID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全名</a:t>
            </a:r>
            <a:r>
              <a:rPr lang="en-US" altLang="zh-TW" sz="2400"/>
              <a:t>(</a:t>
            </a:r>
            <a:r>
              <a:rPr lang="zh-TW" altLang="en-US" sz="2400"/>
              <a:t>這個帳號的說明</a:t>
            </a:r>
            <a:r>
              <a:rPr lang="en-US" altLang="zh-TW" sz="2400"/>
              <a:t>)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家目錄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shell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9B5A-8F5B-BF46-BF1B-5DAC79B66BC6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Linux</a:t>
            </a:r>
            <a:r>
              <a:rPr lang="zh-TW" altLang="en-US"/>
              <a:t>的帳號與群組</a:t>
            </a:r>
          </a:p>
        </p:txBody>
      </p:sp>
    </p:spTree>
    <p:extLst>
      <p:ext uri="{BB962C8B-B14F-4D97-AF65-F5344CB8AC3E}">
        <p14:creationId xmlns:p14="http://schemas.microsoft.com/office/powerpoint/2010/main" val="14041549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密碼</a:t>
            </a:r>
            <a:r>
              <a:rPr lang="en-US" altLang="zh-TW"/>
              <a:t>/etc/shadow</a:t>
            </a:r>
            <a:r>
              <a:rPr lang="zh-TW" altLang="en-US"/>
              <a:t>格式</a:t>
            </a:r>
          </a:p>
        </p:txBody>
      </p:sp>
      <p:sp>
        <p:nvSpPr>
          <p:cNvPr id="3850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sz="2800"/>
              <a:t>/etc/shadow</a:t>
            </a:r>
            <a:r>
              <a:rPr lang="zh-TW" altLang="en-US" sz="2800"/>
              <a:t>共分為九個欄位，第一欄位需與</a:t>
            </a:r>
            <a:r>
              <a:rPr lang="en-US" altLang="zh-TW" sz="2800"/>
              <a:t>/etc/passwd</a:t>
            </a:r>
            <a:r>
              <a:rPr lang="zh-TW" altLang="en-US" sz="2800"/>
              <a:t>相對應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帳號名稱，需與</a:t>
            </a:r>
            <a:r>
              <a:rPr lang="en-US" altLang="zh-TW" sz="2400"/>
              <a:t>/etc/passwd </a:t>
            </a:r>
            <a:r>
              <a:rPr lang="zh-TW" altLang="en-US" sz="2400"/>
              <a:t>對應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密碼，加密過的資料，一般使用</a:t>
            </a:r>
            <a:r>
              <a:rPr lang="en-US" altLang="zh-TW" sz="2400"/>
              <a:t>md5</a:t>
            </a:r>
            <a:r>
              <a:rPr lang="zh-TW" altLang="en-US" sz="2400"/>
              <a:t>加密機制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最近密碼更動過的日期，使用</a:t>
            </a:r>
            <a:r>
              <a:rPr lang="en-US" altLang="zh-TW" sz="2400"/>
              <a:t>1970/1/1</a:t>
            </a:r>
            <a:r>
              <a:rPr lang="zh-TW" altLang="en-US" sz="2400"/>
              <a:t>累積的日數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密碼不可被更動的日期：從密碼最近被更動的日期到下次能夠變更的日期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密碼需重新變更的日期：多久需要重新設定一次密碼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密碼變更前的警告日期：密碼需變更前的幾日發出警告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密碼過期寬恕時間：過期後還能使用的日期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帳號失效日：無論如何，密碼到這個設定值就會失效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保留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3B8-E195-984E-A0E6-3F8E0CD088F9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Linux</a:t>
            </a:r>
            <a:r>
              <a:rPr lang="zh-TW" altLang="en-US"/>
              <a:t>的帳號與群組</a:t>
            </a:r>
          </a:p>
        </p:txBody>
      </p:sp>
    </p:spTree>
    <p:extLst>
      <p:ext uri="{BB962C8B-B14F-4D97-AF65-F5344CB8AC3E}">
        <p14:creationId xmlns:p14="http://schemas.microsoft.com/office/powerpoint/2010/main" val="93463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的功能</a:t>
            </a:r>
          </a:p>
        </p:txBody>
      </p:sp>
      <p:sp>
        <p:nvSpPr>
          <p:cNvPr id="2396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命令編修能力（類似 </a:t>
            </a:r>
            <a:r>
              <a:rPr lang="en-US" altLang="zh-TW"/>
              <a:t>DOS </a:t>
            </a:r>
            <a:r>
              <a:rPr lang="zh-TW" altLang="en-US"/>
              <a:t>的 </a:t>
            </a:r>
            <a:r>
              <a:rPr lang="en-US" altLang="zh-TW"/>
              <a:t>doskey </a:t>
            </a:r>
            <a:r>
              <a:rPr lang="zh-TW" altLang="en-US"/>
              <a:t>功能） </a:t>
            </a:r>
          </a:p>
          <a:p>
            <a:r>
              <a:rPr lang="zh-TW" altLang="en-US"/>
              <a:t>命令與檔案補全功能： </a:t>
            </a:r>
          </a:p>
          <a:p>
            <a:r>
              <a:rPr lang="zh-TW" altLang="en-US"/>
              <a:t>命令別名</a:t>
            </a:r>
            <a:r>
              <a:rPr lang="en-US" altLang="zh-TW"/>
              <a:t>(alias)</a:t>
            </a:r>
            <a:r>
              <a:rPr lang="zh-TW" altLang="en-US"/>
              <a:t>設定功能 </a:t>
            </a:r>
          </a:p>
          <a:p>
            <a:r>
              <a:rPr lang="zh-TW" altLang="en-US"/>
              <a:t>工作控制</a:t>
            </a:r>
            <a:r>
              <a:rPr lang="en-US" altLang="zh-TW"/>
              <a:t>(jobs)</a:t>
            </a:r>
            <a:r>
              <a:rPr lang="zh-TW" altLang="en-US"/>
              <a:t>、前景背景控制： </a:t>
            </a:r>
          </a:p>
          <a:p>
            <a:r>
              <a:rPr lang="en-US" altLang="zh-TW"/>
              <a:t>Shell scripts </a:t>
            </a:r>
            <a:r>
              <a:rPr lang="zh-TW" altLang="en-US"/>
              <a:t>的強大功能 </a:t>
            </a:r>
          </a:p>
          <a:p>
            <a:r>
              <a:rPr lang="zh-TW" altLang="en-US"/>
              <a:t>萬用字元！ 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4F1-A651-A042-B601-1C6D749E891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群組功能</a:t>
            </a:r>
          </a:p>
        </p:txBody>
      </p:sp>
      <p:sp>
        <p:nvSpPr>
          <p:cNvPr id="3860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sz="2800"/>
              <a:t>群組設定檔 </a:t>
            </a:r>
            <a:r>
              <a:rPr lang="en-US" altLang="zh-TW" sz="2800"/>
              <a:t>/etc/group</a:t>
            </a:r>
            <a:r>
              <a:rPr lang="zh-TW" altLang="en-US" sz="2800"/>
              <a:t>，共分四個欄位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群組名稱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群組密碼</a:t>
            </a:r>
            <a:r>
              <a:rPr lang="en-US" altLang="zh-TW" sz="2400"/>
              <a:t>(</a:t>
            </a:r>
            <a:r>
              <a:rPr lang="zh-TW" altLang="en-US" sz="2400"/>
              <a:t>移動至 </a:t>
            </a:r>
            <a:r>
              <a:rPr lang="en-US" altLang="zh-TW" sz="2400"/>
              <a:t>/etc/gshadow)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GID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加入此群組的使用者帳號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有效群組與初始群組</a:t>
            </a:r>
            <a:r>
              <a:rPr lang="en-US" altLang="zh-TW" sz="2800"/>
              <a:t>(initial group)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有效群組：新建檔案時，該檔案的所屬群組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初始群組：寫在</a:t>
            </a:r>
            <a:r>
              <a:rPr lang="en-US" altLang="zh-TW" sz="2400"/>
              <a:t>/etc/passwd</a:t>
            </a:r>
            <a:r>
              <a:rPr lang="zh-TW" altLang="en-US" sz="2400"/>
              <a:t>內的</a:t>
            </a:r>
            <a:r>
              <a:rPr lang="en-US" altLang="zh-TW" sz="2400"/>
              <a:t>GID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有效群組的切換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使用 </a:t>
            </a:r>
            <a:r>
              <a:rPr lang="en-US" altLang="zh-TW" sz="2400"/>
              <a:t>newgrp [group_name]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離開 </a:t>
            </a:r>
            <a:r>
              <a:rPr lang="en-US" altLang="zh-TW" sz="2400"/>
              <a:t>newgrp </a:t>
            </a:r>
            <a:r>
              <a:rPr lang="zh-TW" altLang="en-US" sz="2400"/>
              <a:t>用 </a:t>
            </a:r>
            <a:r>
              <a:rPr lang="en-US" altLang="zh-TW" sz="2400"/>
              <a:t>exit </a:t>
            </a:r>
            <a:r>
              <a:rPr lang="zh-TW" altLang="en-US" sz="2400"/>
              <a:t>即可。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8FE1-3FEB-DE45-A226-1882CE9765A7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Linux</a:t>
            </a:r>
            <a:r>
              <a:rPr lang="zh-TW" altLang="en-US"/>
              <a:t>的帳號與群組</a:t>
            </a:r>
          </a:p>
        </p:txBody>
      </p:sp>
    </p:spTree>
    <p:extLst>
      <p:ext uri="{BB962C8B-B14F-4D97-AF65-F5344CB8AC3E}">
        <p14:creationId xmlns:p14="http://schemas.microsoft.com/office/powerpoint/2010/main" val="16754535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帳號管理與身份切換</a:t>
            </a:r>
          </a:p>
        </p:txBody>
      </p:sp>
      <p:sp>
        <p:nvSpPr>
          <p:cNvPr id="388101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422353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新增使用者</a:t>
            </a:r>
          </a:p>
        </p:txBody>
      </p:sp>
      <p:sp>
        <p:nvSpPr>
          <p:cNvPr id="3870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5084763"/>
            <a:ext cx="8540750" cy="1014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200"/>
              <a:t>建立系統帳號		</a:t>
            </a:r>
            <a:r>
              <a:rPr lang="zh-TW" altLang="en-US" sz="2200">
                <a:sym typeface="Wingdings" charset="2"/>
              </a:rPr>
              <a:t> </a:t>
            </a:r>
            <a:r>
              <a:rPr lang="en-US" altLang="zh-TW" sz="2200">
                <a:sym typeface="Wingdings" charset="2"/>
              </a:rPr>
              <a:t>useradd –r account</a:t>
            </a:r>
          </a:p>
          <a:p>
            <a:pPr>
              <a:lnSpc>
                <a:spcPct val="80000"/>
              </a:lnSpc>
            </a:pPr>
            <a:r>
              <a:rPr lang="zh-TW" altLang="en-US" sz="2200">
                <a:sym typeface="Wingdings" charset="2"/>
              </a:rPr>
              <a:t>建立不可登入的帳號 	 </a:t>
            </a:r>
            <a:r>
              <a:rPr lang="en-US" altLang="zh-TW" sz="2200">
                <a:sym typeface="Wingdings" charset="2"/>
              </a:rPr>
              <a:t>useradd –s /sbin/nologin account</a:t>
            </a:r>
            <a:endParaRPr lang="en-US" altLang="zh-TW" sz="220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856D-28DB-3A4B-B72D-6CAE2D4CD415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  <p:pic>
        <p:nvPicPr>
          <p:cNvPr id="387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8640763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132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新增使用者的參考資訊</a:t>
            </a:r>
          </a:p>
        </p:txBody>
      </p:sp>
      <p:sp>
        <p:nvSpPr>
          <p:cNvPr id="3901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/etc/default/useradd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指定</a:t>
            </a:r>
            <a:r>
              <a:rPr lang="en-US" altLang="zh-TW"/>
              <a:t>shell, </a:t>
            </a:r>
            <a:r>
              <a:rPr lang="zh-TW" altLang="en-US"/>
              <a:t>主要家目錄</a:t>
            </a:r>
            <a:r>
              <a:rPr lang="en-US" altLang="zh-TW"/>
              <a:t>, </a:t>
            </a:r>
            <a:r>
              <a:rPr lang="zh-TW" altLang="en-US"/>
              <a:t>初始群組及家目錄參考來源目錄之資料</a:t>
            </a:r>
          </a:p>
          <a:p>
            <a:pPr>
              <a:lnSpc>
                <a:spcPct val="90000"/>
              </a:lnSpc>
            </a:pPr>
            <a:r>
              <a:rPr lang="en-US" altLang="zh-TW"/>
              <a:t>/etc/skel/*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預設的家目錄參考來源目錄，可由 </a:t>
            </a:r>
            <a:r>
              <a:rPr lang="en-US" altLang="zh-TW"/>
              <a:t>/etc/default/useradd </a:t>
            </a:r>
            <a:r>
              <a:rPr lang="zh-TW" altLang="en-US"/>
              <a:t>修改</a:t>
            </a:r>
          </a:p>
          <a:p>
            <a:pPr>
              <a:lnSpc>
                <a:spcPct val="90000"/>
              </a:lnSpc>
            </a:pPr>
            <a:r>
              <a:rPr lang="en-US" altLang="zh-TW"/>
              <a:t>/etc/login.defs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最大及最小的</a:t>
            </a:r>
            <a:r>
              <a:rPr lang="en-US" altLang="zh-TW"/>
              <a:t>UID/GID</a:t>
            </a:r>
            <a:r>
              <a:rPr lang="zh-TW" altLang="en-US"/>
              <a:t>設定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密碼相關資訊的指定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62D4-9C83-CE4A-95B4-F89058E382F9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</p:spTree>
    <p:extLst>
      <p:ext uri="{BB962C8B-B14F-4D97-AF65-F5344CB8AC3E}">
        <p14:creationId xmlns:p14="http://schemas.microsoft.com/office/powerpoint/2010/main" val="10105246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密碼設定</a:t>
            </a:r>
          </a:p>
        </p:txBody>
      </p:sp>
      <p:sp>
        <p:nvSpPr>
          <p:cNvPr id="3911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密碼的設定與修改</a:t>
            </a:r>
          </a:p>
          <a:p>
            <a:pPr lvl="1"/>
            <a:r>
              <a:rPr lang="zh-TW" altLang="en-US"/>
              <a:t>密碼設定：以</a:t>
            </a:r>
            <a:r>
              <a:rPr lang="en-US" altLang="zh-TW"/>
              <a:t>root</a:t>
            </a:r>
            <a:r>
              <a:rPr lang="zh-TW" altLang="en-US"/>
              <a:t>身份</a:t>
            </a:r>
            <a:r>
              <a:rPr lang="en-US" altLang="zh-TW"/>
              <a:t>『passwd account』</a:t>
            </a:r>
          </a:p>
          <a:p>
            <a:pPr lvl="1"/>
            <a:r>
              <a:rPr lang="zh-TW" altLang="en-US"/>
              <a:t>密碼修改：使用者自己下達</a:t>
            </a:r>
            <a:r>
              <a:rPr lang="en-US" altLang="zh-TW"/>
              <a:t>『passwd』</a:t>
            </a:r>
          </a:p>
          <a:p>
            <a:r>
              <a:rPr lang="zh-TW" altLang="en-US"/>
              <a:t>密碼參數的查閱</a:t>
            </a:r>
          </a:p>
          <a:p>
            <a:pPr lvl="1"/>
            <a:r>
              <a:rPr lang="en-US" altLang="zh-TW"/>
              <a:t>chage –l </a:t>
            </a:r>
          </a:p>
          <a:p>
            <a:r>
              <a:rPr lang="zh-TW" altLang="en-US"/>
              <a:t>強制使用者初次登入需修改密碼的方法</a:t>
            </a:r>
          </a:p>
          <a:p>
            <a:pPr lvl="1"/>
            <a:r>
              <a:rPr lang="en-US" altLang="zh-TW"/>
              <a:t>chage –d 0 account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8708-D2E2-C848-AE2B-7BADF91F6438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</p:spTree>
    <p:extLst>
      <p:ext uri="{BB962C8B-B14F-4D97-AF65-F5344CB8AC3E}">
        <p14:creationId xmlns:p14="http://schemas.microsoft.com/office/powerpoint/2010/main" val="15872297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使用者參數修改</a:t>
            </a:r>
            <a:r>
              <a:rPr lang="en-US" altLang="zh-TW"/>
              <a:t>/</a:t>
            </a:r>
            <a:r>
              <a:rPr lang="zh-TW" altLang="en-US"/>
              <a:t>刪除</a:t>
            </a:r>
          </a:p>
        </p:txBody>
      </p:sp>
      <p:sp>
        <p:nvSpPr>
          <p:cNvPr id="39219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需以</a:t>
            </a:r>
            <a:r>
              <a:rPr lang="en-US" altLang="zh-TW"/>
              <a:t>root</a:t>
            </a:r>
            <a:r>
              <a:rPr lang="zh-TW" altLang="en-US"/>
              <a:t>身份處理</a:t>
            </a:r>
          </a:p>
          <a:p>
            <a:pPr lvl="1"/>
            <a:r>
              <a:rPr lang="zh-TW" altLang="en-US" sz="2400"/>
              <a:t>刪除使用者用 </a:t>
            </a:r>
            <a:r>
              <a:rPr lang="en-US" altLang="zh-TW" sz="2400"/>
              <a:t>userdel [-r] username</a:t>
            </a:r>
          </a:p>
          <a:p>
            <a:pPr lvl="1"/>
            <a:r>
              <a:rPr lang="zh-TW" altLang="en-US" sz="2400"/>
              <a:t>修改使用者用 </a:t>
            </a:r>
            <a:r>
              <a:rPr lang="en-US" altLang="zh-TW" sz="2400"/>
              <a:t>usermod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0418-3536-0A46-A3B7-45564AA7752A}" type="slidenum">
              <a:rPr lang="en-US" altLang="zh-TW"/>
              <a:pPr/>
              <a:t>75</a:t>
            </a:fld>
            <a:endParaRPr lang="en-US" altLang="zh-TW"/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  <p:pic>
        <p:nvPicPr>
          <p:cNvPr id="392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43238"/>
            <a:ext cx="84963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0914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群組處理</a:t>
            </a:r>
          </a:p>
        </p:txBody>
      </p:sp>
      <p:sp>
        <p:nvSpPr>
          <p:cNvPr id="3932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群組的建立</a:t>
            </a:r>
          </a:p>
          <a:p>
            <a:pPr lvl="1"/>
            <a:r>
              <a:rPr lang="en-US" altLang="zh-TW"/>
              <a:t>groupadd [-g gid] group_name</a:t>
            </a:r>
          </a:p>
          <a:p>
            <a:r>
              <a:rPr lang="zh-TW" altLang="en-US"/>
              <a:t>群組的修訂</a:t>
            </a:r>
          </a:p>
          <a:p>
            <a:pPr lvl="1"/>
            <a:r>
              <a:rPr lang="en-US" altLang="zh-TW"/>
              <a:t>groupmod [-g gid] [-n name] group_name</a:t>
            </a:r>
          </a:p>
          <a:p>
            <a:r>
              <a:rPr lang="zh-TW" altLang="en-US"/>
              <a:t>群組的刪除</a:t>
            </a:r>
          </a:p>
          <a:p>
            <a:pPr lvl="1"/>
            <a:r>
              <a:rPr lang="en-US" altLang="zh-TW"/>
              <a:t>groupdel group_name</a:t>
            </a:r>
          </a:p>
          <a:p>
            <a:pPr lvl="1"/>
            <a:r>
              <a:rPr lang="zh-TW" altLang="en-US"/>
              <a:t>此群組不可是某帳號的初始群組，才能被刪除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74A8-AC40-3344-B044-2E752C29EC66}" type="slidenum">
              <a:rPr lang="en-US" altLang="zh-TW"/>
              <a:pPr/>
              <a:t>76</a:t>
            </a:fld>
            <a:endParaRPr lang="en-US" altLang="zh-TW"/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</p:spTree>
    <p:extLst>
      <p:ext uri="{BB962C8B-B14F-4D97-AF65-F5344CB8AC3E}">
        <p14:creationId xmlns:p14="http://schemas.microsoft.com/office/powerpoint/2010/main" val="827005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使用者身份參數自我修改</a:t>
            </a:r>
          </a:p>
        </p:txBody>
      </p:sp>
      <p:sp>
        <p:nvSpPr>
          <p:cNvPr id="3942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常見可修改</a:t>
            </a:r>
            <a:r>
              <a:rPr lang="en-US" altLang="zh-TW"/>
              <a:t>/</a:t>
            </a:r>
            <a:r>
              <a:rPr lang="zh-TW" altLang="en-US"/>
              <a:t>觀察的指令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修改 </a:t>
            </a:r>
            <a:r>
              <a:rPr lang="en-US" altLang="zh-TW"/>
              <a:t>shell </a:t>
            </a:r>
            <a:r>
              <a:rPr lang="zh-TW" altLang="en-US"/>
              <a:t>的方法：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chsh –s shell 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查閱</a:t>
            </a:r>
            <a:r>
              <a:rPr lang="en-US" altLang="zh-TW"/>
              <a:t>/</a:t>
            </a:r>
            <a:r>
              <a:rPr lang="zh-TW" altLang="en-US"/>
              <a:t>修改使用者的註解說明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finger username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chfn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查閱使用者的</a:t>
            </a:r>
            <a:r>
              <a:rPr lang="en-US" altLang="zh-TW"/>
              <a:t>UID/GID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id [username]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查閱使用者支援的群組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groups</a:t>
            </a:r>
          </a:p>
          <a:p>
            <a:pPr lvl="1">
              <a:lnSpc>
                <a:spcPct val="90000"/>
              </a:lnSpc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F1B-637A-344D-8D98-896E835CF4D0}" type="slidenum">
              <a:rPr lang="en-US" altLang="zh-TW"/>
              <a:pPr/>
              <a:t>77</a:t>
            </a:fld>
            <a:endParaRPr lang="en-US" altLang="zh-TW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</p:spTree>
    <p:extLst>
      <p:ext uri="{BB962C8B-B14F-4D97-AF65-F5344CB8AC3E}">
        <p14:creationId xmlns:p14="http://schemas.microsoft.com/office/powerpoint/2010/main" val="5260225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 </a:t>
            </a:r>
            <a:r>
              <a:rPr lang="zh-TW" altLang="en-US"/>
              <a:t>用 </a:t>
            </a:r>
            <a:r>
              <a:rPr lang="en-US" altLang="zh-TW"/>
              <a:t>su </a:t>
            </a:r>
            <a:r>
              <a:rPr lang="zh-TW" altLang="en-US"/>
              <a:t>切換身份</a:t>
            </a:r>
          </a:p>
        </p:txBody>
      </p:sp>
      <p:sp>
        <p:nvSpPr>
          <p:cNvPr id="3952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su </a:t>
            </a:r>
            <a:r>
              <a:rPr lang="zh-TW" altLang="en-US"/>
              <a:t>切換身份須知</a:t>
            </a:r>
          </a:p>
          <a:p>
            <a:pPr lvl="1"/>
            <a:r>
              <a:rPr lang="zh-TW" altLang="en-US"/>
              <a:t>需要知道被切換者的密碼</a:t>
            </a:r>
          </a:p>
          <a:p>
            <a:pPr lvl="1"/>
            <a:r>
              <a:rPr lang="en-US" altLang="zh-TW"/>
              <a:t>root</a:t>
            </a:r>
            <a:r>
              <a:rPr lang="zh-TW" altLang="en-US"/>
              <a:t>可切換成為任何人，不需原使用者密碼</a:t>
            </a:r>
          </a:p>
          <a:p>
            <a:pPr lvl="1"/>
            <a:r>
              <a:rPr lang="zh-TW" altLang="en-US"/>
              <a:t>最好加上 </a:t>
            </a:r>
            <a:r>
              <a:rPr lang="en-US" altLang="zh-TW"/>
              <a:t>– </a:t>
            </a:r>
            <a:r>
              <a:rPr lang="zh-TW" altLang="en-US"/>
              <a:t>才能夠讀取使用者的環境設定檔</a:t>
            </a:r>
          </a:p>
          <a:p>
            <a:pPr lvl="2"/>
            <a:r>
              <a:rPr lang="en-US" altLang="zh-TW"/>
              <a:t>su – [username]</a:t>
            </a:r>
          </a:p>
          <a:p>
            <a:pPr lvl="1"/>
            <a:r>
              <a:rPr lang="zh-TW" altLang="en-US"/>
              <a:t>在多人共管的環境中，可能有很多人會知道</a:t>
            </a:r>
            <a:r>
              <a:rPr lang="en-US" altLang="zh-TW"/>
              <a:t>root</a:t>
            </a:r>
            <a:r>
              <a:rPr lang="zh-TW" altLang="en-US"/>
              <a:t>的密碼，理論上是比較不安全些。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C3E4-0795-1045-B7D1-BD7ABE45C6A1}" type="slidenum">
              <a:rPr lang="en-US" altLang="zh-TW"/>
              <a:pPr/>
              <a:t>78</a:t>
            </a:fld>
            <a:endParaRPr lang="en-US" altLang="zh-TW"/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</p:spTree>
    <p:extLst>
      <p:ext uri="{BB962C8B-B14F-4D97-AF65-F5344CB8AC3E}">
        <p14:creationId xmlns:p14="http://schemas.microsoft.com/office/powerpoint/2010/main" val="1818424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</a:t>
            </a:r>
            <a:r>
              <a:rPr lang="en-US" altLang="zh-TW"/>
              <a:t>sudo</a:t>
            </a:r>
            <a:r>
              <a:rPr lang="zh-TW" altLang="en-US"/>
              <a:t>操作系統指令</a:t>
            </a:r>
          </a:p>
        </p:txBody>
      </p:sp>
      <p:sp>
        <p:nvSpPr>
          <p:cNvPr id="3962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可用</a:t>
            </a:r>
            <a:r>
              <a:rPr lang="en-US" altLang="zh-TW"/>
              <a:t>sudo</a:t>
            </a:r>
            <a:r>
              <a:rPr lang="zh-TW" altLang="en-US"/>
              <a:t>來操作系統指令，語法如下：</a:t>
            </a:r>
          </a:p>
          <a:p>
            <a:pPr lvl="1"/>
            <a:r>
              <a:rPr lang="en-US" altLang="zh-TW"/>
              <a:t>sudo [-u username] command</a:t>
            </a:r>
          </a:p>
          <a:p>
            <a:r>
              <a:rPr lang="zh-TW" altLang="en-US"/>
              <a:t>可使用 </a:t>
            </a:r>
            <a:r>
              <a:rPr lang="en-US" altLang="zh-TW"/>
              <a:t>sudo </a:t>
            </a:r>
            <a:r>
              <a:rPr lang="zh-TW" altLang="en-US"/>
              <a:t>的使用者需規範於 </a:t>
            </a:r>
            <a:r>
              <a:rPr lang="en-US" altLang="zh-TW"/>
              <a:t>/etc/sudoers</a:t>
            </a:r>
          </a:p>
          <a:p>
            <a:pPr lvl="1"/>
            <a:r>
              <a:rPr lang="en-US" altLang="zh-TW"/>
              <a:t>/etc/sudoers </a:t>
            </a:r>
            <a:r>
              <a:rPr lang="zh-TW" altLang="en-US"/>
              <a:t>不可直接編輯</a:t>
            </a:r>
          </a:p>
          <a:p>
            <a:pPr lvl="1"/>
            <a:r>
              <a:rPr lang="zh-TW" altLang="en-US"/>
              <a:t>使用</a:t>
            </a:r>
            <a:r>
              <a:rPr lang="en-US" altLang="zh-TW"/>
              <a:t>visudo</a:t>
            </a:r>
            <a:r>
              <a:rPr lang="zh-TW" altLang="en-US"/>
              <a:t>可編輯</a:t>
            </a:r>
            <a:r>
              <a:rPr lang="en-US" altLang="zh-TW"/>
              <a:t>/etc/sudoers</a:t>
            </a:r>
          </a:p>
          <a:p>
            <a:pPr lvl="1"/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4520-0DE8-9845-BA09-A41DD0D427C1}" type="slidenum">
              <a:rPr lang="en-US" altLang="zh-TW"/>
              <a:pPr/>
              <a:t>79</a:t>
            </a:fld>
            <a:endParaRPr lang="en-US" altLang="zh-TW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</p:spTree>
    <p:extLst>
      <p:ext uri="{BB962C8B-B14F-4D97-AF65-F5344CB8AC3E}">
        <p14:creationId xmlns:p14="http://schemas.microsoft.com/office/powerpoint/2010/main" val="141990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的慣用按鍵</a:t>
            </a:r>
          </a:p>
        </p:txBody>
      </p:sp>
      <p:sp>
        <p:nvSpPr>
          <p:cNvPr id="2529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800"/>
              <a:t>[Tab] </a:t>
            </a:r>
            <a:r>
              <a:rPr lang="zh-TW" altLang="en-US" sz="2800"/>
              <a:t>按鍵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[Tab] </a:t>
            </a:r>
            <a:r>
              <a:rPr lang="zh-TW" altLang="en-US" sz="2400"/>
              <a:t>接在一串指令的第一個字的後面，則為命令補全； 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[Tab] </a:t>
            </a:r>
            <a:r>
              <a:rPr lang="zh-TW" altLang="en-US" sz="2400"/>
              <a:t>接在一串指令的第二個字以後時，則為</a:t>
            </a:r>
            <a:r>
              <a:rPr lang="en-US" altLang="zh-TW" sz="2400"/>
              <a:t>『</a:t>
            </a:r>
            <a:r>
              <a:rPr lang="zh-TW" altLang="en-US" sz="2400"/>
              <a:t>檔案補齊</a:t>
            </a:r>
            <a:r>
              <a:rPr lang="en-US" altLang="zh-TW" sz="2400"/>
              <a:t>』</a:t>
            </a:r>
            <a:r>
              <a:rPr lang="zh-TW" altLang="en-US" sz="2400"/>
              <a:t>！ 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[Ctrl]-c </a:t>
            </a:r>
            <a:r>
              <a:rPr lang="zh-TW" altLang="en-US" sz="2800"/>
              <a:t>組合鍵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可以中斷目前正在執行中的程式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[Ctrl]-d </a:t>
            </a:r>
            <a:r>
              <a:rPr lang="zh-TW" altLang="en-US" sz="2800"/>
              <a:t>組合鍵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結束某些程式所需的輸入資訊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[Shift]-[Pageup]/[Shift]-[Pagedown]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在終端機模式下，向前</a:t>
            </a:r>
            <a:r>
              <a:rPr lang="en-US" altLang="zh-TW" sz="2400"/>
              <a:t>/</a:t>
            </a:r>
            <a:r>
              <a:rPr lang="zh-TW" altLang="en-US" sz="2400"/>
              <a:t>向後翻頁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AA77-E292-E749-BDCB-864BE92ECCC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程序與程序管理</a:t>
            </a:r>
          </a:p>
        </p:txBody>
      </p:sp>
      <p:sp>
        <p:nvSpPr>
          <p:cNvPr id="398341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255860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程式與程序</a:t>
            </a:r>
          </a:p>
        </p:txBody>
      </p:sp>
      <p:sp>
        <p:nvSpPr>
          <p:cNvPr id="39731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程式 </a:t>
            </a:r>
            <a:r>
              <a:rPr lang="en-US" altLang="zh-TW" sz="2800"/>
              <a:t>(program)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通常為</a:t>
            </a:r>
            <a:r>
              <a:rPr lang="en-US" altLang="zh-TW" sz="2400"/>
              <a:t>binary program</a:t>
            </a:r>
            <a:r>
              <a:rPr lang="zh-TW" altLang="en-US" sz="2400"/>
              <a:t>，是作業系統可以執行的檔案資料，如</a:t>
            </a:r>
            <a:r>
              <a:rPr lang="en-US" altLang="zh-TW" sz="2400"/>
              <a:t>/bin/ls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程式通常放置於硬碟</a:t>
            </a:r>
            <a:r>
              <a:rPr lang="en-US" altLang="zh-TW" sz="2400"/>
              <a:t>/</a:t>
            </a:r>
            <a:r>
              <a:rPr lang="zh-TW" altLang="en-US" sz="2400"/>
              <a:t>光碟</a:t>
            </a:r>
            <a:r>
              <a:rPr lang="en-US" altLang="zh-TW" sz="2400"/>
              <a:t>/</a:t>
            </a:r>
            <a:r>
              <a:rPr lang="zh-TW" altLang="en-US" sz="2400"/>
              <a:t>軟碟等儲存設備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程序 </a:t>
            </a:r>
            <a:r>
              <a:rPr lang="en-US" altLang="zh-TW" sz="2800"/>
              <a:t>(process)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program</a:t>
            </a:r>
            <a:r>
              <a:rPr lang="zh-TW" altLang="en-US" sz="2400"/>
              <a:t>被系統觸發後，其程式碼會被載入記憶體中，同時會載入該程式所需的資料，及執行者的相關屬性</a:t>
            </a:r>
            <a:r>
              <a:rPr lang="en-US" altLang="zh-TW" sz="2400"/>
              <a:t>/</a:t>
            </a:r>
            <a:r>
              <a:rPr lang="zh-TW" altLang="en-US" sz="2400"/>
              <a:t>權限資訊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系統會給予該段記憶區段一個識別碼，稱為</a:t>
            </a:r>
            <a:r>
              <a:rPr lang="en-US" altLang="zh-TW" sz="2400"/>
              <a:t>PID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一個</a:t>
            </a:r>
            <a:r>
              <a:rPr lang="en-US" altLang="zh-TW" sz="2400"/>
              <a:t>program</a:t>
            </a:r>
            <a:r>
              <a:rPr lang="zh-TW" altLang="en-US" sz="2400"/>
              <a:t>可被同時觸發多次，彼此間不會互相干擾，因為</a:t>
            </a:r>
            <a:r>
              <a:rPr lang="en-US" altLang="zh-TW" sz="2400"/>
              <a:t>PID</a:t>
            </a:r>
            <a:r>
              <a:rPr lang="zh-TW" altLang="en-US" sz="2400"/>
              <a:t>並不相同。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774C-60E3-4D46-80D9-2B6D96E274C6}" type="slidenum">
              <a:rPr lang="en-US" altLang="zh-TW"/>
              <a:pPr/>
              <a:t>81</a:t>
            </a:fld>
            <a:endParaRPr lang="en-US" altLang="zh-TW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程序與程序管理</a:t>
            </a:r>
          </a:p>
        </p:txBody>
      </p:sp>
    </p:spTree>
    <p:extLst>
      <p:ext uri="{BB962C8B-B14F-4D97-AF65-F5344CB8AC3E}">
        <p14:creationId xmlns:p14="http://schemas.microsoft.com/office/powerpoint/2010/main" val="3495247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程序執行的範例</a:t>
            </a:r>
          </a:p>
        </p:txBody>
      </p:sp>
      <p:sp>
        <p:nvSpPr>
          <p:cNvPr id="4003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問：為何大家登入都是使用</a:t>
            </a:r>
            <a:r>
              <a:rPr lang="en-US" altLang="zh-TW"/>
              <a:t>/bin/bash</a:t>
            </a:r>
            <a:r>
              <a:rPr lang="zh-TW" altLang="en-US"/>
              <a:t>，卻不會互相干擾？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1EB-955D-3E49-B209-873FF7465C8C}" type="slidenum">
              <a:rPr lang="en-US" altLang="zh-TW"/>
              <a:pPr/>
              <a:t>82</a:t>
            </a:fld>
            <a:endParaRPr lang="en-US" altLang="zh-TW"/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程序與程序管理</a:t>
            </a:r>
          </a:p>
        </p:txBody>
      </p:sp>
      <p:pic>
        <p:nvPicPr>
          <p:cNvPr id="400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08275"/>
            <a:ext cx="5976937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8751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程序的相關性</a:t>
            </a:r>
          </a:p>
        </p:txBody>
      </p:sp>
      <p:sp>
        <p:nvSpPr>
          <p:cNvPr id="401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系統執行的第一支程序：</a:t>
            </a:r>
            <a:r>
              <a:rPr lang="en-US" altLang="zh-TW"/>
              <a:t>init (/sbin/init)</a:t>
            </a:r>
          </a:p>
          <a:p>
            <a:pPr lvl="1"/>
            <a:r>
              <a:rPr lang="zh-TW" altLang="en-US"/>
              <a:t>此程序的</a:t>
            </a:r>
            <a:r>
              <a:rPr lang="en-US" altLang="zh-TW"/>
              <a:t>PID</a:t>
            </a:r>
            <a:r>
              <a:rPr lang="zh-TW" altLang="en-US"/>
              <a:t>為 </a:t>
            </a:r>
            <a:r>
              <a:rPr lang="en-US" altLang="zh-TW"/>
              <a:t>1 </a:t>
            </a:r>
          </a:p>
          <a:p>
            <a:pPr lvl="1"/>
            <a:r>
              <a:rPr lang="zh-TW" altLang="en-US"/>
              <a:t>系統所有的其他程序都由此 </a:t>
            </a:r>
            <a:r>
              <a:rPr lang="en-US" altLang="zh-TW"/>
              <a:t>PID </a:t>
            </a:r>
            <a:r>
              <a:rPr lang="zh-TW" altLang="en-US"/>
              <a:t>所衍生</a:t>
            </a:r>
          </a:p>
          <a:p>
            <a:r>
              <a:rPr lang="zh-TW" altLang="en-US"/>
              <a:t>子程序與父程序</a:t>
            </a:r>
          </a:p>
          <a:p>
            <a:pPr lvl="1"/>
            <a:r>
              <a:rPr lang="zh-TW" altLang="en-US"/>
              <a:t>被衍生的程序成為子程序</a:t>
            </a:r>
          </a:p>
          <a:p>
            <a:pPr lvl="1"/>
            <a:r>
              <a:rPr lang="zh-TW" altLang="en-US"/>
              <a:t>子程序會再含有一個 </a:t>
            </a:r>
            <a:r>
              <a:rPr lang="en-US" altLang="zh-TW"/>
              <a:t>PPID</a:t>
            </a:r>
            <a:r>
              <a:rPr lang="zh-TW" altLang="en-US"/>
              <a:t>，代表父程序的</a:t>
            </a:r>
            <a:r>
              <a:rPr lang="en-US" altLang="zh-TW"/>
              <a:t>PID</a:t>
            </a:r>
          </a:p>
          <a:p>
            <a:pPr lvl="1"/>
            <a:r>
              <a:rPr lang="zh-TW" altLang="en-US"/>
              <a:t>當父程序結束時，所有的子程序亦將被結束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9D47-EF99-8647-9E6C-8CB8311A69BB}" type="slidenum">
              <a:rPr lang="en-US" altLang="zh-TW"/>
              <a:pPr/>
              <a:t>83</a:t>
            </a:fld>
            <a:endParaRPr lang="en-US" altLang="zh-TW"/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程序與程序管理</a:t>
            </a:r>
          </a:p>
        </p:txBody>
      </p:sp>
    </p:spTree>
    <p:extLst>
      <p:ext uri="{BB962C8B-B14F-4D97-AF65-F5344CB8AC3E}">
        <p14:creationId xmlns:p14="http://schemas.microsoft.com/office/powerpoint/2010/main" val="1523457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程序的管理</a:t>
            </a:r>
          </a:p>
        </p:txBody>
      </p:sp>
      <p:sp>
        <p:nvSpPr>
          <p:cNvPr id="402437" name="Rectangle 5"/>
          <p:cNvSpPr>
            <a:spLocks noGrp="1" noRot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800"/>
              <a:t>使用 </a:t>
            </a:r>
            <a:r>
              <a:rPr lang="en-US" altLang="zh-TW" sz="2800"/>
              <a:t>ps </a:t>
            </a:r>
            <a:r>
              <a:rPr lang="zh-TW" altLang="en-US" sz="2800"/>
              <a:t>查閱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ps –l </a:t>
            </a:r>
          </a:p>
          <a:p>
            <a:pPr lvl="2">
              <a:lnSpc>
                <a:spcPct val="80000"/>
              </a:lnSpc>
            </a:pPr>
            <a:r>
              <a:rPr lang="zh-TW" altLang="en-US"/>
              <a:t>只看</a:t>
            </a:r>
            <a:r>
              <a:rPr lang="en-US" altLang="zh-TW"/>
              <a:t>bash</a:t>
            </a:r>
            <a:r>
              <a:rPr lang="zh-TW" altLang="en-US"/>
              <a:t>自己的程序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ps aux</a:t>
            </a:r>
          </a:p>
          <a:p>
            <a:pPr lvl="2">
              <a:lnSpc>
                <a:spcPct val="80000"/>
              </a:lnSpc>
            </a:pPr>
            <a:r>
              <a:rPr lang="zh-TW" altLang="en-US"/>
              <a:t>看所有的程序，包含背景中的各項程序資料</a:t>
            </a:r>
          </a:p>
        </p:txBody>
      </p:sp>
      <p:sp>
        <p:nvSpPr>
          <p:cNvPr id="402438" name="Rectangle 6"/>
          <p:cNvSpPr>
            <a:spLocks noGrp="1" noRot="1" noChangeArrowheads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sz="2000"/>
              <a:t>USER</a:t>
            </a:r>
            <a:r>
              <a:rPr lang="zh-TW" altLang="en-US" sz="2000"/>
              <a:t>：屬於那個使用者帳號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PID </a:t>
            </a:r>
            <a:r>
              <a:rPr lang="zh-TW" altLang="en-US" sz="2000"/>
              <a:t>：程序的號碼。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%CPU</a:t>
            </a:r>
            <a:r>
              <a:rPr lang="zh-TW" altLang="en-US" sz="2000"/>
              <a:t>：使用掉</a:t>
            </a:r>
            <a:r>
              <a:rPr lang="en-US" altLang="zh-TW" sz="2000"/>
              <a:t>CPU</a:t>
            </a:r>
            <a:r>
              <a:rPr lang="zh-TW" altLang="en-US" sz="2000"/>
              <a:t>資源百分比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%MEM</a:t>
            </a:r>
            <a:r>
              <a:rPr lang="zh-TW" altLang="en-US" sz="2000"/>
              <a:t>：所佔用記憶體百分比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TTY </a:t>
            </a:r>
            <a:r>
              <a:rPr lang="zh-TW" altLang="en-US" sz="2000"/>
              <a:t>：是在那個終端機上面運作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STAT</a:t>
            </a:r>
            <a:r>
              <a:rPr lang="zh-TW" altLang="en-US" sz="2000"/>
              <a:t>：該程序目前的狀態，主要的狀態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 </a:t>
            </a:r>
            <a:r>
              <a:rPr lang="zh-TW" altLang="en-US" sz="2000"/>
              <a:t>：目前正在運作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 </a:t>
            </a:r>
            <a:r>
              <a:rPr lang="zh-TW" altLang="en-US" sz="2000"/>
              <a:t>：目前正在睡眠當中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T </a:t>
            </a:r>
            <a:r>
              <a:rPr lang="zh-TW" altLang="en-US" sz="2000"/>
              <a:t>：目前正在偵測或是停止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Z </a:t>
            </a:r>
            <a:r>
              <a:rPr lang="zh-TW" altLang="en-US" sz="2000"/>
              <a:t>：殭屍程序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START</a:t>
            </a:r>
            <a:r>
              <a:rPr lang="zh-TW" altLang="en-US" sz="2000"/>
              <a:t>：被觸發啟動的時間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TIME</a:t>
            </a:r>
            <a:r>
              <a:rPr lang="zh-TW" altLang="en-US" sz="2000"/>
              <a:t>：實際使用</a:t>
            </a:r>
            <a:r>
              <a:rPr lang="en-US" altLang="zh-TW" sz="2000"/>
              <a:t>CPU</a:t>
            </a:r>
            <a:r>
              <a:rPr lang="zh-TW" altLang="en-US" sz="2000"/>
              <a:t>運作時間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COMMAND</a:t>
            </a:r>
            <a:r>
              <a:rPr lang="zh-TW" altLang="en-US" sz="2000"/>
              <a:t>：實際指令 </a:t>
            </a: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F64B-D2EE-E54B-987B-424D4C242C46}" type="slidenum">
              <a:rPr lang="en-US" altLang="zh-TW"/>
              <a:pPr/>
              <a:t>84</a:t>
            </a:fld>
            <a:endParaRPr lang="en-US" altLang="zh-TW"/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程序與程序管理</a:t>
            </a:r>
          </a:p>
        </p:txBody>
      </p:sp>
    </p:spTree>
    <p:extLst>
      <p:ext uri="{BB962C8B-B14F-4D97-AF65-F5344CB8AC3E}">
        <p14:creationId xmlns:p14="http://schemas.microsoft.com/office/powerpoint/2010/main" val="6747987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動態觀察程序</a:t>
            </a:r>
          </a:p>
        </p:txBody>
      </p:sp>
      <p:sp>
        <p:nvSpPr>
          <p:cNvPr id="4034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top  </a:t>
            </a:r>
            <a:r>
              <a:rPr lang="zh-TW" altLang="en-US"/>
              <a:t>囉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7FEE-34CD-D144-A4E8-B98634382ADD}" type="slidenum">
              <a:rPr lang="en-US" altLang="zh-TW"/>
              <a:pPr/>
              <a:t>85</a:t>
            </a:fld>
            <a:endParaRPr lang="en-US" altLang="zh-TW"/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程序與程序管理</a:t>
            </a:r>
          </a:p>
        </p:txBody>
      </p:sp>
      <p:pic>
        <p:nvPicPr>
          <p:cNvPr id="403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6475"/>
            <a:ext cx="6985000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3674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程序樹相關性與程序的刪除</a:t>
            </a:r>
          </a:p>
        </p:txBody>
      </p:sp>
      <p:sp>
        <p:nvSpPr>
          <p:cNvPr id="4044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/>
              <a:t>pstree [-pu]</a:t>
            </a:r>
          </a:p>
          <a:p>
            <a:r>
              <a:rPr lang="zh-TW" altLang="en-US" sz="2800"/>
              <a:t>程序的刪除</a:t>
            </a:r>
          </a:p>
          <a:p>
            <a:pPr lvl="1"/>
            <a:r>
              <a:rPr lang="zh-TW" altLang="en-US" sz="2400"/>
              <a:t>給予程序一個訊號</a:t>
            </a:r>
            <a:r>
              <a:rPr lang="en-US" altLang="zh-TW" sz="2400"/>
              <a:t>(signal)</a:t>
            </a:r>
            <a:r>
              <a:rPr lang="zh-TW" altLang="en-US" sz="2400"/>
              <a:t>，常見的訊號</a:t>
            </a:r>
          </a:p>
          <a:p>
            <a:pPr lvl="2"/>
            <a:r>
              <a:rPr lang="en-US" altLang="zh-TW" sz="2000"/>
              <a:t>kill –l</a:t>
            </a:r>
          </a:p>
          <a:p>
            <a:pPr lvl="2"/>
            <a:r>
              <a:rPr lang="en-US" altLang="zh-TW" sz="2000"/>
              <a:t>man 7 signal</a:t>
            </a:r>
          </a:p>
          <a:p>
            <a:pPr lvl="3"/>
            <a:r>
              <a:rPr lang="en-US" altLang="zh-TW" sz="1800"/>
              <a:t>1) SIGHUP	</a:t>
            </a:r>
            <a:r>
              <a:rPr lang="zh-TW" altLang="en-US" sz="1800"/>
              <a:t>重新讀取設定檔</a:t>
            </a:r>
            <a:r>
              <a:rPr lang="en-US" altLang="zh-TW" sz="1800"/>
              <a:t>(reload)</a:t>
            </a:r>
          </a:p>
          <a:p>
            <a:pPr lvl="3"/>
            <a:r>
              <a:rPr lang="en-US" altLang="zh-TW" sz="1800"/>
              <a:t>9) SIGKILL 	</a:t>
            </a:r>
            <a:r>
              <a:rPr lang="zh-TW" altLang="en-US" sz="1800"/>
              <a:t>強制將某程序從記憶體中移除</a:t>
            </a:r>
          </a:p>
          <a:p>
            <a:pPr lvl="3"/>
            <a:r>
              <a:rPr lang="en-US" altLang="zh-TW" sz="1800"/>
              <a:t>15) SIGTERM	</a:t>
            </a:r>
            <a:r>
              <a:rPr lang="zh-TW" altLang="en-US" sz="1800"/>
              <a:t>嘗試以正常流程將程序關閉</a:t>
            </a:r>
          </a:p>
          <a:p>
            <a:pPr lvl="2"/>
            <a:r>
              <a:rPr lang="en-US" altLang="zh-TW" sz="2000"/>
              <a:t>kill -9 12345</a:t>
            </a:r>
          </a:p>
          <a:p>
            <a:pPr lvl="1"/>
            <a:r>
              <a:rPr lang="zh-TW" altLang="en-US" sz="2400"/>
              <a:t>給予某指令一個訊號</a:t>
            </a:r>
          </a:p>
          <a:p>
            <a:pPr lvl="2"/>
            <a:r>
              <a:rPr lang="en-US" altLang="zh-TW" sz="2000"/>
              <a:t>killall -9 command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B297-2D8F-2345-B7A0-65CDE4E5AEA9}" type="slidenum">
              <a:rPr lang="en-US" altLang="zh-TW"/>
              <a:pPr/>
              <a:t>86</a:t>
            </a:fld>
            <a:endParaRPr lang="en-US" altLang="zh-TW"/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程序與程序管理</a:t>
            </a:r>
          </a:p>
        </p:txBody>
      </p:sp>
    </p:spTree>
    <p:extLst>
      <p:ext uri="{BB962C8B-B14F-4D97-AF65-F5344CB8AC3E}">
        <p14:creationId xmlns:p14="http://schemas.microsoft.com/office/powerpoint/2010/main" val="7711280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3" name="Rectangle 5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程序的</a:t>
            </a:r>
            <a:r>
              <a:rPr lang="en-US" altLang="zh-TW"/>
              <a:t>nice</a:t>
            </a:r>
            <a:r>
              <a:rPr lang="zh-TW" altLang="en-US"/>
              <a:t>值功能</a:t>
            </a:r>
          </a:p>
        </p:txBody>
      </p:sp>
      <p:sp>
        <p:nvSpPr>
          <p:cNvPr id="406534" name="Rectangle 6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846040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程式的執行順序</a:t>
            </a:r>
          </a:p>
        </p:txBody>
      </p:sp>
      <p:sp>
        <p:nvSpPr>
          <p:cNvPr id="4075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sz="2800"/>
              <a:t>ps –l </a:t>
            </a:r>
          </a:p>
          <a:p>
            <a:pPr lvl="1">
              <a:lnSpc>
                <a:spcPct val="80000"/>
              </a:lnSpc>
            </a:pPr>
            <a:r>
              <a:rPr lang="en-US" altLang="zh-TW" sz="1400">
                <a:latin typeface="細明體" charset="-120"/>
                <a:ea typeface="細明體" charset="-120"/>
              </a:rPr>
              <a:t>F S   UID   PID  PPID  C </a:t>
            </a:r>
            <a:r>
              <a:rPr lang="en-US" altLang="zh-TW" sz="1400" b="1" u="sng">
                <a:latin typeface="細明體" charset="-120"/>
                <a:ea typeface="細明體" charset="-120"/>
              </a:rPr>
              <a:t>PRI  NI</a:t>
            </a:r>
            <a:r>
              <a:rPr lang="en-US" altLang="zh-TW" sz="1400">
                <a:latin typeface="細明體" charset="-120"/>
                <a:ea typeface="細明體" charset="-120"/>
              </a:rPr>
              <a:t> ADDR SZ WCHAN  TTY          TIME CMD</a:t>
            </a:r>
          </a:p>
          <a:p>
            <a:pPr lvl="1">
              <a:lnSpc>
                <a:spcPct val="80000"/>
              </a:lnSpc>
            </a:pPr>
            <a:r>
              <a:rPr lang="en-US" altLang="zh-TW" sz="1400">
                <a:latin typeface="細明體" charset="-120"/>
                <a:ea typeface="細明體" charset="-120"/>
              </a:rPr>
              <a:t>0 S   500  4663  4662  0  </a:t>
            </a:r>
            <a:r>
              <a:rPr lang="en-US" altLang="zh-TW" sz="1400" b="1" u="sng">
                <a:latin typeface="細明體" charset="-120"/>
                <a:ea typeface="細明體" charset="-120"/>
              </a:rPr>
              <a:t>76   0</a:t>
            </a:r>
            <a:r>
              <a:rPr lang="en-US" altLang="zh-TW" sz="1400">
                <a:latin typeface="細明體" charset="-120"/>
                <a:ea typeface="細明體" charset="-120"/>
              </a:rPr>
              <a:t> -  1351 wait   pts/0    00:00:00 bash</a:t>
            </a:r>
          </a:p>
          <a:p>
            <a:pPr lvl="1">
              <a:lnSpc>
                <a:spcPct val="80000"/>
              </a:lnSpc>
            </a:pPr>
            <a:r>
              <a:rPr lang="en-US" altLang="zh-TW" sz="1400">
                <a:latin typeface="細明體" charset="-120"/>
                <a:ea typeface="細明體" charset="-120"/>
              </a:rPr>
              <a:t>0 R   500  4788  4663  0  </a:t>
            </a:r>
            <a:r>
              <a:rPr lang="en-US" altLang="zh-TW" sz="1400" b="1" u="sng">
                <a:latin typeface="細明體" charset="-120"/>
                <a:ea typeface="細明體" charset="-120"/>
              </a:rPr>
              <a:t>78   0</a:t>
            </a:r>
            <a:r>
              <a:rPr lang="en-US" altLang="zh-TW" sz="1400">
                <a:latin typeface="細明體" charset="-120"/>
                <a:ea typeface="細明體" charset="-120"/>
              </a:rPr>
              <a:t> -  1244 -      pts/0    00:00:00 ps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PRI (Priority, </a:t>
            </a:r>
            <a:r>
              <a:rPr lang="zh-TW" altLang="en-US" sz="2800"/>
              <a:t>優先執行順序</a:t>
            </a:r>
            <a:r>
              <a:rPr lang="en-US" altLang="zh-TW" sz="2800"/>
              <a:t>)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越小越早被</a:t>
            </a:r>
            <a:r>
              <a:rPr lang="en-US" altLang="zh-TW" sz="2400"/>
              <a:t>CPU</a:t>
            </a:r>
            <a:r>
              <a:rPr lang="zh-TW" altLang="en-US" sz="2400"/>
              <a:t>所執行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為核心動態調整，不會一直是固定的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NI (Nice, </a:t>
            </a:r>
            <a:r>
              <a:rPr lang="zh-TW" altLang="en-US" sz="2800"/>
              <a:t>可修改 </a:t>
            </a:r>
            <a:r>
              <a:rPr lang="en-US" altLang="zh-TW" sz="2800"/>
              <a:t>PRI)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PRI(new) = RPI(old) + Nice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Nice</a:t>
            </a:r>
            <a:r>
              <a:rPr lang="zh-TW" altLang="en-US" sz="2400"/>
              <a:t>越小可讓</a:t>
            </a:r>
            <a:r>
              <a:rPr lang="en-US" altLang="zh-TW" sz="2400"/>
              <a:t>PRI</a:t>
            </a:r>
            <a:r>
              <a:rPr lang="zh-TW" altLang="en-US" sz="2400"/>
              <a:t>變小，所以越快被</a:t>
            </a:r>
            <a:r>
              <a:rPr lang="en-US" altLang="zh-TW" sz="2400"/>
              <a:t>CPU</a:t>
            </a:r>
            <a:r>
              <a:rPr lang="zh-TW" altLang="en-US" sz="2400"/>
              <a:t>所執行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Nice </a:t>
            </a:r>
            <a:r>
              <a:rPr lang="zh-TW" altLang="en-US" sz="2400"/>
              <a:t>範圍為 </a:t>
            </a:r>
            <a:r>
              <a:rPr lang="en-US" altLang="zh-TW" sz="2400"/>
              <a:t>-20 ~ 19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nice </a:t>
            </a:r>
            <a:r>
              <a:rPr lang="zh-TW" altLang="en-US" sz="2400"/>
              <a:t>只有 </a:t>
            </a:r>
            <a:r>
              <a:rPr lang="en-US" altLang="zh-TW" sz="2400"/>
              <a:t>root </a:t>
            </a:r>
            <a:r>
              <a:rPr lang="zh-TW" altLang="en-US" sz="2400"/>
              <a:t>可以設定為負值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使用者只能將</a:t>
            </a:r>
            <a:r>
              <a:rPr lang="en-US" altLang="zh-TW" sz="2400"/>
              <a:t>nice</a:t>
            </a:r>
            <a:r>
              <a:rPr lang="zh-TW" altLang="en-US" sz="2400"/>
              <a:t>越調越高，且只能調整自己的</a:t>
            </a:r>
            <a:r>
              <a:rPr lang="en-US" altLang="zh-TW" sz="2400"/>
              <a:t>PID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B51A-1A05-2240-AB11-1AC3C43DC52E}" type="slidenum">
              <a:rPr lang="en-US" altLang="zh-TW"/>
              <a:pPr/>
              <a:t>88</a:t>
            </a:fld>
            <a:endParaRPr lang="en-US" altLang="zh-TW"/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程序的</a:t>
            </a:r>
            <a:r>
              <a:rPr lang="en-US" altLang="zh-TW"/>
              <a:t>nice</a:t>
            </a:r>
            <a:r>
              <a:rPr lang="zh-TW" altLang="en-US"/>
              <a:t>值功能</a:t>
            </a:r>
          </a:p>
        </p:txBody>
      </p:sp>
    </p:spTree>
    <p:extLst>
      <p:ext uri="{BB962C8B-B14F-4D97-AF65-F5344CB8AC3E}">
        <p14:creationId xmlns:p14="http://schemas.microsoft.com/office/powerpoint/2010/main" val="8934133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nice</a:t>
            </a:r>
            <a:r>
              <a:rPr lang="zh-TW" altLang="en-US"/>
              <a:t>值的使用</a:t>
            </a:r>
          </a:p>
        </p:txBody>
      </p:sp>
      <p:sp>
        <p:nvSpPr>
          <p:cNvPr id="4106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新執行的指令，使用 </a:t>
            </a:r>
            <a:r>
              <a:rPr lang="en-US" altLang="zh-TW"/>
              <a:t>nice</a:t>
            </a:r>
          </a:p>
          <a:p>
            <a:pPr lvl="1"/>
            <a:r>
              <a:rPr lang="en-US" altLang="zh-TW"/>
              <a:t>nice –n NI command</a:t>
            </a:r>
          </a:p>
          <a:p>
            <a:pPr lvl="2"/>
            <a:r>
              <a:rPr lang="en-US" altLang="zh-TW"/>
              <a:t>ex&gt; nice –n 10 bash</a:t>
            </a:r>
          </a:p>
          <a:p>
            <a:r>
              <a:rPr lang="zh-TW" altLang="en-US"/>
              <a:t>從已經存在的</a:t>
            </a:r>
            <a:r>
              <a:rPr lang="en-US" altLang="zh-TW"/>
              <a:t>PID</a:t>
            </a:r>
            <a:r>
              <a:rPr lang="zh-TW" altLang="en-US"/>
              <a:t>修改其</a:t>
            </a:r>
            <a:r>
              <a:rPr lang="en-US" altLang="zh-TW"/>
              <a:t>nice</a:t>
            </a:r>
            <a:r>
              <a:rPr lang="zh-TW" altLang="en-US"/>
              <a:t>值</a:t>
            </a:r>
          </a:p>
          <a:p>
            <a:pPr lvl="1"/>
            <a:r>
              <a:rPr lang="en-US" altLang="zh-TW"/>
              <a:t>renice NI PID</a:t>
            </a:r>
          </a:p>
          <a:p>
            <a:pPr lvl="2"/>
            <a:r>
              <a:rPr lang="en-US" altLang="zh-TW"/>
              <a:t>ex&gt; renice -5 12345</a:t>
            </a:r>
          </a:p>
          <a:p>
            <a:pPr lvl="1"/>
            <a:r>
              <a:rPr lang="en-US" altLang="zh-TW"/>
              <a:t>top </a:t>
            </a:r>
          </a:p>
          <a:p>
            <a:pPr lvl="2"/>
            <a:r>
              <a:rPr lang="zh-TW" altLang="en-US"/>
              <a:t>按下 </a:t>
            </a:r>
            <a:r>
              <a:rPr lang="en-US" altLang="zh-TW"/>
              <a:t>r </a:t>
            </a:r>
            <a:r>
              <a:rPr lang="zh-TW" altLang="en-US"/>
              <a:t>即可選擇 </a:t>
            </a:r>
            <a:r>
              <a:rPr lang="en-US" altLang="zh-TW"/>
              <a:t>PID </a:t>
            </a:r>
            <a:r>
              <a:rPr lang="zh-TW" altLang="en-US"/>
              <a:t>與 </a:t>
            </a:r>
            <a:r>
              <a:rPr lang="en-US" altLang="zh-TW"/>
              <a:t>Nice </a:t>
            </a:r>
            <a:r>
              <a:rPr lang="zh-TW" altLang="en-US"/>
              <a:t>值了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AB05-300F-E24C-8F13-942D1E77026C}" type="slidenum">
              <a:rPr lang="en-US" altLang="zh-TW"/>
              <a:pPr/>
              <a:t>89</a:t>
            </a:fld>
            <a:endParaRPr lang="en-US" altLang="zh-TW"/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程序的</a:t>
            </a:r>
            <a:r>
              <a:rPr lang="en-US" altLang="zh-TW"/>
              <a:t>nice</a:t>
            </a:r>
            <a:r>
              <a:rPr lang="zh-TW" altLang="en-US"/>
              <a:t>值功能</a:t>
            </a:r>
          </a:p>
        </p:txBody>
      </p:sp>
    </p:spTree>
    <p:extLst>
      <p:ext uri="{BB962C8B-B14F-4D97-AF65-F5344CB8AC3E}">
        <p14:creationId xmlns:p14="http://schemas.microsoft.com/office/powerpoint/2010/main" val="39266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的變數</a:t>
            </a:r>
          </a:p>
        </p:txBody>
      </p:sp>
      <p:sp>
        <p:nvSpPr>
          <p:cNvPr id="2406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600200"/>
            <a:ext cx="8842375" cy="44989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400"/>
              <a:t>變數的設定方式：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變數名稱</a:t>
            </a:r>
            <a:r>
              <a:rPr lang="en-US" altLang="zh-TW" sz="2000"/>
              <a:t>=“</a:t>
            </a:r>
            <a:r>
              <a:rPr lang="zh-TW" altLang="en-US" sz="2000"/>
              <a:t>變數內容”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變數設定規則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變數與變數內容以等號</a:t>
            </a:r>
            <a:r>
              <a:rPr lang="en-US" altLang="zh-TW" sz="2000"/>
              <a:t>『=』</a:t>
            </a:r>
            <a:r>
              <a:rPr lang="zh-TW" altLang="en-US" sz="2000"/>
              <a:t>來連結，且等號兩邊不能直接接空白字元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變數名稱只能是英文字母與數字，且數字不能是開頭字元；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可以使用雙引號</a:t>
            </a:r>
            <a:r>
              <a:rPr lang="en-US" altLang="zh-TW" sz="2000"/>
              <a:t>『 “ 』</a:t>
            </a:r>
            <a:r>
              <a:rPr lang="zh-TW" altLang="en-US" sz="2000"/>
              <a:t>或單引號</a:t>
            </a:r>
            <a:r>
              <a:rPr lang="en-US" altLang="zh-TW" sz="2000"/>
              <a:t>『 ‘ 』</a:t>
            </a:r>
            <a:r>
              <a:rPr lang="zh-TW" altLang="en-US" sz="2000"/>
              <a:t>來將變數內容結合起來</a:t>
            </a:r>
          </a:p>
          <a:p>
            <a:pPr lvl="2">
              <a:lnSpc>
                <a:spcPct val="90000"/>
              </a:lnSpc>
            </a:pPr>
            <a:r>
              <a:rPr lang="zh-TW" altLang="en-US" sz="1800"/>
              <a:t> 雙引號內的特殊字元可以保有變數特性，</a:t>
            </a:r>
          </a:p>
          <a:p>
            <a:pPr lvl="2">
              <a:lnSpc>
                <a:spcPct val="90000"/>
              </a:lnSpc>
            </a:pPr>
            <a:r>
              <a:rPr lang="zh-TW" altLang="en-US" sz="1800"/>
              <a:t>單引號內的特殊字元則僅為一般字元；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跳脫字元</a:t>
            </a:r>
            <a:r>
              <a:rPr lang="en-US" altLang="zh-TW" sz="2000"/>
              <a:t>『 \ 』</a:t>
            </a:r>
            <a:r>
              <a:rPr lang="zh-TW" altLang="en-US" sz="2000"/>
              <a:t>來可特殊符號 變成一般字元；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指令內的指令可用</a:t>
            </a:r>
            <a:r>
              <a:rPr lang="en-US" altLang="zh-TW" sz="2000"/>
              <a:t>『 ` command`』</a:t>
            </a:r>
            <a:r>
              <a:rPr lang="zh-TW" altLang="en-US" sz="2000"/>
              <a:t>或</a:t>
            </a:r>
            <a:r>
              <a:rPr lang="en-US" altLang="zh-TW" sz="2000"/>
              <a:t>『$(command)』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可以 </a:t>
            </a:r>
            <a:r>
              <a:rPr lang="en-US" altLang="zh-TW" sz="2000"/>
              <a:t>export </a:t>
            </a:r>
            <a:r>
              <a:rPr lang="zh-TW" altLang="en-US" sz="2000"/>
              <a:t>來使變數變成環境變數， 如</a:t>
            </a:r>
            <a:r>
              <a:rPr lang="en-US" altLang="zh-TW" sz="2000"/>
              <a:t>『export PATH』</a:t>
            </a:r>
            <a:r>
              <a:rPr lang="zh-TW" altLang="en-US" sz="2000"/>
              <a:t>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取消變數的方法為：</a:t>
            </a:r>
            <a:r>
              <a:rPr lang="en-US" altLang="zh-TW" sz="2000"/>
              <a:t>『unset </a:t>
            </a:r>
            <a:r>
              <a:rPr lang="zh-TW" altLang="en-US" sz="2000"/>
              <a:t>變數名稱</a:t>
            </a:r>
            <a:r>
              <a:rPr lang="en-US" altLang="zh-TW" sz="2000"/>
              <a:t>』</a:t>
            </a:r>
            <a:r>
              <a:rPr lang="zh-TW" altLang="en-US" sz="2000"/>
              <a:t>。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2D95-BBAB-F746-AC88-CDFCCF406853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精選範例</a:t>
            </a:r>
          </a:p>
        </p:txBody>
      </p:sp>
      <p:sp>
        <p:nvSpPr>
          <p:cNvPr id="226309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15421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想產生一個不用登入密碼的帳號 </a:t>
            </a:r>
            <a:r>
              <a:rPr lang="en-US" altLang="zh-TW" sz="2400"/>
              <a:t>guset </a:t>
            </a:r>
            <a:r>
              <a:rPr lang="zh-TW" altLang="en-US" sz="2400"/>
              <a:t>，何者正確？ </a:t>
            </a:r>
            <a:r>
              <a:rPr lang="en-US" altLang="zh-TW" sz="2400"/>
              <a:t>BC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輸入 </a:t>
            </a:r>
            <a:r>
              <a:rPr lang="en-US" altLang="zh-TW" sz="2000"/>
              <a:t>useradd guest </a:t>
            </a:r>
            <a:r>
              <a:rPr lang="zh-TW" altLang="en-US" sz="2000"/>
              <a:t>即可免密碼登入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輸入 </a:t>
            </a:r>
            <a:r>
              <a:rPr lang="en-US" altLang="zh-TW" sz="2000"/>
              <a:t>useradd –p ‘’ guest 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輸入 </a:t>
            </a:r>
            <a:r>
              <a:rPr lang="en-US" altLang="zh-TW" sz="2000"/>
              <a:t>useradd guest; passwd –d guest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輸入 </a:t>
            </a:r>
            <a:r>
              <a:rPr lang="en-US" altLang="zh-TW" sz="2000"/>
              <a:t>useradd guest; passwd –p ‘’ guest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下列何者可使使用者 </a:t>
            </a:r>
            <a:r>
              <a:rPr lang="en-US" altLang="zh-TW" sz="2400"/>
              <a:t>foo </a:t>
            </a:r>
            <a:r>
              <a:rPr lang="zh-TW" altLang="en-US" sz="2400"/>
              <a:t>無法登入系統？ </a:t>
            </a:r>
            <a:r>
              <a:rPr lang="en-US" altLang="zh-TW" sz="2400"/>
              <a:t>ABC</a:t>
            </a:r>
          </a:p>
          <a:p>
            <a:pPr lvl="1"/>
            <a:r>
              <a:rPr lang="en-US" altLang="zh-TW" sz="2000"/>
              <a:t>(A) useradd –s /sbin/nologin foo</a:t>
            </a:r>
          </a:p>
          <a:p>
            <a:pPr lvl="1"/>
            <a:r>
              <a:rPr lang="en-US" altLang="zh-TW" sz="2000"/>
              <a:t>(B) usermod –s /bin/true foo</a:t>
            </a:r>
          </a:p>
          <a:p>
            <a:pPr lvl="1"/>
            <a:r>
              <a:rPr lang="en-US" altLang="zh-TW" sz="2000"/>
              <a:t>(C) usermod –s /bin/false foo</a:t>
            </a:r>
          </a:p>
          <a:p>
            <a:pPr lvl="1"/>
            <a:r>
              <a:rPr lang="en-US" altLang="zh-TW" sz="2000"/>
              <a:t>(D) useradd –s /sbin/tcsh foo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C1BA-0FB7-0B4C-8EBC-EB22BB1B8E99}" type="slidenum">
              <a:rPr lang="en-US" altLang="zh-TW"/>
              <a:pPr/>
              <a:t>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6976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若要把某個檔案的權限改為 </a:t>
            </a:r>
            <a:r>
              <a:rPr lang="en-US" altLang="zh-TW" sz="2400"/>
              <a:t>Owner </a:t>
            </a:r>
            <a:r>
              <a:rPr lang="zh-TW" altLang="en-US" sz="2400"/>
              <a:t>可讀寫，其餘可讀，應如何處理？ 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chmod 755</a:t>
            </a:r>
          </a:p>
          <a:p>
            <a:pPr lvl="1"/>
            <a:r>
              <a:rPr lang="en-US" altLang="zh-TW" sz="2000"/>
              <a:t>(B) chmod 644</a:t>
            </a:r>
          </a:p>
          <a:p>
            <a:pPr lvl="1"/>
            <a:r>
              <a:rPr lang="en-US" altLang="zh-TW" sz="2000"/>
              <a:t>(C) chmod 722</a:t>
            </a:r>
          </a:p>
          <a:p>
            <a:pPr lvl="1"/>
            <a:r>
              <a:rPr lang="en-US" altLang="zh-TW" sz="2000"/>
              <a:t>(D) chmod 622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關於記錄使用者帳號的 </a:t>
            </a:r>
            <a:r>
              <a:rPr lang="en-US" altLang="zh-TW" sz="2400"/>
              <a:t>/etc/passwd </a:t>
            </a:r>
            <a:r>
              <a:rPr lang="zh-TW" altLang="en-US" sz="2400"/>
              <a:t>下列敘述何者有誤？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該檔案裡面一行代表一個使用者帳號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裡面記載了某一帳號登入後要使用哪一個</a:t>
            </a:r>
            <a:r>
              <a:rPr lang="en-US" altLang="zh-TW" sz="2000"/>
              <a:t>shell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該檔案也記載了帳號的失效日期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該檔案中不會有兩個相同的使用者別碼 </a:t>
            </a:r>
            <a:r>
              <a:rPr lang="en-US" altLang="zh-TW" sz="2000"/>
              <a:t>(UID)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6E23-276E-C849-91D3-CDCBF01BB71B}" type="slidenum">
              <a:rPr lang="en-US" altLang="zh-TW"/>
              <a:pPr/>
              <a:t>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7375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lnSpcReduction="10000"/>
          </a:bodyPr>
          <a:lstStyle/>
          <a:p>
            <a:r>
              <a:rPr lang="zh-TW" altLang="en-US" sz="2400"/>
              <a:t>關於程序的描述下列何者有誤？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如果</a:t>
            </a:r>
            <a:r>
              <a:rPr lang="en-US" altLang="zh-TW" sz="2000"/>
              <a:t>A</a:t>
            </a:r>
            <a:r>
              <a:rPr lang="zh-TW" altLang="en-US" sz="2000"/>
              <a:t>程序的</a:t>
            </a:r>
            <a:r>
              <a:rPr lang="en-US" altLang="zh-TW" sz="2000"/>
              <a:t>PID</a:t>
            </a:r>
            <a:r>
              <a:rPr lang="zh-TW" altLang="en-US" sz="2000"/>
              <a:t>與</a:t>
            </a:r>
            <a:r>
              <a:rPr lang="en-US" altLang="zh-TW" sz="2000"/>
              <a:t>B</a:t>
            </a:r>
            <a:r>
              <a:rPr lang="zh-TW" altLang="en-US" sz="2000"/>
              <a:t>程序的</a:t>
            </a:r>
            <a:r>
              <a:rPr lang="en-US" altLang="zh-TW" sz="2000"/>
              <a:t>PPID</a:t>
            </a:r>
            <a:r>
              <a:rPr lang="zh-TW" altLang="en-US" sz="2000"/>
              <a:t>相同，則</a:t>
            </a:r>
            <a:r>
              <a:rPr lang="en-US" altLang="zh-TW" sz="2000"/>
              <a:t>A</a:t>
            </a:r>
            <a:r>
              <a:rPr lang="zh-TW" altLang="en-US" sz="2000"/>
              <a:t>程式是</a:t>
            </a:r>
            <a:r>
              <a:rPr lang="en-US" altLang="zh-TW" sz="2000"/>
              <a:t>B</a:t>
            </a:r>
            <a:r>
              <a:rPr lang="zh-TW" altLang="en-US" sz="2000"/>
              <a:t>程序的子程序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使用</a:t>
            </a:r>
            <a:r>
              <a:rPr lang="en-US" altLang="zh-TW" sz="2000"/>
              <a:t>pstree</a:t>
            </a:r>
            <a:r>
              <a:rPr lang="zh-TW" altLang="en-US" sz="2000"/>
              <a:t>可以察看每個程序之間的相關性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系統中執行程序所擁有的權限與該程序的執行者權限有關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每一個系統中執行的程序都會有一個</a:t>
            </a:r>
            <a:r>
              <a:rPr lang="en-US" altLang="zh-TW" sz="2000"/>
              <a:t>PID</a:t>
            </a:r>
            <a:r>
              <a:rPr lang="zh-TW" altLang="en-US" sz="2000"/>
              <a:t>，而且這個</a:t>
            </a:r>
            <a:r>
              <a:rPr lang="en-US" altLang="zh-TW" sz="2000"/>
              <a:t>PID</a:t>
            </a:r>
            <a:r>
              <a:rPr lang="zh-TW" altLang="en-US" sz="2000"/>
              <a:t>不會重複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關於</a:t>
            </a:r>
            <a:r>
              <a:rPr lang="en-US" altLang="zh-TW" sz="2400"/>
              <a:t>SUID(SetUID)</a:t>
            </a:r>
            <a:r>
              <a:rPr lang="zh-TW" altLang="en-US" sz="2400"/>
              <a:t>的描述下列何者有誤？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SUID</a:t>
            </a:r>
            <a:r>
              <a:rPr lang="zh-TW" altLang="en-US" sz="2000"/>
              <a:t>的權限設定只對二進位檔案有效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一般使用者執行</a:t>
            </a:r>
            <a:r>
              <a:rPr lang="en-US" altLang="zh-TW" sz="2000"/>
              <a:t>passwd</a:t>
            </a:r>
            <a:r>
              <a:rPr lang="zh-TW" altLang="en-US" sz="2000"/>
              <a:t>指令來修改密碼時，</a:t>
            </a:r>
            <a:r>
              <a:rPr lang="en-US" altLang="zh-TW" sz="2000"/>
              <a:t>passwd</a:t>
            </a:r>
            <a:r>
              <a:rPr lang="zh-TW" altLang="en-US" sz="2000"/>
              <a:t>程序的權限就是執行者的權限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使用者執行具有</a:t>
            </a:r>
            <a:r>
              <a:rPr lang="en-US" altLang="zh-TW" sz="2000"/>
              <a:t>SUID</a:t>
            </a:r>
            <a:r>
              <a:rPr lang="zh-TW" altLang="en-US" sz="2000"/>
              <a:t>的檔案時，該檔案執行中的權限與該檔案的擁有者的權限相同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使用</a:t>
            </a:r>
            <a:r>
              <a:rPr lang="en-US" altLang="zh-TW" sz="2000"/>
              <a:t>find /home –perm -4000 </a:t>
            </a:r>
            <a:r>
              <a:rPr lang="zh-TW" altLang="en-US" sz="2000"/>
              <a:t>可查詢具有 </a:t>
            </a:r>
            <a:r>
              <a:rPr lang="en-US" altLang="zh-TW" sz="2000"/>
              <a:t>SUID </a:t>
            </a:r>
            <a:r>
              <a:rPr lang="zh-TW" altLang="en-US" sz="2000"/>
              <a:t>權限的檔案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53E6-BE32-754B-AE8C-04A3201B4439}" type="slidenum">
              <a:rPr lang="en-US" altLang="zh-TW"/>
              <a:pPr/>
              <a:t>93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9904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有關 </a:t>
            </a:r>
            <a:r>
              <a:rPr lang="en-US" altLang="zh-TW" sz="2400"/>
              <a:t>Linux </a:t>
            </a:r>
            <a:r>
              <a:rPr lang="zh-TW" altLang="en-US" sz="2400"/>
              <a:t>的程序觀念，下列哪些正確？ </a:t>
            </a:r>
            <a:r>
              <a:rPr lang="en-US" altLang="zh-TW" sz="2400"/>
              <a:t>ABC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所有程序都是由 </a:t>
            </a:r>
            <a:r>
              <a:rPr lang="en-US" altLang="zh-TW" sz="2000"/>
              <a:t>init </a:t>
            </a:r>
            <a:r>
              <a:rPr lang="zh-TW" altLang="en-US" sz="2000"/>
              <a:t>這一個程序分出來的，或再分出來的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子程序都是由父程序分出來的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程序就是只執行中的程式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程序和程序之間完全獨立，無法互相溝通</a:t>
            </a:r>
          </a:p>
          <a:p>
            <a:pPr lvl="1"/>
            <a:endParaRPr lang="zh-TW" altLang="en-US" sz="200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39B3-8D83-2843-AE3E-B4FB0D98A412}" type="slidenum">
              <a:rPr lang="en-US" altLang="zh-TW"/>
              <a:pPr/>
              <a:t>94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4095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/>
              <a:t>Linux</a:t>
            </a:r>
            <a:r>
              <a:rPr lang="zh-TW" altLang="en-US" sz="4000"/>
              <a:t>進階系統管理</a:t>
            </a:r>
            <a:br>
              <a:rPr lang="zh-TW" altLang="en-US" sz="4000"/>
            </a:br>
            <a:r>
              <a:rPr lang="zh-TW" altLang="en-US" sz="3600"/>
              <a:t>帳號與權限管理、程序管理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/>
              <a:t>崑山科技大學資訊傳播系</a:t>
            </a:r>
          </a:p>
          <a:p>
            <a:r>
              <a:rPr lang="zh-TW" altLang="en-US" sz="2400"/>
              <a:t>蔡德明</a:t>
            </a:r>
          </a:p>
          <a:p>
            <a:r>
              <a:rPr lang="en-US" altLang="zh-TW" sz="2400"/>
              <a:t>(</a:t>
            </a:r>
            <a:r>
              <a:rPr lang="zh-TW" altLang="en-US" sz="2400"/>
              <a:t>鳥哥</a:t>
            </a:r>
            <a:r>
              <a:rPr lang="en-US" altLang="zh-TW" sz="2400"/>
              <a:t>, VBird)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>
                <a:ea typeface="標楷體" charset="-120"/>
              </a:rPr>
              <a:t>經濟部資訊專業人員鑑定</a:t>
            </a:r>
            <a:r>
              <a:rPr lang="en-US" altLang="zh-TW" sz="2400">
                <a:latin typeface="標楷體" charset="-120"/>
                <a:ea typeface="標楷體" charset="-120"/>
              </a:rPr>
              <a:t>—</a:t>
            </a:r>
            <a:r>
              <a:rPr lang="zh-TW" altLang="en-US" sz="2400">
                <a:ea typeface="標楷體" charset="-120"/>
              </a:rPr>
              <a:t>開放式系統類</a:t>
            </a:r>
          </a:p>
        </p:txBody>
      </p:sp>
    </p:spTree>
    <p:extLst>
      <p:ext uri="{BB962C8B-B14F-4D97-AF65-F5344CB8AC3E}">
        <p14:creationId xmlns:p14="http://schemas.microsoft.com/office/powerpoint/2010/main" val="17301407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分享指引</a:t>
            </a:r>
          </a:p>
        </p:txBody>
      </p:sp>
      <p:sp>
        <p:nvSpPr>
          <p:cNvPr id="234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帳號管理</a:t>
            </a:r>
          </a:p>
          <a:p>
            <a:r>
              <a:rPr lang="zh-TW" altLang="en-US"/>
              <a:t>權限管理</a:t>
            </a:r>
          </a:p>
          <a:p>
            <a:r>
              <a:rPr lang="en-US" altLang="zh-TW"/>
              <a:t>BASH</a:t>
            </a:r>
            <a:r>
              <a:rPr lang="zh-TW" altLang="en-US"/>
              <a:t>的工作管理</a:t>
            </a:r>
          </a:p>
          <a:p>
            <a:r>
              <a:rPr lang="zh-TW" altLang="en-US"/>
              <a:t>程序管理</a:t>
            </a:r>
          </a:p>
          <a:p>
            <a:r>
              <a:rPr lang="zh-TW" altLang="en-US"/>
              <a:t>精選範例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4D45-05C8-FF4A-9924-BF7575B2F501}" type="slidenum">
              <a:rPr lang="en-US" altLang="zh-TW"/>
              <a:pPr/>
              <a:t>96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74250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帳號管理</a:t>
            </a:r>
          </a:p>
        </p:txBody>
      </p:sp>
      <p:sp>
        <p:nvSpPr>
          <p:cNvPr id="459779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457661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帳號</a:t>
            </a:r>
            <a:r>
              <a:rPr lang="en-US" altLang="zh-TW"/>
              <a:t>/</a:t>
            </a:r>
            <a:r>
              <a:rPr lang="zh-TW" altLang="en-US"/>
              <a:t>群組相關設定檔</a:t>
            </a: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400"/>
              <a:t>帳號相關設定檔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/etc/passwd		</a:t>
            </a:r>
            <a:r>
              <a:rPr lang="zh-TW" altLang="en-US" sz="2000"/>
              <a:t>使用者帳號參數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/etc/shadow		</a:t>
            </a:r>
            <a:r>
              <a:rPr lang="zh-TW" altLang="en-US" sz="2000"/>
              <a:t>使用者密碼相關參數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/etc/login.defs		</a:t>
            </a:r>
            <a:r>
              <a:rPr lang="zh-TW" altLang="en-US" sz="2000"/>
              <a:t>密碼、</a:t>
            </a:r>
            <a:r>
              <a:rPr lang="en-US" altLang="zh-TW" sz="2000"/>
              <a:t>UID</a:t>
            </a:r>
            <a:r>
              <a:rPr lang="zh-TW" altLang="en-US" sz="2000"/>
              <a:t>、</a:t>
            </a:r>
            <a:r>
              <a:rPr lang="en-US" altLang="zh-TW" sz="2000"/>
              <a:t>GID</a:t>
            </a:r>
            <a:r>
              <a:rPr lang="zh-TW" altLang="en-US" sz="2000"/>
              <a:t>等限制參數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/etc/default/useradd	</a:t>
            </a:r>
            <a:r>
              <a:rPr lang="zh-TW" altLang="en-US" sz="2000"/>
              <a:t>新建使用者參考檔案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/etc/skel/*		</a:t>
            </a:r>
            <a:r>
              <a:rPr lang="zh-TW" altLang="en-US" sz="2000"/>
              <a:t>預設家目錄參考檔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群組相關設定檔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/etc/group		</a:t>
            </a:r>
            <a:r>
              <a:rPr lang="zh-TW" altLang="en-US" sz="2000"/>
              <a:t>群組與</a:t>
            </a:r>
            <a:r>
              <a:rPr lang="en-US" altLang="zh-TW" sz="2000"/>
              <a:t>GID</a:t>
            </a:r>
            <a:r>
              <a:rPr lang="zh-TW" altLang="en-US" sz="2000"/>
              <a:t>還有支援的用戶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/etc/gshadow		</a:t>
            </a:r>
            <a:r>
              <a:rPr lang="zh-TW" altLang="en-US" sz="2000"/>
              <a:t>群組的密碼</a:t>
            </a:r>
            <a:r>
              <a:rPr lang="en-US" altLang="zh-TW" sz="2000"/>
              <a:t>(</a:t>
            </a:r>
            <a:r>
              <a:rPr lang="zh-TW" altLang="en-US" sz="2000"/>
              <a:t>少用</a:t>
            </a:r>
            <a:r>
              <a:rPr lang="en-US" altLang="zh-TW" sz="2000"/>
              <a:t>)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登入相關設定檔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/etc/shells		</a:t>
            </a:r>
            <a:r>
              <a:rPr lang="zh-TW" altLang="en-US" sz="2000"/>
              <a:t>使用者可使用的合法 </a:t>
            </a:r>
            <a:r>
              <a:rPr lang="en-US" altLang="zh-TW" sz="2000"/>
              <a:t>shell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/etc/nologin		</a:t>
            </a:r>
            <a:r>
              <a:rPr lang="zh-TW" altLang="en-US" sz="2000"/>
              <a:t>維護時所使用，對</a:t>
            </a:r>
            <a:r>
              <a:rPr lang="en-US" altLang="zh-TW" sz="2000"/>
              <a:t>root</a:t>
            </a:r>
            <a:r>
              <a:rPr lang="zh-TW" altLang="en-US" sz="2000"/>
              <a:t>無效。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E42B-6265-8646-B3FE-4DF559C7277B}" type="slidenum">
              <a:rPr lang="en-US" altLang="zh-TW"/>
              <a:pPr/>
              <a:t>98</a:t>
            </a:fld>
            <a:endParaRPr lang="en-US" altLang="zh-TW"/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</a:t>
            </a:r>
          </a:p>
        </p:txBody>
      </p:sp>
    </p:spTree>
    <p:extLst>
      <p:ext uri="{BB962C8B-B14F-4D97-AF65-F5344CB8AC3E}">
        <p14:creationId xmlns:p14="http://schemas.microsoft.com/office/powerpoint/2010/main" val="15819212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帳號</a:t>
            </a:r>
            <a:r>
              <a:rPr lang="en-US" altLang="zh-TW"/>
              <a:t>/</a:t>
            </a:r>
            <a:r>
              <a:rPr lang="zh-TW" altLang="en-US"/>
              <a:t>群組相關工具指令</a:t>
            </a:r>
          </a:p>
        </p:txBody>
      </p:sp>
      <p:sp>
        <p:nvSpPr>
          <p:cNvPr id="542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TW" altLang="en-US" sz="2400"/>
              <a:t>與使用者新增</a:t>
            </a:r>
            <a:r>
              <a:rPr lang="en-US" altLang="zh-TW" sz="2400"/>
              <a:t>/</a:t>
            </a:r>
            <a:r>
              <a:rPr lang="zh-TW" altLang="en-US" sz="2400"/>
              <a:t>修改</a:t>
            </a:r>
            <a:r>
              <a:rPr lang="en-US" altLang="zh-TW" sz="2400"/>
              <a:t>/</a:t>
            </a:r>
            <a:r>
              <a:rPr lang="zh-TW" altLang="en-US" sz="2400"/>
              <a:t>刪除有關之指令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useradd		</a:t>
            </a:r>
            <a:r>
              <a:rPr lang="zh-TW" altLang="en-US" sz="2000"/>
              <a:t>新增用戶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usermod		</a:t>
            </a:r>
            <a:r>
              <a:rPr lang="zh-TW" altLang="en-US" sz="2000"/>
              <a:t>修改用戶的參數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userdel		</a:t>
            </a:r>
            <a:r>
              <a:rPr lang="zh-TW" altLang="en-US" sz="2000"/>
              <a:t>刪除用戶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chsh		</a:t>
            </a:r>
            <a:r>
              <a:rPr lang="zh-TW" altLang="en-US" sz="2000"/>
              <a:t>修改使用者的 </a:t>
            </a:r>
            <a:r>
              <a:rPr lang="en-US" altLang="zh-TW" sz="2000"/>
              <a:t>shell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chfn		</a:t>
            </a:r>
            <a:r>
              <a:rPr lang="zh-TW" altLang="en-US" sz="2000"/>
              <a:t>修改</a:t>
            </a:r>
            <a:r>
              <a:rPr lang="en-US" altLang="zh-TW" sz="2000"/>
              <a:t>finger</a:t>
            </a:r>
            <a:r>
              <a:rPr lang="zh-TW" altLang="en-US" sz="2000"/>
              <a:t>的內容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passwd		</a:t>
            </a:r>
            <a:r>
              <a:rPr lang="zh-TW" altLang="en-US" sz="2000"/>
              <a:t>修改密碼</a:t>
            </a:r>
          </a:p>
          <a:p>
            <a:pPr>
              <a:lnSpc>
                <a:spcPct val="80000"/>
              </a:lnSpc>
            </a:pPr>
            <a:r>
              <a:rPr lang="zh-TW" altLang="en-US" sz="2400"/>
              <a:t>觀察使用者的相關指令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finger		</a:t>
            </a:r>
            <a:r>
              <a:rPr lang="zh-TW" altLang="en-US" sz="2000"/>
              <a:t>顯示使用者的家目錄</a:t>
            </a:r>
            <a:r>
              <a:rPr lang="en-US" altLang="zh-TW" sz="2000"/>
              <a:t>/shell/</a:t>
            </a:r>
            <a:r>
              <a:rPr lang="zh-TW" altLang="en-US" sz="2000"/>
              <a:t>計畫檔等資料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id		</a:t>
            </a:r>
            <a:r>
              <a:rPr lang="zh-TW" altLang="en-US" sz="2000"/>
              <a:t>顯示使用者的</a:t>
            </a:r>
            <a:r>
              <a:rPr lang="en-US" altLang="zh-TW" sz="2000"/>
              <a:t>UID</a:t>
            </a:r>
            <a:r>
              <a:rPr lang="zh-TW" altLang="en-US" sz="2000"/>
              <a:t>、</a:t>
            </a:r>
            <a:r>
              <a:rPr lang="en-US" altLang="zh-TW" sz="2000"/>
              <a:t>GID</a:t>
            </a:r>
            <a:r>
              <a:rPr lang="zh-TW" altLang="en-US" sz="2000"/>
              <a:t>等資料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groups		</a:t>
            </a:r>
            <a:r>
              <a:rPr lang="zh-TW" altLang="en-US" sz="2000"/>
              <a:t>顯示使用者加入的群組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w, who		</a:t>
            </a:r>
            <a:r>
              <a:rPr lang="zh-TW" altLang="en-US" sz="2000"/>
              <a:t>顯示目前在線上的使用者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last		</a:t>
            </a:r>
            <a:r>
              <a:rPr lang="zh-TW" altLang="en-US" sz="2000"/>
              <a:t>顯示過去有登入系統的帳號資訊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chage		</a:t>
            </a:r>
            <a:r>
              <a:rPr lang="zh-TW" altLang="en-US" sz="2000"/>
              <a:t>顯示</a:t>
            </a:r>
            <a:r>
              <a:rPr lang="en-US" altLang="zh-TW" sz="2000"/>
              <a:t>/</a:t>
            </a:r>
            <a:r>
              <a:rPr lang="zh-TW" altLang="en-US" sz="2000"/>
              <a:t>修改使用者密碼參數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F171-35C2-AD4C-AA94-E4E1B6DF7B64}" type="slidenum">
              <a:rPr lang="en-US" altLang="zh-TW"/>
              <a:pPr/>
              <a:t>99</a:t>
            </a:fld>
            <a:endParaRPr lang="en-US" altLang="zh-TW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</a:t>
            </a:r>
          </a:p>
        </p:txBody>
      </p:sp>
    </p:spTree>
    <p:extLst>
      <p:ext uri="{BB962C8B-B14F-4D97-AF65-F5344CB8AC3E}">
        <p14:creationId xmlns:p14="http://schemas.microsoft.com/office/powerpoint/2010/main" val="1502999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1920</TotalTime>
  <Words>8522</Words>
  <Application>Microsoft Macintosh PowerPoint</Application>
  <PresentationFormat>如螢幕大小 (4:3)</PresentationFormat>
  <Paragraphs>1449</Paragraphs>
  <Slides>163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163</vt:i4>
      </vt:variant>
    </vt:vector>
  </HeadingPairs>
  <TitlesOfParts>
    <vt:vector size="173" baseType="lpstr">
      <vt:lpstr>Arial</vt:lpstr>
      <vt:lpstr>Century Gothic</vt:lpstr>
      <vt:lpstr>Wingdings</vt:lpstr>
      <vt:lpstr>Wingdings 2</vt:lpstr>
      <vt:lpstr>Wingdings 3</vt:lpstr>
      <vt:lpstr>細明體</vt:lpstr>
      <vt:lpstr>微軟正黑體</vt:lpstr>
      <vt:lpstr>新細明體</vt:lpstr>
      <vt:lpstr>標楷體</vt:lpstr>
      <vt:lpstr>離子</vt:lpstr>
      <vt:lpstr>嵌入式系統 Lab02: RPi 基礎操作與管理</vt:lpstr>
      <vt:lpstr>Linux 基礎運作—BASH shell</vt:lpstr>
      <vt:lpstr>分享指引</vt:lpstr>
      <vt:lpstr>Bash shell</vt:lpstr>
      <vt:lpstr>Shell 的角色</vt:lpstr>
      <vt:lpstr>Linux shell</vt:lpstr>
      <vt:lpstr>bash 的功能</vt:lpstr>
      <vt:lpstr>bash 的慣用按鍵</vt:lpstr>
      <vt:lpstr>bash 的變數</vt:lpstr>
      <vt:lpstr>變數的呼叫/使用</vt:lpstr>
      <vt:lpstr>影響bash操作環境的變數</vt:lpstr>
      <vt:lpstr>變數的有效範圍</vt:lpstr>
      <vt:lpstr>bash 的內建指令</vt:lpstr>
      <vt:lpstr>歷史命令</vt:lpstr>
      <vt:lpstr>命令別名</vt:lpstr>
      <vt:lpstr>指令執行的順序</vt:lpstr>
      <vt:lpstr>環境參數設定檔</vt:lpstr>
      <vt:lpstr>萬用字元</vt:lpstr>
      <vt:lpstr>身份切換</vt:lpstr>
      <vt:lpstr>查閱檔案內容指令</vt:lpstr>
      <vt:lpstr>常用來查詢檔案內容的指令</vt:lpstr>
      <vt:lpstr>cat 與 nl</vt:lpstr>
      <vt:lpstr>head  與 tail</vt:lpstr>
      <vt:lpstr>查詢檔案屬性</vt:lpstr>
      <vt:lpstr>vi 與 vim 程式編輯器</vt:lpstr>
      <vt:lpstr>vi 是什麼</vt:lpstr>
      <vt:lpstr>vi 的慣用按鈕</vt:lpstr>
      <vt:lpstr>vim的環境設定</vt:lpstr>
      <vt:lpstr>資料流重導向</vt:lpstr>
      <vt:lpstr>指令的訊息</vt:lpstr>
      <vt:lpstr>訊息的顯示方式</vt:lpstr>
      <vt:lpstr>一個範例</vt:lpstr>
      <vt:lpstr>特殊寫法</vt:lpstr>
      <vt:lpstr>結束輸入關鍵字</vt:lpstr>
      <vt:lpstr>資料流重導向的使用時機</vt:lpstr>
      <vt:lpstr>連續指令的下達</vt:lpstr>
      <vt:lpstr>管線命令</vt:lpstr>
      <vt:lpstr>管線命令</vt:lpstr>
      <vt:lpstr>cut</vt:lpstr>
      <vt:lpstr>擷取字元 grep</vt:lpstr>
      <vt:lpstr>排序 sort</vt:lpstr>
      <vt:lpstr>單一輸出uniq與字元計算wc</vt:lpstr>
      <vt:lpstr>雙重導向 tee</vt:lpstr>
      <vt:lpstr>參數代換 xargs</vt:lpstr>
      <vt:lpstr>檔案/指令搜尋</vt:lpstr>
      <vt:lpstr>指令的搜尋</vt:lpstr>
      <vt:lpstr>由資料庫中搜尋檔案</vt:lpstr>
      <vt:lpstr>直接找硬碟：find</vt:lpstr>
      <vt:lpstr>正規表示法</vt:lpstr>
      <vt:lpstr>正規表示法</vt:lpstr>
      <vt:lpstr>正規表示法的字符</vt:lpstr>
      <vt:lpstr>工作管理(job control)</vt:lpstr>
      <vt:lpstr>Job control</vt:lpstr>
      <vt:lpstr>精選範例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Linux 基礎運作—帳號與程序管理</vt:lpstr>
      <vt:lpstr>分享指引</vt:lpstr>
      <vt:lpstr>Linux的帳號與群組</vt:lpstr>
      <vt:lpstr>帳號功能</vt:lpstr>
      <vt:lpstr>UID範圍</vt:lpstr>
      <vt:lpstr>帳號記錄檔</vt:lpstr>
      <vt:lpstr>密碼/etc/shadow格式</vt:lpstr>
      <vt:lpstr>群組功能</vt:lpstr>
      <vt:lpstr>帳號管理與身份切換</vt:lpstr>
      <vt:lpstr>新增使用者</vt:lpstr>
      <vt:lpstr>新增使用者的參考資訊</vt:lpstr>
      <vt:lpstr>密碼設定</vt:lpstr>
      <vt:lpstr>使用者參數修改/刪除</vt:lpstr>
      <vt:lpstr>群組處理</vt:lpstr>
      <vt:lpstr>使用者身份參數自我修改</vt:lpstr>
      <vt:lpstr> 用 su 切換身份</vt:lpstr>
      <vt:lpstr>使用sudo操作系統指令</vt:lpstr>
      <vt:lpstr>程序與程序管理</vt:lpstr>
      <vt:lpstr>程式與程序</vt:lpstr>
      <vt:lpstr>程序執行的範例</vt:lpstr>
      <vt:lpstr>程序的相關性</vt:lpstr>
      <vt:lpstr>程序的管理</vt:lpstr>
      <vt:lpstr>動態觀察程序</vt:lpstr>
      <vt:lpstr>程序樹相關性與程序的刪除</vt:lpstr>
      <vt:lpstr>程序的nice值功能</vt:lpstr>
      <vt:lpstr>程式的執行順序</vt:lpstr>
      <vt:lpstr>nice值的使用</vt:lpstr>
      <vt:lpstr>精選範例</vt:lpstr>
      <vt:lpstr>PowerPoint 簡報</vt:lpstr>
      <vt:lpstr>PowerPoint 簡報</vt:lpstr>
      <vt:lpstr>PowerPoint 簡報</vt:lpstr>
      <vt:lpstr>PowerPoint 簡報</vt:lpstr>
      <vt:lpstr>Linux進階系統管理 帳號與權限管理、程序管理</vt:lpstr>
      <vt:lpstr>分享指引</vt:lpstr>
      <vt:lpstr>帳號管理</vt:lpstr>
      <vt:lpstr>帳號/群組相關設定檔</vt:lpstr>
      <vt:lpstr>帳號/群組相關工具指令</vt:lpstr>
      <vt:lpstr>帳號/群組切換的方法</vt:lpstr>
      <vt:lpstr>bash與使用者有關的變數</vt:lpstr>
      <vt:lpstr>使用者工作排程相關</vt:lpstr>
      <vt:lpstr>權限管理</vt:lpstr>
      <vt:lpstr>檔案的權限</vt:lpstr>
      <vt:lpstr>檔案/目錄權限的意義</vt:lpstr>
      <vt:lpstr>權限的應用</vt:lpstr>
      <vt:lpstr>權限的應用(續)</vt:lpstr>
      <vt:lpstr>特殊屬性與旗標</vt:lpstr>
      <vt:lpstr>BASH的工作管理</vt:lpstr>
      <vt:lpstr>job control</vt:lpstr>
      <vt:lpstr>程序管理</vt:lpstr>
      <vt:lpstr>觀察程序的重要指令</vt:lpstr>
      <vt:lpstr>程序的優先執行緒(Priority)</vt:lpstr>
      <vt:lpstr>程序的控制</vt:lpstr>
      <vt:lpstr>精選範例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Linux進階系統管理 Shell scripts</vt:lpstr>
      <vt:lpstr>分享指引</vt:lpstr>
      <vt:lpstr>BASH複習</vt:lpstr>
      <vt:lpstr>萬用字元的支援</vt:lpstr>
      <vt:lpstr>Bash的變數</vt:lpstr>
      <vt:lpstr>變數的呼叫/使用</vt:lpstr>
      <vt:lpstr>亂數產生器</vt:lpstr>
      <vt:lpstr>命令別名與歷史命令</vt:lpstr>
      <vt:lpstr>指令執行的順序</vt:lpstr>
      <vt:lpstr>資料流重導向</vt:lpstr>
      <vt:lpstr>管線命令</vt:lpstr>
      <vt:lpstr>正規表示法</vt:lpstr>
      <vt:lpstr>利用test判斷</vt:lpstr>
      <vt:lpstr>利用test判斷(續)</vt:lpstr>
      <vt:lpstr>Shell scripts</vt:lpstr>
      <vt:lpstr>Shell script</vt:lpstr>
      <vt:lpstr>撰寫習慣與執行</vt:lpstr>
      <vt:lpstr>第一支script</vt:lpstr>
      <vt:lpstr>執行方式與結果</vt:lpstr>
      <vt:lpstr>鍵盤直接輸入變數 read</vt:lpstr>
      <vt:lpstr>外加指令$(cmd)與`cmd`的功能</vt:lpstr>
      <vt:lpstr>數學運算功能</vt:lpstr>
      <vt:lpstr>條件判斷 if…then…fi</vt:lpstr>
      <vt:lpstr>script的內建變數</vt:lpstr>
      <vt:lpstr>script後接參數的運用</vt:lpstr>
      <vt:lpstr>利用特定目標 case … esac</vt:lpstr>
      <vt:lpstr>固定數量迴圈for do done</vt:lpstr>
      <vt:lpstr>不固定數量迴圈while, until</vt:lpstr>
      <vt:lpstr>精選範例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CMT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VBird</dc:creator>
  <cp:lastModifiedBy>Lo Robert</cp:lastModifiedBy>
  <cp:revision>337</cp:revision>
  <dcterms:created xsi:type="dcterms:W3CDTF">2008-03-25T04:04:24Z</dcterms:created>
  <dcterms:modified xsi:type="dcterms:W3CDTF">2017-09-17T14:27:01Z</dcterms:modified>
</cp:coreProperties>
</file>