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25"/>
  </p:notesMasterIdLst>
  <p:handoutMasterIdLst>
    <p:handoutMasterId r:id="rId26"/>
  </p:handoutMasterIdLst>
  <p:sldIdLst>
    <p:sldId id="281" r:id="rId2"/>
    <p:sldId id="258" r:id="rId3"/>
    <p:sldId id="259" r:id="rId4"/>
    <p:sldId id="278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730"/>
  </p:normalViewPr>
  <p:slideViewPr>
    <p:cSldViewPr>
      <p:cViewPr varScale="1">
        <p:scale>
          <a:sx n="86" d="100"/>
          <a:sy n="86" d="100"/>
        </p:scale>
        <p:origin x="933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2865F81-BC92-7D47-AE6A-6A4E3A1E915C}" type="datetimeFigureOut">
              <a:rPr lang="zh-TW" altLang="en-US"/>
              <a:pPr>
                <a:defRPr/>
              </a:pPr>
              <a:t>2017/6/29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6CF291C-56A1-D746-A5FB-69E967373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80D0ACE2-9455-3346-885C-ACF8BFDB96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9413A17C-4992-EC42-A905-F49A7A31B218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D8540A29-BDF1-0742-ADBE-27E24D696E86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63CE9D81-58E4-D14F-8FBA-5E58D96D9BBB}" type="slidenum">
              <a:rPr lang="en-US" altLang="zh-TW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D7F2406A-7EF1-8049-A0A1-9C32E5603A7E}" type="slidenum">
              <a:rPr lang="en-US" altLang="zh-TW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FA40C3D1-79DD-DB43-A9F9-72E237C117C5}" type="slidenum">
              <a:rPr lang="en-US" altLang="zh-TW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315ACD22-FC56-6A45-8458-8995ACAC2219}" type="slidenum">
              <a:rPr lang="en-US" altLang="zh-TW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9BF61D72-22DC-2747-8FB3-8E77B7DE5C4F}" type="slidenum">
              <a:rPr lang="en-US" altLang="zh-TW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0C7B8115-ECFB-1E4D-8282-0475642C327E}" type="slidenum">
              <a:rPr lang="en-US" altLang="zh-TW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BB5878E6-F463-AD4A-A517-15E122BA2865}" type="slidenum">
              <a:rPr lang="en-US" altLang="zh-TW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B7B42F3F-B813-E84D-9C15-405B6AA3EB57}" type="slidenum">
              <a:rPr lang="en-US" altLang="zh-TW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B0376ED6-B090-7E4E-8965-15A86F06CB83}" type="slidenum">
              <a:rPr lang="en-US" altLang="zh-TW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0C71597C-1BEC-8043-BDAA-9127806CD470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E23600B3-B64F-4747-B346-69BCB01CA00A}" type="slidenum">
              <a:rPr lang="en-US" altLang="zh-TW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1CC12F0C-FE5A-FD4A-9897-F50A4F48E6E4}" type="slidenum">
              <a:rPr lang="en-US" altLang="zh-TW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F72A90B6-AD70-4840-82AD-1AEC630A602A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D75181AD-A931-8943-ABAD-B0D11F870041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1C673115-DC20-374E-B3CE-FBC0A3650204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3292D3C2-D82D-AF42-B0D3-E496FE9B6773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2D1AC1C6-A15D-604D-B54F-D0C5E9D89BBF}" type="slidenum">
              <a:rPr lang="en-US" altLang="zh-TW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868E2BFE-707F-A247-A99F-85EA736E5AB5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defRPr/>
            </a:pPr>
            <a:fld id="{C17DA4B3-D36C-B84C-A2A9-7010CC441111}" type="slidenum">
              <a:rPr lang="en-US" altLang="zh-TW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zh-TW" altLang="zh-TW"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E01824-B239-AC40-9A02-B8B9258053E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B5A2E-E694-1245-9853-740B85580A0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B5A2E-E694-1245-9853-740B85580A0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B5A2E-E694-1245-9853-740B85580A0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B5A2E-E694-1245-9853-740B85580A0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B5A2E-E694-1245-9853-740B85580A0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B5A2E-E694-1245-9853-740B85580A0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8F03B-2891-574B-AB88-B09D65799E6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E7389-8895-9F42-89BA-A1C230233A4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74EB2-9DF4-5A40-98CD-E243F13DBC4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064B67-71F7-A344-8569-92ECD33FFC5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B5A2E-E694-1245-9853-740B85580A0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F6A27-02B6-3840-BC5D-BE09A9F14DFA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C93CE-66C5-2046-9531-5F0610755CB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5CE38A-798A-A146-8192-5483605F392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99535-7685-014A-B294-6DAB210E2DB9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205B5A2E-E694-1245-9853-740B85580A0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1123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reebsd.org.hk/html/python/tut_tw/tut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7280964" cy="1915647"/>
          </a:xfrm>
        </p:spPr>
        <p:txBody>
          <a:bodyPr/>
          <a:lstStyle/>
          <a:p>
            <a:r>
              <a:rPr kumimoji="1" lang="zh-TW" altLang="en-US" dirty="0"/>
              <a:t>嵌入式系統</a:t>
            </a:r>
            <a:br>
              <a:rPr kumimoji="1" lang="en-US" altLang="zh-TW" dirty="0"/>
            </a:br>
            <a:r>
              <a:rPr kumimoji="1" lang="en-US" altLang="zh-TW" dirty="0"/>
              <a:t>Lab 04: Python </a:t>
            </a:r>
            <a:r>
              <a:rPr kumimoji="1" lang="zh-TW" altLang="en-US" dirty="0"/>
              <a:t>程式設計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銘傳大學 電腦與通訊</a:t>
            </a:r>
            <a:r>
              <a:rPr kumimoji="1" lang="zh-TW" altLang="en-US"/>
              <a:t>工程學系</a:t>
            </a:r>
            <a:r>
              <a:rPr kumimoji="1" lang="en-US" altLang="zh-TW"/>
              <a:t>  </a:t>
            </a:r>
            <a:r>
              <a:rPr kumimoji="1" lang="zh-TW" altLang="en-US" dirty="0"/>
              <a:t>羅嘉寧</a:t>
            </a:r>
          </a:p>
        </p:txBody>
      </p:sp>
    </p:spTree>
    <p:extLst>
      <p:ext uri="{BB962C8B-B14F-4D97-AF65-F5344CB8AC3E}">
        <p14:creationId xmlns:p14="http://schemas.microsoft.com/office/powerpoint/2010/main" val="59843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基本型態 </a:t>
            </a:r>
            <a:r>
              <a:rPr lang="en-US" altLang="zh-TW"/>
              <a:t>(Numbers and String)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/>
              <a:t>Numbers (</a:t>
            </a:r>
            <a:r>
              <a:rPr lang="zh-TW" altLang="en-US" sz="2600"/>
              <a:t>數</a:t>
            </a:r>
            <a:r>
              <a:rPr lang="en-US" altLang="zh-TW" sz="2600"/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a = 3			# Integer (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整數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b = 4.5			# Float point (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浮點數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c = 51728888333L		# Long Integer (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精準度無限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d = 4 + 3j			# Complex number (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複數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/>
              <a:t>Strings (</a:t>
            </a:r>
            <a:r>
              <a:rPr lang="zh-TW" altLang="en-US" sz="2600"/>
              <a:t>字串</a:t>
            </a:r>
            <a:r>
              <a:rPr lang="en-US" altLang="zh-TW" sz="2600"/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a = ‘Hello’			# Single quotes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b = “World”			# Double quotes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c = “Bob said ‘hey there.’”	# A mix of both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d = ‘’’A triple qouted string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  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#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 跨越多行的字串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(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用於執行檔案中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can span multiple lines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like this’’’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e = “””Also works for double quotes”””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   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#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 跨越多行的字串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(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用於執行檔案中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A90D66E-BED2-43C5-BCCD-B95C723B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基本型態 </a:t>
            </a:r>
            <a:r>
              <a:rPr lang="en-US" altLang="zh-TW"/>
              <a:t>– </a:t>
            </a:r>
            <a:r>
              <a:rPr lang="zh-TW" altLang="en-US"/>
              <a:t>串列</a:t>
            </a:r>
            <a:r>
              <a:rPr lang="en-US" altLang="zh-TW"/>
              <a:t>(Lists)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en-US"/>
              <a:t>任意物件的串列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a = [2, 3, 4]		     # A list of integer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b = [2, 7, 3.5, “Hello”]     # A mixed list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c = []			     # An empty list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d = [2, [a, b]]		     # A list containing a list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e = a + b			     # Join two lists</a:t>
            </a:r>
          </a:p>
          <a:p>
            <a:pPr eaLnBrk="1" hangingPunct="1">
              <a:defRPr/>
            </a:pPr>
            <a:r>
              <a:rPr lang="zh-TW" altLang="en-US"/>
              <a:t>串列的操作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x = a[1] 		# Get 2nd element (0 is first)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y = b[1:3] 	# Return a sub-list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z = d[1][0][2] 	# Nested lists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 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(z is 4)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b[0] = 42 		# Change an element</a:t>
            </a:r>
          </a:p>
          <a:p>
            <a:pPr lvl="1" eaLnBrk="1" hangingPunct="1">
              <a:buFont typeface="Wingdings" charset="2"/>
              <a:buNone/>
              <a:defRPr/>
            </a:pPr>
            <a:endParaRPr lang="en-US" altLang="zh-TW" sz="1800">
              <a:solidFill>
                <a:srgbClr val="3333FF"/>
              </a:solidFill>
              <a:latin typeface="Bitstream Vera Sans Mono" charset="0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2555875" y="2492375"/>
            <a:ext cx="3600450" cy="2665413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480F25E-8558-49DF-B518-CCF90571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基本型態 </a:t>
            </a:r>
            <a:r>
              <a:rPr lang="en-US" altLang="zh-TW"/>
              <a:t>– </a:t>
            </a:r>
            <a:r>
              <a:rPr lang="zh-TW" altLang="en-US"/>
              <a:t>固定有序列</a:t>
            </a:r>
            <a:r>
              <a:rPr lang="en-US" altLang="zh-TW"/>
              <a:t>(Tuples)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/>
              <a:t>Tuples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600">
                <a:solidFill>
                  <a:srgbClr val="3333FF"/>
                </a:solidFill>
                <a:latin typeface="Bitstream Vera Sans Mono" charset="0"/>
              </a:rPr>
              <a:t>f = (2,3,4,5) 			# A tuple of integers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600">
                <a:solidFill>
                  <a:srgbClr val="3333FF"/>
                </a:solidFill>
                <a:latin typeface="Bitstream Vera Sans Mono" charset="0"/>
              </a:rPr>
              <a:t>g = (,) 				# An empty tuple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600">
                <a:solidFill>
                  <a:srgbClr val="3333FF"/>
                </a:solidFill>
                <a:latin typeface="Bitstream Vera Sans Mono" charset="0"/>
              </a:rPr>
              <a:t>h = (2, [3,4], (10,11,12)) 		# A tuple containing 					  	  mixed objects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/>
              <a:t>Tuples</a:t>
            </a:r>
            <a:r>
              <a:rPr lang="zh-TW" altLang="en-US" sz="2600"/>
              <a:t>的操作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600">
                <a:solidFill>
                  <a:srgbClr val="3333FF"/>
                </a:solidFill>
                <a:latin typeface="Bitstream Vera Sans Mono" charset="0"/>
              </a:rPr>
              <a:t>x = f[1] 		# Element access. x = 3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600">
                <a:solidFill>
                  <a:srgbClr val="3333FF"/>
                </a:solidFill>
                <a:latin typeface="Bitstream Vera Sans Mono" charset="0"/>
              </a:rPr>
              <a:t>y = f[1:3] 		# Slices. y = (3,4)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600">
                <a:solidFill>
                  <a:srgbClr val="3333FF"/>
                </a:solidFill>
                <a:latin typeface="Bitstream Vera Sans Mono" charset="0"/>
              </a:rPr>
              <a:t>z = h[1][1] 		# Nesting. z = 4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600"/>
              <a:t>特色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 sz="2200"/>
              <a:t>與</a:t>
            </a:r>
            <a:r>
              <a:rPr lang="en-US" altLang="zh-TW" sz="2200"/>
              <a:t>list</a:t>
            </a:r>
            <a:r>
              <a:rPr lang="zh-TW" altLang="en-US" sz="2200"/>
              <a:t>類似，最大的不同</a:t>
            </a:r>
            <a:r>
              <a:rPr lang="en-US" altLang="zh-TW" sz="2200"/>
              <a:t>tuple</a:t>
            </a:r>
            <a:r>
              <a:rPr lang="zh-TW" altLang="en-US" sz="2200"/>
              <a:t>是一種</a:t>
            </a:r>
            <a:r>
              <a:rPr lang="zh-TW" altLang="en-US" sz="2200">
                <a:solidFill>
                  <a:srgbClr val="FF0000"/>
                </a:solidFill>
              </a:rPr>
              <a:t>唯讀且不可變更</a:t>
            </a:r>
            <a:r>
              <a:rPr lang="zh-TW" altLang="en-US" sz="2200"/>
              <a:t>的資料結構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 sz="2200"/>
              <a:t>不可取代</a:t>
            </a:r>
            <a:r>
              <a:rPr lang="en-US" altLang="zh-TW" sz="2200"/>
              <a:t>tuple</a:t>
            </a:r>
            <a:r>
              <a:rPr lang="zh-TW" altLang="en-US" sz="2200"/>
              <a:t>中的任意一個元素，因為它是唯讀不可變更的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69D7F0E-278B-40D9-9C2F-0F0FF606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基本型態 </a:t>
            </a:r>
            <a:r>
              <a:rPr lang="en-US" altLang="zh-TW"/>
              <a:t>– </a:t>
            </a:r>
            <a:r>
              <a:rPr lang="zh-TW" altLang="en-US"/>
              <a:t>字典 </a:t>
            </a:r>
            <a:r>
              <a:rPr lang="en-US" altLang="zh-TW"/>
              <a:t>(Dictionaries)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1700"/>
              <a:t>Dictionaries (</a:t>
            </a:r>
            <a:r>
              <a:rPr lang="zh-TW" altLang="en-US" sz="1700"/>
              <a:t>關聯陣列</a:t>
            </a:r>
            <a:r>
              <a:rPr lang="en-US" altLang="zh-TW" sz="1700"/>
              <a:t>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a = { } 			# An empty dictionary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b = { ’x’: 3, ’y’: 4 }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c = { ’uid’: 105,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   ’login’: ’beazley’,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   ’name’ : ’David Beazley’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 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1700"/>
              <a:t>Dictionaries</a:t>
            </a:r>
            <a:r>
              <a:rPr lang="zh-TW" altLang="en-US" sz="1700"/>
              <a:t>的存取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u = c[’uid’] 		# Get an element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c[’shell’] = "/bin/sh" 	# Set an element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if c.has_key("directory"): 	# Check for presence of an member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d = c[’directory’]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else: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d = None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TW" sz="1500">
              <a:solidFill>
                <a:srgbClr val="3333FF"/>
              </a:solidFill>
              <a:latin typeface="Bitstream Vera Sans Mono" charset="0"/>
            </a:endParaRP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d = c.get("directory",None) 	# Same thing, more compact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TW" sz="1500">
              <a:solidFill>
                <a:srgbClr val="3333FF"/>
              </a:solidFill>
              <a:latin typeface="Bitstream Vera Sans Mono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15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C10F63C-1383-4265-B1BA-01665FBB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迴圈 </a:t>
            </a:r>
            <a:r>
              <a:rPr lang="en-US" altLang="zh-TW"/>
              <a:t>(Loops)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1900"/>
              <a:t>while</a:t>
            </a:r>
            <a:r>
              <a:rPr lang="zh-TW" altLang="en-US" sz="1900"/>
              <a:t>敘述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while a &lt; b: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# Do something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a = a + 1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1900"/>
              <a:t>for</a:t>
            </a:r>
            <a:r>
              <a:rPr lang="zh-TW" altLang="en-US" sz="1900"/>
              <a:t>敘述 </a:t>
            </a:r>
            <a:r>
              <a:rPr lang="en-US" altLang="zh-TW" sz="1900"/>
              <a:t>(</a:t>
            </a:r>
            <a:r>
              <a:rPr lang="zh-TW" altLang="en-US" sz="1900"/>
              <a:t>走訪序列的元素</a:t>
            </a:r>
            <a:r>
              <a:rPr lang="en-US" altLang="zh-TW" sz="1900"/>
              <a:t>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for i in [3, 4, 10, 25]: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print i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TW" sz="1700">
              <a:solidFill>
                <a:srgbClr val="3333FF"/>
              </a:solidFill>
              <a:latin typeface="Bitstream Vera Sans Mono" charset="0"/>
            </a:endParaRP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# Print characters one at a time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for c in "Hello World":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print c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TW" sz="1700">
              <a:solidFill>
                <a:srgbClr val="3333FF"/>
              </a:solidFill>
              <a:latin typeface="Bitstream Vera Sans Mono" charset="0"/>
            </a:endParaRP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# Loop over a range of numbers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for i in range(0,100):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print i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1700">
              <a:solidFill>
                <a:srgbClr val="3333FF"/>
              </a:solidFill>
              <a:latin typeface="Bitstream Vera Sans Mono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79789FD-1BD5-4EFD-9A6A-D7836C58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函式 </a:t>
            </a:r>
            <a:r>
              <a:rPr lang="en-US" altLang="zh-TW"/>
              <a:t>(Functions)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1900"/>
              <a:t>def</a:t>
            </a:r>
            <a:r>
              <a:rPr lang="zh-TW" altLang="en-US" sz="1900"/>
              <a:t>敘述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# Return the remainder of a/b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def remainder(a,b):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q = a/b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r = a - q*b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return r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TW" sz="1700">
              <a:solidFill>
                <a:srgbClr val="3333FF"/>
              </a:solidFill>
              <a:latin typeface="Bitstream Vera Sans Mono" charset="0"/>
            </a:endParaRP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# Now use it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a = remainder(42,5) 		# a = 2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TW" altLang="en-US" sz="1900"/>
              <a:t>回傳一個以上的值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def divide(a,b):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q = a/b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r = a - q*b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return q,r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TW" sz="1700">
              <a:solidFill>
                <a:srgbClr val="3333FF"/>
              </a:solidFill>
              <a:latin typeface="Bitstream Vera Sans Mono" charset="0"/>
            </a:endParaRP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x,y = divide(42,5) 		# x = 8, y =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81AFC5-3AD8-44F5-9EA5-AE0C1333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類別 </a:t>
            </a:r>
            <a:r>
              <a:rPr lang="en-US" altLang="zh-TW"/>
              <a:t>(Classes)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1900"/>
              <a:t>class</a:t>
            </a:r>
            <a:r>
              <a:rPr lang="zh-TW" altLang="en-US" sz="1900"/>
              <a:t>敘述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class Account: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def __init__(self, initial):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	self.balance = initial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def deposit(self, amt):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	self.balance = self.balance + amt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def withdraw(self,amt):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	self.balance = self.balance - amt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def getbalance(self):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		return self.balance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TW" altLang="en-US" sz="1900"/>
              <a:t>使用定義好的</a:t>
            </a:r>
            <a:r>
              <a:rPr lang="en-US" altLang="zh-TW" sz="1900"/>
              <a:t>class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a = Account(1000.00)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a.deposit(550.23)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a.deposit(100)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a.withdraw(50)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700">
                <a:solidFill>
                  <a:srgbClr val="3333FF"/>
                </a:solidFill>
                <a:latin typeface="Bitstream Vera Sans Mono" charset="0"/>
              </a:rPr>
              <a:t>print a.getbalance()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1700">
              <a:solidFill>
                <a:srgbClr val="3333FF"/>
              </a:solidFill>
              <a:latin typeface="Bitstream Vera Sans Mono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8E10BC6-4B79-46AD-B76D-C0B969DA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例外處理 </a:t>
            </a:r>
            <a:r>
              <a:rPr lang="en-US" altLang="zh-TW"/>
              <a:t>(Exceptions)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1700"/>
              <a:t>try</a:t>
            </a:r>
            <a:r>
              <a:rPr lang="zh-TW" altLang="en-US" sz="1700"/>
              <a:t>敘述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try: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f = open("foo")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except IOError: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print "Couldn’t open ’foo’. Sorry."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1700"/>
              <a:t>raise</a:t>
            </a:r>
            <a:r>
              <a:rPr lang="zh-TW" altLang="en-US" sz="1700"/>
              <a:t>敘述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def factorial(n):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if n &lt; 0: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	raise ValueError,"Expected non-negative number"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if (n &lt;= 1): return 1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else: return n*factorial(n-1)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TW" altLang="en-US" sz="1700"/>
              <a:t>沒有處理的例外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&gt;&gt;&gt; </a:t>
            </a:r>
            <a:r>
              <a:rPr lang="en-US" altLang="zh-TW" sz="1500" b="1">
                <a:solidFill>
                  <a:srgbClr val="3333FF"/>
                </a:solidFill>
                <a:latin typeface="Bitstream Vera Sans Mono" charset="0"/>
              </a:rPr>
              <a:t>factorial(-1)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Traceback (innermost last):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File "&lt;stdin&gt;", line 1, in ?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File "&lt;stdin&gt;", line 3, in factorial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ValueError: Expected non-negative number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&gt;&gt;&gt;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5C2235-4295-41C5-8E8B-ACE2553B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檔案處理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/>
              <a:t>open()</a:t>
            </a:r>
            <a:r>
              <a:rPr lang="zh-TW" altLang="en-US" sz="2600"/>
              <a:t>函式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f = open("foo","w") 	# Open a file for writing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g = open("bar","r") 	# Open a file for reading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600"/>
              <a:t>檔案的讀取</a:t>
            </a:r>
            <a:r>
              <a:rPr lang="en-US" altLang="zh-TW" sz="2600"/>
              <a:t>/</a:t>
            </a:r>
            <a:r>
              <a:rPr lang="zh-TW" altLang="en-US" sz="2600"/>
              <a:t>寫入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f.write("Hello World")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data = g.read() 		# Read all data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line = g.readline() 	# Read a single line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lines = g.readlines() 	# Read data as a list of lines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600"/>
              <a:t>格式化的輸入輸出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 sz="2200"/>
              <a:t>使用</a:t>
            </a:r>
            <a:r>
              <a:rPr lang="en-US" altLang="zh-TW" sz="2200"/>
              <a:t>%</a:t>
            </a:r>
            <a:r>
              <a:rPr lang="zh-TW" altLang="en-US" sz="2200"/>
              <a:t>來格式化字串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for i in range(0,10):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f.write("2 times %d = %d\n" % (i, 2*i))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CF42C24-3FF0-4F8F-9BB9-DF7D70B5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模組 </a:t>
            </a:r>
            <a:r>
              <a:rPr lang="en-US" altLang="zh-TW"/>
              <a:t>(Modules)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zh-TW" altLang="en-US" sz="1700"/>
              <a:t>程式可分成好幾個模組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# numbers.py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def divide(a,b):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q = a/b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r = a - q*b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return q,r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TW" sz="1500">
              <a:solidFill>
                <a:srgbClr val="3333FF"/>
              </a:solidFill>
              <a:latin typeface="Bitstream Vera Sans Mono" charset="0"/>
            </a:endParaRP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def gcd(x,y):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g = y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while x &gt; 0: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	g = x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	x = y % x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	y = g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	return 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1700"/>
              <a:t>import</a:t>
            </a:r>
            <a:r>
              <a:rPr lang="zh-TW" altLang="en-US" sz="1700"/>
              <a:t>敘述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import numbers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x,y = numbers.divide(42,5)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1500">
                <a:solidFill>
                  <a:srgbClr val="3333FF"/>
                </a:solidFill>
                <a:latin typeface="Bitstream Vera Sans Mono" charset="0"/>
              </a:rPr>
              <a:t>n = numbers.gcd(7291823, 5683)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D8BF83-3941-4FD0-8F71-86804737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簡介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/>
              <a:t>Script Program Language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/>
              <a:t>Object-Oriented Program Language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/>
              <a:t>General-Purpose Program Language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/>
              <a:t>Easy to learn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/>
              <a:t>誰在使用</a:t>
            </a:r>
            <a:r>
              <a:rPr lang="en-US" altLang="zh-TW"/>
              <a:t>Python</a:t>
            </a:r>
            <a:r>
              <a:rPr lang="zh-TW" altLang="en-US"/>
              <a:t>呢</a:t>
            </a:r>
            <a:r>
              <a:rPr lang="en-US" altLang="zh-TW"/>
              <a:t>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/>
              <a:t>大神</a:t>
            </a:r>
            <a:r>
              <a:rPr lang="en-US" altLang="zh-TW"/>
              <a:t>Google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/>
              <a:t>美國太空總署</a:t>
            </a:r>
            <a:r>
              <a:rPr lang="en-US" altLang="zh-TW"/>
              <a:t>(NASA)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/>
              <a:t>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/>
              <a:t>[How to Become a Hacker] </a:t>
            </a:r>
            <a:r>
              <a:rPr lang="zh-TW" altLang="en-US"/>
              <a:t>一文中推薦使用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AC34878-1B10-48F3-9A0A-140FB81C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Python</a:t>
            </a:r>
            <a:r>
              <a:rPr lang="zh-TW" altLang="en-US"/>
              <a:t>的標準模組函式庫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600"/>
              <a:t>Python</a:t>
            </a:r>
            <a:r>
              <a:rPr lang="zh-TW" altLang="en-US" sz="2600"/>
              <a:t>本身就包含了大量的模組提供使用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200"/>
              <a:t>String 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200"/>
              <a:t>Operating system interfaces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200"/>
              <a:t>Networking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200"/>
              <a:t>Threads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200"/>
              <a:t>GUI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200"/>
              <a:t>Database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200"/>
              <a:t>Language services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200"/>
              <a:t>Security.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TW" altLang="en-US" sz="2600"/>
              <a:t>使用模組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2000">
                <a:solidFill>
                  <a:srgbClr val="3333FF"/>
                </a:solidFill>
                <a:latin typeface="Bitstream Vera Sans Mono" charset="0"/>
              </a:rPr>
              <a:t>import string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2000">
                <a:solidFill>
                  <a:srgbClr val="3333FF"/>
                </a:solidFill>
                <a:latin typeface="Bitstream Vera Sans Mono" charset="0"/>
              </a:rPr>
              <a:t>...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r>
              <a:rPr lang="en-US" altLang="zh-TW" sz="2000">
                <a:solidFill>
                  <a:srgbClr val="3333FF"/>
                </a:solidFill>
                <a:latin typeface="Bitstream Vera Sans Mono" charset="0"/>
              </a:rPr>
              <a:t>a = string.split(x)</a:t>
            </a:r>
          </a:p>
          <a:p>
            <a:pPr lvl="1" eaLnBrk="1" hangingPunct="1">
              <a:lnSpc>
                <a:spcPct val="80000"/>
              </a:lnSpc>
              <a:buFont typeface="Wingdings" charset="2"/>
              <a:buNone/>
              <a:defRPr/>
            </a:pPr>
            <a:endParaRPr lang="en-US" altLang="zh-TW" sz="2000">
              <a:solidFill>
                <a:srgbClr val="3333FF"/>
              </a:solidFill>
              <a:latin typeface="Bitstream Vera Sans Mono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332344-927B-429A-8305-4831F7D0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參考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官方網頁</a:t>
            </a:r>
            <a:r>
              <a:rPr lang="en-US" altLang="zh-TW"/>
              <a:t>(</a:t>
            </a:r>
            <a:r>
              <a:rPr lang="zh-TW" altLang="en-US"/>
              <a:t>英</a:t>
            </a:r>
            <a:r>
              <a:rPr lang="en-US" altLang="zh-TW"/>
              <a:t>)</a:t>
            </a:r>
          </a:p>
          <a:p>
            <a:pPr lvl="1" eaLnBrk="1" hangingPunct="1">
              <a:defRPr/>
            </a:pPr>
            <a:r>
              <a:rPr lang="en-US" altLang="zh-TW">
                <a:hlinkClick r:id="rId3"/>
              </a:rPr>
              <a:t>http://www.python.org</a:t>
            </a:r>
            <a:endParaRPr lang="en-US" altLang="zh-TW"/>
          </a:p>
          <a:p>
            <a:pPr eaLnBrk="1" hangingPunct="1">
              <a:defRPr/>
            </a:pPr>
            <a:r>
              <a:rPr lang="en-US" altLang="zh-TW"/>
              <a:t>Python</a:t>
            </a:r>
            <a:r>
              <a:rPr lang="zh-TW" altLang="en-US"/>
              <a:t>教學文件</a:t>
            </a:r>
            <a:r>
              <a:rPr lang="en-US" altLang="zh-TW"/>
              <a:t>(</a:t>
            </a:r>
            <a:r>
              <a:rPr lang="zh-TW" altLang="en-US"/>
              <a:t>中</a:t>
            </a:r>
            <a:r>
              <a:rPr lang="en-US" altLang="zh-TW"/>
              <a:t>)</a:t>
            </a:r>
          </a:p>
          <a:p>
            <a:pPr lvl="1" eaLnBrk="1" hangingPunct="1">
              <a:defRPr/>
            </a:pPr>
            <a:r>
              <a:rPr lang="en-US" altLang="zh-TW">
                <a:hlinkClick r:id="rId4"/>
              </a:rPr>
              <a:t>http://www.freebsd.org.hk/html/python/tut_tw/tut.html</a:t>
            </a:r>
            <a:endParaRPr lang="en-US" altLang="zh-TW"/>
          </a:p>
          <a:p>
            <a:pPr eaLnBrk="1" hangingPunct="1">
              <a:defRPr/>
            </a:pPr>
            <a:endParaRPr lang="en-US" altLang="zh-TW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479E5C-3B70-4C96-B720-E2E7B117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CHECK POINT 1</a:t>
            </a:r>
            <a:endParaRPr lang="zh-TW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/>
              <a:t>請寫一支程式輸出下列結果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**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***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****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*****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******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*******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********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*********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zh-TW" altLang="en-US" sz="2000" dirty="0"/>
              <a:t>**********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205C5C-5DD3-494C-8B15-D595C907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CHECK POINT 2</a:t>
            </a:r>
            <a:endParaRPr lang="zh-TW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/>
              <a:t>請寫一支程式輸入一個字元後輸出下列結果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/>
              <a:t>Please input a character: X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/>
              <a:t>X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/>
              <a:t>XX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/>
              <a:t>XXX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/>
              <a:t>XXXX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/>
              <a:t>XXXXX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/>
              <a:t>XXXXXX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/>
              <a:t>XXXXXXX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/>
              <a:t>XXXXXXXX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2000" dirty="0"/>
              <a:t>XXXXXXXXX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95A0BA0-920F-4905-8D31-2F74E2B1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使用</a:t>
            </a:r>
            <a:r>
              <a:rPr lang="en-US" altLang="zh-TW"/>
              <a:t>Python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2600"/>
              <a:t>有兩種主要使用</a:t>
            </a:r>
            <a:r>
              <a:rPr lang="en-US" altLang="zh-TW" sz="2600"/>
              <a:t>python</a:t>
            </a:r>
            <a:r>
              <a:rPr lang="zh-TW" altLang="en-US" sz="2600"/>
              <a:t>的方法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 sz="2200"/>
              <a:t>使用互動式命令列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2100"/>
              <a:t>e.q. </a:t>
            </a:r>
            <a:r>
              <a:rPr lang="zh-TW" altLang="en-US" sz="2100"/>
              <a:t>直接鍵入</a:t>
            </a:r>
            <a:r>
              <a:rPr lang="en-US" altLang="zh-TW" sz="2100"/>
              <a:t>python</a:t>
            </a:r>
            <a:r>
              <a:rPr lang="zh-TW" altLang="en-US" sz="2100"/>
              <a:t>就會進入</a:t>
            </a:r>
            <a:r>
              <a:rPr lang="en-US" altLang="zh-TW" sz="2100"/>
              <a:t>python</a:t>
            </a:r>
            <a:r>
              <a:rPr lang="zh-TW" altLang="en-US" sz="2100"/>
              <a:t>的互動式命令列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 sz="2200"/>
              <a:t>將程式寫成檔案，再由</a:t>
            </a:r>
            <a:r>
              <a:rPr lang="en-US" altLang="zh-TW" sz="2200"/>
              <a:t>python</a:t>
            </a:r>
            <a:r>
              <a:rPr lang="zh-TW" altLang="en-US" sz="2200"/>
              <a:t>執行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TW" altLang="en-US" sz="2100"/>
              <a:t>直在將程式碼寫在檔案內，然後再執行</a:t>
            </a:r>
            <a:r>
              <a:rPr lang="en-US" altLang="zh-TW" sz="2100"/>
              <a:t>python</a:t>
            </a:r>
            <a:r>
              <a:rPr lang="zh-TW" altLang="en-US" sz="2100"/>
              <a:t>去讀取該檔案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TW" sz="1800"/>
              <a:t>Ex:  python hello.py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zh-TW" altLang="en-US" sz="2100"/>
              <a:t>或是在檔案的第一個行寫著 </a:t>
            </a:r>
            <a:r>
              <a:rPr lang="en-US" altLang="zh-TW" sz="2100">
                <a:solidFill>
                  <a:srgbClr val="3333FF"/>
                </a:solidFill>
              </a:rPr>
              <a:t>#!/usr/bin/env python</a:t>
            </a:r>
            <a:r>
              <a:rPr lang="zh-TW" altLang="en-US" sz="2100"/>
              <a:t>，然後在第二行之後輸入程式碼，如此可以直接執行該檔案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TW" sz="1800"/>
              <a:t>Ex: ./hello.py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600"/>
              <a:t>作業平台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200"/>
              <a:t>Linux</a:t>
            </a:r>
            <a:r>
              <a:rPr lang="zh-TW" altLang="en-US" sz="2200"/>
              <a:t>、</a:t>
            </a:r>
            <a:r>
              <a:rPr lang="en-US" altLang="zh-TW" sz="2200"/>
              <a:t>FreeBSD 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200"/>
              <a:t>Windows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39441B-168A-4305-82A5-B9796B8E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安裝</a:t>
            </a:r>
            <a:r>
              <a:rPr lang="en-US" altLang="zh-TW"/>
              <a:t>Python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TW" altLang="en-US" dirty="0"/>
              <a:t>執行下列指令安裝</a:t>
            </a:r>
            <a:r>
              <a:rPr lang="en-US" altLang="zh-TW" dirty="0"/>
              <a:t>Python</a:t>
            </a:r>
            <a:r>
              <a:rPr lang="zh-TW" altLang="en-US" dirty="0"/>
              <a:t>執行環境</a:t>
            </a: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upgrade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python2.7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3FAEDD-D122-44EC-B87F-69DFF954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您的第一個</a:t>
            </a:r>
            <a:r>
              <a:rPr lang="en-US" altLang="zh-TW"/>
              <a:t>python</a:t>
            </a:r>
            <a:r>
              <a:rPr lang="zh-TW" altLang="en-US"/>
              <a:t>程式 </a:t>
            </a:r>
            <a:r>
              <a:rPr lang="en-US" altLang="zh-TW"/>
              <a:t>– </a:t>
            </a:r>
            <a:br>
              <a:rPr lang="en-US" altLang="zh-TW"/>
            </a:br>
            <a:r>
              <a:rPr lang="en-US" altLang="zh-TW"/>
              <a:t>Hello World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使用互動式命令列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&gt;&gt;&gt; print “Hello World”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Hello World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&gt;&gt;&gt;</a:t>
            </a:r>
          </a:p>
          <a:p>
            <a:pPr eaLnBrk="1" hangingPunct="1">
              <a:defRPr/>
            </a:pPr>
            <a:r>
              <a:rPr lang="zh-TW" altLang="en-US"/>
              <a:t>放在檔案裡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#!/usr/bin/python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print “Hello World”</a:t>
            </a:r>
          </a:p>
          <a:p>
            <a:pPr lvl="1" eaLnBrk="1" hangingPunct="1">
              <a:defRPr/>
            </a:pPr>
            <a:r>
              <a:rPr lang="zh-TW" altLang="en-US"/>
              <a:t>記得將檔案改成可執行 </a:t>
            </a:r>
            <a:r>
              <a:rPr lang="en-US" altLang="zh-TW"/>
              <a:t>chmod a+x &lt;</a:t>
            </a:r>
            <a:r>
              <a:rPr lang="zh-TW" altLang="en-US"/>
              <a:t>檔名</a:t>
            </a:r>
            <a:r>
              <a:rPr lang="en-US" altLang="zh-TW"/>
              <a:t>&gt;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2ABF2B4-063C-4169-A02D-810C6706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基本概念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語法特色</a:t>
            </a:r>
          </a:p>
          <a:p>
            <a:pPr lvl="1" eaLnBrk="1" hangingPunct="1">
              <a:defRPr/>
            </a:pPr>
            <a:r>
              <a:rPr lang="zh-TW" altLang="en-US"/>
              <a:t>以冒號</a:t>
            </a:r>
            <a:r>
              <a:rPr lang="en-US" altLang="zh-TW"/>
              <a:t>(</a:t>
            </a:r>
            <a:r>
              <a:rPr lang="en-US" altLang="zh-TW">
                <a:sym typeface="Wingdings" charset="2"/>
              </a:rPr>
              <a:t>:)</a:t>
            </a:r>
            <a:r>
              <a:rPr lang="zh-TW" altLang="en-US">
                <a:sym typeface="Wingdings" charset="2"/>
              </a:rPr>
              <a:t>做為敘述的開始</a:t>
            </a:r>
            <a:endParaRPr lang="zh-TW" altLang="en-US"/>
          </a:p>
          <a:p>
            <a:pPr lvl="1" eaLnBrk="1" hangingPunct="1">
              <a:defRPr/>
            </a:pPr>
            <a:r>
              <a:rPr lang="zh-TW" altLang="en-US"/>
              <a:t>不必使用分號</a:t>
            </a:r>
            <a:r>
              <a:rPr lang="en-US" altLang="zh-TW"/>
              <a:t>(;)</a:t>
            </a:r>
            <a:r>
              <a:rPr lang="zh-TW" altLang="en-US"/>
              <a:t>做為結尾</a:t>
            </a:r>
          </a:p>
          <a:p>
            <a:pPr lvl="1" eaLnBrk="1" hangingPunct="1">
              <a:defRPr/>
            </a:pPr>
            <a:r>
              <a:rPr lang="zh-TW" altLang="en-US"/>
              <a:t>井字號</a:t>
            </a:r>
            <a:r>
              <a:rPr lang="en-US" altLang="zh-TW"/>
              <a:t>(#)</a:t>
            </a:r>
            <a:r>
              <a:rPr lang="zh-TW" altLang="en-US"/>
              <a:t>做為註解符號，同行井字號後的任何字將被忽略</a:t>
            </a:r>
          </a:p>
          <a:p>
            <a:pPr lvl="1" eaLnBrk="1" hangingPunct="1">
              <a:defRPr/>
            </a:pPr>
            <a:r>
              <a:rPr lang="zh-TW" altLang="en-US">
                <a:solidFill>
                  <a:srgbClr val="FF0000"/>
                </a:solidFill>
              </a:rPr>
              <a:t>使用</a:t>
            </a:r>
            <a:r>
              <a:rPr lang="en-US" altLang="zh-TW">
                <a:solidFill>
                  <a:srgbClr val="FF0000"/>
                </a:solidFill>
              </a:rPr>
              <a:t>tab</a:t>
            </a:r>
            <a:r>
              <a:rPr lang="zh-TW" altLang="en-US">
                <a:solidFill>
                  <a:srgbClr val="FF0000"/>
                </a:solidFill>
              </a:rPr>
              <a:t>鍵做為縮排區塊的依據</a:t>
            </a:r>
          </a:p>
          <a:p>
            <a:pPr lvl="1" eaLnBrk="1" hangingPunct="1">
              <a:defRPr/>
            </a:pPr>
            <a:r>
              <a:rPr lang="zh-TW" altLang="en-US"/>
              <a:t>不必指定變數型態 </a:t>
            </a:r>
            <a:r>
              <a:rPr lang="en-US" altLang="zh-TW"/>
              <a:t>(runtime</a:t>
            </a:r>
            <a:r>
              <a:rPr lang="zh-TW" altLang="en-US"/>
              <a:t>時才會進行</a:t>
            </a:r>
            <a:r>
              <a:rPr lang="en-US" altLang="zh-TW"/>
              <a:t>binding)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721A5D1-4985-4535-87ED-3FC91425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變數</a:t>
            </a:r>
            <a:r>
              <a:rPr lang="en-US" altLang="zh-TW"/>
              <a:t>(Variables)</a:t>
            </a:r>
            <a:r>
              <a:rPr lang="zh-TW" altLang="en-US"/>
              <a:t>和</a:t>
            </a:r>
            <a:br>
              <a:rPr lang="zh-TW" altLang="en-US"/>
            </a:br>
            <a:r>
              <a:rPr lang="zh-TW" altLang="en-US"/>
              <a:t>表示式</a:t>
            </a:r>
            <a:r>
              <a:rPr lang="en-US" altLang="zh-TW"/>
              <a:t>(Expressions)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2600"/>
              <a:t>表示式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3 + 5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3 + (5 * 4)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3 ** 2		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    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// 3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的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2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次方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(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平方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‘Hello’ + ‘World’     // 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字串串接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‘HelloWorld’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600"/>
              <a:t>變數指定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a = 4 &lt;&lt; 3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b = a * 4.5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c = (a+b)/2.5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a = “Hello World”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     </a:t>
            </a: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// a</a:t>
            </a:r>
            <a:r>
              <a:rPr lang="zh-TW" altLang="en-US" sz="1800">
                <a:solidFill>
                  <a:srgbClr val="3333FF"/>
                </a:solidFill>
                <a:latin typeface="Bitstream Vera Sans Mono" charset="0"/>
              </a:rPr>
              <a:t>變成字串物件</a:t>
            </a:r>
            <a:endParaRPr lang="en-US" altLang="zh-TW" sz="1800">
              <a:solidFill>
                <a:srgbClr val="3333FF"/>
              </a:solidFill>
              <a:latin typeface="Bitstream Vera Sans Mono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 sz="2200"/>
              <a:t>型別是動態的，會根據指定時的物件來決定型別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 sz="2200"/>
              <a:t>變數單純只是物件的名稱，並不會和記憶體綁在一起。</a:t>
            </a:r>
            <a:br>
              <a:rPr lang="zh-TW" altLang="en-US" sz="2200"/>
            </a:br>
            <a:r>
              <a:rPr lang="en-US" altLang="zh-TW" sz="2200"/>
              <a:t>e.q.</a:t>
            </a:r>
            <a:r>
              <a:rPr lang="zh-TW" altLang="en-US" sz="2200"/>
              <a:t>和記憶體綁在一起的是物件，而不是物件名稱。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9CB1165-71DB-42AE-AEA9-3FBAA187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/>
              <a:t>條件式敘述</a:t>
            </a:r>
            <a:br>
              <a:rPr lang="zh-TW" altLang="en-US"/>
            </a:br>
            <a:r>
              <a:rPr lang="en-US" altLang="zh-TW"/>
              <a:t>(Conditional Statements) Part 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if-else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if a &lt; b: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z = b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else: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z = a</a:t>
            </a:r>
          </a:p>
          <a:p>
            <a:pPr eaLnBrk="1" hangingPunct="1">
              <a:defRPr/>
            </a:pPr>
            <a:r>
              <a:rPr lang="en-US" altLang="zh-TW"/>
              <a:t>pass </a:t>
            </a:r>
            <a:r>
              <a:rPr lang="zh-TW" altLang="en-US"/>
              <a:t>敘述 </a:t>
            </a:r>
            <a:r>
              <a:rPr lang="en-US" altLang="zh-TW"/>
              <a:t>– </a:t>
            </a:r>
            <a:r>
              <a:rPr lang="zh-TW" altLang="en-US"/>
              <a:t>不做任何事時使用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if a &lt; b: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pass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else:</a:t>
            </a:r>
          </a:p>
          <a:p>
            <a:pPr lvl="1" eaLnBrk="1" hangingPunct="1"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z = a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C2CEF9-7DA4-4132-8403-28DCC344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3500"/>
              <a:t>條件式敘述</a:t>
            </a:r>
            <a:br>
              <a:rPr lang="zh-TW" altLang="en-US" sz="3500"/>
            </a:br>
            <a:r>
              <a:rPr lang="en-US" altLang="zh-TW" sz="3500"/>
              <a:t>(Conditional Statements) Part II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/>
              <a:t>elif</a:t>
            </a:r>
            <a:r>
              <a:rPr lang="zh-TW" altLang="en-US" sz="2600"/>
              <a:t>敘述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if a == ‘+’: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op = PLUS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elif a == ‘-’: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op = MINUS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else: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op = UNKNOWN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TW" altLang="en-US" sz="2200"/>
              <a:t>沒有像</a:t>
            </a:r>
            <a:r>
              <a:rPr lang="en-US" altLang="zh-TW" sz="2200"/>
              <a:t>C</a:t>
            </a:r>
            <a:r>
              <a:rPr lang="zh-TW" altLang="en-US" sz="2200"/>
              <a:t>語言一樣，有</a:t>
            </a:r>
            <a:r>
              <a:rPr lang="en-US" altLang="zh-TW" sz="2200"/>
              <a:t>switch</a:t>
            </a:r>
            <a:r>
              <a:rPr lang="zh-TW" altLang="en-US" sz="2200"/>
              <a:t>的語法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600"/>
              <a:t>布林表示式 </a:t>
            </a:r>
            <a:r>
              <a:rPr lang="en-US" altLang="zh-TW" sz="2600"/>
              <a:t>– and, or, not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if b &gt;= a and b &lt;= c: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print ‘b is between a and c’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if not (b &lt; a or c &gt; c):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altLang="zh-TW" sz="1800">
                <a:solidFill>
                  <a:srgbClr val="3333FF"/>
                </a:solidFill>
                <a:latin typeface="Bitstream Vera Sans Mono" charset="0"/>
              </a:rPr>
              <a:t>	print ‘b is still between a and c’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879005A-4601-48B4-A6AE-9D0EEB57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4BD60-3284-7747-84C5-180E8025B033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375</TotalTime>
  <Words>689</Words>
  <Application>Microsoft Office PowerPoint</Application>
  <PresentationFormat>如螢幕大小 (4:3)</PresentationFormat>
  <Paragraphs>325</Paragraphs>
  <Slides>23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Bitstream Vera Sans Mono</vt:lpstr>
      <vt:lpstr>微軟正黑體</vt:lpstr>
      <vt:lpstr>新細明體</vt:lpstr>
      <vt:lpstr>Arial</vt:lpstr>
      <vt:lpstr>Century Gothic</vt:lpstr>
      <vt:lpstr>Courier New</vt:lpstr>
      <vt:lpstr>Wingdings</vt:lpstr>
      <vt:lpstr>Wingdings 3</vt:lpstr>
      <vt:lpstr>離子</vt:lpstr>
      <vt:lpstr>嵌入式系統 Lab 04: Python 程式設計</vt:lpstr>
      <vt:lpstr>簡介</vt:lpstr>
      <vt:lpstr>使用Python</vt:lpstr>
      <vt:lpstr>安裝Python</vt:lpstr>
      <vt:lpstr>您的第一個python程式 –  Hello World</vt:lpstr>
      <vt:lpstr>基本概念</vt:lpstr>
      <vt:lpstr>變數(Variables)和 表示式(Expressions)</vt:lpstr>
      <vt:lpstr>條件式敘述 (Conditional Statements) Part I</vt:lpstr>
      <vt:lpstr>條件式敘述 (Conditional Statements) Part II</vt:lpstr>
      <vt:lpstr>基本型態 (Numbers and String)</vt:lpstr>
      <vt:lpstr>基本型態 – 串列(Lists)</vt:lpstr>
      <vt:lpstr>基本型態 – 固定有序列(Tuples)</vt:lpstr>
      <vt:lpstr>基本型態 – 字典 (Dictionaries)</vt:lpstr>
      <vt:lpstr>迴圈 (Loops)</vt:lpstr>
      <vt:lpstr>函式 (Functions)</vt:lpstr>
      <vt:lpstr>類別 (Classes)</vt:lpstr>
      <vt:lpstr>例外處理 (Exceptions)</vt:lpstr>
      <vt:lpstr>檔案處理</vt:lpstr>
      <vt:lpstr>模組 (Modules)</vt:lpstr>
      <vt:lpstr>Python的標準模組函式庫</vt:lpstr>
      <vt:lpstr>參考</vt:lpstr>
      <vt:lpstr>CHECK POINT 1</vt:lpstr>
      <vt:lpstr>CHECK POINT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Python程式設計入門</dc:title>
  <dc:creator>Angel</dc:creator>
  <cp:lastModifiedBy>Lo Robert</cp:lastModifiedBy>
  <cp:revision>45</cp:revision>
  <dcterms:created xsi:type="dcterms:W3CDTF">2006-03-29T15:55:28Z</dcterms:created>
  <dcterms:modified xsi:type="dcterms:W3CDTF">2017-06-29T14:57:35Z</dcterms:modified>
</cp:coreProperties>
</file>