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62" r:id="rId1"/>
  </p:sldMasterIdLst>
  <p:notesMasterIdLst>
    <p:notesMasterId r:id="rId46"/>
  </p:notesMasterIdLst>
  <p:sldIdLst>
    <p:sldId id="289" r:id="rId2"/>
    <p:sldId id="256" r:id="rId3"/>
    <p:sldId id="257" r:id="rId4"/>
    <p:sldId id="300" r:id="rId5"/>
    <p:sldId id="301" r:id="rId6"/>
    <p:sldId id="295" r:id="rId7"/>
    <p:sldId id="258" r:id="rId8"/>
    <p:sldId id="259" r:id="rId9"/>
    <p:sldId id="296" r:id="rId10"/>
    <p:sldId id="260" r:id="rId11"/>
    <p:sldId id="297" r:id="rId12"/>
    <p:sldId id="298" r:id="rId13"/>
    <p:sldId id="261" r:id="rId14"/>
    <p:sldId id="263" r:id="rId15"/>
    <p:sldId id="267" r:id="rId16"/>
    <p:sldId id="264" r:id="rId17"/>
    <p:sldId id="287" r:id="rId18"/>
    <p:sldId id="291" r:id="rId19"/>
    <p:sldId id="286" r:id="rId20"/>
    <p:sldId id="302" r:id="rId21"/>
    <p:sldId id="265" r:id="rId22"/>
    <p:sldId id="268" r:id="rId23"/>
    <p:sldId id="266" r:id="rId24"/>
    <p:sldId id="269" r:id="rId25"/>
    <p:sldId id="270" r:id="rId26"/>
    <p:sldId id="288" r:id="rId27"/>
    <p:sldId id="271" r:id="rId28"/>
    <p:sldId id="299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93" r:id="rId39"/>
    <p:sldId id="281" r:id="rId40"/>
    <p:sldId id="283" r:id="rId41"/>
    <p:sldId id="284" r:id="rId42"/>
    <p:sldId id="294" r:id="rId43"/>
    <p:sldId id="292" r:id="rId44"/>
    <p:sldId id="285" r:id="rId4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1969CA9-61DD-E84B-9FE9-4736F9C90A1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"/>
          <a:stretch>
            <a:fillRect/>
          </a:stretch>
        </p:blipFill>
        <p:spPr bwMode="auto">
          <a:xfrm>
            <a:off x="0" y="0"/>
            <a:ext cx="4572000" cy="6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75"/>
            <a:ext cx="4572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rgbClr val="9933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rgbClr val="9933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409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097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864225" y="6553200"/>
            <a:ext cx="3279775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嵌入式系統導論, 探矽工作室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CE5BBC63-5988-3F44-AF19-8A320507C42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951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嵌入式系統導論, 探矽工作室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68C87-5464-1A4F-9C65-FF27830CCE0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79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1975" y="476250"/>
            <a:ext cx="2003425" cy="578485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476250"/>
            <a:ext cx="5859462" cy="578485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嵌入式系統導論, 探矽工作室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5A89C5-5E07-244D-AEA8-5B40A691C4B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0034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476250"/>
            <a:ext cx="8001000" cy="11430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133600"/>
            <a:ext cx="3924300" cy="41275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91100" y="2133600"/>
            <a:ext cx="3924300" cy="41275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嵌入式系統導論, 探矽工作室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00F75-DC4F-974A-BB75-E8056C563B3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60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嵌入式系統導論, 探矽工作室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065C-4F0A-7142-8732-FCF3DEAAA5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69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嵌入式系統導論, 探矽工作室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0D74A-049D-7948-9033-68145012FAD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570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133600"/>
            <a:ext cx="3924300" cy="412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133600"/>
            <a:ext cx="3924300" cy="412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嵌入式系統導論, 探矽工作室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FAF0E-C049-C042-B4F5-D47B988541C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9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嵌入式系統導論, 探矽工作室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2AA337-5040-2447-853A-E27E0CEA73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352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嵌入式系統導論, 探矽工作室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71D26-9846-DC42-AD42-046ACC87AAE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嵌入式系統導論, 探矽工作室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F077B4-1106-874E-BFED-9270537552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699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嵌入式系統導論, 探矽工作室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3BF325-7CBD-5D40-A842-B650E694D56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885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嵌入式系統導論, 探矽工作室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C61CC-79CB-8C42-A1B8-F9F3BC226E7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63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" t="266" r="9035"/>
          <a:stretch>
            <a:fillRect/>
          </a:stretch>
        </p:blipFill>
        <p:spPr bwMode="auto">
          <a:xfrm>
            <a:off x="0" y="0"/>
            <a:ext cx="4071938" cy="659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75"/>
            <a:ext cx="7858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762000" y="620713"/>
            <a:ext cx="5105400" cy="9302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47625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133600"/>
            <a:ext cx="80010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99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Arial" charset="0"/>
              </a:defRPr>
            </a:lvl1pPr>
          </a:lstStyle>
          <a:p>
            <a:r>
              <a:rPr lang="en-US" altLang="zh-TW"/>
              <a:t>嵌入式系統導論, 探矽工作室</a:t>
            </a: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fld id="{470011FF-5D48-0448-BED4-F2493BA517E7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3082" name="Group 11"/>
          <p:cNvGrpSpPr>
            <a:grpSpLocks/>
          </p:cNvGrpSpPr>
          <p:nvPr/>
        </p:nvGrpSpPr>
        <p:grpSpPr bwMode="auto">
          <a:xfrm>
            <a:off x="250825" y="1700213"/>
            <a:ext cx="7391400" cy="319087"/>
            <a:chOff x="144" y="1248"/>
            <a:chExt cx="4656" cy="201"/>
          </a:xfrm>
        </p:grpSpPr>
        <p:sp>
          <p:nvSpPr>
            <p:cNvPr id="39948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rgbClr val="99336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9949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9933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3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859213" cy="182245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zh-TW" altLang="en-US"/>
              <a:t>探矽工作室</a:t>
            </a:r>
          </a:p>
          <a:p>
            <a:pPr eaLnBrk="1" hangingPunct="1">
              <a:buFont typeface="Wingdings" charset="2"/>
              <a:buNone/>
            </a:pPr>
            <a:r>
              <a:rPr lang="zh-TW" altLang="en-US"/>
              <a:t>學貫行銷股份有限公司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BF3F86AA-5E29-B64A-AC4E-838CB2BC9601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1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嵌入式系統導論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嵌入式系統的發展歷史</a:t>
            </a:r>
            <a:r>
              <a:rPr lang="en-US" altLang="zh-TW"/>
              <a:t>—1970</a:t>
            </a:r>
            <a:r>
              <a:rPr lang="zh-TW" altLang="en-US"/>
              <a:t>年代 </a:t>
            </a:r>
          </a:p>
        </p:txBody>
      </p:sp>
      <p:sp>
        <p:nvSpPr>
          <p:cNvPr id="14339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2133600"/>
            <a:ext cx="3924300" cy="4127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000"/>
              <a:t>大型積體電路（</a:t>
            </a:r>
            <a:r>
              <a:rPr lang="en-US" altLang="zh-TW" sz="2000"/>
              <a:t>LSI</a:t>
            </a:r>
            <a:r>
              <a:rPr lang="zh-TW" altLang="en-US" sz="200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1971</a:t>
            </a:r>
            <a:r>
              <a:rPr lang="zh-TW" altLang="en-US" sz="2000"/>
              <a:t>年</a:t>
            </a:r>
            <a:r>
              <a:rPr lang="en-US" altLang="zh-TW" sz="2000"/>
              <a:t>Intel</a:t>
            </a:r>
            <a:r>
              <a:rPr lang="zh-TW" altLang="en-US" sz="2000"/>
              <a:t>公司推出有史以來第一顆四位元微處理器</a:t>
            </a:r>
            <a:r>
              <a:rPr lang="en-US" altLang="zh-TW" sz="2000"/>
              <a:t>4004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1800"/>
              <a:t>嵌入式系統的正式興起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1800"/>
              <a:t>主要用來做成電子計算機（</a:t>
            </a:r>
            <a:r>
              <a:rPr lang="en-US" altLang="zh-TW" sz="1800"/>
              <a:t>calculator</a:t>
            </a:r>
            <a:r>
              <a:rPr lang="zh-TW" altLang="en-US" sz="1800"/>
              <a:t>）或其他小型控制系統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1974</a:t>
            </a:r>
            <a:r>
              <a:rPr lang="zh-TW" altLang="en-US" sz="2000"/>
              <a:t>年</a:t>
            </a:r>
            <a:r>
              <a:rPr lang="en-US" altLang="zh-TW" sz="2000"/>
              <a:t>Intel</a:t>
            </a:r>
            <a:r>
              <a:rPr lang="zh-TW" altLang="en-US" sz="2000"/>
              <a:t>公司推出了</a:t>
            </a:r>
            <a:r>
              <a:rPr lang="en-US" altLang="zh-TW" sz="2000"/>
              <a:t>8080</a:t>
            </a:r>
            <a:r>
              <a:rPr lang="zh-TW" altLang="en-US" sz="2000"/>
              <a:t>八位元微處理器晶片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1800"/>
              <a:t>主要用於軍事專案或其他用途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000"/>
              <a:t>其他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Zilog</a:t>
            </a:r>
            <a:r>
              <a:rPr lang="zh-TW" altLang="en-US" sz="1800"/>
              <a:t>公司的</a:t>
            </a:r>
            <a:r>
              <a:rPr lang="en-US" altLang="zh-TW" sz="1800"/>
              <a:t>Z80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1800"/>
              <a:t>國家半導體公司的</a:t>
            </a:r>
            <a:r>
              <a:rPr lang="en-US" altLang="zh-TW" sz="1800"/>
              <a:t>NSC800 </a:t>
            </a:r>
            <a:endParaRPr lang="zh-TW" altLang="en-US" sz="1800"/>
          </a:p>
        </p:txBody>
      </p:sp>
      <p:sp>
        <p:nvSpPr>
          <p:cNvPr id="14340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91100" y="5805488"/>
            <a:ext cx="3924300" cy="45561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TW" altLang="en-US" sz="1800"/>
              <a:t>第一顆四位元微處理器</a:t>
            </a:r>
            <a:r>
              <a:rPr lang="en-US" altLang="zh-TW" sz="1800"/>
              <a:t>Intel 4004 </a:t>
            </a:r>
          </a:p>
          <a:p>
            <a:pPr eaLnBrk="1" hangingPunct="1">
              <a:lnSpc>
                <a:spcPct val="90000"/>
              </a:lnSpc>
            </a:pPr>
            <a:endParaRPr lang="zh-TW" altLang="en-US" sz="1800"/>
          </a:p>
        </p:txBody>
      </p:sp>
      <p:pic>
        <p:nvPicPr>
          <p:cNvPr id="14341" name="Picture 6" descr="Intel4004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" t="5290" r="1894" b="36957"/>
          <a:stretch>
            <a:fillRect/>
          </a:stretch>
        </p:blipFill>
        <p:spPr>
          <a:xfrm>
            <a:off x="5292725" y="2338388"/>
            <a:ext cx="3671888" cy="2906712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9D005A05-4D23-C24E-B7E7-E91A3400F0AB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10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嵌入式系統的發展歷史</a:t>
            </a:r>
            <a:r>
              <a:rPr lang="en-US" altLang="zh-TW"/>
              <a:t>—1980</a:t>
            </a:r>
            <a:r>
              <a:rPr lang="zh-TW" altLang="en-US"/>
              <a:t>年代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91100" y="5734050"/>
            <a:ext cx="3924300" cy="527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1600"/>
              <a:t>國家半導體公司</a:t>
            </a:r>
            <a:r>
              <a:rPr lang="en-US" altLang="zh-TW" sz="1600"/>
              <a:t>NS32</a:t>
            </a:r>
            <a:r>
              <a:rPr lang="zh-TW" altLang="en-US" sz="1600"/>
              <a:t>系列傳真機控制電路方塊圖 </a:t>
            </a:r>
          </a:p>
        </p:txBody>
      </p:sp>
      <p:pic>
        <p:nvPicPr>
          <p:cNvPr id="1536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2595563"/>
            <a:ext cx="38290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2133600"/>
            <a:ext cx="3924300" cy="4127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000"/>
              <a:t>超大型積體電路（</a:t>
            </a:r>
            <a:r>
              <a:rPr lang="en-US" altLang="zh-TW" sz="2000"/>
              <a:t>VLSI</a:t>
            </a:r>
            <a:r>
              <a:rPr lang="zh-TW" altLang="en-US" sz="2000"/>
              <a:t>） 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800"/>
              <a:t>降低尺寸和成本，讓嵌入式系統的大規模應用成真 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000"/>
              <a:t>出現</a:t>
            </a:r>
            <a:r>
              <a:rPr lang="en-US" altLang="zh-TW" sz="2000"/>
              <a:t>VxWorks</a:t>
            </a:r>
            <a:r>
              <a:rPr lang="zh-TW" altLang="en-US" sz="2000"/>
              <a:t>等現代嵌入式作業系統，方便開發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IBM</a:t>
            </a:r>
            <a:r>
              <a:rPr lang="zh-TW" altLang="en-US" sz="2000"/>
              <a:t>公司所推出的個人電腦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000"/>
              <a:t>採用</a:t>
            </a:r>
            <a:r>
              <a:rPr lang="en-US" altLang="zh-TW" sz="2000"/>
              <a:t>Intel</a:t>
            </a:r>
            <a:r>
              <a:rPr lang="zh-TW" altLang="en-US" sz="2000"/>
              <a:t>公司</a:t>
            </a:r>
            <a:r>
              <a:rPr lang="en-US" altLang="zh-TW" sz="2000"/>
              <a:t>16</a:t>
            </a:r>
            <a:r>
              <a:rPr lang="zh-TW" altLang="en-US" sz="2000"/>
              <a:t>位元</a:t>
            </a:r>
            <a:r>
              <a:rPr lang="en-US" altLang="zh-TW" sz="2000"/>
              <a:t>8086</a:t>
            </a:r>
            <a:r>
              <a:rPr lang="zh-TW" altLang="en-US" sz="2000"/>
              <a:t>微處理器做為資料處理及控制核心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000"/>
              <a:t>搭配</a:t>
            </a:r>
            <a:r>
              <a:rPr lang="en-US" altLang="zh-TW" sz="2000"/>
              <a:t>MS-DOS</a:t>
            </a:r>
            <a:r>
              <a:rPr lang="zh-TW" altLang="en-US" sz="2000"/>
              <a:t>或其他嵌入式作業系統 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000"/>
              <a:t>國家半導體公司推出第一個</a:t>
            </a:r>
            <a:r>
              <a:rPr lang="en-US" altLang="zh-TW" sz="2000"/>
              <a:t>32</a:t>
            </a:r>
            <a:r>
              <a:rPr lang="zh-TW" altLang="en-US" sz="2000"/>
              <a:t>位元</a:t>
            </a:r>
            <a:r>
              <a:rPr lang="en-US" altLang="zh-TW" sz="2000"/>
              <a:t>NS32</a:t>
            </a:r>
            <a:r>
              <a:rPr lang="zh-TW" altLang="en-US" sz="2000"/>
              <a:t>系列微處理器，也被應用在傳真機</a:t>
            </a:r>
            <a:endParaRPr lang="zh-TW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嵌入式系統的發展歷史</a:t>
            </a:r>
            <a:r>
              <a:rPr lang="en-US" altLang="zh-TW"/>
              <a:t>—1990</a:t>
            </a:r>
            <a:r>
              <a:rPr lang="zh-TW" altLang="en-US"/>
              <a:t>年代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2133600"/>
            <a:ext cx="3924300" cy="4127500"/>
          </a:xfrm>
        </p:spPr>
        <p:txBody>
          <a:bodyPr/>
          <a:lstStyle/>
          <a:p>
            <a:pPr eaLnBrk="1" hangingPunct="1"/>
            <a:r>
              <a:rPr lang="en-US" altLang="zh-TW" sz="2000"/>
              <a:t>Intel</a:t>
            </a:r>
            <a:r>
              <a:rPr lang="zh-TW" altLang="en-US" sz="2000"/>
              <a:t>公司推出</a:t>
            </a:r>
            <a:r>
              <a:rPr lang="en-US" altLang="zh-TW" sz="2000"/>
              <a:t>Pentium</a:t>
            </a:r>
            <a:r>
              <a:rPr lang="zh-TW" altLang="en-US" sz="2000"/>
              <a:t>系列微處理器 </a:t>
            </a:r>
          </a:p>
          <a:p>
            <a:pPr lvl="1" eaLnBrk="1" hangingPunct="1"/>
            <a:r>
              <a:rPr lang="zh-TW" altLang="en-US" sz="1800"/>
              <a:t>常搭配</a:t>
            </a:r>
            <a:r>
              <a:rPr lang="en-US" altLang="zh-TW" sz="1800"/>
              <a:t>Windows</a:t>
            </a:r>
            <a:r>
              <a:rPr lang="zh-TW" altLang="en-US" sz="1800"/>
              <a:t>系列作業系統 </a:t>
            </a:r>
          </a:p>
          <a:p>
            <a:pPr lvl="1" eaLnBrk="1" hangingPunct="1"/>
            <a:r>
              <a:rPr lang="zh-TW" altLang="en-US" sz="1800"/>
              <a:t>運算能力大大加強，加上蓬勃發展軟體平台和元件，可以處裡應用也更加複雜 </a:t>
            </a:r>
          </a:p>
          <a:p>
            <a:pPr eaLnBrk="1" hangingPunct="1"/>
            <a:r>
              <a:rPr lang="zh-TW" altLang="en-US" sz="2000"/>
              <a:t>行動嵌入式運算</a:t>
            </a:r>
          </a:p>
          <a:p>
            <a:pPr lvl="1" eaLnBrk="1" hangingPunct="1"/>
            <a:r>
              <a:rPr lang="en-US" altLang="zh-TW" sz="1800"/>
              <a:t>Pentium</a:t>
            </a:r>
            <a:r>
              <a:rPr lang="zh-TW" altLang="en-US" sz="1800"/>
              <a:t>處理器的一些缺點：省電、散熱以及體積等問題，不適合用於新興的移動式嵌入式系統，例如手機、</a:t>
            </a:r>
            <a:r>
              <a:rPr lang="en-US" altLang="zh-TW" sz="1800"/>
              <a:t>PDA</a:t>
            </a:r>
            <a:r>
              <a:rPr lang="zh-TW" altLang="en-US" sz="1800"/>
              <a:t>等</a:t>
            </a:r>
          </a:p>
          <a:p>
            <a:pPr lvl="1" eaLnBrk="1" hangingPunct="1"/>
            <a:r>
              <a:rPr lang="zh-TW" altLang="en-US" sz="1800"/>
              <a:t>出現省電、運算能力也強大的新型微處理器 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91100" y="5229225"/>
            <a:ext cx="3924300" cy="744538"/>
          </a:xfrm>
        </p:spPr>
        <p:txBody>
          <a:bodyPr/>
          <a:lstStyle/>
          <a:p>
            <a:pPr eaLnBrk="1" hangingPunct="1"/>
            <a:r>
              <a:rPr lang="zh-TW" altLang="en-US" sz="2000"/>
              <a:t>使用</a:t>
            </a:r>
            <a:r>
              <a:rPr lang="en-US" altLang="zh-TW" sz="2000"/>
              <a:t>Pentium</a:t>
            </a:r>
            <a:r>
              <a:rPr lang="zh-TW" altLang="en-US" sz="2000"/>
              <a:t>處理器的</a:t>
            </a:r>
            <a:r>
              <a:rPr lang="en-US" altLang="zh-TW" sz="2000"/>
              <a:t>ARK</a:t>
            </a:r>
            <a:r>
              <a:rPr lang="zh-TW" altLang="en-US" sz="2000"/>
              <a:t>系列嵌入式工業用電腦 </a:t>
            </a:r>
          </a:p>
        </p:txBody>
      </p:sp>
      <p:pic>
        <p:nvPicPr>
          <p:cNvPr id="16389" name="Picture 5" descr="ARK-3389-front-3D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449513"/>
            <a:ext cx="36576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嵌入式系統的發展歷史</a:t>
            </a:r>
            <a:r>
              <a:rPr lang="en-US" altLang="zh-TW"/>
              <a:t>—2000</a:t>
            </a:r>
            <a:r>
              <a:rPr lang="zh-TW" altLang="en-US"/>
              <a:t>年之後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91100" y="5661025"/>
            <a:ext cx="3924300" cy="600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TW" altLang="en-US" sz="1800"/>
              <a:t>包含多個</a:t>
            </a:r>
            <a:r>
              <a:rPr lang="en-US" altLang="zh-TW" sz="1800"/>
              <a:t>ARM IP</a:t>
            </a:r>
            <a:r>
              <a:rPr lang="zh-TW" altLang="en-US" sz="1800"/>
              <a:t>、高度整合晶片的</a:t>
            </a:r>
            <a:r>
              <a:rPr lang="en-US" altLang="zh-TW" sz="1800"/>
              <a:t>Apple iPhone3G Smart Phone</a:t>
            </a:r>
            <a:endParaRPr lang="zh-TW" altLang="en-US" sz="18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47F8BBFB-FF20-3740-B722-6221935C1A79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13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7414" name="Picture 1" descr="i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143125"/>
            <a:ext cx="2954337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2133600"/>
            <a:ext cx="4017963" cy="4127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000"/>
              <a:t>矽智慧財產權（ </a:t>
            </a:r>
            <a:r>
              <a:rPr lang="en-US" altLang="zh-TW" sz="2000"/>
              <a:t>IP, or SIP</a:t>
            </a:r>
            <a:r>
              <a:rPr lang="zh-TW" altLang="en-US" sz="2000"/>
              <a:t> ）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1800"/>
              <a:t>強調重複使用以縮短產品開發時間，加速產品上市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ARM</a:t>
            </a:r>
            <a:r>
              <a:rPr lang="zh-TW" altLang="en-US" sz="1800"/>
              <a:t>系列嵌入式微處理器就是</a:t>
            </a:r>
            <a:r>
              <a:rPr lang="en-US" altLang="zh-TW" sz="1800"/>
              <a:t>IP</a:t>
            </a:r>
            <a:r>
              <a:rPr lang="zh-TW" altLang="en-US" sz="1800"/>
              <a:t>模式的典型範例，已廣泛使用在我們身邊的各類消費性電子產品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000"/>
              <a:t>數位訊號處理器（</a:t>
            </a:r>
            <a:r>
              <a:rPr lang="en-US" altLang="zh-TW" sz="2000"/>
              <a:t>DSP</a:t>
            </a:r>
            <a:r>
              <a:rPr lang="zh-TW" altLang="en-US" sz="200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1800"/>
              <a:t>可以對數位訊號進行快速運算，例如聲音、影像、通訊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000"/>
              <a:t>晶片功能高度整合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1800"/>
              <a:t>以應用為導向，方便開發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DSP</a:t>
            </a:r>
            <a:r>
              <a:rPr lang="zh-TW" altLang="en-US" sz="1800"/>
              <a:t>逐漸整併到特殊功能微處理器，例如視迅處裡器、多媒體晶片、手機通訊晶片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嵌入式系統的組成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屬於計算機架構的一個偏支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/>
              <a:t>包含中央處理器、記憶體、輸出裝置、輸入裝置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跟一般電腦的差異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/>
              <a:t>例如：電腦的標準輸入裝置為鍵盤，但是微波爐的標準輸入裝置可能就是觸控面板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以平台化設計（</a:t>
            </a:r>
            <a:r>
              <a:rPr lang="en-US" altLang="zh-TW"/>
              <a:t>platform-based design</a:t>
            </a:r>
            <a:r>
              <a:rPr lang="zh-TW" altLang="en-US"/>
              <a:t>，</a:t>
            </a:r>
            <a:r>
              <a:rPr lang="en-US" altLang="zh-TW"/>
              <a:t>PBD</a:t>
            </a:r>
            <a:r>
              <a:rPr lang="zh-TW" altLang="en-US"/>
              <a:t>）適應多種不同硬體與軟體的組合 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/>
              <a:t>硬體與軟體參考設計 （</a:t>
            </a:r>
            <a:r>
              <a:rPr lang="en-US" altLang="zh-TW"/>
              <a:t>reference design</a:t>
            </a:r>
            <a:r>
              <a:rPr lang="zh-TW" altLang="en-US"/>
              <a:t>） 平台 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/>
              <a:t>「開發板支援套件」 （</a:t>
            </a:r>
            <a:r>
              <a:rPr lang="en-US" altLang="zh-TW"/>
              <a:t>Board Support Package</a:t>
            </a:r>
            <a:r>
              <a:rPr lang="zh-TW" altLang="en-US"/>
              <a:t>，</a:t>
            </a:r>
            <a:r>
              <a:rPr lang="en-US" altLang="zh-TW"/>
              <a:t>BSP</a:t>
            </a:r>
            <a:r>
              <a:rPr lang="zh-TW" altLang="en-US"/>
              <a:t>）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05222A83-5B10-EA4A-B641-78F926D33F70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14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嵌入式系統的應用與組成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B2FE8BC5-136F-9641-980A-2A6F4649E9B2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15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133600"/>
            <a:ext cx="673735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嵌入式系統的應用趨勢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/>
              <a:t>系統：嵌入式作業系統（</a:t>
            </a:r>
            <a:r>
              <a:rPr lang="en-US" altLang="zh-TW" sz="2400"/>
              <a:t>EOS</a:t>
            </a:r>
            <a:r>
              <a:rPr lang="zh-TW" altLang="en-US" sz="2400"/>
              <a:t>，習慣稱為</a:t>
            </a:r>
            <a:r>
              <a:rPr lang="en-US" altLang="zh-TW" sz="2400"/>
              <a:t>RTOS</a:t>
            </a:r>
            <a:r>
              <a:rPr lang="zh-TW" altLang="en-US" sz="2400"/>
              <a:t>）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VxWORKs</a:t>
            </a:r>
            <a:r>
              <a:rPr lang="zh-TW" altLang="en-US" sz="2000"/>
              <a:t>、</a:t>
            </a:r>
            <a:r>
              <a:rPr lang="en-US" altLang="zh-TW" sz="2000"/>
              <a:t>Nucleus </a:t>
            </a:r>
            <a:r>
              <a:rPr lang="zh-TW" altLang="en-US" sz="2000"/>
              <a:t>、</a:t>
            </a:r>
            <a:r>
              <a:rPr lang="en-US" altLang="zh-TW" sz="2000"/>
              <a:t>Palm</a:t>
            </a:r>
            <a:r>
              <a:rPr lang="zh-TW" altLang="en-US" sz="2000"/>
              <a:t>、</a:t>
            </a:r>
            <a:r>
              <a:rPr lang="en-US" altLang="zh-TW" sz="2000"/>
              <a:t>Windows CE</a:t>
            </a:r>
            <a:r>
              <a:rPr lang="zh-TW" altLang="en-US" sz="2000"/>
              <a:t>、</a:t>
            </a:r>
            <a:r>
              <a:rPr lang="en-US" altLang="zh-TW" sz="2000"/>
              <a:t>Linux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400"/>
              <a:t>整合式晶片：</a:t>
            </a:r>
            <a:r>
              <a:rPr lang="en-US" altLang="zh-TW" sz="2400"/>
              <a:t>SoC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ARM</a:t>
            </a:r>
            <a:r>
              <a:rPr lang="zh-TW" altLang="en-US" sz="2000"/>
              <a:t>、</a:t>
            </a:r>
            <a:r>
              <a:rPr lang="en-US" altLang="zh-TW" sz="2000"/>
              <a:t>MIPS</a:t>
            </a:r>
            <a:r>
              <a:rPr lang="zh-TW" altLang="en-US" sz="2000"/>
              <a:t>、</a:t>
            </a:r>
            <a:r>
              <a:rPr lang="en-US" altLang="zh-TW" sz="2000"/>
              <a:t>Rambus</a:t>
            </a:r>
            <a:r>
              <a:rPr lang="zh-TW" altLang="en-US" sz="2000"/>
              <a:t>、</a:t>
            </a:r>
            <a:r>
              <a:rPr lang="en-US" altLang="zh-TW" sz="2000"/>
              <a:t>Mentor</a:t>
            </a:r>
            <a:r>
              <a:rPr lang="zh-TW" altLang="en-US" sz="2000"/>
              <a:t>、</a:t>
            </a:r>
            <a:r>
              <a:rPr lang="en-US" altLang="zh-TW" sz="2000"/>
              <a:t>Synopsys</a:t>
            </a:r>
            <a:r>
              <a:rPr lang="zh-TW" altLang="en-US" sz="2000"/>
              <a:t>、</a:t>
            </a:r>
            <a:r>
              <a:rPr lang="en-US" altLang="zh-TW" sz="2000"/>
              <a:t>Insilicon</a:t>
            </a:r>
            <a:r>
              <a:rPr lang="zh-TW" altLang="en-US" sz="2000"/>
              <a:t>、</a:t>
            </a:r>
            <a:r>
              <a:rPr lang="en-US" altLang="zh-TW" sz="2000"/>
              <a:t>DSP Group</a:t>
            </a:r>
            <a:r>
              <a:rPr lang="zh-TW" altLang="en-US" sz="2000"/>
              <a:t>、</a:t>
            </a:r>
            <a:r>
              <a:rPr lang="en-US" altLang="zh-TW" sz="2000"/>
              <a:t>Virage Logic</a:t>
            </a:r>
            <a:r>
              <a:rPr lang="zh-TW" altLang="en-US" sz="2000"/>
              <a:t>、</a:t>
            </a:r>
            <a:r>
              <a:rPr lang="en-US" altLang="zh-TW" sz="2000"/>
              <a:t>Artisan</a:t>
            </a:r>
            <a:r>
              <a:rPr lang="zh-TW" altLang="en-US" sz="2000"/>
              <a:t>以及</a:t>
            </a:r>
            <a:r>
              <a:rPr lang="en-US" altLang="zh-TW" sz="2000"/>
              <a:t>Parthus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400"/>
              <a:t>應用軟體 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使用者端的應用軟體及伺服器端的整合軟體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400"/>
              <a:t>服務 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例如日本</a:t>
            </a:r>
            <a:r>
              <a:rPr lang="en-US" altLang="zh-TW" sz="2000"/>
              <a:t>NTT DoCoMo</a:t>
            </a:r>
            <a:r>
              <a:rPr lang="zh-TW" altLang="en-US" sz="2000"/>
              <a:t>所發展的</a:t>
            </a:r>
            <a:r>
              <a:rPr lang="en-US" altLang="zh-TW" sz="2000"/>
              <a:t>iMode</a:t>
            </a:r>
            <a:r>
              <a:rPr lang="zh-TW" altLang="en-US" sz="2000"/>
              <a:t>服務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63E20772-6A5B-5744-8C9D-45775113F305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16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嵌入式作業系統提供廠商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6FF9C28A-B415-E341-A790-3E0B67C8B26D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17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133600"/>
            <a:ext cx="504031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563938" y="6491288"/>
            <a:ext cx="243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sz="1800">
                <a:latin typeface="Arial" charset="0"/>
              </a:rPr>
              <a:t>資料來源：資策會</a:t>
            </a:r>
            <a:r>
              <a:rPr lang="en-US" altLang="zh-TW" sz="1800">
                <a:latin typeface="Arial" charset="0"/>
              </a:rPr>
              <a:t>MIC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嵌入式系統於消費市場的趨勢</a:t>
            </a:r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A5EFEC47-72C7-3D49-B60C-F60890AD0C77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18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533" name="Text Box 36"/>
          <p:cNvSpPr txBox="1">
            <a:spLocks noChangeArrowheads="1"/>
          </p:cNvSpPr>
          <p:nvPr/>
        </p:nvSpPr>
        <p:spPr bwMode="auto">
          <a:xfrm>
            <a:off x="838200" y="6400800"/>
            <a:ext cx="354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sz="1600">
                <a:latin typeface="Arial" charset="0"/>
              </a:rPr>
              <a:t>資料來源：資策會</a:t>
            </a:r>
            <a:r>
              <a:rPr lang="en-US" altLang="zh-TW" sz="1600">
                <a:latin typeface="Arial" charset="0"/>
              </a:rPr>
              <a:t>MIC</a:t>
            </a:r>
            <a:r>
              <a:rPr lang="zh-TW" altLang="en-US" sz="1600">
                <a:latin typeface="Arial" charset="0"/>
              </a:rPr>
              <a:t>，</a:t>
            </a:r>
            <a:r>
              <a:rPr lang="en-US" altLang="zh-TW" sz="1600">
                <a:latin typeface="Arial" charset="0"/>
              </a:rPr>
              <a:t>2007</a:t>
            </a:r>
            <a:r>
              <a:rPr lang="zh-TW" altLang="en-US" sz="1600">
                <a:latin typeface="Arial" charset="0"/>
              </a:rPr>
              <a:t>年</a:t>
            </a:r>
            <a:r>
              <a:rPr lang="en-US" altLang="zh-TW" sz="1600">
                <a:latin typeface="Arial" charset="0"/>
              </a:rPr>
              <a:t>11</a:t>
            </a:r>
            <a:r>
              <a:rPr lang="zh-TW" altLang="en-US" sz="1600">
                <a:latin typeface="Arial" charset="0"/>
              </a:rPr>
              <a:t>月</a:t>
            </a:r>
            <a:r>
              <a:rPr lang="zh-TW" altLang="en-US" sz="2400"/>
              <a:t> </a:t>
            </a:r>
          </a:p>
        </p:txBody>
      </p:sp>
      <p:pic>
        <p:nvPicPr>
          <p:cNvPr id="22534" name="Picture 1" descr="ce-tr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43125"/>
            <a:ext cx="7292975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主要嵌入式應用所佔比例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36AFDFDD-58AD-6A42-856A-3F37D55F8E27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19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1116013" y="6491288"/>
            <a:ext cx="5199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sz="1800">
                <a:latin typeface="Arial" charset="0"/>
              </a:rPr>
              <a:t>資料來源：電子時報，</a:t>
            </a:r>
            <a:r>
              <a:rPr lang="en-US" altLang="zh-TW" sz="1800">
                <a:latin typeface="Arial" charset="0"/>
              </a:rPr>
              <a:t>2009</a:t>
            </a:r>
            <a:r>
              <a:rPr lang="zh-TW" altLang="en-US" sz="1800">
                <a:latin typeface="Arial" charset="0"/>
              </a:rPr>
              <a:t>年</a:t>
            </a:r>
            <a:r>
              <a:rPr lang="en-US" altLang="zh-TW" sz="1800">
                <a:latin typeface="Arial" charset="0"/>
              </a:rPr>
              <a:t>2</a:t>
            </a:r>
            <a:r>
              <a:rPr lang="zh-TW" altLang="en-US" sz="1800">
                <a:latin typeface="Arial" charset="0"/>
              </a:rPr>
              <a:t>月，引用</a:t>
            </a:r>
            <a:r>
              <a:rPr lang="en-US" altLang="zh-TW" sz="1800">
                <a:latin typeface="Arial" charset="0"/>
              </a:rPr>
              <a:t>ETP</a:t>
            </a:r>
            <a:r>
              <a:rPr lang="zh-TW" altLang="en-US" sz="1800">
                <a:latin typeface="Arial" charset="0"/>
              </a:rPr>
              <a:t>機構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57250" y="2428875"/>
          <a:ext cx="7858125" cy="2357438"/>
        </p:xfrm>
        <a:graphic>
          <a:graphicData uri="http://schemas.openxmlformats.org/drawingml/2006/table">
            <a:tbl>
              <a:tblPr/>
              <a:tblGrid>
                <a:gridCol w="1309688"/>
                <a:gridCol w="1308100"/>
                <a:gridCol w="1309687"/>
                <a:gridCol w="1311275"/>
                <a:gridCol w="1309688"/>
                <a:gridCol w="1309687"/>
              </a:tblGrid>
              <a:tr h="471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年份</a:t>
                      </a:r>
                      <a:endParaRPr kumimoji="0" lang="zh-TW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E0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其他</a:t>
                      </a:r>
                      <a:endParaRPr kumimoji="0" lang="zh-TW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E0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通訊應用</a:t>
                      </a:r>
                      <a:endParaRPr kumimoji="0" lang="zh-TW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E0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工業應用</a:t>
                      </a:r>
                      <a:endParaRPr kumimoji="0" lang="zh-TW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E0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醫療市場</a:t>
                      </a:r>
                      <a:endParaRPr kumimoji="0" lang="zh-TW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E0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軍工航太</a:t>
                      </a:r>
                      <a:endParaRPr kumimoji="0" lang="zh-TW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E0E0"/>
                    </a:solidFill>
                  </a:tcPr>
                </a:tc>
              </a:tr>
              <a:tr h="471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2007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11.29%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31.37%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27.85%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11.33%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18.06%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2008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11.89%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31.1%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27.79%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11.68%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17.54%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2009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12.18%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30.68%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28.03%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11.84%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17.27%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2010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12.36%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30.27%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28.16%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11.86%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新細明體" charset="-120"/>
                        </a:rPr>
                        <a:t>17.35%</a:t>
                      </a:r>
                      <a:endParaRPr kumimoji="0" lang="x-none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zh-TW" altLang="en-US"/>
              <a:t>嵌入式系統介紹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32060F64-23B8-4244-A608-75D12DF57D75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2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第一章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嵌入式運算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使用嵌入式系統的因素 </a:t>
            </a:r>
          </a:p>
          <a:p>
            <a:r>
              <a:rPr lang="zh-TW" altLang="en-US"/>
              <a:t>嵌入式系統的設計考量 </a:t>
            </a:r>
          </a:p>
          <a:p>
            <a:r>
              <a:rPr lang="zh-TW" altLang="en-US"/>
              <a:t>嵌入式系統的設計挑戰</a:t>
            </a:r>
          </a:p>
          <a:p>
            <a:r>
              <a:rPr lang="zh-TW" altLang="en-US"/>
              <a:t>嵌入式系統設計能力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嵌入式運算模式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133600"/>
            <a:ext cx="4700588" cy="4127500"/>
          </a:xfrm>
        </p:spPr>
        <p:txBody>
          <a:bodyPr/>
          <a:lstStyle/>
          <a:p>
            <a:pPr eaLnBrk="1" hangingPunct="1"/>
            <a:r>
              <a:rPr lang="zh-TW" altLang="en-US" sz="2400"/>
              <a:t>將電腦嵌入到某一種應用裡進行運算 </a:t>
            </a:r>
          </a:p>
          <a:p>
            <a:pPr lvl="1" eaLnBrk="1" hangingPunct="1"/>
            <a:r>
              <a:rPr lang="en-US" altLang="zh-TW" sz="2000"/>
              <a:t>MIT</a:t>
            </a:r>
            <a:r>
              <a:rPr lang="zh-TW" altLang="en-US" sz="2000"/>
              <a:t>的第一台支援即時 操作的旋風 （</a:t>
            </a:r>
            <a:r>
              <a:rPr lang="en-US" altLang="zh-TW" sz="2000"/>
              <a:t>Whirlwind</a:t>
            </a:r>
            <a:r>
              <a:rPr lang="zh-TW" altLang="en-US" sz="2000"/>
              <a:t>）</a:t>
            </a:r>
          </a:p>
          <a:p>
            <a:pPr lvl="1" eaLnBrk="1" hangingPunct="1"/>
            <a:r>
              <a:rPr lang="zh-TW" altLang="en-US" sz="2000"/>
              <a:t>第一台手持式計算機</a:t>
            </a:r>
            <a:r>
              <a:rPr lang="en-US" altLang="zh-TW" sz="2000"/>
              <a:t>HP-35 </a:t>
            </a:r>
          </a:p>
          <a:p>
            <a:pPr lvl="1" eaLnBrk="1" hangingPunct="1"/>
            <a:r>
              <a:rPr lang="zh-TW" altLang="en-US" sz="2000"/>
              <a:t>汽車設計採用單晶片</a:t>
            </a:r>
            <a:r>
              <a:rPr lang="en-US" altLang="zh-TW" sz="2000"/>
              <a:t>CPU</a:t>
            </a:r>
            <a:r>
              <a:rPr lang="zh-TW" altLang="en-US" sz="2000"/>
              <a:t>控制引擎，決定何時火星塞點火、控制油氣混合等等功能  </a:t>
            </a:r>
          </a:p>
        </p:txBody>
      </p:sp>
      <p:pic>
        <p:nvPicPr>
          <p:cNvPr id="25604" name="Picture 5" descr="1972_hp35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1250" y="2841625"/>
            <a:ext cx="1524000" cy="271145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EAB913E1-E4C2-4C46-835E-B8278F6D6A06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21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5292725" y="5589588"/>
            <a:ext cx="3375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1800">
                <a:latin typeface="Arial" charset="0"/>
              </a:rPr>
              <a:t>Hewlett-Packard </a:t>
            </a:r>
            <a:r>
              <a:rPr lang="zh-TW" altLang="en-US" sz="1800">
                <a:latin typeface="Arial" charset="0"/>
              </a:rPr>
              <a:t>公司所推出的</a:t>
            </a:r>
          </a:p>
          <a:p>
            <a:pPr eaLnBrk="1" hangingPunct="1"/>
            <a:r>
              <a:rPr lang="zh-TW" altLang="en-US" sz="1800">
                <a:latin typeface="Arial" charset="0"/>
              </a:rPr>
              <a:t>第一台電子計算機 </a:t>
            </a:r>
            <a:r>
              <a:rPr lang="en-US" altLang="zh-TW" sz="1800">
                <a:latin typeface="Arial" charset="0"/>
              </a:rPr>
              <a:t>HP-35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使用嵌入式系統的因素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早已經融入我們的生活 </a:t>
            </a:r>
          </a:p>
          <a:p>
            <a:pPr lvl="1" eaLnBrk="1" hangingPunct="1"/>
            <a:r>
              <a:rPr lang="zh-TW" altLang="en-US"/>
              <a:t>汽車、手機、</a:t>
            </a:r>
            <a:r>
              <a:rPr lang="en-US" altLang="zh-TW"/>
              <a:t>PDA</a:t>
            </a:r>
            <a:r>
              <a:rPr lang="zh-TW" altLang="en-US"/>
              <a:t>、家電產品、工業與軍事應用等獨立產品</a:t>
            </a:r>
          </a:p>
          <a:p>
            <a:pPr lvl="1" eaLnBrk="1" hangingPunct="1"/>
            <a:r>
              <a:rPr lang="zh-TW" altLang="en-US"/>
              <a:t>許多電腦系統，也是由許多小小的嵌入式系統所組成 </a:t>
            </a:r>
          </a:p>
          <a:p>
            <a:pPr eaLnBrk="1" hangingPunct="1"/>
            <a:r>
              <a:rPr lang="zh-TW" altLang="en-US"/>
              <a:t>優點</a:t>
            </a:r>
          </a:p>
          <a:p>
            <a:pPr lvl="1" eaLnBrk="1" hangingPunct="1"/>
            <a:r>
              <a:rPr lang="zh-TW" altLang="en-US"/>
              <a:t>可以利用微處理器的精密運算能力，解決許多利用機械方式無法達到的控制與操作 </a:t>
            </a:r>
          </a:p>
          <a:p>
            <a:pPr lvl="1" eaLnBrk="1" hangingPunct="1"/>
            <a:r>
              <a:rPr lang="zh-TW" altLang="en-US"/>
              <a:t>同時能夠縮小體積與提升處理效率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5FB29061-4D39-7D4C-9BFC-72236DB21337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22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範例：汽車裡的嵌入式系統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1600"/>
              <a:t>防鎖死煞車系統（</a:t>
            </a:r>
            <a:r>
              <a:rPr lang="en-US" altLang="zh-TW" sz="1600"/>
              <a:t>antilock brake system</a:t>
            </a:r>
            <a:r>
              <a:rPr lang="zh-TW" altLang="en-US" sz="1600"/>
              <a:t>，</a:t>
            </a:r>
            <a:r>
              <a:rPr lang="en-US" altLang="zh-TW" sz="1600"/>
              <a:t>ABS</a:t>
            </a:r>
            <a:r>
              <a:rPr lang="zh-TW" altLang="en-US" sz="1600"/>
              <a:t>）是用來減少煞車打滑的問題 </a:t>
            </a:r>
          </a:p>
          <a:p>
            <a:pPr eaLnBrk="1" hangingPunct="1"/>
            <a:r>
              <a:rPr lang="zh-TW" altLang="en-US" sz="1600"/>
              <a:t>自動化穩定控制系統 </a:t>
            </a:r>
            <a:r>
              <a:rPr lang="en-US" altLang="zh-TW" sz="1600"/>
              <a:t>ASC+T</a:t>
            </a:r>
            <a:r>
              <a:rPr lang="zh-TW" altLang="en-US" sz="1600"/>
              <a:t>調節汽車的穩定度 </a:t>
            </a:r>
          </a:p>
          <a:p>
            <a:pPr eaLnBrk="1" hangingPunct="1"/>
            <a:r>
              <a:rPr lang="zh-TW" altLang="en-US" sz="1600"/>
              <a:t>透過這系統相互搭配，使得煞車的穩定度提昇不少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408F5D96-4FA5-7B43-B0DE-9DA00346CD0D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23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141663"/>
            <a:ext cx="5183188" cy="348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嵌入式系統的設計考量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400"/>
              <a:t>量身定做，也就是客制化（</a:t>
            </a:r>
            <a:r>
              <a:rPr lang="en-US" altLang="zh-TW" sz="2400"/>
              <a:t>Customize</a:t>
            </a:r>
            <a:r>
              <a:rPr lang="zh-TW" altLang="en-US" sz="2400"/>
              <a:t>） </a:t>
            </a:r>
          </a:p>
          <a:p>
            <a:pPr lvl="1" eaLnBrk="1" hangingPunct="1"/>
            <a:r>
              <a:rPr lang="zh-TW" altLang="en-US" sz="2000"/>
              <a:t>每一項嵌入式產品都有其特殊性，造成移植（</a:t>
            </a:r>
            <a:r>
              <a:rPr lang="en-US" altLang="zh-TW" sz="2000"/>
              <a:t>porting</a:t>
            </a:r>
            <a:r>
              <a:rPr lang="zh-TW" altLang="en-US" sz="2000"/>
              <a:t>）到不同機器上的困難度 </a:t>
            </a:r>
          </a:p>
          <a:p>
            <a:pPr eaLnBrk="1" hangingPunct="1"/>
            <a:r>
              <a:rPr lang="zh-TW" altLang="en-US" sz="2400"/>
              <a:t>嵌入式系統的開發門檻 </a:t>
            </a:r>
          </a:p>
          <a:p>
            <a:pPr lvl="1" eaLnBrk="1" hangingPunct="1"/>
            <a:r>
              <a:rPr lang="zh-TW" altLang="en-US" sz="2000"/>
              <a:t>複雜的演算法 </a:t>
            </a:r>
          </a:p>
          <a:p>
            <a:pPr lvl="1" eaLnBrk="1" hangingPunct="1"/>
            <a:r>
              <a:rPr lang="zh-TW" altLang="en-US" sz="2000"/>
              <a:t>使用者介面 </a:t>
            </a:r>
          </a:p>
          <a:p>
            <a:pPr lvl="1" eaLnBrk="1" hangingPunct="1"/>
            <a:r>
              <a:rPr lang="zh-TW" altLang="en-US" sz="2000"/>
              <a:t>即時 （</a:t>
            </a:r>
            <a:r>
              <a:rPr lang="en-US" altLang="zh-TW" sz="2000"/>
              <a:t>real-time</a:t>
            </a:r>
            <a:r>
              <a:rPr lang="zh-TW" altLang="en-US" sz="2000"/>
              <a:t>） 功能 </a:t>
            </a:r>
          </a:p>
          <a:p>
            <a:pPr lvl="1" eaLnBrk="1" hangingPunct="1"/>
            <a:r>
              <a:rPr lang="zh-TW" altLang="en-US" sz="2000"/>
              <a:t>多重速度匹配</a:t>
            </a:r>
          </a:p>
          <a:p>
            <a:pPr lvl="1" eaLnBrk="1" hangingPunct="1"/>
            <a:r>
              <a:rPr lang="zh-TW" altLang="en-US" sz="2000"/>
              <a:t>開發時程（</a:t>
            </a:r>
            <a:r>
              <a:rPr lang="en-US" altLang="zh-TW" sz="2000"/>
              <a:t>Time to market</a:t>
            </a:r>
            <a:r>
              <a:rPr lang="zh-TW" altLang="en-US" sz="2000"/>
              <a:t>） </a:t>
            </a:r>
          </a:p>
          <a:p>
            <a:pPr lvl="1" eaLnBrk="1" hangingPunct="1"/>
            <a:r>
              <a:rPr lang="zh-TW" altLang="en-US" sz="2000"/>
              <a:t>製造成本 </a:t>
            </a:r>
          </a:p>
          <a:p>
            <a:pPr lvl="1" eaLnBrk="1" hangingPunct="1"/>
            <a:r>
              <a:rPr lang="zh-TW" altLang="en-US" sz="2000"/>
              <a:t>省電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5C647885-B185-6F43-9799-A46F6F6990B8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24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嵌入式系統的設計挑戰 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2133600"/>
            <a:ext cx="3924300" cy="4127500"/>
          </a:xfrm>
        </p:spPr>
        <p:txBody>
          <a:bodyPr/>
          <a:lstStyle/>
          <a:p>
            <a:pPr eaLnBrk="1" hangingPunct="1"/>
            <a:r>
              <a:rPr lang="zh-TW" altLang="en-US" sz="2000"/>
              <a:t>主要的困難點</a:t>
            </a:r>
          </a:p>
          <a:p>
            <a:pPr lvl="1" eaLnBrk="1" hangingPunct="1"/>
            <a:r>
              <a:rPr lang="zh-TW" altLang="en-US" sz="1800"/>
              <a:t>將不同領域的知識在有限的預算與時間內，整合出穩定且高品質的產品</a:t>
            </a:r>
          </a:p>
          <a:p>
            <a:pPr eaLnBrk="1" hangingPunct="1"/>
            <a:r>
              <a:rPr lang="zh-TW" altLang="en-US" sz="2000"/>
              <a:t>使用參考平台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91100" y="2133600"/>
            <a:ext cx="3924300" cy="4127500"/>
          </a:xfrm>
        </p:spPr>
        <p:txBody>
          <a:bodyPr/>
          <a:lstStyle/>
          <a:p>
            <a:pPr eaLnBrk="1" hangingPunct="1"/>
            <a:r>
              <a:rPr lang="zh-TW" altLang="en-US" sz="2000"/>
              <a:t>設計挑戰</a:t>
            </a:r>
          </a:p>
          <a:p>
            <a:pPr lvl="1" eaLnBrk="1" hangingPunct="1"/>
            <a:r>
              <a:rPr lang="zh-TW" altLang="en-US" sz="1800"/>
              <a:t>應該使用多少硬體 </a:t>
            </a:r>
          </a:p>
          <a:p>
            <a:pPr lvl="1" eaLnBrk="1" hangingPunct="1"/>
            <a:r>
              <a:rPr lang="zh-TW" altLang="en-US" sz="1800"/>
              <a:t>系統即時性的期限（</a:t>
            </a:r>
            <a:r>
              <a:rPr lang="en-US" altLang="zh-TW" sz="1800"/>
              <a:t>deadline</a:t>
            </a:r>
            <a:r>
              <a:rPr lang="zh-TW" altLang="en-US" sz="1800"/>
              <a:t>） </a:t>
            </a:r>
            <a:endParaRPr lang="zh-TW" altLang="en-US" sz="1600"/>
          </a:p>
          <a:p>
            <a:pPr lvl="1" eaLnBrk="1" hangingPunct="1"/>
            <a:r>
              <a:rPr lang="zh-TW" altLang="en-US" sz="1800"/>
              <a:t>最小化電力的需求 </a:t>
            </a:r>
          </a:p>
          <a:p>
            <a:pPr lvl="1" eaLnBrk="1" hangingPunct="1"/>
            <a:r>
              <a:rPr lang="zh-TW" altLang="en-US" sz="1800"/>
              <a:t>升級考量 </a:t>
            </a:r>
          </a:p>
          <a:p>
            <a:pPr lvl="1" eaLnBrk="1" hangingPunct="1"/>
            <a:r>
              <a:rPr lang="zh-TW" altLang="en-US" sz="1800"/>
              <a:t>是否真的可以用 </a:t>
            </a:r>
          </a:p>
          <a:p>
            <a:pPr lvl="1" eaLnBrk="1" hangingPunct="1"/>
            <a:r>
              <a:rPr lang="zh-TW" altLang="en-US" sz="1800"/>
              <a:t>軟硬體整合困難度高 </a:t>
            </a:r>
          </a:p>
          <a:p>
            <a:pPr lvl="1" eaLnBrk="1" hangingPunct="1"/>
            <a:r>
              <a:rPr lang="zh-TW" altLang="en-US" sz="1800"/>
              <a:t>完整測試 </a:t>
            </a:r>
          </a:p>
          <a:p>
            <a:pPr lvl="1" eaLnBrk="1" hangingPunct="1"/>
            <a:r>
              <a:rPr lang="zh-TW" altLang="en-US" sz="1800"/>
              <a:t>難以觀察與控制 </a:t>
            </a:r>
          </a:p>
          <a:p>
            <a:pPr lvl="1" eaLnBrk="1" hangingPunct="1"/>
            <a:r>
              <a:rPr lang="zh-TW" altLang="en-US" sz="1800"/>
              <a:t>嚴苛的發展環境 </a:t>
            </a:r>
            <a:endParaRPr lang="zh-TW" altLang="en-US" sz="20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033D79F8-DA23-B245-A329-2A0207C00161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25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典型的參考平台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3BB76286-7C4D-B149-A1F3-AE03E7E23A3E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26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3348038" y="6310313"/>
            <a:ext cx="243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sz="1800">
                <a:latin typeface="Arial" charset="0"/>
              </a:rPr>
              <a:t>資料來源：資策會</a:t>
            </a:r>
            <a:r>
              <a:rPr lang="en-US" altLang="zh-TW" sz="1800">
                <a:latin typeface="Arial" charset="0"/>
              </a:rPr>
              <a:t>MIC</a:t>
            </a:r>
          </a:p>
        </p:txBody>
      </p:sp>
      <p:pic>
        <p:nvPicPr>
          <p:cNvPr id="30726" name="Picture 6" descr="es4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071688"/>
            <a:ext cx="5246687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嵌入式系統設計能力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嵌入式系統領域包含的範疇</a:t>
            </a:r>
          </a:p>
          <a:p>
            <a:pPr lvl="1" eaLnBrk="1" hangingPunct="1"/>
            <a:r>
              <a:rPr lang="zh-TW" altLang="en-US"/>
              <a:t>硬體的晶片設計、電路與周邊設計，到軟體、韌體（</a:t>
            </a:r>
            <a:r>
              <a:rPr lang="en-US" altLang="zh-TW"/>
              <a:t>firmware</a:t>
            </a:r>
            <a:r>
              <a:rPr lang="zh-TW" altLang="en-US"/>
              <a:t>）系統整合，以及各式各樣的應用程式與服務提供</a:t>
            </a:r>
          </a:p>
          <a:p>
            <a:pPr eaLnBrk="1" hangingPunct="1"/>
            <a:r>
              <a:rPr lang="zh-TW" altLang="en-US"/>
              <a:t>嵌入式系統工程師應該具備的能力</a:t>
            </a:r>
          </a:p>
          <a:p>
            <a:pPr lvl="1" eaLnBrk="1" hangingPunct="1"/>
            <a:r>
              <a:rPr lang="zh-TW" altLang="en-US"/>
              <a:t>系統整合能力 </a:t>
            </a:r>
          </a:p>
          <a:p>
            <a:pPr lvl="1" eaLnBrk="1" hangingPunct="1"/>
            <a:r>
              <a:rPr lang="zh-TW" altLang="en-US"/>
              <a:t>語言能力 </a:t>
            </a:r>
          </a:p>
          <a:p>
            <a:pPr lvl="1" eaLnBrk="1" hangingPunct="1"/>
            <a:r>
              <a:rPr lang="zh-TW" altLang="en-US"/>
              <a:t>掌握市場應用導向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AEAE2024-F582-A244-A142-0FFB84AE20C6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27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分散式嵌入式系統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400"/>
              <a:t>原因</a:t>
            </a:r>
          </a:p>
          <a:p>
            <a:pPr lvl="1" eaLnBrk="1" hangingPunct="1"/>
            <a:r>
              <a:rPr lang="zh-TW" altLang="en-US" sz="2000"/>
              <a:t>由於系統越來越複雜，需要許多個嵌入式系統共同運作，所以產生了分散式嵌入式系統（</a:t>
            </a:r>
            <a:r>
              <a:rPr lang="en-US" altLang="zh-TW" sz="2000"/>
              <a:t>distributed embedded system</a:t>
            </a:r>
            <a:r>
              <a:rPr lang="zh-TW" altLang="en-US" sz="2000"/>
              <a:t>）</a:t>
            </a:r>
          </a:p>
          <a:p>
            <a:pPr eaLnBrk="1" hangingPunct="1"/>
            <a:r>
              <a:rPr lang="zh-TW" altLang="en-US" sz="2400"/>
              <a:t>架構</a:t>
            </a:r>
          </a:p>
          <a:p>
            <a:pPr lvl="1" eaLnBrk="1" hangingPunct="1"/>
            <a:r>
              <a:rPr lang="zh-TW" altLang="en-US" sz="2000"/>
              <a:t>基本單位</a:t>
            </a:r>
          </a:p>
          <a:p>
            <a:pPr lvl="2" eaLnBrk="1" hangingPunct="1"/>
            <a:r>
              <a:rPr lang="zh-TW" altLang="en-US" sz="1800"/>
              <a:t>處理單元（</a:t>
            </a:r>
            <a:r>
              <a:rPr lang="en-US" altLang="zh-TW" sz="1800"/>
              <a:t>processing element</a:t>
            </a:r>
            <a:r>
              <a:rPr lang="zh-TW" altLang="en-US" sz="1800"/>
              <a:t>；</a:t>
            </a:r>
            <a:r>
              <a:rPr lang="en-US" altLang="zh-TW" sz="1800"/>
              <a:t>PE</a:t>
            </a:r>
            <a:r>
              <a:rPr lang="zh-TW" altLang="en-US" sz="1800"/>
              <a:t>），例如</a:t>
            </a:r>
            <a:r>
              <a:rPr lang="en-US" altLang="zh-TW" sz="1800"/>
              <a:t>CPU</a:t>
            </a:r>
            <a:r>
              <a:rPr lang="zh-TW" altLang="en-US" sz="1800"/>
              <a:t>、</a:t>
            </a:r>
            <a:r>
              <a:rPr lang="en-US" altLang="zh-TW" sz="1800"/>
              <a:t>DSP</a:t>
            </a:r>
            <a:r>
              <a:rPr lang="zh-TW" altLang="en-US" sz="1800"/>
              <a:t>或是可程式化運算單元 </a:t>
            </a:r>
          </a:p>
          <a:p>
            <a:pPr lvl="1" eaLnBrk="1" hangingPunct="1"/>
            <a:r>
              <a:rPr lang="en-US" altLang="zh-TW" sz="2000"/>
              <a:t>I/O</a:t>
            </a:r>
            <a:r>
              <a:rPr lang="zh-TW" altLang="en-US" sz="2000"/>
              <a:t>裝置</a:t>
            </a:r>
          </a:p>
          <a:p>
            <a:pPr lvl="2" eaLnBrk="1" hangingPunct="1"/>
            <a:r>
              <a:rPr lang="zh-TW" altLang="en-US" sz="1800"/>
              <a:t>感測器（</a:t>
            </a:r>
            <a:r>
              <a:rPr lang="en-US" altLang="zh-TW" sz="1800"/>
              <a:t>sensor</a:t>
            </a:r>
            <a:r>
              <a:rPr lang="zh-TW" altLang="en-US" sz="1800"/>
              <a:t>）、致動器（</a:t>
            </a:r>
            <a:r>
              <a:rPr lang="en-US" altLang="zh-TW" sz="1800"/>
              <a:t>actuator</a:t>
            </a:r>
            <a:r>
              <a:rPr lang="zh-TW" altLang="en-US" sz="1800"/>
              <a:t>） </a:t>
            </a:r>
          </a:p>
          <a:p>
            <a:pPr lvl="1" eaLnBrk="1" hangingPunct="1"/>
            <a:r>
              <a:rPr lang="zh-TW" altLang="en-US" sz="2000"/>
              <a:t>透過通訊鏈結彼此連接 </a:t>
            </a:r>
          </a:p>
          <a:p>
            <a:pPr lvl="2" eaLnBrk="1" hangingPunct="1"/>
            <a:r>
              <a:rPr lang="zh-TW" altLang="en-US" sz="1800"/>
              <a:t>網路協定（</a:t>
            </a:r>
            <a:r>
              <a:rPr lang="en-US" altLang="zh-TW" sz="1800"/>
              <a:t>network protocol</a:t>
            </a:r>
            <a:r>
              <a:rPr lang="zh-TW" altLang="en-US" sz="1800"/>
              <a:t>）、匯流排（</a:t>
            </a:r>
            <a:r>
              <a:rPr lang="en-US" altLang="zh-TW" sz="1800"/>
              <a:t>bus</a:t>
            </a:r>
            <a:r>
              <a:rPr lang="zh-TW" altLang="en-US" sz="1800"/>
              <a:t>）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一個簡單的分散式嵌入式系統 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E71F68C3-CB22-DC40-AD8E-4C115B4D2028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29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98675"/>
            <a:ext cx="786447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本章學習重點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嵌入式系統的基本概念與發展歷史</a:t>
            </a:r>
          </a:p>
          <a:p>
            <a:pPr eaLnBrk="1" hangingPunct="1"/>
            <a:r>
              <a:rPr lang="zh-TW" altLang="en-US"/>
              <a:t>嵌入式運算與挑戰</a:t>
            </a:r>
          </a:p>
          <a:p>
            <a:pPr eaLnBrk="1" hangingPunct="1"/>
            <a:r>
              <a:rPr lang="zh-TW" altLang="en-US"/>
              <a:t>分散式嵌入式系統</a:t>
            </a:r>
          </a:p>
          <a:p>
            <a:pPr eaLnBrk="1" hangingPunct="1"/>
            <a:r>
              <a:rPr lang="zh-TW" altLang="en-US"/>
              <a:t>資訊家電的介紹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7FF4295C-31AC-C540-A4AC-BF2FC28B83A6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3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200"/>
              <a:t>範例：汽車裡的分散式嵌入式系統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D407A18C-7519-0F41-9D56-252179004B60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30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63912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具有網路能力的嵌入式系統 </a:t>
            </a:r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除了原本傳統設計上的挑戰之外，還多了網路速度與使用的問題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通訊分析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/>
              <a:t>先決定訊息延遲 （</a:t>
            </a:r>
            <a:r>
              <a:rPr lang="en-US" altLang="zh-TW"/>
              <a:t>message delay</a:t>
            </a:r>
            <a:r>
              <a:rPr lang="zh-TW" altLang="en-US"/>
              <a:t>） 所造成的影響</a:t>
            </a:r>
          </a:p>
          <a:p>
            <a:pPr eaLnBrk="1" hangingPunct="1">
              <a:lnSpc>
                <a:spcPct val="90000"/>
              </a:lnSpc>
            </a:pPr>
            <a:endParaRPr lang="zh-TW" altLang="en-US"/>
          </a:p>
          <a:p>
            <a:pPr eaLnBrk="1" hangingPunct="1">
              <a:lnSpc>
                <a:spcPct val="90000"/>
              </a:lnSpc>
            </a:pPr>
            <a:endParaRPr lang="zh-TW" altLang="en-US"/>
          </a:p>
          <a:p>
            <a:pPr eaLnBrk="1" hangingPunct="1">
              <a:lnSpc>
                <a:spcPct val="90000"/>
              </a:lnSpc>
            </a:pPr>
            <a:endParaRPr lang="zh-TW" altLang="en-US"/>
          </a:p>
          <a:p>
            <a:pPr lvl="1" eaLnBrk="1" hangingPunct="1">
              <a:lnSpc>
                <a:spcPct val="90000"/>
              </a:lnSpc>
            </a:pPr>
            <a:r>
              <a:rPr lang="zh-TW" altLang="en-US"/>
              <a:t>其中</a:t>
            </a:r>
            <a:r>
              <a:rPr lang="en-US" altLang="zh-TW"/>
              <a:t>t</a:t>
            </a:r>
            <a:r>
              <a:rPr lang="en-US" altLang="zh-TW" sz="1800"/>
              <a:t>x</a:t>
            </a:r>
            <a:r>
              <a:rPr lang="zh-TW" altLang="en-US"/>
              <a:t>表示傳輸端負載時間，</a:t>
            </a:r>
            <a:r>
              <a:rPr lang="en-US" altLang="zh-TW"/>
              <a:t>t</a:t>
            </a:r>
            <a:r>
              <a:rPr lang="en-US" altLang="zh-TW" sz="1800"/>
              <a:t>n</a:t>
            </a:r>
            <a:r>
              <a:rPr lang="zh-TW" altLang="en-US"/>
              <a:t>表示網路傳輸時間，</a:t>
            </a:r>
            <a:r>
              <a:rPr lang="en-US" altLang="zh-TW"/>
              <a:t>t</a:t>
            </a:r>
            <a:r>
              <a:rPr lang="en-US" altLang="zh-TW" sz="1800"/>
              <a:t>r</a:t>
            </a:r>
            <a:r>
              <a:rPr lang="zh-TW" altLang="en-US"/>
              <a:t>表示接收端負載時間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082FB65C-67A5-1048-9B01-ED47BC93D51A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31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2195513" y="4022725"/>
          <a:ext cx="30956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方程式" r:id="rId3" imgW="914400" imgH="228600" progId="Equation.3">
                  <p:embed/>
                </p:oleObj>
              </mc:Choice>
              <mc:Fallback>
                <p:oleObj name="方程式" r:id="rId3" imgW="914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22725"/>
                        <a:ext cx="309562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範例：訊息延遲時間計算 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400"/>
              <a:t>假設某個匯流排傳輸速率每秒</a:t>
            </a:r>
            <a:r>
              <a:rPr lang="en-US" altLang="zh-TW" sz="2400"/>
              <a:t>100Kbits</a:t>
            </a:r>
            <a:r>
              <a:rPr lang="zh-TW" altLang="en-US" sz="2400"/>
              <a:t>，如果我們要傳送</a:t>
            </a:r>
            <a:r>
              <a:rPr lang="en-US" altLang="zh-TW" sz="2400"/>
              <a:t>1byte</a:t>
            </a:r>
            <a:r>
              <a:rPr lang="zh-TW" altLang="en-US" sz="2400"/>
              <a:t>的話，也就是</a:t>
            </a:r>
            <a:r>
              <a:rPr lang="en-US" altLang="zh-TW" sz="2400"/>
              <a:t>8bits</a:t>
            </a:r>
            <a:r>
              <a:rPr lang="zh-TW" altLang="en-US" sz="2400"/>
              <a:t>，所需要花費的網路傳輸時間為：</a:t>
            </a:r>
          </a:p>
          <a:p>
            <a:pPr eaLnBrk="1" hangingPunct="1"/>
            <a:endParaRPr lang="zh-TW" altLang="en-US" sz="2400"/>
          </a:p>
          <a:p>
            <a:pPr eaLnBrk="1" hangingPunct="1"/>
            <a:r>
              <a:rPr lang="zh-TW" altLang="en-US" sz="2400"/>
              <a:t>假設傳輸端與接收端的驅動程式，其傳送與接收的網路介面呼叫需要耗費</a:t>
            </a:r>
            <a:r>
              <a:rPr lang="en-US" altLang="zh-TW" sz="2400"/>
              <a:t>20</a:t>
            </a:r>
            <a:r>
              <a:rPr lang="zh-TW" altLang="en-US" sz="2400"/>
              <a:t>個指令來執行，在</a:t>
            </a:r>
            <a:r>
              <a:rPr lang="en-US" altLang="zh-TW" sz="2400"/>
              <a:t>8MHz</a:t>
            </a:r>
            <a:r>
              <a:rPr lang="zh-TW" altLang="en-US" sz="2400"/>
              <a:t>的微處理器所花費的時間為：</a:t>
            </a:r>
          </a:p>
          <a:p>
            <a:pPr eaLnBrk="1" hangingPunct="1"/>
            <a:endParaRPr lang="zh-TW" altLang="en-US" sz="2400"/>
          </a:p>
          <a:p>
            <a:pPr eaLnBrk="1" hangingPunct="1"/>
            <a:r>
              <a:rPr lang="zh-TW" altLang="en-US" sz="2400"/>
              <a:t>則總共的訊息延遲時間為：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984DA256-B554-4B48-A5C7-5842156182FA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32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7" name="Rectangle 6"/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195513" y="3213100"/>
          <a:ext cx="25209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方程式" r:id="rId3" imgW="736600" imgH="241300" progId="Equation.3">
                  <p:embed/>
                </p:oleObj>
              </mc:Choice>
              <mc:Fallback>
                <p:oleObj name="方程式" r:id="rId3" imgW="736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13100"/>
                        <a:ext cx="252095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4572000" y="32131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 </a:t>
            </a:r>
            <a:r>
              <a:rPr lang="en-US" altLang="zh-TW" sz="2400"/>
              <a:t>sec</a:t>
            </a:r>
            <a:endParaRPr lang="en-US" altLang="zh-TW" sz="2400">
              <a:latin typeface="Arial" charset="0"/>
            </a:endParaRP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2124075" y="4868863"/>
          <a:ext cx="51847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方程式" r:id="rId5" imgW="2247900" imgH="241300" progId="Equation.3">
                  <p:embed/>
                </p:oleObj>
              </mc:Choice>
              <mc:Fallback>
                <p:oleObj name="方程式" r:id="rId5" imgW="22479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868863"/>
                        <a:ext cx="51847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10"/>
          <p:cNvSpPr>
            <a:spLocks noChangeArrowheads="1"/>
          </p:cNvSpPr>
          <p:nvPr/>
        </p:nvSpPr>
        <p:spPr bwMode="auto">
          <a:xfrm>
            <a:off x="7307263" y="4868863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/>
              <a:t> sec</a:t>
            </a:r>
            <a:endParaRPr lang="en-US" altLang="zh-TW" sz="2400">
              <a:latin typeface="Arial" charset="0"/>
            </a:endParaRPr>
          </a:p>
        </p:txBody>
      </p:sp>
      <p:sp>
        <p:nvSpPr>
          <p:cNvPr id="2061" name="Rectangle 12"/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052" name="Object 11"/>
          <p:cNvGraphicFramePr>
            <a:graphicFrameLocks noChangeAspect="1"/>
          </p:cNvGraphicFramePr>
          <p:nvPr/>
        </p:nvGraphicFramePr>
        <p:xfrm>
          <a:off x="2124075" y="5810250"/>
          <a:ext cx="59769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方程式" r:id="rId7" imgW="2857500" imgH="241300" progId="Equation.3">
                  <p:embed/>
                </p:oleObj>
              </mc:Choice>
              <mc:Fallback>
                <p:oleObj name="方程式" r:id="rId7" imgW="28575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810250"/>
                        <a:ext cx="5976938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13"/>
          <p:cNvSpPr>
            <a:spLocks noChangeArrowheads="1"/>
          </p:cNvSpPr>
          <p:nvPr/>
        </p:nvSpPr>
        <p:spPr bwMode="auto">
          <a:xfrm>
            <a:off x="8027988" y="5780088"/>
            <a:ext cx="636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 </a:t>
            </a:r>
            <a:r>
              <a:rPr lang="en-US" altLang="zh-TW" sz="2400"/>
              <a:t>sec</a:t>
            </a:r>
            <a:endParaRPr lang="en-US" altLang="zh-TW" sz="2400">
              <a:latin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133600"/>
            <a:ext cx="6173787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多層網路通訊 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4213" y="2133600"/>
            <a:ext cx="3024187" cy="4127500"/>
          </a:xfrm>
        </p:spPr>
        <p:txBody>
          <a:bodyPr/>
          <a:lstStyle/>
          <a:p>
            <a:r>
              <a:rPr lang="zh-TW" altLang="en-US" sz="2400"/>
              <a:t>現象：</a:t>
            </a:r>
          </a:p>
          <a:p>
            <a:pPr lvl="1"/>
            <a:r>
              <a:rPr lang="zh-TW" altLang="en-US" sz="2000"/>
              <a:t>需要依靠</a:t>
            </a:r>
            <a:r>
              <a:rPr lang="en-US" altLang="zh-TW" sz="2000"/>
              <a:t>M3</a:t>
            </a:r>
            <a:r>
              <a:rPr lang="zh-TW" altLang="en-US" sz="2000"/>
              <a:t>裝置來傳遞訊息，所以瓶頸可能會卡在</a:t>
            </a:r>
            <a:r>
              <a:rPr lang="en-US" altLang="zh-TW" sz="2000"/>
              <a:t>M3</a:t>
            </a:r>
            <a:r>
              <a:rPr lang="zh-TW" altLang="en-US" sz="2000"/>
              <a:t> </a:t>
            </a:r>
          </a:p>
          <a:p>
            <a:r>
              <a:rPr lang="zh-TW" altLang="en-US" sz="2400"/>
              <a:t>對策</a:t>
            </a:r>
          </a:p>
          <a:p>
            <a:pPr lvl="1"/>
            <a:r>
              <a:rPr lang="zh-TW" altLang="en-US" sz="2000"/>
              <a:t>系統效率分析</a:t>
            </a:r>
          </a:p>
          <a:p>
            <a:endParaRPr lang="zh-TW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B19002C9-0B59-2F43-A678-B54A7DF11435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33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系統效率分析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400"/>
              <a:t>需要分析整個系統的效率，並且給予適當的調整，好讓系統符合效率的最低要求</a:t>
            </a:r>
          </a:p>
          <a:p>
            <a:pPr eaLnBrk="1" hangingPunct="1"/>
            <a:r>
              <a:rPr lang="zh-TW" altLang="en-US" sz="2400"/>
              <a:t>有時候必須引進負載平衡 （</a:t>
            </a:r>
            <a:r>
              <a:rPr lang="en-US" altLang="zh-TW" sz="2400"/>
              <a:t>load balancing</a:t>
            </a:r>
            <a:r>
              <a:rPr lang="zh-TW" altLang="en-US" sz="2400"/>
              <a:t>）</a:t>
            </a:r>
            <a:r>
              <a:rPr lang="zh-TW" alt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FB1B394B-E2A0-1741-BF13-E99D342DDC72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34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421063"/>
            <a:ext cx="7777162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2124075" y="6092825"/>
            <a:ext cx="527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sz="1800">
                <a:latin typeface="Arial" charset="0"/>
              </a:rPr>
              <a:t>多重工作進行分散式嵌入式系統可能造成工作衝突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具有網際網路能力的嵌入式系統 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/>
              <a:t>稱為</a:t>
            </a:r>
            <a:r>
              <a:rPr lang="en-US" altLang="zh-TW" sz="2400"/>
              <a:t>Internet-enabled embedded system</a:t>
            </a:r>
            <a:r>
              <a:rPr lang="zh-TW" altLang="en-US" sz="2400"/>
              <a:t>或</a:t>
            </a:r>
            <a:r>
              <a:rPr lang="en-US" altLang="zh-TW" sz="2400"/>
              <a:t>Internet appliances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400"/>
              <a:t>特色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不能提供即時功能給分散式嵌入式系統，但是仍然可以做一些不需要即時性互動的功能 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網際網路提供標準的通訊方式，讓每一個具有網路位址 （</a:t>
            </a:r>
            <a:r>
              <a:rPr lang="en-US" altLang="zh-TW" sz="2000"/>
              <a:t>IP address</a:t>
            </a:r>
            <a:r>
              <a:rPr lang="zh-TW" altLang="en-US" sz="2000"/>
              <a:t>） 的系統，可以彼此溝通 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因為嵌入式系統一般的記憶體空間與儲存空間不是很多，但是網際網路協定運作需要比較大的記憶體空間，所以必須取捨一些不需要的網際網路服務，以縮小所佔用的空間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400"/>
              <a:t>範例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智慧型手機、</a:t>
            </a:r>
            <a:r>
              <a:rPr lang="en-US" altLang="zh-TW" sz="2000"/>
              <a:t>PDA </a:t>
            </a:r>
            <a:r>
              <a:rPr lang="zh-TW" altLang="en-US" sz="2000"/>
              <a:t>、雷射印表機或是傳真機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6602B669-F4D1-5944-9287-CCD6A1BB3FF8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35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資訊家電</a:t>
            </a:r>
            <a:r>
              <a:rPr lang="en-US" altLang="zh-TW"/>
              <a:t>(Information Appliance</a:t>
            </a:r>
            <a:r>
              <a:rPr lang="zh-TW" altLang="en-US"/>
              <a:t>，</a:t>
            </a:r>
            <a:r>
              <a:rPr lang="en-US" altLang="zh-TW"/>
              <a:t>IA)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MIC</a:t>
            </a:r>
            <a:r>
              <a:rPr lang="zh-TW" altLang="en-US" sz="2400"/>
              <a:t>的定義：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能與網際網路互動，專為特定功能而設計，且易於使用的產品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Norman</a:t>
            </a:r>
            <a:r>
              <a:rPr lang="zh-TW" altLang="en-US" sz="2400"/>
              <a:t>對於資訊家電的定義：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一種專門應用於資訊方面的家電，應用範圍包含知識、新聞、圖形、影像、影片及聲音，具有特定的功能，最重要的是這些資訊家電彼此之間可以交換資訊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400"/>
              <a:t>主要的特色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具功能性、品質穩定、可靠性及易於使用性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方便、容易使用可說是</a:t>
            </a:r>
            <a:r>
              <a:rPr lang="en-US" altLang="zh-TW" sz="2000"/>
              <a:t>IA</a:t>
            </a:r>
            <a:r>
              <a:rPr lang="zh-TW" altLang="en-US" sz="2000"/>
              <a:t>的精神，這樣才能符合真正的需要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58D9BBD5-E24B-294A-8CA9-60366ECA9606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36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各種型態的</a:t>
            </a:r>
            <a:r>
              <a:rPr lang="en-US" altLang="zh-TW"/>
              <a:t>IA</a:t>
            </a:r>
            <a:r>
              <a:rPr lang="zh-TW" altLang="en-US"/>
              <a:t>產品外觀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B733F43B-110C-EB4F-A16C-BBBC1D0F0514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37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9941" name="Picture 5" descr="217a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133600"/>
            <a:ext cx="72009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979613" y="6491288"/>
            <a:ext cx="534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sz="1800">
                <a:latin typeface="Arial" charset="0"/>
              </a:rPr>
              <a:t>資料來源：資策會</a:t>
            </a:r>
            <a:r>
              <a:rPr lang="en-US" altLang="zh-TW" sz="1800">
                <a:latin typeface="Arial" charset="0"/>
              </a:rPr>
              <a:t>MIC ITIS</a:t>
            </a:r>
            <a:r>
              <a:rPr lang="zh-TW" altLang="en-US" sz="1800">
                <a:latin typeface="Arial" charset="0"/>
              </a:rPr>
              <a:t>計畫整理，</a:t>
            </a:r>
            <a:r>
              <a:rPr lang="en-US" altLang="zh-TW" sz="1800">
                <a:latin typeface="Arial" charset="0"/>
              </a:rPr>
              <a:t>1999</a:t>
            </a:r>
            <a:r>
              <a:rPr lang="zh-TW" altLang="en-US" sz="1800">
                <a:latin typeface="Arial" charset="0"/>
              </a:rPr>
              <a:t>年</a:t>
            </a:r>
            <a:r>
              <a:rPr lang="en-US" altLang="zh-TW" sz="1800">
                <a:latin typeface="Arial" charset="0"/>
              </a:rPr>
              <a:t>12</a:t>
            </a:r>
            <a:r>
              <a:rPr lang="zh-TW" altLang="en-US" sz="1800">
                <a:latin typeface="Arial" charset="0"/>
              </a:rPr>
              <a:t>月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行動遊戲市場規模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42DEFAC5-2FBB-CB4B-8F11-7D64BEFE0CEC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38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0965" name="Picture 2" descr="mobile-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143125"/>
            <a:ext cx="7727950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1143000" y="6286500"/>
            <a:ext cx="337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/>
              <a:t>資料來源：</a:t>
            </a:r>
            <a:r>
              <a:rPr lang="en-US" altLang="zh-TW"/>
              <a:t>PwC</a:t>
            </a:r>
            <a:r>
              <a:rPr lang="zh-TW" altLang="en-US"/>
              <a:t>，</a:t>
            </a:r>
            <a:r>
              <a:rPr lang="en-US" altLang="zh-TW"/>
              <a:t>2006</a:t>
            </a:r>
            <a:r>
              <a:rPr lang="zh-TW" altLang="en-US"/>
              <a:t>年</a:t>
            </a:r>
            <a:r>
              <a:rPr lang="en-US" altLang="zh-TW"/>
              <a:t>6</a:t>
            </a:r>
            <a:r>
              <a:rPr lang="zh-TW" altLang="en-US"/>
              <a:t>月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資訊家電的興起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網際網路普及</a:t>
            </a:r>
          </a:p>
          <a:p>
            <a:pPr eaLnBrk="1" hangingPunct="1"/>
            <a:r>
              <a:rPr lang="zh-TW" altLang="en-US"/>
              <a:t>半導體設計及製程技術的改善 </a:t>
            </a:r>
          </a:p>
          <a:p>
            <a:pPr eaLnBrk="1" hangingPunct="1"/>
            <a:r>
              <a:rPr lang="en-US" altLang="zh-TW"/>
              <a:t>3C</a:t>
            </a:r>
            <a:r>
              <a:rPr lang="zh-TW" altLang="en-US"/>
              <a:t>（</a:t>
            </a:r>
            <a:r>
              <a:rPr lang="en-US" altLang="zh-TW"/>
              <a:t>Computer</a:t>
            </a:r>
            <a:r>
              <a:rPr lang="zh-TW" altLang="en-US"/>
              <a:t>、</a:t>
            </a:r>
            <a:r>
              <a:rPr lang="en-US" altLang="zh-TW"/>
              <a:t>Communication</a:t>
            </a:r>
            <a:r>
              <a:rPr lang="zh-TW" altLang="en-US"/>
              <a:t>、</a:t>
            </a:r>
            <a:r>
              <a:rPr lang="en-US" altLang="zh-TW"/>
              <a:t>Consumer Electronics</a:t>
            </a:r>
            <a:r>
              <a:rPr lang="zh-TW" altLang="en-US"/>
              <a:t>）技術的快速整合</a:t>
            </a:r>
          </a:p>
          <a:p>
            <a:pPr eaLnBrk="1" hangingPunct="1"/>
            <a:r>
              <a:rPr lang="zh-TW" altLang="en-US"/>
              <a:t>使用者的需求</a:t>
            </a:r>
          </a:p>
          <a:p>
            <a:pPr eaLnBrk="1" hangingPunct="1"/>
            <a:r>
              <a:rPr lang="zh-TW" altLang="en-US"/>
              <a:t>資訊服務應用生活化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A27B436D-4221-2143-861F-E4FC1B97FD6C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39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大綱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嵌入式系統概說 </a:t>
            </a:r>
          </a:p>
          <a:p>
            <a:r>
              <a:rPr lang="zh-TW" altLang="en-US"/>
              <a:t>嵌入式運算</a:t>
            </a:r>
          </a:p>
          <a:p>
            <a:r>
              <a:rPr lang="zh-TW" altLang="en-US"/>
              <a:t>分散式嵌入式系統 </a:t>
            </a:r>
          </a:p>
          <a:p>
            <a:r>
              <a:rPr lang="zh-TW" altLang="en-US"/>
              <a:t>資訊家電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資訊家電系統的產品 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TW" altLang="en-US" sz="2400"/>
              <a:t>個人型</a:t>
            </a:r>
            <a:r>
              <a:rPr lang="en-US" altLang="zh-TW" sz="2400"/>
              <a:t>/</a:t>
            </a:r>
            <a:r>
              <a:rPr lang="zh-TW" altLang="en-US" sz="2400"/>
              <a:t>行動型（</a:t>
            </a:r>
            <a:r>
              <a:rPr lang="en-US" altLang="zh-TW" sz="2400"/>
              <a:t>personal/mobile</a:t>
            </a:r>
            <a:r>
              <a:rPr lang="zh-TW" altLang="en-US" sz="2400"/>
              <a:t>）資訊家電產品 </a:t>
            </a:r>
          </a:p>
          <a:p>
            <a:pPr lvl="1" eaLnBrk="1" hangingPunct="1"/>
            <a:r>
              <a:rPr lang="zh-TW" altLang="en-US" sz="2000"/>
              <a:t>電子書、可攜式全球定位系統裝置 （</a:t>
            </a:r>
            <a:r>
              <a:rPr lang="en-US" altLang="zh-TW" sz="2000"/>
              <a:t>Portable global positioning devices</a:t>
            </a:r>
            <a:r>
              <a:rPr lang="zh-TW" altLang="en-US" sz="2000"/>
              <a:t>）、可上網行動電話、個人數位助理（</a:t>
            </a:r>
            <a:r>
              <a:rPr lang="en-US" altLang="zh-TW" sz="2000"/>
              <a:t>PDA</a:t>
            </a:r>
            <a:r>
              <a:rPr lang="zh-TW" altLang="en-US" sz="2000"/>
              <a:t>）配合無線傳輸功能及穿戴式電腦 （</a:t>
            </a:r>
            <a:r>
              <a:rPr lang="en-US" altLang="zh-TW" sz="2000"/>
              <a:t>Wearable computers</a:t>
            </a:r>
            <a:r>
              <a:rPr lang="zh-TW" altLang="en-US" sz="2000"/>
              <a:t>）</a:t>
            </a:r>
          </a:p>
          <a:p>
            <a:pPr eaLnBrk="1" hangingPunct="1"/>
            <a:r>
              <a:rPr lang="zh-TW" altLang="en-US" sz="2400"/>
              <a:t>家庭式</a:t>
            </a:r>
            <a:r>
              <a:rPr lang="en-US" altLang="zh-TW" sz="2400"/>
              <a:t>/</a:t>
            </a:r>
            <a:r>
              <a:rPr lang="zh-TW" altLang="en-US" sz="2400"/>
              <a:t>娛樂式</a:t>
            </a:r>
            <a:r>
              <a:rPr lang="en-US" altLang="zh-TW" sz="2400"/>
              <a:t>/</a:t>
            </a:r>
            <a:r>
              <a:rPr lang="zh-TW" altLang="en-US" sz="2400"/>
              <a:t>視聽式（</a:t>
            </a:r>
            <a:r>
              <a:rPr lang="en-US" altLang="zh-TW" sz="2400"/>
              <a:t>Home/Entertainment</a:t>
            </a:r>
            <a:r>
              <a:rPr lang="zh-TW" altLang="en-US" sz="2400"/>
              <a:t>或</a:t>
            </a:r>
            <a:r>
              <a:rPr lang="en-US" altLang="zh-TW" sz="2400"/>
              <a:t>Audio/Video</a:t>
            </a:r>
            <a:r>
              <a:rPr lang="zh-TW" altLang="en-US" sz="2400"/>
              <a:t>）產品 </a:t>
            </a:r>
          </a:p>
          <a:p>
            <a:pPr lvl="1" eaLnBrk="1" hangingPunct="1"/>
            <a:r>
              <a:rPr lang="zh-TW" altLang="en-US" sz="2000"/>
              <a:t>網路電視配合視訊轉換器（</a:t>
            </a:r>
            <a:r>
              <a:rPr lang="en-US" altLang="zh-TW" sz="2000"/>
              <a:t>WebTV and Set-Top Box</a:t>
            </a:r>
            <a:r>
              <a:rPr lang="zh-TW" altLang="en-US" sz="2000"/>
              <a:t>） </a:t>
            </a:r>
          </a:p>
          <a:p>
            <a:pPr eaLnBrk="1" hangingPunct="1"/>
            <a:r>
              <a:rPr lang="zh-TW" altLang="en-US" sz="2400"/>
              <a:t>企業型</a:t>
            </a:r>
            <a:r>
              <a:rPr lang="en-US" altLang="zh-TW" sz="2400"/>
              <a:t>/</a:t>
            </a:r>
            <a:r>
              <a:rPr lang="zh-TW" altLang="en-US" sz="2400"/>
              <a:t>網路型（</a:t>
            </a:r>
            <a:r>
              <a:rPr lang="en-US" altLang="zh-TW" sz="2400"/>
              <a:t>Enterprise/Networking</a:t>
            </a:r>
            <a:r>
              <a:rPr lang="zh-TW" altLang="en-US" sz="2400"/>
              <a:t>）產品</a:t>
            </a:r>
          </a:p>
          <a:p>
            <a:pPr lvl="1" eaLnBrk="1" hangingPunct="1"/>
            <a:r>
              <a:rPr lang="zh-TW" altLang="en-US" sz="2000"/>
              <a:t>嵌入式伺服器（</a:t>
            </a:r>
            <a:r>
              <a:rPr lang="en-US" altLang="zh-TW" sz="2000"/>
              <a:t>embedded server</a:t>
            </a:r>
            <a:r>
              <a:rPr lang="zh-TW" altLang="en-US" sz="2000"/>
              <a:t>）及精簡型終端設備（</a:t>
            </a:r>
            <a:r>
              <a:rPr lang="en-US" altLang="zh-TW" sz="2000"/>
              <a:t>thin client</a:t>
            </a:r>
            <a:r>
              <a:rPr lang="zh-TW" altLang="en-US" sz="2000"/>
              <a:t>） </a:t>
            </a:r>
            <a:endParaRPr lang="zh-TW" altLang="en-US" sz="28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4A150D24-EA51-EB4E-917E-4EA97E8BA349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40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資訊家電的功能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資訊擷取 </a:t>
            </a:r>
          </a:p>
          <a:p>
            <a:pPr lvl="1" eaLnBrk="1" hangingPunct="1"/>
            <a:r>
              <a:rPr lang="zh-TW" altLang="en-US"/>
              <a:t>資訊家電藉由連網能力，可以與其他的資訊服務提供者或是其他的家電系統互相溝通 </a:t>
            </a:r>
          </a:p>
          <a:p>
            <a:pPr eaLnBrk="1" hangingPunct="1"/>
            <a:r>
              <a:rPr lang="zh-TW" altLang="en-US"/>
              <a:t>娛樂功能 </a:t>
            </a:r>
          </a:p>
          <a:p>
            <a:pPr lvl="1" eaLnBrk="1" hangingPunct="1"/>
            <a:r>
              <a:rPr lang="zh-TW" altLang="en-US"/>
              <a:t>遊戲機與</a:t>
            </a:r>
            <a:r>
              <a:rPr lang="en-US" altLang="zh-TW"/>
              <a:t>MP3</a:t>
            </a:r>
            <a:r>
              <a:rPr lang="zh-TW" altLang="en-US"/>
              <a:t>撥放機等影音設備，佔了資訊家電極大的市場，這證明了未來娛樂設備的發展，會越來越形重要 </a:t>
            </a:r>
          </a:p>
          <a:p>
            <a:pPr eaLnBrk="1" hangingPunct="1"/>
            <a:r>
              <a:rPr lang="zh-TW" altLang="en-US"/>
              <a:t>人與人之間的溝通</a:t>
            </a:r>
          </a:p>
          <a:p>
            <a:pPr lvl="1" eaLnBrk="1" hangingPunct="1"/>
            <a:r>
              <a:rPr lang="zh-TW" altLang="en-US"/>
              <a:t>方便的與他人取得聯繫與溝通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047569EB-EB3E-1446-8516-3178F1C78690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41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任天堂公司的</a:t>
            </a:r>
            <a:r>
              <a:rPr lang="en-US" altLang="zh-TW"/>
              <a:t>Wii</a:t>
            </a:r>
            <a:r>
              <a:rPr lang="zh-TW" altLang="en-US"/>
              <a:t>家庭遊樂器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12D9B975-D44F-0043-8FDC-CC1C7A6E5692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42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5061" name="Picture 2" descr="260px-Wii_Wiimot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2071688"/>
            <a:ext cx="3357562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新細明體" charset="-120"/>
              </a:rPr>
              <a:t>未來嵌入式產業之技術需求</a:t>
            </a: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7BAB49C1-F437-E843-AE88-9475F7A5BE92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43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898525" y="2459038"/>
            <a:ext cx="7561263" cy="3381375"/>
            <a:chOff x="96" y="1555"/>
            <a:chExt cx="5520" cy="2567"/>
          </a:xfrm>
        </p:grpSpPr>
        <p:sp>
          <p:nvSpPr>
            <p:cNvPr id="46086" name="Oval 6"/>
            <p:cNvSpPr>
              <a:spLocks noChangeArrowheads="1"/>
            </p:cNvSpPr>
            <p:nvPr/>
          </p:nvSpPr>
          <p:spPr bwMode="auto">
            <a:xfrm>
              <a:off x="2928" y="2682"/>
              <a:ext cx="1392" cy="134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auto">
            <a:xfrm>
              <a:off x="2544" y="1962"/>
              <a:ext cx="1392" cy="13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auto">
            <a:xfrm>
              <a:off x="2160" y="2682"/>
              <a:ext cx="1392" cy="134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96" y="1962"/>
              <a:ext cx="1199" cy="4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Any Time</a:t>
              </a:r>
            </a:p>
          </p:txBody>
        </p:sp>
        <p:sp>
          <p:nvSpPr>
            <p:cNvPr id="77834" name="Rectangle 10"/>
            <p:cNvSpPr>
              <a:spLocks noChangeArrowheads="1"/>
            </p:cNvSpPr>
            <p:nvPr/>
          </p:nvSpPr>
          <p:spPr bwMode="auto">
            <a:xfrm>
              <a:off x="96" y="3114"/>
              <a:ext cx="1199" cy="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Any Medium</a:t>
              </a:r>
            </a:p>
          </p:txBody>
        </p:sp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96" y="2538"/>
              <a:ext cx="1199" cy="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Any Where</a:t>
              </a:r>
            </a:p>
          </p:txBody>
        </p:sp>
        <p:sp>
          <p:nvSpPr>
            <p:cNvPr id="77836" name="Rectangle 12"/>
            <p:cNvSpPr>
              <a:spLocks noChangeArrowheads="1"/>
            </p:cNvSpPr>
            <p:nvPr/>
          </p:nvSpPr>
          <p:spPr bwMode="auto">
            <a:xfrm>
              <a:off x="96" y="3691"/>
              <a:ext cx="1199" cy="4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Any Content</a:t>
              </a:r>
            </a:p>
          </p:txBody>
        </p:sp>
        <p:sp>
          <p:nvSpPr>
            <p:cNvPr id="77837" name="AutoShape 13"/>
            <p:cNvSpPr>
              <a:spLocks noChangeArrowheads="1"/>
            </p:cNvSpPr>
            <p:nvPr/>
          </p:nvSpPr>
          <p:spPr bwMode="auto">
            <a:xfrm>
              <a:off x="1440" y="2011"/>
              <a:ext cx="384" cy="2111"/>
            </a:xfrm>
            <a:prstGeom prst="homePlate">
              <a:avLst>
                <a:gd name="adj" fmla="val 61458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2544" y="1962"/>
              <a:ext cx="1392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2928" y="2682"/>
              <a:ext cx="1392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2160" y="2682"/>
              <a:ext cx="1392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6097" name="Text Box 17"/>
            <p:cNvSpPr txBox="1">
              <a:spLocks noChangeArrowheads="1"/>
            </p:cNvSpPr>
            <p:nvPr/>
          </p:nvSpPr>
          <p:spPr bwMode="auto">
            <a:xfrm>
              <a:off x="2448" y="1999"/>
              <a:ext cx="1584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Arial" charset="0"/>
                  <a:ea typeface="標楷體" charset="-120"/>
                </a:rPr>
                <a:t>Consumer Electronics</a:t>
              </a:r>
              <a:endParaRPr lang="en-US" altLang="zh-TW" sz="1400" i="1">
                <a:ea typeface="標楷體" charset="-120"/>
              </a:endParaRPr>
            </a:p>
            <a:p>
              <a:pPr algn="ctr" eaLnBrk="1" hangingPunct="1">
                <a:buFontTx/>
                <a:buChar char="-"/>
              </a:pPr>
              <a:r>
                <a:rPr lang="en-US" altLang="zh-TW" sz="1400" i="1">
                  <a:ea typeface="標楷體" charset="-120"/>
                </a:rPr>
                <a:t>Low Cost</a:t>
              </a:r>
            </a:p>
            <a:p>
              <a:pPr algn="ctr" eaLnBrk="1" hangingPunct="1">
                <a:buFontTx/>
                <a:buChar char="-"/>
              </a:pPr>
              <a:r>
                <a:rPr lang="en-US" altLang="zh-TW" sz="1400" i="1">
                  <a:ea typeface="標楷體" charset="-120"/>
                </a:rPr>
                <a:t>Low Power</a:t>
              </a:r>
            </a:p>
            <a:p>
              <a:pPr algn="ctr" eaLnBrk="1" hangingPunct="1">
                <a:buFontTx/>
                <a:buChar char="-"/>
              </a:pPr>
              <a:r>
                <a:rPr lang="zh-TW" altLang="en-US" sz="1400">
                  <a:latin typeface="標楷體" charset="-120"/>
                  <a:ea typeface="標楷體" charset="-120"/>
                </a:rPr>
                <a:t>造型外觀設計能力</a:t>
              </a:r>
            </a:p>
          </p:txBody>
        </p:sp>
        <p:sp>
          <p:nvSpPr>
            <p:cNvPr id="46098" name="Text Box 18"/>
            <p:cNvSpPr txBox="1">
              <a:spLocks noChangeArrowheads="1"/>
            </p:cNvSpPr>
            <p:nvPr/>
          </p:nvSpPr>
          <p:spPr bwMode="auto">
            <a:xfrm>
              <a:off x="1916" y="3295"/>
              <a:ext cx="1237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Arial" charset="0"/>
                  <a:ea typeface="標楷體" charset="-120"/>
                </a:rPr>
                <a:t>Communications</a:t>
              </a:r>
              <a:endParaRPr lang="en-US" altLang="zh-TW" sz="1400" i="1">
                <a:ea typeface="標楷體" charset="-120"/>
              </a:endParaRPr>
            </a:p>
            <a:p>
              <a:pPr algn="ctr" eaLnBrk="1" hangingPunct="1">
                <a:buFontTx/>
                <a:buChar char="-"/>
              </a:pPr>
              <a:r>
                <a:rPr lang="zh-TW" altLang="en-US" sz="1400">
                  <a:ea typeface="標楷體" charset="-120"/>
                </a:rPr>
                <a:t>寬頻</a:t>
              </a:r>
            </a:p>
            <a:p>
              <a:pPr algn="ctr" eaLnBrk="1" hangingPunct="1">
                <a:buFontTx/>
                <a:buChar char="-"/>
              </a:pPr>
              <a:r>
                <a:rPr lang="zh-TW" altLang="en-US" sz="1400">
                  <a:ea typeface="標楷體" charset="-120"/>
                </a:rPr>
                <a:t>無線</a:t>
              </a:r>
              <a:endParaRPr lang="zh-TW" altLang="en-US" sz="1400">
                <a:latin typeface="標楷體" charset="-120"/>
                <a:ea typeface="標楷體" charset="-120"/>
              </a:endParaRPr>
            </a:p>
          </p:txBody>
        </p:sp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3617" y="3295"/>
              <a:ext cx="786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Arial" charset="0"/>
                  <a:ea typeface="標楷體" charset="-120"/>
                </a:rPr>
                <a:t>Computer</a:t>
              </a:r>
              <a:endParaRPr lang="en-US" altLang="zh-TW" sz="1400" i="1">
                <a:ea typeface="標楷體" charset="-120"/>
              </a:endParaRPr>
            </a:p>
            <a:p>
              <a:pPr algn="ctr" eaLnBrk="1" hangingPunct="1">
                <a:buFontTx/>
                <a:buChar char="-"/>
              </a:pPr>
              <a:r>
                <a:rPr lang="zh-TW" altLang="en-US" sz="1400">
                  <a:ea typeface="標楷體" charset="-120"/>
                </a:rPr>
                <a:t>運算技術</a:t>
              </a:r>
            </a:p>
            <a:p>
              <a:pPr algn="ctr" eaLnBrk="1" hangingPunct="1">
                <a:buFontTx/>
                <a:buChar char="-"/>
              </a:pPr>
              <a:r>
                <a:rPr lang="zh-TW" altLang="en-US" sz="1400">
                  <a:ea typeface="標楷體" charset="-120"/>
                </a:rPr>
                <a:t>量產能力</a:t>
              </a:r>
              <a:endParaRPr lang="zh-TW" altLang="en-US" sz="1400">
                <a:latin typeface="標楷體" charset="-120"/>
                <a:ea typeface="標楷體" charset="-120"/>
              </a:endParaRPr>
            </a:p>
          </p:txBody>
        </p:sp>
        <p:sp>
          <p:nvSpPr>
            <p:cNvPr id="77844" name="AutoShape 20"/>
            <p:cNvSpPr>
              <a:spLocks noChangeArrowheads="1"/>
            </p:cNvSpPr>
            <p:nvPr/>
          </p:nvSpPr>
          <p:spPr bwMode="auto">
            <a:xfrm rot="10800000">
              <a:off x="4608" y="2442"/>
              <a:ext cx="1008" cy="480"/>
            </a:xfrm>
            <a:prstGeom prst="homePlate">
              <a:avLst>
                <a:gd name="adj" fmla="val 5250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rot="10800000" wrap="none" anchor="ctr"/>
            <a:lstStyle/>
            <a:p>
              <a:pPr algn="ctr">
                <a:defRPr/>
              </a:pPr>
              <a:endParaRPr lang="zh-TW" altLang="zh-TW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6101" name="Text Box 21"/>
            <p:cNvSpPr txBox="1">
              <a:spLocks noChangeArrowheads="1"/>
            </p:cNvSpPr>
            <p:nvPr/>
          </p:nvSpPr>
          <p:spPr bwMode="auto">
            <a:xfrm>
              <a:off x="4944" y="2593"/>
              <a:ext cx="45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>
                  <a:latin typeface="Arial" charset="0"/>
                </a:rPr>
                <a:t>SoC</a:t>
              </a:r>
            </a:p>
          </p:txBody>
        </p:sp>
        <p:sp>
          <p:nvSpPr>
            <p:cNvPr id="77846" name="AutoShape 22"/>
            <p:cNvSpPr>
              <a:spLocks noChangeArrowheads="1"/>
            </p:cNvSpPr>
            <p:nvPr/>
          </p:nvSpPr>
          <p:spPr bwMode="auto">
            <a:xfrm rot="10800000">
              <a:off x="4608" y="3210"/>
              <a:ext cx="1008" cy="481"/>
            </a:xfrm>
            <a:prstGeom prst="homePlate">
              <a:avLst>
                <a:gd name="adj" fmla="val 52498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rot="10800000" wrap="none" anchor="ctr"/>
            <a:lstStyle/>
            <a:p>
              <a:pPr algn="ctr">
                <a:defRPr/>
              </a:pPr>
              <a:endParaRPr lang="zh-TW" altLang="zh-TW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6103" name="Text Box 23"/>
            <p:cNvSpPr txBox="1">
              <a:spLocks noChangeArrowheads="1"/>
            </p:cNvSpPr>
            <p:nvPr/>
          </p:nvSpPr>
          <p:spPr bwMode="auto">
            <a:xfrm>
              <a:off x="4944" y="3362"/>
              <a:ext cx="59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>
                  <a:latin typeface="Arial" charset="0"/>
                </a:rPr>
                <a:t>RTOS</a:t>
              </a:r>
            </a:p>
          </p:txBody>
        </p:sp>
        <p:sp>
          <p:nvSpPr>
            <p:cNvPr id="46104" name="Text Box 24"/>
            <p:cNvSpPr txBox="1">
              <a:spLocks noChangeArrowheads="1"/>
            </p:cNvSpPr>
            <p:nvPr/>
          </p:nvSpPr>
          <p:spPr bwMode="auto">
            <a:xfrm>
              <a:off x="2449" y="2929"/>
              <a:ext cx="142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i="1"/>
                <a:t>Information Access</a:t>
              </a:r>
            </a:p>
          </p:txBody>
        </p:sp>
        <p:sp>
          <p:nvSpPr>
            <p:cNvPr id="46105" name="Text Box 25"/>
            <p:cNvSpPr txBox="1">
              <a:spLocks noChangeArrowheads="1"/>
            </p:cNvSpPr>
            <p:nvPr/>
          </p:nvSpPr>
          <p:spPr bwMode="auto">
            <a:xfrm>
              <a:off x="144" y="1555"/>
              <a:ext cx="87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u="sng">
                  <a:ea typeface="標楷體" charset="-120"/>
                </a:rPr>
                <a:t>用戶需求</a:t>
              </a:r>
            </a:p>
          </p:txBody>
        </p:sp>
        <p:sp>
          <p:nvSpPr>
            <p:cNvPr id="46106" name="Text Box 26"/>
            <p:cNvSpPr txBox="1">
              <a:spLocks noChangeArrowheads="1"/>
            </p:cNvSpPr>
            <p:nvPr/>
          </p:nvSpPr>
          <p:spPr bwMode="auto">
            <a:xfrm>
              <a:off x="4656" y="1603"/>
              <a:ext cx="87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u="sng">
                  <a:ea typeface="標楷體" charset="-120"/>
                </a:rPr>
                <a:t>技術需求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總結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嵌入式系統的起源與相關歷史 </a:t>
            </a:r>
          </a:p>
          <a:p>
            <a:pPr eaLnBrk="1" hangingPunct="1"/>
            <a:r>
              <a:rPr lang="zh-TW" altLang="en-US"/>
              <a:t>由於電腦技術的快速發展，原本計算領域從超級大電腦逐漸衍生到嵌入式運算，也從通用領域變成變化萬千的專用領域 </a:t>
            </a:r>
          </a:p>
          <a:p>
            <a:pPr eaLnBrk="1" hangingPunct="1"/>
            <a:r>
              <a:rPr lang="zh-TW" altLang="en-US"/>
              <a:t>未來這幾年最大的進展，將是個人電腦的形式會延伸到各種大小的智慧型設備中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5D37D3CC-BDEB-1449-8264-99C591F99729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44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/>
              <a:t>嵌入式系統概說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嵌入式系統的定義</a:t>
            </a:r>
          </a:p>
          <a:p>
            <a:r>
              <a:rPr lang="zh-TW" altLang="en-US"/>
              <a:t>嵌入式系統的發展歷史</a:t>
            </a:r>
          </a:p>
          <a:p>
            <a:r>
              <a:rPr lang="zh-TW" altLang="en-US"/>
              <a:t>嵌入式系統的組成 </a:t>
            </a:r>
          </a:p>
          <a:p>
            <a:r>
              <a:rPr lang="zh-TW" altLang="en-US"/>
              <a:t>嵌入式系統的應用趨勢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嵌入式系統的定義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/>
              <a:t>廣義的定義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任何一種可程式化電腦裝置但卻不用在一般用途，就可以算是嵌入式電腦系統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400"/>
              <a:t>英國電機工程師協會定義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嵌入式系統為控制、監視或輔助某個設備、機器或甚至工廠運作的裝置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400"/>
              <a:t>特性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用來執行特定功能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以微電腦與周邊構成核心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需要嚴格的時序與穩定度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全自動操作循環</a:t>
            </a:r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嵌入式系統的定義（續）</a:t>
            </a:r>
            <a:endParaRPr lang="en-US" altLang="zh-TW"/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/>
              <a:t>電腦系統的一個分支</a:t>
            </a:r>
            <a:r>
              <a:rPr lang="en-US" altLang="zh-TW" sz="2400"/>
              <a:t>--</a:t>
            </a:r>
            <a:r>
              <a:rPr lang="zh-TW" altLang="en-US" sz="2400"/>
              <a:t>軟體與硬體的綜合體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硬體包括單晶片控制電路、網路電路模組、無線通訊電路模組及使用介面等等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軟體為資訊、通訊網路或消費性電子等產品系統中的必備軟體，專司硬體產品的驅動、控制處理或基本介面功能，以提昇硬體產品的價值，為該硬體產品不可或缺的重要部分，它常以韌體形式，如控制器或驅動程式等方式呈現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400"/>
              <a:t>設計的目的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在於滿足某種特殊功能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/>
              <a:t>常用在各類實驗儀器、辦公設備、交通運輸設備、電信設備、製造設備、建築設備、醫療設備、航太設備、及個人電腦等設備之上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CC1D80DB-A9B1-A94C-9911-A4EB8EBFB4AF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7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各種嵌入式系統裝置 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Arial" charset="0"/>
              </a:rPr>
              <a:t>嵌入式系統導論, 探矽工作室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fld id="{92A6F678-9972-304A-95E7-6CAD3EA4E71C}" type="slidenum">
              <a:rPr kumimoji="0" lang="en-US" altLang="zh-TW" sz="2600">
                <a:solidFill>
                  <a:schemeClr val="bg1"/>
                </a:solidFill>
                <a:latin typeface="Arial" charset="0"/>
              </a:rPr>
              <a:pPr eaLnBrk="1" hangingPunct="1"/>
              <a:t>8</a:t>
            </a:fld>
            <a:endParaRPr kumimoji="0" lang="en-US" altLang="zh-TW" sz="26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2293" name="Picture 4" descr="tra_hywire_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32"/>
          <a:stretch>
            <a:fillRect/>
          </a:stretch>
        </p:blipFill>
        <p:spPr bwMode="auto">
          <a:xfrm>
            <a:off x="1187450" y="2060575"/>
            <a:ext cx="2879725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5" descr="rob_mars_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55"/>
          <a:stretch>
            <a:fillRect/>
          </a:stretch>
        </p:blipFill>
        <p:spPr bwMode="auto">
          <a:xfrm>
            <a:off x="5003800" y="2060575"/>
            <a:ext cx="2808288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6" descr="hom_vacuum_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2"/>
          <a:stretch>
            <a:fillRect/>
          </a:stretch>
        </p:blipFill>
        <p:spPr bwMode="auto">
          <a:xfrm>
            <a:off x="1258888" y="4389438"/>
            <a:ext cx="284162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7" descr="tra_bow_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31"/>
          <a:stretch>
            <a:fillRect/>
          </a:stretch>
        </p:blipFill>
        <p:spPr bwMode="auto">
          <a:xfrm>
            <a:off x="5003800" y="4389438"/>
            <a:ext cx="28416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1311275" y="4025900"/>
            <a:ext cx="193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>
                <a:latin typeface="Arial" charset="0"/>
              </a:rPr>
              <a:t>Hy-wire</a:t>
            </a:r>
            <a:r>
              <a:rPr lang="zh-TW" altLang="en-US" sz="1800">
                <a:latin typeface="Arial" charset="0"/>
              </a:rPr>
              <a:t>未來汽車 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5127625" y="3952875"/>
            <a:ext cx="201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>
                <a:latin typeface="Arial" charset="0"/>
              </a:rPr>
              <a:t>NASA</a:t>
            </a:r>
            <a:r>
              <a:rPr lang="zh-TW" altLang="en-US" sz="1800">
                <a:latin typeface="Arial" charset="0"/>
              </a:rPr>
              <a:t>火星漫遊者 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1239838" y="6424613"/>
            <a:ext cx="294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>
                <a:latin typeface="Arial" charset="0"/>
              </a:rPr>
              <a:t>Roomba</a:t>
            </a:r>
            <a:r>
              <a:rPr lang="zh-TW" altLang="en-US" sz="1800">
                <a:latin typeface="Arial" charset="0"/>
              </a:rPr>
              <a:t>機器人真空吸塵器 </a:t>
            </a:r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5148263" y="6405563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sz="1800">
                <a:latin typeface="Arial" charset="0"/>
              </a:rPr>
              <a:t>狗語翻譯機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嵌入式系統的發展歷史</a:t>
            </a:r>
            <a:r>
              <a:rPr lang="en-US" altLang="zh-TW"/>
              <a:t>—1960</a:t>
            </a:r>
            <a:r>
              <a:rPr lang="zh-TW" altLang="en-US"/>
              <a:t>年代 </a:t>
            </a:r>
            <a:endParaRPr lang="en-US" altLang="zh-TW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TW" altLang="en-US" sz="2400"/>
              <a:t>小型單片積體電路</a:t>
            </a:r>
          </a:p>
          <a:p>
            <a:pPr eaLnBrk="1" hangingPunct="1"/>
            <a:r>
              <a:rPr lang="zh-TW" altLang="en-US" sz="2400"/>
              <a:t>阿波羅導航電腦</a:t>
            </a:r>
          </a:p>
          <a:p>
            <a:pPr lvl="1" eaLnBrk="1" hangingPunct="1"/>
            <a:r>
              <a:rPr lang="zh-TW" altLang="en-US" sz="2000"/>
              <a:t>第一個普遍被認同的現代嵌入式系統 </a:t>
            </a:r>
          </a:p>
          <a:p>
            <a:pPr lvl="1" eaLnBrk="1" hangingPunct="1"/>
            <a:r>
              <a:rPr lang="zh-TW" altLang="en-US" sz="2000"/>
              <a:t>搭配簡單的即時作業系統</a:t>
            </a:r>
            <a:r>
              <a:rPr lang="en-US" altLang="zh-TW" sz="2000" i="1"/>
              <a:t>Exec</a:t>
            </a:r>
          </a:p>
          <a:p>
            <a:pPr lvl="1" eaLnBrk="1" hangingPunct="1"/>
            <a:r>
              <a:rPr lang="zh-TW" altLang="en-US" sz="2000"/>
              <a:t>配備於阿波羅太空船的駕駛艙和月球登陸艙</a:t>
            </a:r>
          </a:p>
          <a:p>
            <a:pPr lvl="1" eaLnBrk="1" hangingPunct="1"/>
            <a:r>
              <a:rPr lang="zh-TW" altLang="en-US" sz="2000"/>
              <a:t>用來收集與提供飛航資訊，也能自動地控制的所有導航功能 </a:t>
            </a:r>
            <a:r>
              <a:rPr lang="en-US" altLang="zh-TW" sz="2000"/>
              <a:t> </a:t>
            </a:r>
            <a:endParaRPr lang="zh-TW" altLang="en-US" sz="2000"/>
          </a:p>
        </p:txBody>
      </p:sp>
      <p:pic>
        <p:nvPicPr>
          <p:cNvPr id="13316" name="Picture 6" descr="Apollo_Spacecraft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276475"/>
            <a:ext cx="4176712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991100" y="5734050"/>
            <a:ext cx="3924300" cy="527050"/>
          </a:xfrm>
        </p:spPr>
        <p:txBody>
          <a:bodyPr/>
          <a:lstStyle/>
          <a:p>
            <a:pPr eaLnBrk="1" hangingPunct="1"/>
            <a:r>
              <a:rPr lang="zh-TW" altLang="en-US" sz="2400"/>
              <a:t>阿波羅太空船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">
  <a:themeElements>
    <a:clrScheme name="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e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-120"/>
          </a:defRPr>
        </a:defPPr>
      </a:lstStyle>
    </a:lnDef>
  </a:objectDefaults>
  <a:extraClrSchemeLst>
    <a:extraClrScheme>
      <a:clrScheme name="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ES4</Template>
  <TotalTime>359</TotalTime>
  <Words>2414</Words>
  <Application>Microsoft Macintosh PowerPoint</Application>
  <PresentationFormat>如螢幕大小 (4:3)</PresentationFormat>
  <Paragraphs>374</Paragraphs>
  <Slides>44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2" baseType="lpstr">
      <vt:lpstr>Times New Roman</vt:lpstr>
      <vt:lpstr>新細明體</vt:lpstr>
      <vt:lpstr>Arial</vt:lpstr>
      <vt:lpstr>Wingdings</vt:lpstr>
      <vt:lpstr>Courier New</vt:lpstr>
      <vt:lpstr>標楷體</vt:lpstr>
      <vt:lpstr>es</vt:lpstr>
      <vt:lpstr>方程式</vt:lpstr>
      <vt:lpstr>嵌入式系統導論</vt:lpstr>
      <vt:lpstr>第一章</vt:lpstr>
      <vt:lpstr>本章學習重點</vt:lpstr>
      <vt:lpstr>大綱</vt:lpstr>
      <vt:lpstr>嵌入式系統概說</vt:lpstr>
      <vt:lpstr>嵌入式系統的定義</vt:lpstr>
      <vt:lpstr>嵌入式系統的定義（續）</vt:lpstr>
      <vt:lpstr>各種嵌入式系統裝置 </vt:lpstr>
      <vt:lpstr>嵌入式系統的發展歷史—1960年代 </vt:lpstr>
      <vt:lpstr>嵌入式系統的發展歷史—1970年代 </vt:lpstr>
      <vt:lpstr>嵌入式系統的發展歷史—1980年代</vt:lpstr>
      <vt:lpstr>嵌入式系統的發展歷史—1990年代</vt:lpstr>
      <vt:lpstr>嵌入式系統的發展歷史—2000年之後</vt:lpstr>
      <vt:lpstr>嵌入式系統的組成 </vt:lpstr>
      <vt:lpstr>嵌入式系統的應用與組成 </vt:lpstr>
      <vt:lpstr>嵌入式系統的應用趨勢 </vt:lpstr>
      <vt:lpstr>嵌入式作業系統提供廠商</vt:lpstr>
      <vt:lpstr>嵌入式系統於消費市場的趨勢</vt:lpstr>
      <vt:lpstr>主要嵌入式應用所佔比例</vt:lpstr>
      <vt:lpstr>嵌入式運算</vt:lpstr>
      <vt:lpstr>嵌入式運算模式 </vt:lpstr>
      <vt:lpstr>使用嵌入式系統的因素 </vt:lpstr>
      <vt:lpstr>範例：汽車裡的嵌入式系統</vt:lpstr>
      <vt:lpstr>嵌入式系統的設計考量 </vt:lpstr>
      <vt:lpstr>嵌入式系統的設計挑戰 </vt:lpstr>
      <vt:lpstr>典型的參考平台</vt:lpstr>
      <vt:lpstr>嵌入式系統設計能力 </vt:lpstr>
      <vt:lpstr>分散式嵌入式系統</vt:lpstr>
      <vt:lpstr>一個簡單的分散式嵌入式系統  </vt:lpstr>
      <vt:lpstr>範例：汽車裡的分散式嵌入式系統 </vt:lpstr>
      <vt:lpstr>具有網路能力的嵌入式系統 </vt:lpstr>
      <vt:lpstr>範例：訊息延遲時間計算 </vt:lpstr>
      <vt:lpstr>多層網路通訊 </vt:lpstr>
      <vt:lpstr>系統效率分析</vt:lpstr>
      <vt:lpstr>具有網際網路能力的嵌入式系統 </vt:lpstr>
      <vt:lpstr>資訊家電(Information Appliance，IA)</vt:lpstr>
      <vt:lpstr>各種型態的IA產品外觀 </vt:lpstr>
      <vt:lpstr>行動遊戲市場規模</vt:lpstr>
      <vt:lpstr>資訊家電的興起 </vt:lpstr>
      <vt:lpstr>資訊家電系統的產品 </vt:lpstr>
      <vt:lpstr>資訊家電的功能 </vt:lpstr>
      <vt:lpstr>任天堂公司的Wii家庭遊樂器</vt:lpstr>
      <vt:lpstr>未來嵌入式產業之技術需求</vt:lpstr>
      <vt:lpstr>總結</vt:lpstr>
    </vt:vector>
  </TitlesOfParts>
  <Company>IAC corp.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嵌入式系統介紹</dc:title>
  <dc:creator>探矽工作室</dc:creator>
  <cp:lastModifiedBy>Luo Jia-Ning</cp:lastModifiedBy>
  <cp:revision>92</cp:revision>
  <dcterms:created xsi:type="dcterms:W3CDTF">2004-05-31T03:41:07Z</dcterms:created>
  <dcterms:modified xsi:type="dcterms:W3CDTF">2017-02-21T15:24:34Z</dcterms:modified>
</cp:coreProperties>
</file>