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11" r:id="rId54"/>
    <p:sldId id="329" r:id="rId55"/>
    <p:sldId id="344" r:id="rId56"/>
    <p:sldId id="331" r:id="rId57"/>
    <p:sldId id="332" r:id="rId58"/>
    <p:sldId id="333" r:id="rId59"/>
    <p:sldId id="334" r:id="rId60"/>
    <p:sldId id="335" r:id="rId61"/>
    <p:sldId id="336" r:id="rId62"/>
    <p:sldId id="343" r:id="rId63"/>
    <p:sldId id="346" r:id="rId64"/>
    <p:sldId id="312" r:id="rId65"/>
    <p:sldId id="325" r:id="rId66"/>
    <p:sldId id="330" r:id="rId67"/>
    <p:sldId id="347" r:id="rId68"/>
    <p:sldId id="337" r:id="rId69"/>
    <p:sldId id="338" r:id="rId70"/>
    <p:sldId id="339" r:id="rId71"/>
    <p:sldId id="340" r:id="rId72"/>
    <p:sldId id="342" r:id="rId73"/>
    <p:sldId id="341" r:id="rId74"/>
    <p:sldId id="309" r:id="rId75"/>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C"/>
    <a:srgbClr val="8BCD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66900" autoAdjust="0"/>
  </p:normalViewPr>
  <p:slideViewPr>
    <p:cSldViewPr>
      <p:cViewPr varScale="1">
        <p:scale>
          <a:sx n="78" d="100"/>
          <a:sy n="78" d="100"/>
        </p:scale>
        <p:origin x="258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7137" cy="512222"/>
          </a:xfrm>
          <a:prstGeom prst="rect">
            <a:avLst/>
          </a:prstGeom>
        </p:spPr>
        <p:txBody>
          <a:bodyPr vert="horz" lIns="94759" tIns="47380" rIns="94759" bIns="47380" rtlCol="0"/>
          <a:lstStyle>
            <a:lvl1pPr algn="l">
              <a:defRPr sz="1200"/>
            </a:lvl1pPr>
          </a:lstStyle>
          <a:p>
            <a:endParaRPr lang="zh-TW" altLang="en-US"/>
          </a:p>
        </p:txBody>
      </p:sp>
      <p:sp>
        <p:nvSpPr>
          <p:cNvPr id="3" name="日期版面配置區 2"/>
          <p:cNvSpPr>
            <a:spLocks noGrp="1"/>
          </p:cNvSpPr>
          <p:nvPr>
            <p:ph type="dt" idx="1"/>
          </p:nvPr>
        </p:nvSpPr>
        <p:spPr>
          <a:xfrm>
            <a:off x="4020506" y="0"/>
            <a:ext cx="3077137" cy="512222"/>
          </a:xfrm>
          <a:prstGeom prst="rect">
            <a:avLst/>
          </a:prstGeom>
        </p:spPr>
        <p:txBody>
          <a:bodyPr vert="horz" lIns="94759" tIns="47380" rIns="94759" bIns="47380" rtlCol="0"/>
          <a:lstStyle>
            <a:lvl1pPr algn="r">
              <a:defRPr sz="1200"/>
            </a:lvl1pPr>
          </a:lstStyle>
          <a:p>
            <a:fld id="{3884BB79-1D64-4462-96B3-115CE533B62C}" type="datetimeFigureOut">
              <a:rPr lang="zh-TW" altLang="en-US" smtClean="0"/>
              <a:t>2017/1/12</a:t>
            </a:fld>
            <a:endParaRPr lang="zh-TW" altLang="en-US"/>
          </a:p>
        </p:txBody>
      </p:sp>
      <p:sp>
        <p:nvSpPr>
          <p:cNvPr id="4" name="投影片圖像版面配置區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endParaRPr lang="zh-TW" altLang="en-US"/>
          </a:p>
        </p:txBody>
      </p:sp>
      <p:sp>
        <p:nvSpPr>
          <p:cNvPr id="5" name="備忘稿版面配置區 4"/>
          <p:cNvSpPr>
            <a:spLocks noGrp="1"/>
          </p:cNvSpPr>
          <p:nvPr>
            <p:ph type="body" sz="quarter" idx="3"/>
          </p:nvPr>
        </p:nvSpPr>
        <p:spPr>
          <a:xfrm>
            <a:off x="709599" y="4862015"/>
            <a:ext cx="5680103" cy="4605085"/>
          </a:xfrm>
          <a:prstGeom prst="rect">
            <a:avLst/>
          </a:prstGeom>
        </p:spPr>
        <p:txBody>
          <a:bodyPr vert="horz" lIns="94759" tIns="47380" rIns="94759" bIns="4738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0755"/>
            <a:ext cx="3077137" cy="512222"/>
          </a:xfrm>
          <a:prstGeom prst="rect">
            <a:avLst/>
          </a:prstGeom>
        </p:spPr>
        <p:txBody>
          <a:bodyPr vert="horz" lIns="94759" tIns="47380" rIns="94759" bIns="4738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020506" y="9720755"/>
            <a:ext cx="3077137" cy="512222"/>
          </a:xfrm>
          <a:prstGeom prst="rect">
            <a:avLst/>
          </a:prstGeom>
        </p:spPr>
        <p:txBody>
          <a:bodyPr vert="horz" lIns="94759" tIns="47380" rIns="94759" bIns="47380" rtlCol="0" anchor="b"/>
          <a:lstStyle>
            <a:lvl1pPr algn="r">
              <a:defRPr sz="1200"/>
            </a:lvl1pPr>
          </a:lstStyle>
          <a:p>
            <a:fld id="{4A8043B2-447E-4ED6-A21D-578071228552}" type="slidenum">
              <a:rPr lang="zh-TW" altLang="en-US" smtClean="0"/>
              <a:t>‹#›</a:t>
            </a:fld>
            <a:endParaRPr lang="zh-TW" altLang="en-US"/>
          </a:p>
        </p:txBody>
      </p:sp>
    </p:spTree>
    <p:extLst>
      <p:ext uri="{BB962C8B-B14F-4D97-AF65-F5344CB8AC3E}">
        <p14:creationId xmlns:p14="http://schemas.microsoft.com/office/powerpoint/2010/main" val="274435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a:t>
            </a:fld>
            <a:endParaRPr lang="zh-TW" altLang="en-US"/>
          </a:p>
        </p:txBody>
      </p:sp>
    </p:spTree>
    <p:extLst>
      <p:ext uri="{BB962C8B-B14F-4D97-AF65-F5344CB8AC3E}">
        <p14:creationId xmlns:p14="http://schemas.microsoft.com/office/powerpoint/2010/main" val="1795395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dirty="0" smtClean="0"/>
              <a:t>花費減低需求</a:t>
            </a:r>
            <a:endParaRPr lang="en-US" altLang="zh-TW" dirty="0" smtClean="0"/>
          </a:p>
          <a:p>
            <a:r>
              <a:rPr lang="zh-TW" altLang="en-US" dirty="0" smtClean="0"/>
              <a:t>成本動因和網路花費組成</a:t>
            </a:r>
            <a:endParaRPr lang="en-US" altLang="zh-TW" dirty="0" smtClean="0"/>
          </a:p>
          <a:p>
            <a:pPr>
              <a:buFontTx/>
              <a:buChar char="•"/>
            </a:pPr>
            <a:r>
              <a:rPr lang="zh-TW" altLang="en-US" dirty="0" smtClean="0"/>
              <a:t>成本動因</a:t>
            </a:r>
            <a:endParaRPr lang="en-US" altLang="zh-TW" dirty="0" smtClean="0"/>
          </a:p>
          <a:p>
            <a:pPr marL="687663" lvl="1" indent="-187544">
              <a:buFont typeface="Wingdings" panose="05000000000000000000" pitchFamily="2" charset="2"/>
              <a:buChar char="Ø"/>
            </a:pPr>
            <a:r>
              <a:rPr lang="zh-TW" altLang="en-US" dirty="0" smtClean="0"/>
              <a:t>群組基準的訂閱數</a:t>
            </a:r>
            <a:endParaRPr lang="en-US" altLang="zh-TW" dirty="0" smtClean="0"/>
          </a:p>
          <a:p>
            <a:pPr marL="687663" lvl="1" indent="-187544">
              <a:buFont typeface="Wingdings" panose="05000000000000000000" pitchFamily="2" charset="2"/>
              <a:buChar char="Ø"/>
            </a:pPr>
            <a:r>
              <a:rPr lang="zh-TW" altLang="en-US" dirty="0" smtClean="0"/>
              <a:t>同時接上的裝置數</a:t>
            </a:r>
            <a:endParaRPr lang="en-US" altLang="zh-TW" dirty="0" smtClean="0"/>
          </a:p>
          <a:p>
            <a:pPr marL="687663" lvl="1" indent="-187544">
              <a:buFont typeface="Wingdings" panose="05000000000000000000" pitchFamily="2" charset="2"/>
              <a:buChar char="Ø"/>
            </a:pPr>
            <a:r>
              <a:rPr lang="zh-TW" altLang="en-US" dirty="0" smtClean="0"/>
              <a:t>總是資料連接同步數</a:t>
            </a:r>
            <a:endParaRPr lang="en-US" altLang="zh-TW" dirty="0" smtClean="0"/>
          </a:p>
          <a:p>
            <a:pPr marL="687663" lvl="1" indent="-187544">
              <a:buFont typeface="Wingdings" panose="05000000000000000000" pitchFamily="2" charset="2"/>
              <a:buChar char="Ø"/>
            </a:pPr>
            <a:r>
              <a:rPr lang="zh-TW" altLang="en-US" dirty="0" smtClean="0"/>
              <a:t>資料通話數</a:t>
            </a:r>
            <a:endParaRPr lang="en-US" altLang="zh-TW" dirty="0" smtClean="0"/>
          </a:p>
          <a:p>
            <a:pPr marL="687663" lvl="1" indent="-187544">
              <a:buFont typeface="Wingdings" panose="05000000000000000000" pitchFamily="2" charset="2"/>
              <a:buChar char="Ø"/>
            </a:pPr>
            <a:r>
              <a:rPr lang="zh-TW" altLang="en-US" dirty="0" smtClean="0"/>
              <a:t>資料生產量</a:t>
            </a:r>
            <a:endParaRPr lang="en-US" altLang="zh-TW" dirty="0" smtClean="0"/>
          </a:p>
          <a:p>
            <a:r>
              <a:rPr lang="zh-TW" altLang="en-US" dirty="0" smtClean="0"/>
              <a:t>網路花費組成</a:t>
            </a:r>
            <a:endParaRPr lang="en-US" altLang="zh-TW" dirty="0" smtClean="0"/>
          </a:p>
          <a:p>
            <a:pPr marL="687663" lvl="1" indent="-187544">
              <a:buFont typeface="Wingdings" panose="05000000000000000000" pitchFamily="2" charset="2"/>
              <a:buChar char="Ø"/>
            </a:pPr>
            <a:r>
              <a:rPr lang="en-US" altLang="zh-TW" dirty="0" smtClean="0"/>
              <a:t>SIM</a:t>
            </a:r>
            <a:r>
              <a:rPr lang="zh-TW" altLang="en-US" dirty="0" smtClean="0"/>
              <a:t>卡</a:t>
            </a:r>
            <a:r>
              <a:rPr lang="en-US" altLang="zh-TW" dirty="0" smtClean="0"/>
              <a:t>;E.164</a:t>
            </a:r>
            <a:r>
              <a:rPr lang="zh-TW" altLang="en-US" dirty="0" smtClean="0"/>
              <a:t>數</a:t>
            </a:r>
            <a:r>
              <a:rPr lang="en-US" altLang="zh-TW" dirty="0" smtClean="0"/>
              <a:t>;HLR</a:t>
            </a:r>
            <a:r>
              <a:rPr lang="zh-TW" altLang="en-US" dirty="0" smtClean="0"/>
              <a:t>容量</a:t>
            </a:r>
            <a:endParaRPr lang="en-US" altLang="zh-TW" dirty="0" smtClean="0"/>
          </a:p>
          <a:p>
            <a:pPr marL="687663" lvl="1" indent="-187544">
              <a:buFont typeface="Wingdings" panose="05000000000000000000" pitchFamily="2" charset="2"/>
              <a:buChar char="Ø"/>
            </a:pPr>
            <a:r>
              <a:rPr lang="zh-TW" altLang="en-US" dirty="0" smtClean="0"/>
              <a:t>網路節點中的行動資料</a:t>
            </a:r>
            <a:endParaRPr lang="en-US" altLang="zh-TW" dirty="0" smtClean="0"/>
          </a:p>
          <a:p>
            <a:pPr marL="687663" lvl="1" indent="-187544">
              <a:buFont typeface="Wingdings" panose="05000000000000000000" pitchFamily="2" charset="2"/>
              <a:buChar char="Ø"/>
            </a:pPr>
            <a:r>
              <a:rPr lang="zh-TW" altLang="en-US" dirty="0" smtClean="0"/>
              <a:t>網路節點中的通話資料</a:t>
            </a:r>
            <a:endParaRPr lang="en-US" altLang="zh-TW" dirty="0" smtClean="0"/>
          </a:p>
          <a:p>
            <a:pPr marL="687663" lvl="1" indent="-187544">
              <a:buFont typeface="Wingdings" panose="05000000000000000000" pitchFamily="2" charset="2"/>
              <a:buChar char="Ø"/>
            </a:pPr>
            <a:r>
              <a:rPr lang="zh-TW" altLang="en-US" dirty="0" smtClean="0"/>
              <a:t>行動控制訊號和連結建立</a:t>
            </a:r>
            <a:endParaRPr lang="en-US" altLang="zh-TW" dirty="0" smtClean="0"/>
          </a:p>
          <a:p>
            <a:pPr marL="687663" lvl="1" indent="-187544">
              <a:buFont typeface="Wingdings" panose="05000000000000000000" pitchFamily="2" charset="2"/>
              <a:buChar char="Ø"/>
            </a:pPr>
            <a:r>
              <a:rPr lang="en-US" altLang="zh-TW" dirty="0" smtClean="0"/>
              <a:t>Radius/Diameter</a:t>
            </a:r>
            <a:r>
              <a:rPr lang="zh-TW" altLang="en-US" dirty="0" smtClean="0"/>
              <a:t>容量</a:t>
            </a:r>
            <a:endParaRPr lang="en-US" altLang="zh-TW" dirty="0" smtClean="0"/>
          </a:p>
          <a:p>
            <a:pPr marL="687663" lvl="1" indent="-187544">
              <a:buFont typeface="Wingdings" panose="05000000000000000000" pitchFamily="2" charset="2"/>
              <a:buChar char="Ø"/>
            </a:pPr>
            <a:r>
              <a:rPr lang="zh-TW" altLang="en-US" dirty="0" smtClean="0"/>
              <a:t>無線容量等等</a:t>
            </a:r>
            <a:endParaRPr lang="en-US" altLang="zh-TW" dirty="0" smtClean="0"/>
          </a:p>
          <a:p>
            <a:endParaRPr lang="zh-TW" altLang="en-US" dirty="0" smtClean="0"/>
          </a:p>
        </p:txBody>
      </p:sp>
    </p:spTree>
    <p:extLst>
      <p:ext uri="{BB962C8B-B14F-4D97-AF65-F5344CB8AC3E}">
        <p14:creationId xmlns:p14="http://schemas.microsoft.com/office/powerpoint/2010/main" val="324006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a:defRPr/>
            </a:pPr>
            <a:r>
              <a:rPr lang="zh-TW" altLang="en-US" dirty="0" smtClean="0"/>
              <a:t>花費減少方法</a:t>
            </a:r>
            <a:endParaRPr lang="en-US" altLang="zh-TW" dirty="0" smtClean="0"/>
          </a:p>
          <a:p>
            <a:pPr marL="187819" indent="-187819">
              <a:buFont typeface="Arial" pitchFamily="34" charset="0"/>
              <a:buChar char="•"/>
              <a:defRPr/>
            </a:pPr>
            <a:r>
              <a:rPr lang="zh-TW" altLang="en-US" dirty="0" smtClean="0"/>
              <a:t>群組基準通訊</a:t>
            </a:r>
            <a:endParaRPr lang="en-US" altLang="zh-TW" dirty="0" smtClean="0"/>
          </a:p>
          <a:p>
            <a:pPr marL="187819" indent="-187819">
              <a:buFont typeface="Arial" pitchFamily="34" charset="0"/>
              <a:buChar char="•"/>
              <a:defRPr/>
            </a:pPr>
            <a:r>
              <a:rPr lang="zh-TW" altLang="en-US" dirty="0" smtClean="0"/>
              <a:t>減少空閒裝置使用的網路資源</a:t>
            </a:r>
            <a:endParaRPr lang="en-US" altLang="zh-TW" dirty="0" smtClean="0"/>
          </a:p>
          <a:p>
            <a:pPr marL="187819" indent="-187819">
              <a:buFont typeface="Arial" pitchFamily="34" charset="0"/>
              <a:buChar char="•"/>
              <a:defRPr/>
            </a:pPr>
            <a:r>
              <a:rPr lang="zh-TW" altLang="en-US" dirty="0" smtClean="0"/>
              <a:t>減少網路訊號量</a:t>
            </a:r>
            <a:endParaRPr lang="en-US" altLang="zh-TW" dirty="0" smtClean="0"/>
          </a:p>
          <a:p>
            <a:pPr marL="187819" indent="-187819">
              <a:buFont typeface="Arial" pitchFamily="34" charset="0"/>
              <a:buChar char="•"/>
              <a:defRPr/>
            </a:pPr>
            <a:r>
              <a:rPr lang="zh-TW" altLang="en-US" dirty="0" smtClean="0"/>
              <a:t>避免使用者資料尖峰</a:t>
            </a:r>
            <a:endParaRPr lang="en-US" altLang="zh-TW" dirty="0" smtClean="0"/>
          </a:p>
          <a:p>
            <a:pPr marL="187819" indent="-187819">
              <a:buFont typeface="Arial" pitchFamily="34" charset="0"/>
              <a:buChar char="•"/>
              <a:defRPr/>
            </a:pPr>
            <a:r>
              <a:rPr lang="zh-TW" altLang="en-US" dirty="0" smtClean="0"/>
              <a:t>分開網路給</a:t>
            </a:r>
            <a:r>
              <a:rPr lang="en-US" altLang="zh-TW" dirty="0" smtClean="0"/>
              <a:t>M2M</a:t>
            </a:r>
            <a:endParaRPr lang="zh-TW" altLang="en-US" dirty="0"/>
          </a:p>
        </p:txBody>
      </p:sp>
    </p:spTree>
    <p:extLst>
      <p:ext uri="{BB962C8B-B14F-4D97-AF65-F5344CB8AC3E}">
        <p14:creationId xmlns:p14="http://schemas.microsoft.com/office/powerpoint/2010/main" val="2035851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群組基準通訊</a:t>
            </a:r>
            <a:endParaRPr lang="en-US" altLang="zh-TW" dirty="0" smtClean="0"/>
          </a:p>
          <a:p>
            <a:pPr>
              <a:buFontTx/>
              <a:buChar char="•"/>
            </a:pPr>
            <a:r>
              <a:rPr lang="zh-TW" altLang="en-US" smtClean="0"/>
              <a:t>群組基準通訊的類型</a:t>
            </a:r>
            <a:endParaRPr lang="en-US" altLang="zh-TW" dirty="0" smtClean="0"/>
          </a:p>
          <a:p>
            <a:pPr marL="687663" lvl="1" indent="-187544">
              <a:buFont typeface="Wingdings" panose="05000000000000000000" pitchFamily="2" charset="2"/>
              <a:buChar char="Ø"/>
            </a:pPr>
            <a:r>
              <a:rPr lang="zh-TW" altLang="en-US" smtClean="0"/>
              <a:t>群組基準的訂閱和付費</a:t>
            </a:r>
            <a:endParaRPr lang="en-US" altLang="zh-TW" dirty="0" smtClean="0"/>
          </a:p>
          <a:p>
            <a:pPr marL="687663" lvl="1" indent="-187544">
              <a:buFont typeface="Wingdings" panose="05000000000000000000" pitchFamily="2" charset="2"/>
              <a:buChar char="Ø"/>
            </a:pPr>
            <a:r>
              <a:rPr lang="zh-TW" altLang="en-US" smtClean="0"/>
              <a:t>群組基準的政策</a:t>
            </a:r>
            <a:endParaRPr lang="en-US" altLang="zh-TW" dirty="0" smtClean="0"/>
          </a:p>
          <a:p>
            <a:pPr marL="687663" lvl="1" indent="-187544">
              <a:buFont typeface="Wingdings" panose="05000000000000000000" pitchFamily="2" charset="2"/>
              <a:buChar char="Ø"/>
            </a:pPr>
            <a:r>
              <a:rPr lang="zh-TW" altLang="en-US" smtClean="0"/>
              <a:t>群組基準的觸發</a:t>
            </a:r>
            <a:endParaRPr lang="en-US" altLang="zh-TW" dirty="0" smtClean="0"/>
          </a:p>
          <a:p>
            <a:pPr>
              <a:buFontTx/>
              <a:buChar char="•"/>
            </a:pPr>
            <a:r>
              <a:rPr lang="en-US" altLang="zh-TW" dirty="0" smtClean="0"/>
              <a:t>M2M</a:t>
            </a:r>
            <a:r>
              <a:rPr lang="zh-TW" altLang="en-US" smtClean="0"/>
              <a:t>裝置群組的問題</a:t>
            </a:r>
            <a:endParaRPr lang="en-US" altLang="zh-TW" dirty="0" smtClean="0"/>
          </a:p>
          <a:p>
            <a:pPr marL="687663" lvl="1" indent="-187544">
              <a:buFont typeface="Wingdings" panose="05000000000000000000" pitchFamily="2" charset="2"/>
              <a:buChar char="Ø"/>
            </a:pPr>
            <a:r>
              <a:rPr lang="zh-TW" altLang="en-US" smtClean="0"/>
              <a:t>允許裝置屬於多個群組使訂閱和組態管理更複雜</a:t>
            </a:r>
            <a:endParaRPr lang="en-US" altLang="zh-TW" dirty="0" smtClean="0"/>
          </a:p>
          <a:p>
            <a:pPr marL="687663" lvl="1" indent="-187544">
              <a:buFont typeface="Wingdings" panose="05000000000000000000" pitchFamily="2" charset="2"/>
              <a:buChar char="Ø"/>
            </a:pPr>
            <a:r>
              <a:rPr lang="en-US" altLang="zh-TW" dirty="0" smtClean="0"/>
              <a:t>3GPP</a:t>
            </a:r>
            <a:r>
              <a:rPr lang="zh-TW" altLang="en-US" smtClean="0"/>
              <a:t>只允許每一個訂閱一個群組</a:t>
            </a:r>
            <a:endParaRPr lang="en-US" altLang="zh-TW" dirty="0" smtClean="0"/>
          </a:p>
        </p:txBody>
      </p:sp>
    </p:spTree>
    <p:extLst>
      <p:ext uri="{BB962C8B-B14F-4D97-AF65-F5344CB8AC3E}">
        <p14:creationId xmlns:p14="http://schemas.microsoft.com/office/powerpoint/2010/main" val="3036667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dirty="0" smtClean="0"/>
              <a:t>減少空閒裝置網路資源</a:t>
            </a:r>
            <a:endParaRPr lang="en-US" altLang="zh-TW" dirty="0" smtClean="0"/>
          </a:p>
          <a:p>
            <a:pPr>
              <a:buFontTx/>
              <a:buChar char="•"/>
            </a:pPr>
            <a:r>
              <a:rPr lang="zh-TW" altLang="en-US" dirty="0" smtClean="0"/>
              <a:t>裝置連接上網路但是空閒中的仍會保持他們的通話內容或行動控制內容</a:t>
            </a:r>
            <a:endParaRPr lang="en-US" altLang="zh-TW" dirty="0" smtClean="0"/>
          </a:p>
          <a:p>
            <a:pPr>
              <a:buFontTx/>
              <a:buChar char="•"/>
            </a:pPr>
            <a:r>
              <a:rPr lang="zh-TW" altLang="en-US" dirty="0" smtClean="0"/>
              <a:t>取捨取決於</a:t>
            </a:r>
            <a:endParaRPr lang="en-US" altLang="zh-TW" dirty="0" smtClean="0"/>
          </a:p>
          <a:p>
            <a:pPr marL="687663" lvl="1" indent="-187544">
              <a:buFont typeface="Wingdings" panose="05000000000000000000" pitchFamily="2" charset="2"/>
              <a:buChar char="Ø"/>
            </a:pPr>
            <a:r>
              <a:rPr lang="zh-TW" altLang="en-US" dirty="0" smtClean="0"/>
              <a:t>移除這些裝置內容可以節省網路資源</a:t>
            </a:r>
            <a:endParaRPr lang="en-US" altLang="zh-TW" dirty="0" smtClean="0"/>
          </a:p>
          <a:p>
            <a:pPr marL="687663" lvl="1" indent="-187544">
              <a:buFont typeface="Wingdings" panose="05000000000000000000" pitchFamily="2" charset="2"/>
              <a:buChar char="Ø"/>
            </a:pPr>
            <a:r>
              <a:rPr lang="zh-TW" altLang="en-US" dirty="0" smtClean="0"/>
              <a:t>然而却增加為了再一次接上和再一次連接這些裝置所需的訊號傳送負擔</a:t>
            </a:r>
          </a:p>
        </p:txBody>
      </p:sp>
    </p:spTree>
    <p:extLst>
      <p:ext uri="{BB962C8B-B14F-4D97-AF65-F5344CB8AC3E}">
        <p14:creationId xmlns:p14="http://schemas.microsoft.com/office/powerpoint/2010/main" val="3503751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a:defRPr/>
            </a:pPr>
            <a:r>
              <a:rPr lang="zh-TW" altLang="en-US" dirty="0" smtClean="0"/>
              <a:t>減少網路訊號</a:t>
            </a:r>
            <a:endParaRPr lang="en-US" altLang="zh-TW" dirty="0" smtClean="0"/>
          </a:p>
          <a:p>
            <a:pPr marL="187819" indent="-187819">
              <a:buFont typeface="Arial" pitchFamily="34" charset="0"/>
              <a:buChar char="•"/>
              <a:defRPr/>
            </a:pPr>
            <a:r>
              <a:rPr lang="zh-TW" altLang="en-US" dirty="0" smtClean="0"/>
              <a:t>在</a:t>
            </a:r>
            <a:r>
              <a:rPr lang="en-US" altLang="zh-TW" dirty="0" smtClean="0"/>
              <a:t>M2M</a:t>
            </a:r>
            <a:r>
              <a:rPr lang="zh-TW" altLang="en-US" dirty="0" smtClean="0"/>
              <a:t>通訊中，網路訊號的數量和要傳輸的資料量比相對是比較高的</a:t>
            </a:r>
            <a:endParaRPr lang="en-US" altLang="zh-TW" dirty="0" smtClean="0"/>
          </a:p>
          <a:p>
            <a:pPr marL="187819" indent="-187819">
              <a:buFont typeface="Arial" pitchFamily="34" charset="0"/>
              <a:buChar char="•"/>
              <a:defRPr/>
            </a:pPr>
            <a:r>
              <a:rPr lang="zh-TW" altLang="en-US" dirty="0" smtClean="0"/>
              <a:t>減少網路訊號的方法</a:t>
            </a:r>
            <a:endParaRPr lang="en-US" altLang="zh-TW" dirty="0" smtClean="0"/>
          </a:p>
          <a:p>
            <a:pPr marL="688669" lvl="1" indent="-187819">
              <a:buFont typeface="Wingdings" pitchFamily="2" charset="2"/>
              <a:buChar char="Ø"/>
              <a:defRPr/>
            </a:pPr>
            <a:r>
              <a:rPr lang="en-US" altLang="zh-TW" dirty="0" smtClean="0"/>
              <a:t>M2M</a:t>
            </a:r>
            <a:r>
              <a:rPr lang="zh-TW" altLang="en-US" dirty="0" smtClean="0"/>
              <a:t>裝置不單對資料也要對訊號傳輸收費</a:t>
            </a:r>
            <a:endParaRPr lang="en-US" altLang="zh-TW" dirty="0" smtClean="0"/>
          </a:p>
          <a:p>
            <a:pPr marL="688669" lvl="1" indent="-187819">
              <a:buFont typeface="Wingdings" pitchFamily="2" charset="2"/>
              <a:buChar char="Ø"/>
              <a:defRPr/>
            </a:pPr>
            <a:r>
              <a:rPr lang="zh-TW" altLang="en-US" dirty="0" smtClean="0"/>
              <a:t>當裝置沒有在移動時不要交換移動控制訊號</a:t>
            </a:r>
            <a:endParaRPr lang="en-US" altLang="zh-TW" dirty="0" smtClean="0"/>
          </a:p>
          <a:p>
            <a:pPr marL="688669" lvl="1" indent="-187819">
              <a:buFont typeface="Wingdings" pitchFamily="2" charset="2"/>
              <a:buChar char="Ø"/>
              <a:defRPr/>
            </a:pPr>
            <a:r>
              <a:rPr lang="zh-TW" altLang="en-US" dirty="0" smtClean="0"/>
              <a:t>當它們沒有資料要送時，保持裝置分離</a:t>
            </a:r>
            <a:endParaRPr lang="en-US" altLang="zh-TW" dirty="0" smtClean="0"/>
          </a:p>
          <a:p>
            <a:pPr marL="688669" lvl="1" indent="-187819">
              <a:buFont typeface="Wingdings" pitchFamily="2" charset="2"/>
              <a:buChar char="Ø"/>
              <a:defRPr/>
            </a:pPr>
            <a:r>
              <a:rPr lang="zh-TW" altLang="en-US" dirty="0" smtClean="0"/>
              <a:t>當它們很常送資料時，保持裝置連接</a:t>
            </a:r>
            <a:endParaRPr lang="en-US" altLang="zh-TW" dirty="0" smtClean="0"/>
          </a:p>
          <a:p>
            <a:pPr marL="688669" lvl="1" indent="-187819">
              <a:buFont typeface="Wingdings" pitchFamily="2" charset="2"/>
              <a:buChar char="Ø"/>
              <a:defRPr/>
            </a:pPr>
            <a:r>
              <a:rPr lang="zh-TW" altLang="en-US" dirty="0" smtClean="0"/>
              <a:t>跟著訊號訊息送一些資料</a:t>
            </a:r>
            <a:endParaRPr lang="zh-TW" altLang="en-US" dirty="0"/>
          </a:p>
        </p:txBody>
      </p:sp>
    </p:spTree>
    <p:extLst>
      <p:ext uri="{BB962C8B-B14F-4D97-AF65-F5344CB8AC3E}">
        <p14:creationId xmlns:p14="http://schemas.microsoft.com/office/powerpoint/2010/main" val="4232297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避免使用者資料高峰</a:t>
            </a:r>
            <a:endParaRPr lang="en-US" altLang="zh-TW" dirty="0" smtClean="0"/>
          </a:p>
          <a:p>
            <a:pPr>
              <a:buFontTx/>
              <a:buChar char="•"/>
            </a:pPr>
            <a:r>
              <a:rPr lang="zh-TW" altLang="en-US" smtClean="0"/>
              <a:t>這是讓廠商提供低速率或其他動機把</a:t>
            </a:r>
            <a:r>
              <a:rPr lang="en-US" altLang="zh-TW" dirty="0" smtClean="0"/>
              <a:t>M2M</a:t>
            </a:r>
            <a:r>
              <a:rPr lang="zh-TW" altLang="en-US" smtClean="0"/>
              <a:t>裝置的資料傳輸從行動網路的尖峰時段移開</a:t>
            </a:r>
            <a:endParaRPr lang="en-US" altLang="zh-TW" dirty="0" smtClean="0"/>
          </a:p>
          <a:p>
            <a:pPr>
              <a:buFontTx/>
              <a:buChar char="•"/>
            </a:pPr>
            <a:r>
              <a:rPr lang="en-US" altLang="zh-TW" dirty="0" smtClean="0"/>
              <a:t>3GPP</a:t>
            </a:r>
            <a:r>
              <a:rPr lang="zh-TW" altLang="en-US" smtClean="0"/>
              <a:t>提議</a:t>
            </a:r>
            <a:r>
              <a:rPr lang="en-US" altLang="zh-TW" dirty="0" smtClean="0"/>
              <a:t>”</a:t>
            </a:r>
            <a:r>
              <a:rPr lang="zh-TW" altLang="en-US" smtClean="0"/>
              <a:t>時間控制</a:t>
            </a:r>
            <a:r>
              <a:rPr lang="en-US" altLang="zh-TW" dirty="0" smtClean="0"/>
              <a:t>”</a:t>
            </a:r>
            <a:r>
              <a:rPr lang="zh-TW" altLang="en-US" smtClean="0"/>
              <a:t>的標記法，</a:t>
            </a:r>
            <a:r>
              <a:rPr lang="en-US" altLang="zh-TW" dirty="0" smtClean="0"/>
              <a:t>M2M</a:t>
            </a:r>
            <a:r>
              <a:rPr lang="zh-TW" altLang="en-US" smtClean="0"/>
              <a:t>裝置只可以在特定同意使用的時間區間中送資料</a:t>
            </a:r>
            <a:endParaRPr lang="en-US" altLang="zh-TW" dirty="0" smtClean="0"/>
          </a:p>
          <a:p>
            <a:pPr>
              <a:buFontTx/>
              <a:buChar char="•"/>
            </a:pPr>
            <a:r>
              <a:rPr lang="zh-TW" altLang="en-US" smtClean="0"/>
              <a:t>再同意使用的區間內使用</a:t>
            </a:r>
            <a:r>
              <a:rPr lang="en-US" altLang="zh-TW" dirty="0" smtClean="0"/>
              <a:t>M2M</a:t>
            </a:r>
            <a:r>
              <a:rPr lang="zh-TW" altLang="en-US" smtClean="0"/>
              <a:t>裝置必須隨機存取避免碰撞</a:t>
            </a:r>
          </a:p>
        </p:txBody>
      </p:sp>
    </p:spTree>
    <p:extLst>
      <p:ext uri="{BB962C8B-B14F-4D97-AF65-F5344CB8AC3E}">
        <p14:creationId xmlns:p14="http://schemas.microsoft.com/office/powerpoint/2010/main" val="3793786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smtClean="0"/>
              <a:t>M2M</a:t>
            </a:r>
            <a:r>
              <a:rPr lang="zh-TW" altLang="en-US" smtClean="0"/>
              <a:t>分離網路</a:t>
            </a:r>
            <a:endParaRPr lang="en-US" altLang="zh-TW" dirty="0" smtClean="0"/>
          </a:p>
          <a:p>
            <a:pPr>
              <a:buFontTx/>
              <a:buChar char="•"/>
            </a:pPr>
            <a:r>
              <a:rPr lang="zh-TW" altLang="en-US" smtClean="0"/>
              <a:t>兩種方案</a:t>
            </a:r>
            <a:endParaRPr lang="en-US" altLang="zh-TW" dirty="0" smtClean="0"/>
          </a:p>
          <a:p>
            <a:pPr marL="687663" lvl="1" indent="-187544">
              <a:buFont typeface="Wingdings" panose="05000000000000000000" pitchFamily="2" charset="2"/>
              <a:buChar char="Ø"/>
            </a:pPr>
            <a:r>
              <a:rPr lang="zh-TW" altLang="en-US" smtClean="0"/>
              <a:t>為</a:t>
            </a:r>
            <a:r>
              <a:rPr lang="en-US" altLang="zh-TW" dirty="0" smtClean="0"/>
              <a:t>H2H</a:t>
            </a:r>
            <a:r>
              <a:rPr lang="zh-TW" altLang="en-US" smtClean="0"/>
              <a:t>和</a:t>
            </a:r>
            <a:r>
              <a:rPr lang="en-US" altLang="zh-TW" dirty="0" smtClean="0"/>
              <a:t>M2M</a:t>
            </a:r>
            <a:r>
              <a:rPr lang="zh-TW" altLang="en-US" smtClean="0"/>
              <a:t>通訊分離核心和存取網路</a:t>
            </a:r>
            <a:endParaRPr lang="en-US" altLang="zh-TW" dirty="0" smtClean="0"/>
          </a:p>
          <a:p>
            <a:pPr marL="687663" lvl="1" indent="-187544">
              <a:buFont typeface="Wingdings" panose="05000000000000000000" pitchFamily="2" charset="2"/>
              <a:buChar char="Ø"/>
            </a:pPr>
            <a:r>
              <a:rPr lang="zh-TW" altLang="en-US" smtClean="0"/>
              <a:t>只分離</a:t>
            </a:r>
            <a:r>
              <a:rPr lang="en-US" altLang="zh-TW" dirty="0" smtClean="0"/>
              <a:t>M2M</a:t>
            </a:r>
            <a:r>
              <a:rPr lang="zh-TW" altLang="en-US" smtClean="0"/>
              <a:t>通訊的核心網路</a:t>
            </a:r>
            <a:endParaRPr lang="en-US" altLang="zh-TW" dirty="0" smtClean="0"/>
          </a:p>
          <a:p>
            <a:pPr>
              <a:buFontTx/>
              <a:buChar char="•"/>
            </a:pPr>
            <a:r>
              <a:rPr lang="zh-TW" altLang="en-US" smtClean="0"/>
              <a:t>核心網路特別為</a:t>
            </a:r>
            <a:r>
              <a:rPr lang="en-US" altLang="zh-TW" dirty="0" smtClean="0"/>
              <a:t>M2M</a:t>
            </a:r>
            <a:r>
              <a:rPr lang="zh-TW" altLang="en-US" smtClean="0"/>
              <a:t>設計</a:t>
            </a:r>
            <a:endParaRPr lang="en-US" altLang="zh-TW" dirty="0" smtClean="0"/>
          </a:p>
          <a:p>
            <a:pPr marL="687663" lvl="1" indent="-187544">
              <a:buFont typeface="Wingdings" panose="05000000000000000000" pitchFamily="2" charset="2"/>
              <a:buChar char="Ø"/>
            </a:pPr>
            <a:r>
              <a:rPr lang="zh-TW" altLang="en-US" smtClean="0"/>
              <a:t>核心網路專用的中心配備如</a:t>
            </a:r>
            <a:endParaRPr lang="en-US" altLang="zh-TW" dirty="0" smtClean="0"/>
          </a:p>
          <a:p>
            <a:pPr marL="687663" lvl="1" indent="-187544">
              <a:buFont typeface="Wingdings" panose="05000000000000000000" pitchFamily="2" charset="2"/>
              <a:buChar char="Ø"/>
            </a:pPr>
            <a:r>
              <a:rPr lang="zh-TW" altLang="en-US" smtClean="0"/>
              <a:t>專用</a:t>
            </a:r>
            <a:r>
              <a:rPr lang="en-US" altLang="zh-TW" dirty="0" smtClean="0"/>
              <a:t>HLR:</a:t>
            </a:r>
            <a:r>
              <a:rPr lang="zh-TW" altLang="en-US" smtClean="0"/>
              <a:t>避免在大量裝置同時想在同一時間註冊網路時產生阻塞和過載</a:t>
            </a:r>
            <a:endParaRPr lang="en-US" altLang="zh-TW" dirty="0" smtClean="0"/>
          </a:p>
          <a:p>
            <a:pPr marL="687663" lvl="1" indent="-187544">
              <a:buFont typeface="Wingdings" panose="05000000000000000000" pitchFamily="2" charset="2"/>
              <a:buChar char="Ø"/>
            </a:pPr>
            <a:r>
              <a:rPr lang="zh-TW" altLang="en-US" smtClean="0"/>
              <a:t>特定的</a:t>
            </a:r>
            <a:r>
              <a:rPr lang="en-US" altLang="zh-TW" dirty="0" smtClean="0"/>
              <a:t>GGSN</a:t>
            </a:r>
            <a:r>
              <a:rPr lang="zh-TW" altLang="en-US" smtClean="0"/>
              <a:t>進入節點</a:t>
            </a:r>
            <a:r>
              <a:rPr lang="en-US" altLang="zh-TW" dirty="0" smtClean="0"/>
              <a:t>(Access Point Name, APN)</a:t>
            </a:r>
            <a:r>
              <a:rPr lang="zh-TW" altLang="en-US" smtClean="0"/>
              <a:t> 來處理</a:t>
            </a:r>
            <a:r>
              <a:rPr lang="en-US" altLang="zh-TW" dirty="0" smtClean="0"/>
              <a:t>M2M</a:t>
            </a:r>
            <a:r>
              <a:rPr lang="zh-TW" altLang="en-US" smtClean="0"/>
              <a:t>流量</a:t>
            </a:r>
          </a:p>
        </p:txBody>
      </p:sp>
    </p:spTree>
    <p:extLst>
      <p:ext uri="{BB962C8B-B14F-4D97-AF65-F5344CB8AC3E}">
        <p14:creationId xmlns:p14="http://schemas.microsoft.com/office/powerpoint/2010/main" val="192145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核心網路衝擊</a:t>
            </a:r>
            <a:endParaRPr lang="en-US" altLang="zh-TW" dirty="0" smtClean="0"/>
          </a:p>
          <a:p>
            <a:r>
              <a:rPr lang="zh-TW" altLang="en-US" smtClean="0"/>
              <a:t>附加價值服務需求</a:t>
            </a:r>
            <a:endParaRPr lang="en-US" altLang="zh-TW" dirty="0" smtClean="0"/>
          </a:p>
          <a:p>
            <a:pPr>
              <a:buFontTx/>
              <a:buChar char="•"/>
            </a:pPr>
            <a:r>
              <a:rPr lang="zh-TW" altLang="en-US" smtClean="0"/>
              <a:t>廠商必須提供給</a:t>
            </a:r>
            <a:r>
              <a:rPr lang="en-US" altLang="zh-TW" dirty="0" smtClean="0"/>
              <a:t>M2M</a:t>
            </a:r>
            <a:r>
              <a:rPr lang="zh-TW" altLang="en-US" smtClean="0"/>
              <a:t>通訊的附加服務例子</a:t>
            </a:r>
            <a:endParaRPr lang="en-US" altLang="zh-TW" dirty="0" smtClean="0"/>
          </a:p>
          <a:p>
            <a:pPr marL="687663" lvl="1" indent="-187544">
              <a:buFont typeface="Wingdings" panose="05000000000000000000" pitchFamily="2" charset="2"/>
              <a:buChar char="Ø"/>
            </a:pPr>
            <a:r>
              <a:rPr lang="en-US" altLang="zh-TW" dirty="0" smtClean="0"/>
              <a:t>QoS</a:t>
            </a:r>
            <a:r>
              <a:rPr lang="zh-TW" altLang="en-US" smtClean="0"/>
              <a:t>和優先度差異</a:t>
            </a:r>
            <a:endParaRPr lang="en-US" altLang="zh-TW" dirty="0" smtClean="0"/>
          </a:p>
          <a:p>
            <a:pPr marL="687663" lvl="1" indent="-187544">
              <a:buFont typeface="Wingdings" panose="05000000000000000000" pitchFamily="2" charset="2"/>
              <a:buChar char="Ø"/>
            </a:pPr>
            <a:r>
              <a:rPr lang="zh-TW" altLang="en-US" smtClean="0"/>
              <a:t>收費和訂閱管理</a:t>
            </a:r>
            <a:endParaRPr lang="en-US" altLang="zh-TW" dirty="0" smtClean="0"/>
          </a:p>
          <a:p>
            <a:pPr marL="687663" lvl="1" indent="-187544">
              <a:buFont typeface="Wingdings" panose="05000000000000000000" pitchFamily="2" charset="2"/>
              <a:buChar char="Ø"/>
            </a:pPr>
            <a:r>
              <a:rPr lang="zh-TW" altLang="en-US" smtClean="0"/>
              <a:t>裝置管理</a:t>
            </a:r>
            <a:endParaRPr lang="en-US" altLang="zh-TW" dirty="0" smtClean="0"/>
          </a:p>
          <a:p>
            <a:pPr marL="687663" lvl="1" indent="-187544">
              <a:buFont typeface="Wingdings" panose="05000000000000000000" pitchFamily="2" charset="2"/>
              <a:buChar char="Ø"/>
            </a:pPr>
            <a:r>
              <a:rPr lang="zh-TW" altLang="en-US" smtClean="0"/>
              <a:t>連接監控</a:t>
            </a:r>
            <a:endParaRPr lang="en-US" altLang="zh-TW" dirty="0" smtClean="0"/>
          </a:p>
          <a:p>
            <a:pPr marL="687663" lvl="1" indent="-187544">
              <a:buFont typeface="Wingdings" panose="05000000000000000000" pitchFamily="2" charset="2"/>
              <a:buChar char="Ø"/>
            </a:pPr>
            <a:r>
              <a:rPr lang="zh-TW" altLang="en-US" smtClean="0"/>
              <a:t>欺騙控制</a:t>
            </a:r>
            <a:endParaRPr lang="en-US" altLang="zh-TW" dirty="0" smtClean="0"/>
          </a:p>
          <a:p>
            <a:pPr marL="687663" lvl="1" indent="-187544">
              <a:buFont typeface="Wingdings" panose="05000000000000000000" pitchFamily="2" charset="2"/>
              <a:buChar char="Ø"/>
            </a:pPr>
            <a:r>
              <a:rPr lang="zh-TW" altLang="en-US" smtClean="0"/>
              <a:t>安全連接</a:t>
            </a:r>
            <a:endParaRPr lang="en-US" altLang="zh-TW" dirty="0" smtClean="0"/>
          </a:p>
        </p:txBody>
      </p:sp>
    </p:spTree>
    <p:extLst>
      <p:ext uri="{BB962C8B-B14F-4D97-AF65-F5344CB8AC3E}">
        <p14:creationId xmlns:p14="http://schemas.microsoft.com/office/powerpoint/2010/main" val="3981194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smtClean="0"/>
              <a:t>QoS</a:t>
            </a:r>
            <a:r>
              <a:rPr lang="zh-TW" altLang="en-US" smtClean="0"/>
              <a:t>差異</a:t>
            </a:r>
            <a:endParaRPr lang="en-US" altLang="zh-TW" dirty="0" smtClean="0"/>
          </a:p>
          <a:p>
            <a:pPr>
              <a:buFontTx/>
              <a:buChar char="•"/>
            </a:pPr>
            <a:r>
              <a:rPr lang="zh-TW" altLang="en-US" smtClean="0"/>
              <a:t>行動網路的</a:t>
            </a:r>
            <a:r>
              <a:rPr lang="en-US" altLang="zh-TW" dirty="0" smtClean="0"/>
              <a:t>QoS</a:t>
            </a:r>
            <a:r>
              <a:rPr lang="zh-TW" altLang="en-US" smtClean="0"/>
              <a:t>應該對廣泛的</a:t>
            </a:r>
            <a:r>
              <a:rPr lang="en-US" altLang="zh-TW" dirty="0" smtClean="0"/>
              <a:t>M2M</a:t>
            </a:r>
            <a:r>
              <a:rPr lang="zh-TW" altLang="en-US" smtClean="0"/>
              <a:t>服務都是可用的</a:t>
            </a:r>
            <a:endParaRPr lang="en-US" altLang="zh-TW" dirty="0" smtClean="0"/>
          </a:p>
          <a:p>
            <a:pPr>
              <a:buFontTx/>
              <a:buChar char="•"/>
            </a:pPr>
            <a:r>
              <a:rPr lang="zh-TW" altLang="en-US" smtClean="0"/>
              <a:t>舉例來說，</a:t>
            </a:r>
            <a:r>
              <a:rPr lang="en-US" altLang="zh-TW" dirty="0" smtClean="0"/>
              <a:t>LTE</a:t>
            </a:r>
            <a:r>
              <a:rPr lang="zh-TW" altLang="en-US" smtClean="0"/>
              <a:t>的</a:t>
            </a:r>
            <a:r>
              <a:rPr lang="en-US" altLang="zh-TW" dirty="0" smtClean="0"/>
              <a:t>QCI(QoS Class Identifier)</a:t>
            </a:r>
            <a:r>
              <a:rPr lang="zh-TW" altLang="en-US" smtClean="0"/>
              <a:t>如下</a:t>
            </a:r>
            <a:endParaRPr lang="en-US" altLang="zh-TW" dirty="0" smtClean="0"/>
          </a:p>
        </p:txBody>
      </p:sp>
    </p:spTree>
    <p:extLst>
      <p:ext uri="{BB962C8B-B14F-4D97-AF65-F5344CB8AC3E}">
        <p14:creationId xmlns:p14="http://schemas.microsoft.com/office/powerpoint/2010/main" val="313420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優先度差異</a:t>
            </a:r>
            <a:endParaRPr lang="en-US" altLang="zh-TW" smtClean="0"/>
          </a:p>
          <a:p>
            <a:pPr>
              <a:buFontTx/>
              <a:buChar char="•"/>
            </a:pPr>
            <a:r>
              <a:rPr lang="zh-TW" altLang="en-US" smtClean="0"/>
              <a:t>另一個</a:t>
            </a:r>
            <a:r>
              <a:rPr lang="en-US" altLang="zh-TW" smtClean="0"/>
              <a:t>LTE</a:t>
            </a:r>
            <a:r>
              <a:rPr lang="zh-TW" altLang="en-US" smtClean="0"/>
              <a:t>差異控制是</a:t>
            </a:r>
            <a:r>
              <a:rPr lang="en-US" altLang="zh-TW" smtClean="0"/>
              <a:t>ARP</a:t>
            </a:r>
            <a:r>
              <a:rPr lang="zh-TW" altLang="en-US" smtClean="0"/>
              <a:t>，代表</a:t>
            </a:r>
            <a:r>
              <a:rPr lang="en-US" altLang="zh-TW" smtClean="0"/>
              <a:t>”Allocation and Retention Priority”(</a:t>
            </a:r>
            <a:r>
              <a:rPr lang="zh-TW" altLang="en-US" smtClean="0"/>
              <a:t>分配和保留優先度</a:t>
            </a:r>
            <a:r>
              <a:rPr lang="en-US" altLang="zh-TW" smtClean="0"/>
              <a:t>)</a:t>
            </a:r>
          </a:p>
          <a:p>
            <a:pPr>
              <a:buFontTx/>
              <a:buChar char="•"/>
            </a:pPr>
            <a:r>
              <a:rPr lang="en-US" altLang="zh-TW" smtClean="0"/>
              <a:t>ARP</a:t>
            </a:r>
            <a:r>
              <a:rPr lang="zh-TW" altLang="en-US" smtClean="0"/>
              <a:t>是在兩個步驟被使用</a:t>
            </a:r>
            <a:r>
              <a:rPr lang="en-US" altLang="zh-TW" smtClean="0"/>
              <a:t>:</a:t>
            </a:r>
            <a:r>
              <a:rPr lang="zh-TW" altLang="en-US" smtClean="0"/>
              <a:t>進入許可或分配通道和通道生命週期的時候</a:t>
            </a:r>
            <a:r>
              <a:rPr lang="en-US" altLang="zh-TW" smtClean="0"/>
              <a:t>(</a:t>
            </a:r>
            <a:r>
              <a:rPr lang="zh-TW" altLang="en-US" smtClean="0"/>
              <a:t>設置訊號</a:t>
            </a:r>
            <a:r>
              <a:rPr lang="en-US" altLang="zh-TW" smtClean="0"/>
              <a:t>)</a:t>
            </a:r>
            <a:r>
              <a:rPr lang="zh-TW" altLang="en-US" smtClean="0"/>
              <a:t>，當新的通道被允許</a:t>
            </a:r>
            <a:r>
              <a:rPr lang="en-US" altLang="zh-TW" smtClean="0"/>
              <a:t>/</a:t>
            </a:r>
            <a:r>
              <a:rPr lang="zh-TW" altLang="en-US" smtClean="0"/>
              <a:t>分配，原本存在的通道為了產生新的空間給新通道可能被取消分配</a:t>
            </a:r>
            <a:endParaRPr lang="en-US" altLang="zh-TW" smtClean="0"/>
          </a:p>
          <a:p>
            <a:pPr>
              <a:buFontTx/>
              <a:buChar char="•"/>
            </a:pPr>
            <a:r>
              <a:rPr lang="zh-TW" altLang="en-US" smtClean="0"/>
              <a:t>再轉移基地台時，</a:t>
            </a:r>
            <a:r>
              <a:rPr lang="en-US" altLang="zh-TW" smtClean="0"/>
              <a:t>ARP</a:t>
            </a:r>
            <a:r>
              <a:rPr lang="zh-TW" altLang="en-US" smtClean="0"/>
              <a:t>也被使用去決定哪一個分配給</a:t>
            </a:r>
            <a:r>
              <a:rPr lang="en-US" altLang="zh-TW" smtClean="0"/>
              <a:t>UE</a:t>
            </a:r>
            <a:r>
              <a:rPr lang="zh-TW" altLang="en-US" smtClean="0"/>
              <a:t>的通道可以被取消</a:t>
            </a:r>
            <a:endParaRPr lang="en-US" altLang="zh-TW" smtClean="0"/>
          </a:p>
          <a:p>
            <a:pPr>
              <a:buFontTx/>
              <a:buChar char="•"/>
            </a:pPr>
            <a:r>
              <a:rPr lang="en-US" altLang="zh-TW" smtClean="0"/>
              <a:t>ARP</a:t>
            </a:r>
            <a:r>
              <a:rPr lang="zh-TW" altLang="en-US" smtClean="0"/>
              <a:t>有三個子參數</a:t>
            </a:r>
            <a:r>
              <a:rPr lang="en-US" altLang="zh-TW" smtClean="0"/>
              <a:t>:</a:t>
            </a:r>
            <a:r>
              <a:rPr lang="zh-TW" altLang="en-US" smtClean="0"/>
              <a:t>優先度等級</a:t>
            </a:r>
            <a:r>
              <a:rPr lang="en-US" altLang="zh-TW" smtClean="0"/>
              <a:t>(1~15)</a:t>
            </a:r>
            <a:r>
              <a:rPr lang="zh-TW" altLang="en-US" smtClean="0"/>
              <a:t>，先取得能力 </a:t>
            </a:r>
            <a:r>
              <a:rPr lang="en-US" altLang="zh-TW" smtClean="0"/>
              <a:t>(</a:t>
            </a:r>
            <a:r>
              <a:rPr lang="zh-TW" altLang="en-US" smtClean="0"/>
              <a:t>可先取得能力</a:t>
            </a:r>
            <a:r>
              <a:rPr lang="en-US" altLang="zh-TW" smtClean="0"/>
              <a:t>/</a:t>
            </a:r>
            <a:r>
              <a:rPr lang="zh-TW" altLang="en-US" smtClean="0"/>
              <a:t>不可先取得能力</a:t>
            </a:r>
            <a:r>
              <a:rPr lang="en-US" altLang="zh-TW" smtClean="0"/>
              <a:t>)</a:t>
            </a:r>
            <a:r>
              <a:rPr lang="zh-TW" altLang="en-US" smtClean="0"/>
              <a:t>，先取得權被取消 </a:t>
            </a:r>
            <a:r>
              <a:rPr lang="en-US" altLang="zh-TW" smtClean="0"/>
              <a:t>(</a:t>
            </a:r>
            <a:r>
              <a:rPr lang="zh-TW" altLang="en-US" smtClean="0"/>
              <a:t>可被取消</a:t>
            </a:r>
            <a:r>
              <a:rPr lang="en-US" altLang="zh-TW" smtClean="0"/>
              <a:t>/</a:t>
            </a:r>
            <a:r>
              <a:rPr lang="zh-TW" altLang="en-US" smtClean="0"/>
              <a:t>不可被取消</a:t>
            </a:r>
            <a:r>
              <a:rPr lang="en-US" altLang="zh-TW" smtClean="0"/>
              <a:t>)</a:t>
            </a:r>
            <a:endParaRPr lang="zh-TW" altLang="en-US" smtClean="0"/>
          </a:p>
        </p:txBody>
      </p:sp>
    </p:spTree>
    <p:extLst>
      <p:ext uri="{BB962C8B-B14F-4D97-AF65-F5344CB8AC3E}">
        <p14:creationId xmlns:p14="http://schemas.microsoft.com/office/powerpoint/2010/main" val="396221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1000237"/>
            <a:r>
              <a:rPr lang="en-US" altLang="zh-TW" smtClean="0"/>
              <a:t>M2M</a:t>
            </a:r>
            <a:r>
              <a:rPr lang="zh-TW" altLang="en-US" smtClean="0"/>
              <a:t>核心網路</a:t>
            </a:r>
            <a:r>
              <a:rPr lang="en-US" altLang="zh-TW" smtClean="0"/>
              <a:t>–</a:t>
            </a:r>
            <a:r>
              <a:rPr lang="zh-TW" altLang="en-US" smtClean="0"/>
              <a:t>本單元主要討論</a:t>
            </a:r>
            <a:r>
              <a:rPr lang="en-US" altLang="zh-TW" smtClean="0"/>
              <a:t>M2M</a:t>
            </a:r>
            <a:r>
              <a:rPr lang="zh-TW" altLang="en-US" smtClean="0"/>
              <a:t>對電信核心網路的衝擊及電信核心網路如何做最佳化來支援</a:t>
            </a:r>
            <a:r>
              <a:rPr lang="en-US" altLang="zh-TW" smtClean="0"/>
              <a:t>M2M</a:t>
            </a:r>
            <a:r>
              <a:rPr lang="zh-TW" altLang="en-US" smtClean="0"/>
              <a:t>應用</a:t>
            </a:r>
            <a:endParaRPr lang="en-US" altLang="zh-TW" smtClean="0"/>
          </a:p>
          <a:p>
            <a:pPr defTabSz="1000237"/>
            <a:endParaRPr lang="zh-TW" altLang="en-US" smtClean="0"/>
          </a:p>
          <a:p>
            <a:pPr defTabSz="1000237"/>
            <a:endParaRPr lang="zh-TW" altLang="en-US" smtClean="0"/>
          </a:p>
        </p:txBody>
      </p:sp>
    </p:spTree>
    <p:extLst>
      <p:ext uri="{BB962C8B-B14F-4D97-AF65-F5344CB8AC3E}">
        <p14:creationId xmlns:p14="http://schemas.microsoft.com/office/powerpoint/2010/main" val="3325394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繳費和訂閱控制</a:t>
            </a:r>
            <a:endParaRPr lang="en-US" altLang="zh-TW" smtClean="0"/>
          </a:p>
          <a:p>
            <a:r>
              <a:rPr lang="zh-TW" altLang="en-US" smtClean="0"/>
              <a:t>廠商需要提供包括</a:t>
            </a:r>
            <a:r>
              <a:rPr lang="en-US" altLang="zh-TW" smtClean="0"/>
              <a:t>:</a:t>
            </a:r>
          </a:p>
          <a:p>
            <a:pPr>
              <a:buFontTx/>
              <a:buChar char="•"/>
            </a:pPr>
            <a:r>
              <a:rPr lang="zh-TW" altLang="en-US" smtClean="0"/>
              <a:t>群體繳費和訂閱顧客管理</a:t>
            </a:r>
            <a:endParaRPr lang="en-US" altLang="zh-TW" smtClean="0"/>
          </a:p>
          <a:p>
            <a:pPr>
              <a:buFontTx/>
              <a:buChar char="•"/>
            </a:pPr>
            <a:r>
              <a:rPr lang="en-US" altLang="zh-TW" smtClean="0"/>
              <a:t>M2M</a:t>
            </a:r>
            <a:r>
              <a:rPr lang="zh-TW" altLang="en-US" smtClean="0"/>
              <a:t>應用擁有者裝置訂閱和管理的彈性</a:t>
            </a:r>
            <a:r>
              <a:rPr lang="en-US" altLang="zh-TW" smtClean="0"/>
              <a:t>(</a:t>
            </a:r>
            <a:r>
              <a:rPr lang="zh-TW" altLang="en-US" smtClean="0"/>
              <a:t>裝置被購買前不分配</a:t>
            </a:r>
            <a:r>
              <a:rPr lang="en-US" altLang="zh-TW" smtClean="0"/>
              <a:t>)</a:t>
            </a:r>
          </a:p>
          <a:p>
            <a:pPr>
              <a:buFontTx/>
              <a:buChar char="•"/>
            </a:pPr>
            <a:r>
              <a:rPr lang="en-US" altLang="zh-TW" smtClean="0"/>
              <a:t>SIM</a:t>
            </a:r>
            <a:r>
              <a:rPr lang="zh-TW" altLang="en-US" smtClean="0"/>
              <a:t>卡的遠端管理</a:t>
            </a:r>
            <a:r>
              <a:rPr lang="en-US" altLang="zh-TW" smtClean="0"/>
              <a:t>(</a:t>
            </a:r>
            <a:r>
              <a:rPr lang="zh-TW" altLang="en-US" smtClean="0"/>
              <a:t>無線分配訂閱細節</a:t>
            </a:r>
            <a:r>
              <a:rPr lang="en-US" altLang="zh-TW" smtClean="0"/>
              <a:t>)</a:t>
            </a:r>
          </a:p>
          <a:p>
            <a:pPr>
              <a:buFontTx/>
              <a:buChar char="•"/>
            </a:pPr>
            <a:r>
              <a:rPr lang="zh-TW" altLang="en-US" smtClean="0"/>
              <a:t>顧客對行動廠商的彈性選擇</a:t>
            </a:r>
            <a:endParaRPr lang="en-US" altLang="zh-TW" smtClean="0"/>
          </a:p>
          <a:p>
            <a:endParaRPr lang="en-US" altLang="zh-TW" smtClean="0"/>
          </a:p>
        </p:txBody>
      </p:sp>
    </p:spTree>
    <p:extLst>
      <p:ext uri="{BB962C8B-B14F-4D97-AF65-F5344CB8AC3E}">
        <p14:creationId xmlns:p14="http://schemas.microsoft.com/office/powerpoint/2010/main" val="2055851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裝置管理 </a:t>
            </a:r>
            <a:r>
              <a:rPr lang="en-US" altLang="zh-TW" smtClean="0"/>
              <a:t>(</a:t>
            </a:r>
            <a:r>
              <a:rPr lang="zh-TW" altLang="en-US" smtClean="0"/>
              <a:t>新功能</a:t>
            </a:r>
            <a:r>
              <a:rPr lang="en-US" altLang="zh-TW" smtClean="0"/>
              <a:t>)</a:t>
            </a:r>
          </a:p>
          <a:p>
            <a:r>
              <a:rPr lang="zh-TW" altLang="en-US" smtClean="0"/>
              <a:t>廠商可以提供的價值</a:t>
            </a:r>
            <a:endParaRPr lang="en-US" altLang="zh-TW" smtClean="0"/>
          </a:p>
          <a:p>
            <a:pPr>
              <a:buFontTx/>
              <a:buChar char="•"/>
            </a:pPr>
            <a:r>
              <a:rPr lang="zh-TW" altLang="en-US" smtClean="0"/>
              <a:t>初始激活</a:t>
            </a:r>
            <a:r>
              <a:rPr lang="en-US" altLang="zh-TW" smtClean="0"/>
              <a:t>M2M</a:t>
            </a:r>
            <a:r>
              <a:rPr lang="zh-TW" altLang="en-US" smtClean="0"/>
              <a:t>裝置</a:t>
            </a:r>
            <a:endParaRPr lang="en-US" altLang="zh-TW" smtClean="0"/>
          </a:p>
          <a:p>
            <a:pPr>
              <a:buFontTx/>
              <a:buChar char="•"/>
            </a:pPr>
            <a:r>
              <a:rPr lang="zh-TW" altLang="en-US" smtClean="0"/>
              <a:t>連續遠端控制</a:t>
            </a:r>
            <a:r>
              <a:rPr lang="en-US" altLang="zh-TW" smtClean="0"/>
              <a:t>M2M</a:t>
            </a:r>
            <a:r>
              <a:rPr lang="zh-TW" altLang="en-US" smtClean="0"/>
              <a:t>裝置</a:t>
            </a:r>
            <a:endParaRPr lang="en-US" altLang="zh-TW" smtClean="0"/>
          </a:p>
          <a:p>
            <a:pPr>
              <a:buFontTx/>
              <a:buChar char="•"/>
            </a:pPr>
            <a:r>
              <a:rPr lang="zh-TW" altLang="en-US" smtClean="0"/>
              <a:t>支持被定義在</a:t>
            </a:r>
            <a:r>
              <a:rPr lang="en-US" altLang="zh-TW" smtClean="0"/>
              <a:t>OMA(Open Mobile Alliance)DM(Device Management)</a:t>
            </a:r>
            <a:r>
              <a:rPr lang="zh-TW" altLang="en-US" smtClean="0"/>
              <a:t>和</a:t>
            </a:r>
            <a:r>
              <a:rPr lang="en-US" altLang="zh-TW" smtClean="0"/>
              <a:t>BBF(Broadband Forum)TR-069</a:t>
            </a:r>
            <a:r>
              <a:rPr lang="zh-TW" altLang="en-US" smtClean="0"/>
              <a:t>的裝置管理協定</a:t>
            </a:r>
          </a:p>
        </p:txBody>
      </p:sp>
    </p:spTree>
    <p:extLst>
      <p:ext uri="{BB962C8B-B14F-4D97-AF65-F5344CB8AC3E}">
        <p14:creationId xmlns:p14="http://schemas.microsoft.com/office/powerpoint/2010/main" val="2434606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連線監控</a:t>
            </a:r>
            <a:endParaRPr lang="en-US" altLang="zh-TW" smtClean="0"/>
          </a:p>
          <a:p>
            <a:pPr>
              <a:buFontTx/>
              <a:buChar char="•"/>
            </a:pPr>
            <a:r>
              <a:rPr lang="zh-TW" altLang="en-US" smtClean="0"/>
              <a:t>需要確保裝置的連接性總是在好的情況</a:t>
            </a:r>
            <a:endParaRPr lang="en-US" altLang="zh-TW" smtClean="0"/>
          </a:p>
          <a:p>
            <a:pPr>
              <a:buFontTx/>
              <a:buChar char="•"/>
            </a:pPr>
            <a:r>
              <a:rPr lang="zh-TW" altLang="en-US" smtClean="0"/>
              <a:t>如何不產生太多訊號就察覺任何異狀是個挑戰</a:t>
            </a:r>
            <a:endParaRPr lang="en-US" altLang="zh-TW" smtClean="0"/>
          </a:p>
          <a:p>
            <a:pPr>
              <a:buFontTx/>
              <a:buChar char="•"/>
            </a:pPr>
            <a:r>
              <a:rPr lang="zh-TW" altLang="en-US" smtClean="0"/>
              <a:t>連線狀態可能包括遺失連線、移除</a:t>
            </a:r>
            <a:r>
              <a:rPr lang="en-US" altLang="zh-TW" smtClean="0"/>
              <a:t>SIM</a:t>
            </a:r>
            <a:r>
              <a:rPr lang="zh-TW" altLang="en-US" smtClean="0"/>
              <a:t>卡、在特定地區外漫遊或潛在的欺騙等等</a:t>
            </a:r>
            <a:endParaRPr lang="en-US" altLang="zh-TW" smtClean="0"/>
          </a:p>
          <a:p>
            <a:pPr>
              <a:buFontTx/>
              <a:buChar char="•"/>
            </a:pPr>
            <a:r>
              <a:rPr lang="zh-TW" altLang="en-US" smtClean="0"/>
              <a:t>事件可以報告給</a:t>
            </a:r>
            <a:r>
              <a:rPr lang="en-US" altLang="zh-TW" smtClean="0"/>
              <a:t>M2M</a:t>
            </a:r>
            <a:r>
              <a:rPr lang="zh-TW" altLang="en-US" smtClean="0"/>
              <a:t>應用處理以執行對應的動作</a:t>
            </a:r>
          </a:p>
        </p:txBody>
      </p:sp>
    </p:spTree>
    <p:extLst>
      <p:ext uri="{BB962C8B-B14F-4D97-AF65-F5344CB8AC3E}">
        <p14:creationId xmlns:p14="http://schemas.microsoft.com/office/powerpoint/2010/main" val="608396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欺騙控制</a:t>
            </a:r>
            <a:endParaRPr lang="en-US" altLang="zh-TW" smtClean="0"/>
          </a:p>
          <a:p>
            <a:pPr>
              <a:buFontTx/>
              <a:buChar char="•"/>
            </a:pPr>
            <a:r>
              <a:rPr lang="zh-TW" altLang="en-US" smtClean="0"/>
              <a:t>偵測欺騙對行動商而言是一個重要的附加服務，舉例來說</a:t>
            </a:r>
            <a:endParaRPr lang="en-US" altLang="zh-TW" smtClean="0"/>
          </a:p>
          <a:p>
            <a:pPr marL="687663" lvl="1" indent="-187544">
              <a:buFont typeface="Wingdings" panose="05000000000000000000" pitchFamily="2" charset="2"/>
              <a:buChar char="Ø"/>
            </a:pPr>
            <a:r>
              <a:rPr lang="zh-TW" altLang="en-US" smtClean="0"/>
              <a:t>一個裝置突然傳送比往常還多的資料</a:t>
            </a:r>
            <a:endParaRPr lang="en-US" altLang="zh-TW" smtClean="0"/>
          </a:p>
          <a:p>
            <a:pPr marL="687663" lvl="1" indent="-187544">
              <a:buFont typeface="Wingdings" panose="05000000000000000000" pitchFamily="2" charset="2"/>
              <a:buChar char="Ø"/>
            </a:pPr>
            <a:r>
              <a:rPr lang="zh-TW" altLang="en-US" smtClean="0"/>
              <a:t>一個裝置無預警的改變它的位址</a:t>
            </a:r>
            <a:endParaRPr lang="en-US" altLang="zh-TW" smtClean="0"/>
          </a:p>
          <a:p>
            <a:pPr marL="687663" lvl="1" indent="-187544">
              <a:buFont typeface="Wingdings" panose="05000000000000000000" pitchFamily="2" charset="2"/>
              <a:buChar char="Ø"/>
            </a:pPr>
            <a:r>
              <a:rPr lang="zh-TW" altLang="en-US" smtClean="0"/>
              <a:t>等等</a:t>
            </a:r>
            <a:r>
              <a:rPr lang="en-US" altLang="zh-TW" smtClean="0"/>
              <a:t>…</a:t>
            </a:r>
          </a:p>
          <a:p>
            <a:pPr>
              <a:buFontTx/>
              <a:buChar char="•"/>
            </a:pPr>
            <a:r>
              <a:rPr lang="zh-TW" altLang="en-US" smtClean="0"/>
              <a:t>預防欺騙可能性包括</a:t>
            </a:r>
            <a:endParaRPr lang="en-US" altLang="zh-TW" smtClean="0"/>
          </a:p>
          <a:p>
            <a:pPr marL="687663" lvl="1" indent="-187544">
              <a:buFont typeface="Wingdings" panose="05000000000000000000" pitchFamily="2" charset="2"/>
              <a:buChar char="Ø"/>
            </a:pPr>
            <a:r>
              <a:rPr lang="zh-TW" altLang="en-US" smtClean="0"/>
              <a:t>限制</a:t>
            </a:r>
            <a:r>
              <a:rPr lang="en-US" altLang="zh-TW" smtClean="0"/>
              <a:t>SIM</a:t>
            </a:r>
            <a:r>
              <a:rPr lang="zh-TW" altLang="en-US" smtClean="0"/>
              <a:t>在特定種類的裝置有效</a:t>
            </a:r>
            <a:endParaRPr lang="en-US" altLang="zh-TW" smtClean="0"/>
          </a:p>
          <a:p>
            <a:pPr marL="687663" lvl="1" indent="-187544">
              <a:buFont typeface="Wingdings" panose="05000000000000000000" pitchFamily="2" charset="2"/>
              <a:buChar char="Ø"/>
            </a:pPr>
            <a:r>
              <a:rPr lang="zh-TW" altLang="en-US" smtClean="0"/>
              <a:t>限制裝置的連接在有限的位址</a:t>
            </a:r>
            <a:endParaRPr lang="en-US" altLang="zh-TW" smtClean="0"/>
          </a:p>
          <a:p>
            <a:pPr marL="687663" lvl="1" indent="-187544">
              <a:buFont typeface="Wingdings" panose="05000000000000000000" pitchFamily="2" charset="2"/>
              <a:buChar char="Ø"/>
            </a:pPr>
            <a:r>
              <a:rPr lang="zh-TW" altLang="en-US" smtClean="0"/>
              <a:t>限制裝置在特定地點運行</a:t>
            </a:r>
            <a:endParaRPr lang="en-US" altLang="zh-TW" smtClean="0"/>
          </a:p>
          <a:p>
            <a:pPr marL="687663" lvl="1" indent="-187544">
              <a:buFont typeface="Wingdings" panose="05000000000000000000" pitchFamily="2" charset="2"/>
              <a:buChar char="Ø"/>
            </a:pPr>
            <a:r>
              <a:rPr lang="zh-TW" altLang="en-US" smtClean="0"/>
              <a:t>等等</a:t>
            </a:r>
            <a:r>
              <a:rPr lang="en-US" altLang="zh-TW" smtClean="0"/>
              <a:t>…</a:t>
            </a:r>
            <a:endParaRPr lang="zh-TW" altLang="en-US" smtClean="0"/>
          </a:p>
        </p:txBody>
      </p:sp>
    </p:spTree>
    <p:extLst>
      <p:ext uri="{BB962C8B-B14F-4D97-AF65-F5344CB8AC3E}">
        <p14:creationId xmlns:p14="http://schemas.microsoft.com/office/powerpoint/2010/main" val="4160766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a:defRPr/>
            </a:pPr>
            <a:r>
              <a:rPr lang="zh-TW" altLang="en-US" dirty="0" smtClean="0"/>
              <a:t>安全連接</a:t>
            </a:r>
            <a:endParaRPr lang="en-US" altLang="zh-TW" dirty="0" smtClean="0"/>
          </a:p>
          <a:p>
            <a:pPr marL="187819" indent="-187819">
              <a:buFont typeface="Arial" pitchFamily="34" charset="0"/>
              <a:buChar char="•"/>
              <a:defRPr/>
            </a:pPr>
            <a:r>
              <a:rPr lang="zh-TW" altLang="en-US" dirty="0" smtClean="0"/>
              <a:t>行動廠商支援行動網路安全資料運輸如無線介面資料傳送加密和</a:t>
            </a:r>
            <a:r>
              <a:rPr lang="en-US" altLang="zh-TW" dirty="0" smtClean="0"/>
              <a:t>M2M</a:t>
            </a:r>
            <a:r>
              <a:rPr lang="zh-TW" altLang="en-US" dirty="0" smtClean="0"/>
              <a:t>閘道器和伺服器間</a:t>
            </a:r>
            <a:r>
              <a:rPr lang="en-US" altLang="zh-TW" dirty="0" smtClean="0"/>
              <a:t>IP VPN</a:t>
            </a:r>
            <a:r>
              <a:rPr lang="zh-TW" altLang="en-US" dirty="0" smtClean="0"/>
              <a:t>介面</a:t>
            </a:r>
            <a:endParaRPr lang="en-US" altLang="zh-TW" dirty="0" smtClean="0"/>
          </a:p>
          <a:p>
            <a:pPr marL="187819" indent="-187819">
              <a:buFont typeface="Arial" pitchFamily="34" charset="0"/>
              <a:buChar char="•"/>
              <a:defRPr/>
            </a:pPr>
            <a:r>
              <a:rPr lang="zh-TW" altLang="en-US" dirty="0" smtClean="0"/>
              <a:t>此外，廠商也需要在應用層支援</a:t>
            </a:r>
            <a:r>
              <a:rPr lang="en-US" altLang="zh-TW" dirty="0" smtClean="0"/>
              <a:t>M2M</a:t>
            </a:r>
            <a:r>
              <a:rPr lang="zh-TW" altLang="en-US" dirty="0" smtClean="0"/>
              <a:t>應用的點對點安全傳輸</a:t>
            </a:r>
            <a:endParaRPr lang="zh-TW" altLang="en-US" dirty="0"/>
          </a:p>
        </p:txBody>
      </p:sp>
    </p:spTree>
    <p:extLst>
      <p:ext uri="{BB962C8B-B14F-4D97-AF65-F5344CB8AC3E}">
        <p14:creationId xmlns:p14="http://schemas.microsoft.com/office/powerpoint/2010/main" val="2528563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a:defRPr/>
            </a:pPr>
            <a:r>
              <a:rPr lang="zh-TW" altLang="en-US" dirty="0" smtClean="0"/>
              <a:t>核心網路影響</a:t>
            </a:r>
            <a:endParaRPr lang="en-US" altLang="zh-TW" dirty="0" smtClean="0"/>
          </a:p>
          <a:p>
            <a:pPr>
              <a:defRPr/>
            </a:pPr>
            <a:r>
              <a:rPr lang="zh-TW" altLang="en-US" dirty="0" smtClean="0"/>
              <a:t>編號，標識和定址需求</a:t>
            </a:r>
            <a:endParaRPr lang="en-US" altLang="zh-TW" dirty="0" smtClean="0"/>
          </a:p>
          <a:p>
            <a:pPr marL="187819" indent="-187819">
              <a:buFont typeface="Arial" pitchFamily="34" charset="0"/>
              <a:buChar char="•"/>
              <a:defRPr/>
            </a:pPr>
            <a:r>
              <a:rPr lang="en-US" altLang="zh-TW" dirty="0" smtClean="0"/>
              <a:t>E.164</a:t>
            </a:r>
            <a:r>
              <a:rPr lang="zh-TW" altLang="en-US" dirty="0" smtClean="0"/>
              <a:t>數</a:t>
            </a:r>
            <a:endParaRPr lang="en-US" altLang="zh-TW" dirty="0" smtClean="0"/>
          </a:p>
          <a:p>
            <a:pPr marL="187819" indent="-187819">
              <a:buFont typeface="Arial" pitchFamily="34" charset="0"/>
              <a:buChar char="•"/>
              <a:defRPr/>
            </a:pPr>
            <a:r>
              <a:rPr lang="en-US" altLang="zh-TW" dirty="0" smtClean="0"/>
              <a:t>IMSI</a:t>
            </a:r>
            <a:r>
              <a:rPr lang="zh-TW" altLang="en-US" dirty="0" smtClean="0"/>
              <a:t>標識</a:t>
            </a:r>
            <a:endParaRPr lang="en-US" altLang="zh-TW" dirty="0" smtClean="0"/>
          </a:p>
          <a:p>
            <a:pPr marL="187819" indent="-187819">
              <a:buFont typeface="Arial" pitchFamily="34" charset="0"/>
              <a:buChar char="•"/>
              <a:defRPr/>
            </a:pPr>
            <a:r>
              <a:rPr lang="en-US" altLang="zh-TW" dirty="0" smtClean="0"/>
              <a:t>IMEI</a:t>
            </a:r>
            <a:r>
              <a:rPr lang="zh-TW" altLang="en-US" dirty="0" smtClean="0"/>
              <a:t>標識</a:t>
            </a:r>
            <a:endParaRPr lang="en-US" altLang="zh-TW" dirty="0" smtClean="0"/>
          </a:p>
          <a:p>
            <a:pPr marL="187819" indent="-187819">
              <a:buFont typeface="Arial" pitchFamily="34" charset="0"/>
              <a:buChar char="•"/>
              <a:defRPr/>
            </a:pPr>
            <a:r>
              <a:rPr lang="en-US" altLang="zh-TW" dirty="0" smtClean="0"/>
              <a:t>ICCID</a:t>
            </a:r>
            <a:r>
              <a:rPr lang="zh-TW" altLang="en-US" dirty="0" smtClean="0"/>
              <a:t>標識</a:t>
            </a:r>
            <a:endParaRPr lang="en-US" altLang="zh-TW" dirty="0" smtClean="0"/>
          </a:p>
          <a:p>
            <a:pPr marL="187819" indent="-187819">
              <a:buFont typeface="Arial" pitchFamily="34" charset="0"/>
              <a:buChar char="•"/>
              <a:defRPr/>
            </a:pPr>
            <a:r>
              <a:rPr lang="en-US" altLang="zh-TW" dirty="0" smtClean="0"/>
              <a:t>IP</a:t>
            </a:r>
            <a:r>
              <a:rPr lang="zh-TW" altLang="en-US" dirty="0" smtClean="0"/>
              <a:t>位址</a:t>
            </a:r>
            <a:endParaRPr lang="en-US" altLang="zh-TW" dirty="0" smtClean="0"/>
          </a:p>
        </p:txBody>
      </p:sp>
    </p:spTree>
    <p:extLst>
      <p:ext uri="{BB962C8B-B14F-4D97-AF65-F5344CB8AC3E}">
        <p14:creationId xmlns:p14="http://schemas.microsoft.com/office/powerpoint/2010/main" val="2324758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E.164(or MSISDN</a:t>
            </a:r>
            <a:r>
              <a:rPr lang="zh-TW" altLang="en-US" smtClean="0"/>
              <a:t>數</a:t>
            </a:r>
            <a:r>
              <a:rPr lang="en-US" altLang="zh-TW" smtClean="0"/>
              <a:t>)</a:t>
            </a:r>
          </a:p>
          <a:p>
            <a:pPr>
              <a:buFontTx/>
              <a:buChar char="•"/>
            </a:pPr>
            <a:r>
              <a:rPr lang="en-US" altLang="zh-TW" smtClean="0"/>
              <a:t>M2M</a:t>
            </a:r>
            <a:r>
              <a:rPr lang="zh-TW" altLang="en-US" smtClean="0"/>
              <a:t>通訊中主要是資料傳輸，一個電話號碼嚴格來說不需要</a:t>
            </a:r>
            <a:endParaRPr lang="en-US" altLang="zh-TW" smtClean="0"/>
          </a:p>
          <a:p>
            <a:pPr>
              <a:buFontTx/>
              <a:buChar char="•"/>
            </a:pPr>
            <a:r>
              <a:rPr lang="zh-TW" altLang="en-US" smtClean="0"/>
              <a:t>儘管如此，行動網路中一個</a:t>
            </a:r>
            <a:r>
              <a:rPr lang="en-US" altLang="zh-TW" smtClean="0"/>
              <a:t>E.164</a:t>
            </a:r>
            <a:r>
              <a:rPr lang="zh-TW" altLang="en-US" smtClean="0"/>
              <a:t>數對於收費、分配、無線裝置和</a:t>
            </a:r>
            <a:r>
              <a:rPr lang="en-US" altLang="zh-TW" smtClean="0"/>
              <a:t>SIM</a:t>
            </a:r>
            <a:r>
              <a:rPr lang="zh-TW" altLang="en-US" smtClean="0"/>
              <a:t>管理是需要的</a:t>
            </a:r>
            <a:endParaRPr lang="en-US" altLang="zh-TW" smtClean="0"/>
          </a:p>
          <a:p>
            <a:pPr>
              <a:buFontTx/>
              <a:buChar char="•"/>
            </a:pPr>
            <a:r>
              <a:rPr lang="zh-TW" altLang="en-US" smtClean="0"/>
              <a:t>因此直到</a:t>
            </a:r>
            <a:r>
              <a:rPr lang="en-US" altLang="zh-TW" smtClean="0"/>
              <a:t>E.164</a:t>
            </a:r>
            <a:r>
              <a:rPr lang="zh-TW" altLang="en-US" smtClean="0"/>
              <a:t>被停止使用以前，</a:t>
            </a:r>
            <a:r>
              <a:rPr lang="en-US" altLang="zh-TW" smtClean="0"/>
              <a:t>M2M</a:t>
            </a:r>
            <a:r>
              <a:rPr lang="zh-TW" altLang="en-US" smtClean="0"/>
              <a:t>需急切解决</a:t>
            </a:r>
            <a:r>
              <a:rPr lang="en-US" altLang="zh-TW" smtClean="0"/>
              <a:t>E.164</a:t>
            </a:r>
            <a:r>
              <a:rPr lang="zh-TW" altLang="en-US" smtClean="0"/>
              <a:t>數的不足</a:t>
            </a:r>
            <a:endParaRPr lang="en-US" altLang="zh-TW" smtClean="0"/>
          </a:p>
          <a:p>
            <a:pPr>
              <a:buFontTx/>
              <a:buChar char="•"/>
            </a:pPr>
            <a:r>
              <a:rPr lang="zh-TW" altLang="en-US" smtClean="0"/>
              <a:t>有可能的取代選項包含</a:t>
            </a:r>
            <a:endParaRPr lang="en-US" altLang="zh-TW" smtClean="0"/>
          </a:p>
          <a:p>
            <a:pPr marL="687663" lvl="1" indent="-187544">
              <a:buFontTx/>
              <a:buChar char="•"/>
            </a:pPr>
            <a:r>
              <a:rPr lang="en-US" altLang="zh-TW" smtClean="0"/>
              <a:t>IMSI</a:t>
            </a:r>
            <a:r>
              <a:rPr lang="zh-TW" altLang="en-US" smtClean="0"/>
              <a:t>和</a:t>
            </a:r>
            <a:r>
              <a:rPr lang="en-US" altLang="zh-TW" smtClean="0"/>
              <a:t>IP</a:t>
            </a:r>
            <a:r>
              <a:rPr lang="zh-TW" altLang="en-US" smtClean="0"/>
              <a:t>位址</a:t>
            </a:r>
            <a:endParaRPr lang="en-US" altLang="zh-TW" smtClean="0"/>
          </a:p>
          <a:p>
            <a:pPr marL="687663" lvl="1" indent="-187544">
              <a:buFontTx/>
              <a:buChar char="•"/>
            </a:pPr>
            <a:r>
              <a:rPr lang="en-US" altLang="zh-TW" smtClean="0"/>
              <a:t>Fully Qualified Domain Name(FQDN)</a:t>
            </a:r>
          </a:p>
          <a:p>
            <a:pPr marL="687663" lvl="1" indent="-187544">
              <a:buFontTx/>
              <a:buChar char="•"/>
            </a:pPr>
            <a:r>
              <a:rPr lang="en-US" altLang="zh-TW" smtClean="0"/>
              <a:t>SIP URI</a:t>
            </a:r>
          </a:p>
        </p:txBody>
      </p:sp>
    </p:spTree>
    <p:extLst>
      <p:ext uri="{BB962C8B-B14F-4D97-AF65-F5344CB8AC3E}">
        <p14:creationId xmlns:p14="http://schemas.microsoft.com/office/powerpoint/2010/main" val="3045645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IMSI</a:t>
            </a:r>
            <a:r>
              <a:rPr lang="zh-TW" altLang="en-US" smtClean="0"/>
              <a:t> 標識</a:t>
            </a:r>
            <a:endParaRPr lang="en-US" altLang="zh-TW" smtClean="0"/>
          </a:p>
          <a:p>
            <a:pPr>
              <a:buFontTx/>
              <a:buChar char="•"/>
            </a:pPr>
            <a:r>
              <a:rPr lang="en-US" altLang="zh-TW" smtClean="0"/>
              <a:t>IMSI(International Mobile Station Identifier)</a:t>
            </a:r>
            <a:r>
              <a:rPr lang="zh-TW" altLang="en-US" smtClean="0"/>
              <a:t>被用在行動網路辨識特定訂閱</a:t>
            </a:r>
            <a:endParaRPr lang="en-US" altLang="zh-TW" smtClean="0"/>
          </a:p>
          <a:p>
            <a:pPr>
              <a:buFontTx/>
              <a:buChar char="•"/>
            </a:pPr>
            <a:r>
              <a:rPr lang="en-US" altLang="zh-TW" smtClean="0"/>
              <a:t>9</a:t>
            </a:r>
            <a:r>
              <a:rPr lang="zh-TW" altLang="en-US" smtClean="0"/>
              <a:t>位元</a:t>
            </a:r>
            <a:r>
              <a:rPr lang="en-US" altLang="zh-TW" smtClean="0"/>
              <a:t>MSIN</a:t>
            </a:r>
            <a:r>
              <a:rPr lang="zh-TW" altLang="en-US" smtClean="0"/>
              <a:t>只可以支持最多</a:t>
            </a:r>
            <a:r>
              <a:rPr lang="en-US" altLang="zh-TW" smtClean="0"/>
              <a:t>1000</a:t>
            </a:r>
            <a:r>
              <a:rPr lang="zh-TW" altLang="en-US" smtClean="0"/>
              <a:t>萬的訂閱者</a:t>
            </a:r>
            <a:endParaRPr lang="en-US" altLang="zh-TW" smtClean="0"/>
          </a:p>
          <a:p>
            <a:pPr>
              <a:buFontTx/>
              <a:buChar char="•"/>
            </a:pPr>
            <a:r>
              <a:rPr lang="zh-TW" altLang="en-US" smtClean="0"/>
              <a:t>所以</a:t>
            </a:r>
            <a:r>
              <a:rPr lang="en-US" altLang="zh-TW" smtClean="0"/>
              <a:t>MSIN</a:t>
            </a:r>
            <a:r>
              <a:rPr lang="zh-TW" altLang="en-US" smtClean="0"/>
              <a:t>最好有</a:t>
            </a:r>
            <a:r>
              <a:rPr lang="en-US" altLang="zh-TW" smtClean="0"/>
              <a:t>10</a:t>
            </a:r>
            <a:r>
              <a:rPr lang="zh-TW" altLang="en-US" smtClean="0"/>
              <a:t>位元</a:t>
            </a:r>
            <a:r>
              <a:rPr lang="en-US" altLang="zh-TW" smtClean="0"/>
              <a:t>(</a:t>
            </a:r>
            <a:r>
              <a:rPr lang="zh-TW" altLang="en-US" smtClean="0"/>
              <a:t>最多</a:t>
            </a:r>
            <a:r>
              <a:rPr lang="en-US" altLang="zh-TW" smtClean="0"/>
              <a:t>1</a:t>
            </a:r>
            <a:r>
              <a:rPr lang="zh-TW" altLang="en-US" smtClean="0"/>
              <a:t>億訂閱者</a:t>
            </a:r>
            <a:r>
              <a:rPr lang="en-US" altLang="zh-TW" smtClean="0"/>
              <a:t>)</a:t>
            </a:r>
          </a:p>
          <a:p>
            <a:pPr>
              <a:buFontTx/>
              <a:buChar char="•"/>
            </a:pPr>
            <a:r>
              <a:rPr lang="zh-TW" altLang="en-US" smtClean="0"/>
              <a:t>如果仍然不夠，廠商可能要拿多於一個</a:t>
            </a:r>
            <a:r>
              <a:rPr lang="en-US" altLang="zh-TW" smtClean="0"/>
              <a:t>MNC</a:t>
            </a:r>
            <a:r>
              <a:rPr lang="zh-TW" altLang="en-US" smtClean="0"/>
              <a:t>碼</a:t>
            </a:r>
            <a:endParaRPr lang="en-US" altLang="zh-TW" smtClean="0"/>
          </a:p>
          <a:p>
            <a:pPr>
              <a:buFontTx/>
              <a:buChar char="•"/>
            </a:pPr>
            <a:r>
              <a:rPr lang="en-US" altLang="zh-TW" smtClean="0"/>
              <a:t>IMSI</a:t>
            </a:r>
            <a:r>
              <a:rPr lang="zh-TW" altLang="en-US" smtClean="0"/>
              <a:t>因此不太夠</a:t>
            </a:r>
            <a:r>
              <a:rPr lang="en-US" altLang="zh-TW" smtClean="0"/>
              <a:t>M2M</a:t>
            </a:r>
            <a:r>
              <a:rPr lang="zh-TW" altLang="en-US" smtClean="0"/>
              <a:t>用</a:t>
            </a:r>
            <a:endParaRPr lang="en-US" altLang="zh-TW" smtClean="0"/>
          </a:p>
          <a:p>
            <a:endParaRPr lang="zh-TW" altLang="en-US" smtClean="0"/>
          </a:p>
        </p:txBody>
      </p:sp>
    </p:spTree>
    <p:extLst>
      <p:ext uri="{BB962C8B-B14F-4D97-AF65-F5344CB8AC3E}">
        <p14:creationId xmlns:p14="http://schemas.microsoft.com/office/powerpoint/2010/main" val="877298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IMEI</a:t>
            </a:r>
            <a:r>
              <a:rPr lang="zh-TW" altLang="en-US" smtClean="0"/>
              <a:t>標誌符</a:t>
            </a:r>
            <a:endParaRPr lang="en-US" altLang="zh-TW" smtClean="0"/>
          </a:p>
          <a:p>
            <a:pPr>
              <a:buFontTx/>
              <a:buChar char="•"/>
            </a:pPr>
            <a:r>
              <a:rPr lang="en-US" altLang="zh-TW" smtClean="0"/>
              <a:t>IMEI(International Mobile Equipment Identity and Software Version)</a:t>
            </a:r>
            <a:r>
              <a:rPr lang="zh-TW" altLang="en-US" smtClean="0"/>
              <a:t>數用來識別個別的移動裝置</a:t>
            </a:r>
            <a:endParaRPr lang="en-US" altLang="zh-TW" smtClean="0"/>
          </a:p>
          <a:p>
            <a:pPr>
              <a:buFontTx/>
              <a:buChar char="•"/>
            </a:pPr>
            <a:r>
              <a:rPr lang="en-US" altLang="zh-TW" smtClean="0"/>
              <a:t>TAC</a:t>
            </a:r>
            <a:r>
              <a:rPr lang="zh-TW" altLang="en-US" smtClean="0"/>
              <a:t>識別行動裝置特定的模組</a:t>
            </a:r>
            <a:endParaRPr lang="en-US" altLang="zh-TW" smtClean="0"/>
          </a:p>
          <a:p>
            <a:pPr>
              <a:buFontTx/>
              <a:buChar char="•"/>
            </a:pPr>
            <a:r>
              <a:rPr lang="zh-TW" altLang="en-US" smtClean="0"/>
              <a:t>然而，對</a:t>
            </a:r>
            <a:r>
              <a:rPr lang="en-US" altLang="zh-TW" smtClean="0"/>
              <a:t>6digits</a:t>
            </a:r>
            <a:r>
              <a:rPr lang="zh-TW" altLang="en-US" smtClean="0"/>
              <a:t> 而言，</a:t>
            </a:r>
            <a:r>
              <a:rPr lang="en-US" altLang="zh-TW" smtClean="0"/>
              <a:t>SNR</a:t>
            </a:r>
            <a:r>
              <a:rPr lang="zh-TW" altLang="en-US" smtClean="0"/>
              <a:t>單一種類裝置最大數只有一百萬</a:t>
            </a:r>
            <a:endParaRPr lang="en-US" altLang="zh-TW" smtClean="0"/>
          </a:p>
          <a:p>
            <a:pPr>
              <a:buFontTx/>
              <a:buChar char="•"/>
            </a:pPr>
            <a:r>
              <a:rPr lang="zh-TW" altLang="en-US" smtClean="0"/>
              <a:t>為了不要受這個限制，多個</a:t>
            </a:r>
            <a:r>
              <a:rPr lang="en-US" altLang="zh-TW" smtClean="0"/>
              <a:t>TACs</a:t>
            </a:r>
            <a:r>
              <a:rPr lang="zh-TW" altLang="en-US" smtClean="0"/>
              <a:t>可能被份配到相同種類的裝置</a:t>
            </a:r>
          </a:p>
        </p:txBody>
      </p:sp>
    </p:spTree>
    <p:extLst>
      <p:ext uri="{BB962C8B-B14F-4D97-AF65-F5344CB8AC3E}">
        <p14:creationId xmlns:p14="http://schemas.microsoft.com/office/powerpoint/2010/main" val="2255858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ICCID</a:t>
            </a:r>
            <a:r>
              <a:rPr lang="zh-TW" altLang="en-US" smtClean="0"/>
              <a:t>識別符</a:t>
            </a:r>
            <a:endParaRPr lang="en-US" altLang="zh-TW" smtClean="0"/>
          </a:p>
          <a:p>
            <a:pPr>
              <a:buFontTx/>
              <a:buChar char="•"/>
            </a:pPr>
            <a:r>
              <a:rPr lang="en-US" altLang="zh-TW" smtClean="0"/>
              <a:t>ICCID(International Circuit Card Identifier)</a:t>
            </a:r>
            <a:r>
              <a:rPr lang="zh-TW" altLang="en-US" smtClean="0"/>
              <a:t>識別每一個</a:t>
            </a:r>
            <a:r>
              <a:rPr lang="en-US" altLang="zh-TW" smtClean="0"/>
              <a:t>UICCs(Universal Identify Chip Cards)</a:t>
            </a:r>
          </a:p>
          <a:p>
            <a:pPr>
              <a:buFontTx/>
              <a:buChar char="•"/>
            </a:pPr>
            <a:r>
              <a:rPr lang="zh-TW" altLang="en-US" smtClean="0"/>
              <a:t>每一個發佈者有至少</a:t>
            </a:r>
            <a:r>
              <a:rPr lang="en-US" altLang="zh-TW" smtClean="0"/>
              <a:t>12</a:t>
            </a:r>
            <a:r>
              <a:rPr lang="zh-TW" altLang="en-US" smtClean="0"/>
              <a:t>位元可使用的識別數，這對</a:t>
            </a:r>
            <a:r>
              <a:rPr lang="en-US" altLang="zh-TW" smtClean="0"/>
              <a:t>M2M</a:t>
            </a:r>
            <a:r>
              <a:rPr lang="zh-TW" altLang="en-US" smtClean="0"/>
              <a:t>應用而言是足夠的</a:t>
            </a:r>
          </a:p>
        </p:txBody>
      </p:sp>
    </p:spTree>
    <p:extLst>
      <p:ext uri="{BB962C8B-B14F-4D97-AF65-F5344CB8AC3E}">
        <p14:creationId xmlns:p14="http://schemas.microsoft.com/office/powerpoint/2010/main" val="48119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a:defRPr/>
            </a:pPr>
            <a:r>
              <a:rPr lang="zh-TW" altLang="en-US" dirty="0" smtClean="0"/>
              <a:t>大綱</a:t>
            </a:r>
            <a:endParaRPr lang="en-US" altLang="zh-TW" dirty="0" smtClean="0"/>
          </a:p>
          <a:p>
            <a:pPr>
              <a:defRPr/>
            </a:pPr>
            <a:endParaRPr lang="en-US" altLang="zh-TW" dirty="0" smtClean="0"/>
          </a:p>
          <a:p>
            <a:pPr marL="250425" indent="-250425">
              <a:buFontTx/>
              <a:buAutoNum type="arabicPeriod"/>
              <a:defRPr/>
            </a:pPr>
            <a:r>
              <a:rPr lang="en-US" altLang="zh-TW" dirty="0" smtClean="0"/>
              <a:t>M2M</a:t>
            </a:r>
            <a:r>
              <a:rPr lang="zh-TW" altLang="en-US" dirty="0" smtClean="0"/>
              <a:t>對核心網路造成的影響</a:t>
            </a:r>
            <a:endParaRPr lang="en-US" altLang="zh-TW" dirty="0" smtClean="0"/>
          </a:p>
          <a:p>
            <a:pPr marL="250425" indent="-250425">
              <a:buFontTx/>
              <a:buAutoNum type="arabicPeriod"/>
              <a:defRPr/>
            </a:pPr>
            <a:r>
              <a:rPr lang="zh-TW" altLang="en-US" dirty="0" smtClean="0"/>
              <a:t>將核心網路依</a:t>
            </a:r>
            <a:r>
              <a:rPr lang="en-US" altLang="zh-TW" dirty="0" smtClean="0"/>
              <a:t>M2M</a:t>
            </a:r>
            <a:r>
              <a:rPr lang="zh-TW" altLang="en-US" dirty="0" smtClean="0"/>
              <a:t>的需求作最佳化</a:t>
            </a:r>
            <a:endParaRPr lang="en-US" altLang="zh-TW" dirty="0" smtClean="0"/>
          </a:p>
          <a:p>
            <a:pPr marL="250425" indent="-250425">
              <a:buFontTx/>
              <a:buAutoNum type="arabicPeriod"/>
              <a:defRPr/>
            </a:pPr>
            <a:r>
              <a:rPr lang="zh-TW" altLang="en-US" dirty="0" smtClean="0"/>
              <a:t>對低功耗廣域網路的影響</a:t>
            </a:r>
            <a:endParaRPr lang="zh-TW" altLang="en-US" dirty="0"/>
          </a:p>
        </p:txBody>
      </p:sp>
    </p:spTree>
    <p:extLst>
      <p:ext uri="{BB962C8B-B14F-4D97-AF65-F5344CB8AC3E}">
        <p14:creationId xmlns:p14="http://schemas.microsoft.com/office/powerpoint/2010/main" val="3891359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a:defRPr/>
            </a:pPr>
            <a:r>
              <a:rPr lang="en-US" altLang="zh-TW" dirty="0" smtClean="0"/>
              <a:t>IP</a:t>
            </a:r>
            <a:r>
              <a:rPr lang="zh-TW" altLang="en-US" dirty="0" smtClean="0"/>
              <a:t>位址</a:t>
            </a:r>
            <a:endParaRPr lang="en-US" altLang="zh-TW" dirty="0" smtClean="0"/>
          </a:p>
          <a:p>
            <a:pPr marL="187819" indent="-187819">
              <a:buFont typeface="Arial" pitchFamily="34" charset="0"/>
              <a:buChar char="•"/>
              <a:defRPr/>
            </a:pPr>
            <a:r>
              <a:rPr lang="en-US" altLang="zh-TW" dirty="0" smtClean="0"/>
              <a:t>IPv6</a:t>
            </a:r>
            <a:r>
              <a:rPr lang="zh-TW" altLang="en-US" dirty="0" smtClean="0"/>
              <a:t>方案</a:t>
            </a:r>
            <a:endParaRPr lang="en-US" altLang="zh-TW" dirty="0" smtClean="0"/>
          </a:p>
          <a:p>
            <a:pPr lvl="1">
              <a:defRPr/>
            </a:pPr>
            <a:r>
              <a:rPr lang="en-US" altLang="zh-TW" dirty="0" smtClean="0"/>
              <a:t>(V)</a:t>
            </a:r>
            <a:r>
              <a:rPr lang="zh-TW" altLang="en-US" dirty="0" smtClean="0"/>
              <a:t>裝置</a:t>
            </a:r>
            <a:r>
              <a:rPr lang="en-US" altLang="zh-TW" dirty="0" smtClean="0"/>
              <a:t>-&gt;</a:t>
            </a:r>
            <a:r>
              <a:rPr lang="zh-TW" altLang="en-US" dirty="0" smtClean="0"/>
              <a:t>伺服器</a:t>
            </a:r>
            <a:endParaRPr lang="en-US" altLang="zh-TW" dirty="0" smtClean="0"/>
          </a:p>
          <a:p>
            <a:pPr lvl="1">
              <a:defRPr/>
            </a:pPr>
            <a:r>
              <a:rPr lang="en-US" altLang="zh-TW" dirty="0" smtClean="0"/>
              <a:t>(V)</a:t>
            </a:r>
            <a:r>
              <a:rPr lang="zh-TW" altLang="en-US" dirty="0" smtClean="0"/>
              <a:t>伺服器</a:t>
            </a:r>
            <a:r>
              <a:rPr lang="en-US" altLang="zh-TW" dirty="0" smtClean="0"/>
              <a:t>-&gt;</a:t>
            </a:r>
            <a:r>
              <a:rPr lang="zh-TW" altLang="en-US" dirty="0" smtClean="0"/>
              <a:t>裝置</a:t>
            </a:r>
            <a:endParaRPr lang="en-US" altLang="zh-TW" dirty="0" smtClean="0"/>
          </a:p>
          <a:p>
            <a:pPr marL="187819" indent="-187819">
              <a:buFont typeface="Arial" pitchFamily="34" charset="0"/>
              <a:buChar char="•"/>
              <a:defRPr/>
            </a:pPr>
            <a:r>
              <a:rPr lang="en-US" altLang="zh-TW" dirty="0" smtClean="0"/>
              <a:t>IPv4</a:t>
            </a:r>
            <a:r>
              <a:rPr lang="zh-TW" altLang="en-US" dirty="0" smtClean="0"/>
              <a:t>方案</a:t>
            </a:r>
            <a:endParaRPr lang="en-US" altLang="zh-TW" dirty="0" smtClean="0"/>
          </a:p>
          <a:p>
            <a:pPr lvl="1">
              <a:defRPr/>
            </a:pPr>
            <a:r>
              <a:rPr lang="en-US" altLang="zh-TW" dirty="0" smtClean="0"/>
              <a:t>(V)</a:t>
            </a:r>
            <a:r>
              <a:rPr lang="zh-TW" altLang="en-US" dirty="0" smtClean="0"/>
              <a:t>裝置</a:t>
            </a:r>
            <a:r>
              <a:rPr lang="en-US" altLang="zh-TW" dirty="0" smtClean="0"/>
              <a:t>-&gt;</a:t>
            </a:r>
            <a:r>
              <a:rPr lang="zh-TW" altLang="en-US" dirty="0" smtClean="0"/>
              <a:t>伺服器</a:t>
            </a:r>
            <a:endParaRPr lang="en-US" altLang="zh-TW" dirty="0" smtClean="0"/>
          </a:p>
          <a:p>
            <a:pPr lvl="1">
              <a:defRPr/>
            </a:pPr>
            <a:r>
              <a:rPr lang="en-US" altLang="zh-TW" dirty="0" smtClean="0"/>
              <a:t>(X)</a:t>
            </a:r>
            <a:r>
              <a:rPr lang="zh-TW" altLang="en-US" dirty="0" smtClean="0"/>
              <a:t>伺服器</a:t>
            </a:r>
            <a:r>
              <a:rPr lang="en-US" altLang="zh-TW" dirty="0" smtClean="0"/>
              <a:t>-&gt;</a:t>
            </a:r>
            <a:r>
              <a:rPr lang="zh-TW" altLang="en-US" dirty="0" smtClean="0"/>
              <a:t>裝置</a:t>
            </a:r>
          </a:p>
          <a:p>
            <a:pPr>
              <a:defRPr/>
            </a:pPr>
            <a:endParaRPr lang="zh-TW" altLang="en-US" dirty="0"/>
          </a:p>
        </p:txBody>
      </p:sp>
    </p:spTree>
    <p:extLst>
      <p:ext uri="{BB962C8B-B14F-4D97-AF65-F5344CB8AC3E}">
        <p14:creationId xmlns:p14="http://schemas.microsoft.com/office/powerpoint/2010/main" val="939027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dirty="0" smtClean="0"/>
              <a:t>針對</a:t>
            </a:r>
            <a:r>
              <a:rPr lang="en-US" altLang="zh-TW" dirty="0" smtClean="0"/>
              <a:t>M2M</a:t>
            </a:r>
            <a:r>
              <a:rPr lang="zh-TW" altLang="en-US" dirty="0" smtClean="0"/>
              <a:t>的核心網路最佳化</a:t>
            </a:r>
          </a:p>
        </p:txBody>
      </p:sp>
    </p:spTree>
    <p:extLst>
      <p:ext uri="{BB962C8B-B14F-4D97-AF65-F5344CB8AC3E}">
        <p14:creationId xmlns:p14="http://schemas.microsoft.com/office/powerpoint/2010/main" val="3364902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針對</a:t>
            </a:r>
            <a:r>
              <a:rPr lang="en-US" altLang="zh-TW" smtClean="0"/>
              <a:t>M2M</a:t>
            </a:r>
            <a:r>
              <a:rPr lang="zh-TW" altLang="en-US" smtClean="0"/>
              <a:t>的核心網路最佳化</a:t>
            </a:r>
            <a:endParaRPr lang="en-US" altLang="zh-TW" smtClean="0"/>
          </a:p>
          <a:p>
            <a:endParaRPr lang="en-US" altLang="zh-TW" smtClean="0"/>
          </a:p>
          <a:p>
            <a:r>
              <a:rPr lang="en-US" altLang="zh-TW" smtClean="0"/>
              <a:t>‧</a:t>
            </a:r>
            <a:r>
              <a:rPr lang="zh-TW" altLang="en-US" smtClean="0"/>
              <a:t>觸發最佳化</a:t>
            </a:r>
            <a:r>
              <a:rPr lang="zh-CN" altLang="en-US" smtClean="0"/>
              <a:t/>
            </a:r>
            <a:br>
              <a:rPr lang="zh-CN" altLang="en-US" smtClean="0"/>
            </a:br>
            <a:r>
              <a:rPr lang="en-US" altLang="zh-TW" smtClean="0"/>
              <a:t>‧</a:t>
            </a:r>
            <a:r>
              <a:rPr lang="zh-TW" altLang="en-US" smtClean="0"/>
              <a:t>超載</a:t>
            </a:r>
            <a:r>
              <a:rPr lang="zh-CN" altLang="en-US" smtClean="0"/>
              <a:t>和</a:t>
            </a:r>
            <a:r>
              <a:rPr lang="zh-TW" altLang="en-US" smtClean="0"/>
              <a:t>擁塞</a:t>
            </a:r>
            <a:r>
              <a:rPr lang="zh-CN" altLang="en-US" smtClean="0"/>
              <a:t>控制</a:t>
            </a:r>
            <a:endParaRPr lang="en-US" altLang="zh-CN" smtClean="0"/>
          </a:p>
          <a:p>
            <a:r>
              <a:rPr lang="en-US" altLang="zh-TW" smtClean="0"/>
              <a:t>‧3GPP</a:t>
            </a:r>
            <a:r>
              <a:rPr lang="zh-TW" altLang="en-US" smtClean="0"/>
              <a:t>標準</a:t>
            </a:r>
          </a:p>
        </p:txBody>
      </p:sp>
    </p:spTree>
    <p:extLst>
      <p:ext uri="{BB962C8B-B14F-4D97-AF65-F5344CB8AC3E}">
        <p14:creationId xmlns:p14="http://schemas.microsoft.com/office/powerpoint/2010/main" val="1578739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觸發最佳化</a:t>
            </a:r>
            <a:endParaRPr lang="en-US" altLang="zh-TW" smtClean="0"/>
          </a:p>
          <a:p>
            <a:endParaRPr lang="en-US" altLang="zh-TW" smtClean="0"/>
          </a:p>
          <a:p>
            <a:r>
              <a:rPr lang="zh-TW" altLang="en-US" smtClean="0"/>
              <a:t>大綱</a:t>
            </a:r>
            <a:endParaRPr lang="en-US" altLang="zh-TW" smtClean="0"/>
          </a:p>
          <a:p>
            <a:endParaRPr lang="en-US" altLang="zh-TW" smtClean="0"/>
          </a:p>
          <a:p>
            <a:r>
              <a:rPr lang="en-US" altLang="zh-TW" smtClean="0"/>
              <a:t>‧</a:t>
            </a:r>
            <a:r>
              <a:rPr lang="zh-TW" altLang="en-US" smtClean="0"/>
              <a:t>什麼是觸發？</a:t>
            </a:r>
            <a:endParaRPr lang="en-US" altLang="zh-TW" smtClean="0"/>
          </a:p>
          <a:p>
            <a:r>
              <a:rPr lang="en-US" altLang="zh-TW" smtClean="0"/>
              <a:t>‧3GPP</a:t>
            </a:r>
            <a:r>
              <a:rPr lang="zh-TW" altLang="en-US" smtClean="0"/>
              <a:t> </a:t>
            </a:r>
            <a:r>
              <a:rPr lang="en-US" altLang="zh-TW" smtClean="0"/>
              <a:t>23.888</a:t>
            </a:r>
            <a:r>
              <a:rPr lang="zh-TW" altLang="en-US" smtClean="0"/>
              <a:t>所定義的「觸發機制」</a:t>
            </a:r>
            <a:endParaRPr lang="en-US" altLang="zh-TW" smtClean="0"/>
          </a:p>
          <a:p>
            <a:r>
              <a:rPr lang="en-US" altLang="zh-TW" smtClean="0"/>
              <a:t>    –</a:t>
            </a:r>
            <a:r>
              <a:rPr lang="zh-TW" altLang="en-US" smtClean="0"/>
              <a:t>用移動設備接收簡訊來作觸發</a:t>
            </a:r>
            <a:endParaRPr lang="en-US" altLang="zh-TW" smtClean="0"/>
          </a:p>
          <a:p>
            <a:r>
              <a:rPr lang="en-US" altLang="zh-TW" smtClean="0"/>
              <a:t>    –</a:t>
            </a:r>
            <a:r>
              <a:rPr lang="zh-TW" altLang="en-US" smtClean="0"/>
              <a:t>用</a:t>
            </a:r>
            <a:r>
              <a:rPr lang="en-US" altLang="zh-TW" smtClean="0"/>
              <a:t>IMS</a:t>
            </a:r>
            <a:r>
              <a:rPr lang="zh-TW" altLang="en-US" smtClean="0"/>
              <a:t>訊息來作觸發</a:t>
            </a:r>
            <a:endParaRPr lang="en-US" altLang="zh-TW" smtClean="0"/>
          </a:p>
          <a:p>
            <a:r>
              <a:rPr lang="en-US" altLang="zh-TW" smtClean="0"/>
              <a:t>    –</a:t>
            </a:r>
            <a:r>
              <a:rPr lang="zh-TW" altLang="en-US" smtClean="0"/>
              <a:t>用區域廣播來作觸發</a:t>
            </a:r>
            <a:endParaRPr lang="en-US" altLang="zh-TW" smtClean="0"/>
          </a:p>
          <a:p>
            <a:r>
              <a:rPr lang="en-US" altLang="zh-TW" smtClean="0"/>
              <a:t>    –</a:t>
            </a:r>
            <a:r>
              <a:rPr lang="zh-TW" altLang="en-US" smtClean="0"/>
              <a:t>透過</a:t>
            </a:r>
            <a:r>
              <a:rPr lang="en-US" altLang="zh-TW" smtClean="0"/>
              <a:t>HSS</a:t>
            </a:r>
            <a:r>
              <a:rPr lang="zh-TW" altLang="en-US" smtClean="0"/>
              <a:t>與非接入層信令來作觸發</a:t>
            </a:r>
            <a:endParaRPr lang="en-US" altLang="zh-TW" smtClean="0"/>
          </a:p>
          <a:p>
            <a:r>
              <a:rPr lang="en-US" altLang="zh-TW" smtClean="0"/>
              <a:t>    –</a:t>
            </a:r>
            <a:r>
              <a:rPr lang="zh-TW" altLang="en-US" smtClean="0"/>
              <a:t>透過網路要求的</a:t>
            </a:r>
            <a:r>
              <a:rPr lang="en-US" altLang="zh-TW" smtClean="0"/>
              <a:t>PDP</a:t>
            </a:r>
            <a:r>
              <a:rPr lang="zh-TW" altLang="en-US" smtClean="0"/>
              <a:t>內容建立來作觸發</a:t>
            </a:r>
            <a:endParaRPr lang="en-US" altLang="zh-TW" smtClean="0"/>
          </a:p>
          <a:p>
            <a:endParaRPr lang="zh-TW" altLang="en-US" smtClean="0"/>
          </a:p>
        </p:txBody>
      </p:sp>
    </p:spTree>
    <p:extLst>
      <p:ext uri="{BB962C8B-B14F-4D97-AF65-F5344CB8AC3E}">
        <p14:creationId xmlns:p14="http://schemas.microsoft.com/office/powerpoint/2010/main" val="7247173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什麼是觸發？</a:t>
            </a:r>
            <a:endParaRPr lang="en-US" altLang="zh-TW" smtClean="0"/>
          </a:p>
          <a:p>
            <a:endParaRPr lang="en-US" altLang="zh-TW" smtClean="0"/>
          </a:p>
          <a:p>
            <a:r>
              <a:rPr lang="en-US" altLang="zh-TW" smtClean="0"/>
              <a:t>‧</a:t>
            </a:r>
            <a:r>
              <a:rPr lang="zh-TW" altLang="en-US" smtClean="0"/>
              <a:t>當網路只支援設備發起通訊時，使網路發起通訊成為可能</a:t>
            </a:r>
          </a:p>
        </p:txBody>
      </p:sp>
    </p:spTree>
    <p:extLst>
      <p:ext uri="{BB962C8B-B14F-4D97-AF65-F5344CB8AC3E}">
        <p14:creationId xmlns:p14="http://schemas.microsoft.com/office/powerpoint/2010/main" val="731812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3GPP</a:t>
            </a:r>
            <a:r>
              <a:rPr lang="zh-TW" altLang="en-US" smtClean="0"/>
              <a:t>所定義的「觸發機制」</a:t>
            </a:r>
            <a:endParaRPr lang="en-US" altLang="zh-TW" smtClean="0"/>
          </a:p>
          <a:p>
            <a:endParaRPr lang="en-US" altLang="zh-TW" smtClean="0"/>
          </a:p>
          <a:p>
            <a:r>
              <a:rPr lang="en-US" altLang="zh-TW" smtClean="0"/>
              <a:t>‧</a:t>
            </a:r>
            <a:r>
              <a:rPr lang="zh-CN" altLang="zh-TW" smtClean="0"/>
              <a:t>3GPP</a:t>
            </a:r>
            <a:r>
              <a:rPr lang="zh-TW" altLang="en-US" smtClean="0"/>
              <a:t>定義一個機器型別通訊閘道</a:t>
            </a:r>
            <a:r>
              <a:rPr lang="en-US" altLang="zh-TW" smtClean="0"/>
              <a:t>(MTC GW)</a:t>
            </a:r>
            <a:r>
              <a:rPr lang="zh-TW" altLang="en-US" smtClean="0"/>
              <a:t>，在行動網路中，扮演</a:t>
            </a:r>
            <a:r>
              <a:rPr lang="en-US" altLang="zh-TW" smtClean="0"/>
              <a:t>M2M</a:t>
            </a:r>
            <a:r>
              <a:rPr lang="zh-TW" altLang="en-US" smtClean="0"/>
              <a:t>伺服器傳給</a:t>
            </a:r>
            <a:r>
              <a:rPr lang="en-US" altLang="zh-TW" smtClean="0"/>
              <a:t>M2M</a:t>
            </a:r>
            <a:r>
              <a:rPr lang="zh-TW" altLang="en-US" smtClean="0"/>
              <a:t>設備的控制訊號的入口點</a:t>
            </a:r>
          </a:p>
        </p:txBody>
      </p:sp>
    </p:spTree>
    <p:extLst>
      <p:ext uri="{BB962C8B-B14F-4D97-AF65-F5344CB8AC3E}">
        <p14:creationId xmlns:p14="http://schemas.microsoft.com/office/powerpoint/2010/main" val="1439333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被觸發時，設備的狀態</a:t>
            </a:r>
            <a:endParaRPr lang="en-US" altLang="zh-TW" smtClean="0"/>
          </a:p>
          <a:p>
            <a:endParaRPr lang="en-US" altLang="zh-TW" smtClean="0"/>
          </a:p>
          <a:p>
            <a:r>
              <a:rPr lang="en-US" altLang="zh-TW" smtClean="0"/>
              <a:t>‧</a:t>
            </a:r>
            <a:r>
              <a:rPr lang="zh-TW" altLang="en-US" smtClean="0"/>
              <a:t>設備可以是</a:t>
            </a:r>
            <a:br>
              <a:rPr lang="zh-TW" altLang="en-US" smtClean="0"/>
            </a:br>
            <a:r>
              <a:rPr lang="en-US" altLang="zh-TW" smtClean="0"/>
              <a:t>    –</a:t>
            </a:r>
            <a:r>
              <a:rPr lang="zh-TW" altLang="en-US" smtClean="0"/>
              <a:t>經</a:t>
            </a:r>
            <a:r>
              <a:rPr lang="zh-TW" altLang="zh-TW" smtClean="0"/>
              <a:t>IP</a:t>
            </a:r>
            <a:r>
              <a:rPr lang="zh-TW" altLang="en-US" smtClean="0"/>
              <a:t>地址連接，</a:t>
            </a:r>
            <a:r>
              <a:rPr lang="en-US" altLang="zh-TW" smtClean="0"/>
              <a:t>Server </a:t>
            </a:r>
            <a:r>
              <a:rPr lang="zh-TW" altLang="en-US" smtClean="0"/>
              <a:t>知道 </a:t>
            </a:r>
            <a:r>
              <a:rPr lang="en-US" altLang="zh-TW" smtClean="0"/>
              <a:t>Device </a:t>
            </a:r>
            <a:r>
              <a:rPr lang="zh-TW" altLang="en-US" smtClean="0"/>
              <a:t>的 </a:t>
            </a:r>
            <a:r>
              <a:rPr lang="en-US" altLang="zh-TW" smtClean="0"/>
              <a:t>IP</a:t>
            </a:r>
            <a:r>
              <a:rPr lang="zh-TW" altLang="en-US" smtClean="0"/>
              <a:t>地址</a:t>
            </a:r>
            <a:br>
              <a:rPr lang="zh-TW" altLang="en-US" smtClean="0"/>
            </a:br>
            <a:r>
              <a:rPr lang="en-US" altLang="zh-TW" smtClean="0"/>
              <a:t>    –</a:t>
            </a:r>
            <a:r>
              <a:rPr lang="zh-TW" altLang="en-US" smtClean="0"/>
              <a:t>經</a:t>
            </a:r>
            <a:r>
              <a:rPr lang="zh-TW" altLang="zh-TW" smtClean="0"/>
              <a:t>IP</a:t>
            </a:r>
            <a:r>
              <a:rPr lang="zh-TW" altLang="en-US" smtClean="0"/>
              <a:t>地址連接，</a:t>
            </a:r>
            <a:r>
              <a:rPr lang="en-US" altLang="zh-TW" smtClean="0"/>
              <a:t>Server </a:t>
            </a:r>
            <a:r>
              <a:rPr lang="zh-TW" altLang="en-US" smtClean="0"/>
              <a:t>不知道 </a:t>
            </a:r>
            <a:r>
              <a:rPr lang="en-US" altLang="zh-TW" smtClean="0"/>
              <a:t>Device </a:t>
            </a:r>
            <a:r>
              <a:rPr lang="zh-TW" altLang="en-US" smtClean="0"/>
              <a:t>的 </a:t>
            </a:r>
            <a:r>
              <a:rPr lang="en-US" altLang="zh-TW" smtClean="0"/>
              <a:t>IP</a:t>
            </a:r>
            <a:r>
              <a:rPr lang="zh-TW" altLang="en-US" smtClean="0"/>
              <a:t>地址</a:t>
            </a:r>
            <a:endParaRPr lang="en-US" altLang="zh-TW" smtClean="0"/>
          </a:p>
          <a:p>
            <a:r>
              <a:rPr lang="en-US" altLang="zh-TW" smtClean="0"/>
              <a:t>    –</a:t>
            </a:r>
            <a:r>
              <a:rPr lang="zh-TW" altLang="en-US" smtClean="0"/>
              <a:t>處於可建連線狀態，但還沒經</a:t>
            </a:r>
            <a:r>
              <a:rPr lang="en-US" altLang="zh-TW" smtClean="0"/>
              <a:t>IP</a:t>
            </a:r>
            <a:r>
              <a:rPr lang="zh-TW" altLang="en-US" smtClean="0"/>
              <a:t>地址連接</a:t>
            </a:r>
            <a:br>
              <a:rPr lang="zh-TW" altLang="en-US" smtClean="0"/>
            </a:br>
            <a:r>
              <a:rPr lang="en-US" altLang="zh-TW" smtClean="0"/>
              <a:t>    –</a:t>
            </a:r>
            <a:r>
              <a:rPr lang="zh-TW" altLang="en-US" smtClean="0"/>
              <a:t>處於無法建連線狀態（不可及）</a:t>
            </a:r>
            <a:br>
              <a:rPr lang="zh-TW" altLang="en-US" smtClean="0"/>
            </a:br>
            <a:r>
              <a:rPr lang="en-US" altLang="zh-TW" smtClean="0"/>
              <a:t>‧</a:t>
            </a:r>
            <a:r>
              <a:rPr lang="zh-TW" altLang="en-US" smtClean="0"/>
              <a:t>每一個都需要不同的觸發方式</a:t>
            </a:r>
          </a:p>
        </p:txBody>
      </p:sp>
    </p:spTree>
    <p:extLst>
      <p:ext uri="{BB962C8B-B14F-4D97-AF65-F5344CB8AC3E}">
        <p14:creationId xmlns:p14="http://schemas.microsoft.com/office/powerpoint/2010/main" val="1810980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觸發訊息中包含的資訊</a:t>
            </a:r>
            <a:endParaRPr lang="en-US" altLang="zh-TW" smtClean="0"/>
          </a:p>
          <a:p>
            <a:endParaRPr lang="en-US" altLang="zh-TW" smtClean="0"/>
          </a:p>
          <a:p>
            <a:r>
              <a:rPr lang="en-US" altLang="zh-TW" smtClean="0"/>
              <a:t>‧</a:t>
            </a:r>
            <a:r>
              <a:rPr lang="zh-TW" altLang="en-US" smtClean="0"/>
              <a:t>目標</a:t>
            </a:r>
            <a:r>
              <a:rPr lang="zh-TW" altLang="zh-TW" smtClean="0"/>
              <a:t>M2M</a:t>
            </a:r>
            <a:r>
              <a:rPr lang="zh-TW" altLang="en-US" smtClean="0"/>
              <a:t>設備的識別</a:t>
            </a:r>
            <a:br>
              <a:rPr lang="zh-TW" altLang="en-US" smtClean="0"/>
            </a:br>
            <a:r>
              <a:rPr lang="en-US" altLang="zh-TW" smtClean="0"/>
              <a:t>‧</a:t>
            </a:r>
            <a:r>
              <a:rPr lang="zh-TW" altLang="en-US" smtClean="0"/>
              <a:t>應用程序的識別</a:t>
            </a:r>
            <a:br>
              <a:rPr lang="zh-TW" altLang="en-US" smtClean="0"/>
            </a:br>
            <a:r>
              <a:rPr lang="en-US" altLang="zh-TW" smtClean="0"/>
              <a:t>‧</a:t>
            </a:r>
            <a:r>
              <a:rPr lang="zh-TW" altLang="en-US" smtClean="0"/>
              <a:t>請求計數器</a:t>
            </a:r>
            <a:br>
              <a:rPr lang="zh-TW" altLang="en-US" smtClean="0"/>
            </a:br>
            <a:r>
              <a:rPr lang="en-US" altLang="zh-TW" smtClean="0"/>
              <a:t>‧</a:t>
            </a:r>
            <a:r>
              <a:rPr lang="zh-TW" altLang="en-US" smtClean="0"/>
              <a:t>（選項）</a:t>
            </a:r>
            <a:r>
              <a:rPr lang="zh-TW" altLang="zh-TW" smtClean="0"/>
              <a:t>IP</a:t>
            </a:r>
            <a:r>
              <a:rPr lang="zh-TW" altLang="en-US" smtClean="0"/>
              <a:t>地址（或</a:t>
            </a:r>
            <a:r>
              <a:rPr lang="zh-TW" altLang="zh-TW" smtClean="0"/>
              <a:t>FQDN</a:t>
            </a:r>
            <a:r>
              <a:rPr lang="zh-TW" altLang="en-US" smtClean="0"/>
              <a:t>）</a:t>
            </a:r>
            <a:r>
              <a:rPr lang="zh-TW" altLang="zh-TW" smtClean="0"/>
              <a:t>/</a:t>
            </a:r>
            <a:r>
              <a:rPr lang="zh-TW" altLang="en-US" smtClean="0"/>
              <a:t>應用程序伺服器的埠號</a:t>
            </a:r>
            <a:br>
              <a:rPr lang="zh-TW" altLang="en-US" smtClean="0"/>
            </a:br>
            <a:r>
              <a:rPr lang="en-US" altLang="zh-TW" smtClean="0"/>
              <a:t>‧</a:t>
            </a:r>
            <a:r>
              <a:rPr lang="zh-TW" altLang="en-US" smtClean="0"/>
              <a:t>（選項）迫切性指標</a:t>
            </a:r>
            <a:br>
              <a:rPr lang="zh-TW" altLang="en-US" smtClean="0"/>
            </a:br>
            <a:r>
              <a:rPr lang="en-US" altLang="zh-TW" smtClean="0"/>
              <a:t>‧</a:t>
            </a:r>
            <a:r>
              <a:rPr lang="zh-TW" altLang="en-US" smtClean="0"/>
              <a:t>（選項）有效計時器</a:t>
            </a:r>
            <a:br>
              <a:rPr lang="zh-TW" altLang="en-US" smtClean="0"/>
            </a:br>
            <a:r>
              <a:rPr lang="en-US" altLang="zh-TW" smtClean="0"/>
              <a:t>‧</a:t>
            </a:r>
            <a:r>
              <a:rPr lang="zh-TW" altLang="en-US" smtClean="0"/>
              <a:t>（選項）目標區域</a:t>
            </a:r>
            <a:br>
              <a:rPr lang="zh-TW" altLang="en-US" smtClean="0"/>
            </a:br>
            <a:r>
              <a:rPr lang="en-US" altLang="zh-TW" smtClean="0"/>
              <a:t>‧</a:t>
            </a:r>
            <a:r>
              <a:rPr lang="zh-TW" altLang="en-US" smtClean="0"/>
              <a:t>（選項）應用程序特定的資訊</a:t>
            </a:r>
          </a:p>
        </p:txBody>
      </p:sp>
    </p:spTree>
    <p:extLst>
      <p:ext uri="{BB962C8B-B14F-4D97-AF65-F5344CB8AC3E}">
        <p14:creationId xmlns:p14="http://schemas.microsoft.com/office/powerpoint/2010/main" val="4197976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用移動設備接收簡訊來作觸發</a:t>
            </a:r>
            <a:endParaRPr lang="en-US" altLang="zh-TW" smtClean="0"/>
          </a:p>
          <a:p>
            <a:endParaRPr lang="en-US" altLang="zh-TW" smtClean="0"/>
          </a:p>
          <a:p>
            <a:r>
              <a:rPr lang="en-US" altLang="zh-TW" smtClean="0"/>
              <a:t>‧M2M</a:t>
            </a:r>
            <a:r>
              <a:rPr lang="zh-TW" altLang="en-US" smtClean="0"/>
              <a:t>設備的識別可以是</a:t>
            </a:r>
            <a:r>
              <a:rPr lang="en-US" altLang="zh-TW" smtClean="0"/>
              <a:t>IMSI</a:t>
            </a:r>
            <a:r>
              <a:rPr lang="zh-TW" altLang="en-US" smtClean="0"/>
              <a:t>或是</a:t>
            </a:r>
            <a:r>
              <a:rPr lang="en-US" altLang="zh-TW" smtClean="0"/>
              <a:t>MSISDN</a:t>
            </a:r>
            <a:r>
              <a:rPr lang="zh-TW" altLang="en-US" smtClean="0"/>
              <a:t>之替代</a:t>
            </a:r>
            <a:endParaRPr lang="en-US" altLang="zh-TW" smtClean="0"/>
          </a:p>
          <a:p>
            <a:r>
              <a:rPr lang="en-US" altLang="zh-TW" smtClean="0"/>
              <a:t>‧</a:t>
            </a:r>
            <a:r>
              <a:rPr lang="zh-TW" altLang="en-US" smtClean="0"/>
              <a:t>但是安全性是主要關心項目</a:t>
            </a:r>
          </a:p>
        </p:txBody>
      </p:sp>
    </p:spTree>
    <p:extLst>
      <p:ext uri="{BB962C8B-B14F-4D97-AF65-F5344CB8AC3E}">
        <p14:creationId xmlns:p14="http://schemas.microsoft.com/office/powerpoint/2010/main" val="1037646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用</a:t>
            </a:r>
            <a:r>
              <a:rPr lang="en-US" altLang="zh-TW" smtClean="0"/>
              <a:t>IMS</a:t>
            </a:r>
            <a:r>
              <a:rPr lang="zh-TW" altLang="en-US" smtClean="0"/>
              <a:t>訊息來作觸發</a:t>
            </a:r>
            <a:endParaRPr lang="en-US" altLang="zh-TW" smtClean="0"/>
          </a:p>
          <a:p>
            <a:endParaRPr lang="en-US" altLang="zh-TW" smtClean="0"/>
          </a:p>
          <a:p>
            <a:r>
              <a:rPr lang="en-US" altLang="zh-TW" smtClean="0"/>
              <a:t>‧</a:t>
            </a:r>
            <a:r>
              <a:rPr lang="zh-TW" altLang="en-US" smtClean="0"/>
              <a:t>將</a:t>
            </a:r>
            <a:r>
              <a:rPr lang="en-US" altLang="zh-TW" smtClean="0"/>
              <a:t>MTC GW</a:t>
            </a:r>
            <a:r>
              <a:rPr lang="zh-TW" altLang="en-US" smtClean="0"/>
              <a:t>視為</a:t>
            </a:r>
            <a:r>
              <a:rPr lang="en-US" altLang="zh-TW" smtClean="0"/>
              <a:t>IMS</a:t>
            </a:r>
            <a:r>
              <a:rPr lang="zh-TW" altLang="en-US" smtClean="0"/>
              <a:t>應用程序伺服器</a:t>
            </a:r>
            <a:endParaRPr lang="en-US" altLang="zh-TW" smtClean="0"/>
          </a:p>
          <a:p>
            <a:r>
              <a:rPr lang="en-US" altLang="zh-TW" smtClean="0"/>
              <a:t>‧</a:t>
            </a:r>
            <a:r>
              <a:rPr lang="zh-TW" altLang="en-US" smtClean="0"/>
              <a:t>但是</a:t>
            </a:r>
            <a:r>
              <a:rPr lang="en-US" altLang="zh-TW" smtClean="0"/>
              <a:t>M2M</a:t>
            </a:r>
            <a:r>
              <a:rPr lang="zh-TW" altLang="en-US" smtClean="0"/>
              <a:t>設備需要維護</a:t>
            </a:r>
            <a:r>
              <a:rPr lang="en-US" altLang="zh-TW" smtClean="0"/>
              <a:t>IMS</a:t>
            </a:r>
            <a:r>
              <a:rPr lang="zh-TW" altLang="en-US" smtClean="0"/>
              <a:t>會話，這對</a:t>
            </a:r>
            <a:r>
              <a:rPr lang="en-US" altLang="zh-TW" smtClean="0"/>
              <a:t>M2M</a:t>
            </a:r>
            <a:r>
              <a:rPr lang="zh-TW" altLang="en-US" smtClean="0"/>
              <a:t>通訊來說太沉重</a:t>
            </a:r>
          </a:p>
        </p:txBody>
      </p:sp>
    </p:spTree>
    <p:extLst>
      <p:ext uri="{BB962C8B-B14F-4D97-AF65-F5344CB8AC3E}">
        <p14:creationId xmlns:p14="http://schemas.microsoft.com/office/powerpoint/2010/main" val="390927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smtClean="0"/>
              <a:t>M2M</a:t>
            </a:r>
            <a:r>
              <a:rPr lang="zh-TW" altLang="en-US" dirty="0" smtClean="0"/>
              <a:t>對核心網路造成的影響</a:t>
            </a:r>
          </a:p>
          <a:p>
            <a:endParaRPr lang="zh-TW" altLang="en-US" dirty="0" smtClean="0"/>
          </a:p>
        </p:txBody>
      </p:sp>
    </p:spTree>
    <p:extLst>
      <p:ext uri="{BB962C8B-B14F-4D97-AF65-F5344CB8AC3E}">
        <p14:creationId xmlns:p14="http://schemas.microsoft.com/office/powerpoint/2010/main" val="21363788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用區域廣播來作觸發</a:t>
            </a:r>
            <a:endParaRPr lang="en-US" altLang="zh-TW" smtClean="0"/>
          </a:p>
          <a:p>
            <a:endParaRPr lang="en-US" altLang="zh-TW" smtClean="0"/>
          </a:p>
          <a:p>
            <a:r>
              <a:rPr lang="en-US" altLang="zh-TW" smtClean="0"/>
              <a:t>‧M2M</a:t>
            </a:r>
            <a:r>
              <a:rPr lang="zh-TW" altLang="en-US" smtClean="0"/>
              <a:t>伺服器用區域廣播中心</a:t>
            </a:r>
            <a:r>
              <a:rPr lang="en-US" altLang="zh-TW" smtClean="0"/>
              <a:t>(CBC)</a:t>
            </a:r>
            <a:r>
              <a:rPr lang="zh-TW" altLang="en-US" smtClean="0"/>
              <a:t>來廣播觸發訊息到指定區域</a:t>
            </a:r>
            <a:endParaRPr lang="en-US" altLang="zh-TW" smtClean="0"/>
          </a:p>
          <a:p>
            <a:r>
              <a:rPr lang="en-US" altLang="zh-TW" smtClean="0"/>
              <a:t>‧</a:t>
            </a:r>
            <a:r>
              <a:rPr lang="zh-TW" altLang="en-US" smtClean="0"/>
              <a:t>與識別相符合的</a:t>
            </a:r>
            <a:r>
              <a:rPr lang="en-US" altLang="zh-TW" smtClean="0"/>
              <a:t>M2M</a:t>
            </a:r>
            <a:r>
              <a:rPr lang="zh-TW" altLang="en-US" smtClean="0"/>
              <a:t>設備會回應</a:t>
            </a:r>
          </a:p>
        </p:txBody>
      </p:sp>
    </p:spTree>
    <p:extLst>
      <p:ext uri="{BB962C8B-B14F-4D97-AF65-F5344CB8AC3E}">
        <p14:creationId xmlns:p14="http://schemas.microsoft.com/office/powerpoint/2010/main" val="23675083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透過</a:t>
            </a:r>
            <a:r>
              <a:rPr lang="en-US" altLang="zh-TW" smtClean="0"/>
              <a:t>HSS</a:t>
            </a:r>
            <a:r>
              <a:rPr lang="zh-TW" altLang="en-US" smtClean="0"/>
              <a:t>與非接入層信令來作觸發</a:t>
            </a:r>
            <a:endParaRPr lang="en-US" altLang="zh-TW" smtClean="0"/>
          </a:p>
          <a:p>
            <a:endParaRPr lang="en-US" altLang="zh-TW" smtClean="0"/>
          </a:p>
          <a:p>
            <a:r>
              <a:rPr lang="en-US" altLang="zh-TW" smtClean="0"/>
              <a:t>‧</a:t>
            </a:r>
            <a:r>
              <a:rPr lang="zh-TW" altLang="en-US" smtClean="0"/>
              <a:t>觸發訊息被夾帶在路由區域更新</a:t>
            </a:r>
            <a:r>
              <a:rPr lang="en-US" altLang="zh-TW" smtClean="0"/>
              <a:t>(RAU)</a:t>
            </a:r>
            <a:r>
              <a:rPr lang="zh-TW" altLang="en-US" smtClean="0"/>
              <a:t>接受訊息中</a:t>
            </a:r>
          </a:p>
        </p:txBody>
      </p:sp>
    </p:spTree>
    <p:extLst>
      <p:ext uri="{BB962C8B-B14F-4D97-AF65-F5344CB8AC3E}">
        <p14:creationId xmlns:p14="http://schemas.microsoft.com/office/powerpoint/2010/main" val="986795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透過網路要求的</a:t>
            </a:r>
            <a:r>
              <a:rPr lang="en-US" altLang="zh-TW" smtClean="0"/>
              <a:t>PDP</a:t>
            </a:r>
            <a:r>
              <a:rPr lang="zh-TW" altLang="en-US" smtClean="0"/>
              <a:t>內容建立來作觸發</a:t>
            </a:r>
            <a:endParaRPr lang="en-US" altLang="zh-TW" smtClean="0"/>
          </a:p>
          <a:p>
            <a:endParaRPr lang="en-US" altLang="zh-TW" smtClean="0"/>
          </a:p>
          <a:p>
            <a:r>
              <a:rPr lang="en-US" altLang="zh-TW" smtClean="0"/>
              <a:t>‧</a:t>
            </a:r>
            <a:r>
              <a:rPr lang="zh-TW" altLang="en-US" smtClean="0"/>
              <a:t>在網路中用</a:t>
            </a:r>
            <a:r>
              <a:rPr lang="en-US" altLang="zh-TW" smtClean="0"/>
              <a:t>IMSI</a:t>
            </a:r>
            <a:r>
              <a:rPr lang="zh-TW" altLang="en-US" smtClean="0"/>
              <a:t>作為設備的</a:t>
            </a:r>
            <a:r>
              <a:rPr lang="en-US" altLang="zh-TW" smtClean="0"/>
              <a:t>ID</a:t>
            </a:r>
          </a:p>
          <a:p>
            <a:r>
              <a:rPr lang="en-US" altLang="zh-TW" smtClean="0"/>
              <a:t>‧</a:t>
            </a:r>
            <a:r>
              <a:rPr lang="zh-TW" altLang="en-US" smtClean="0"/>
              <a:t>用網絡請求的封包資料協定</a:t>
            </a:r>
            <a:r>
              <a:rPr lang="en-US" altLang="zh-TW" smtClean="0"/>
              <a:t>(PDP)</a:t>
            </a:r>
            <a:r>
              <a:rPr lang="zh-TW" altLang="en-US" smtClean="0"/>
              <a:t>上下文建立來觸發設備</a:t>
            </a:r>
          </a:p>
        </p:txBody>
      </p:sp>
    </p:spTree>
    <p:extLst>
      <p:ext uri="{BB962C8B-B14F-4D97-AF65-F5344CB8AC3E}">
        <p14:creationId xmlns:p14="http://schemas.microsoft.com/office/powerpoint/2010/main" val="20896789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超載</a:t>
            </a:r>
            <a:r>
              <a:rPr lang="zh-CN" altLang="en-US" smtClean="0"/>
              <a:t>和</a:t>
            </a:r>
            <a:r>
              <a:rPr lang="zh-TW" altLang="en-US" smtClean="0"/>
              <a:t>擁塞</a:t>
            </a:r>
            <a:r>
              <a:rPr lang="zh-CN" altLang="en-US" smtClean="0"/>
              <a:t>控制</a:t>
            </a:r>
            <a:endParaRPr lang="en-US" altLang="zh-CN" smtClean="0"/>
          </a:p>
          <a:p>
            <a:endParaRPr lang="en-US" altLang="zh-TW" smtClean="0"/>
          </a:p>
          <a:p>
            <a:r>
              <a:rPr lang="en-US" altLang="zh-TW" smtClean="0"/>
              <a:t>‧</a:t>
            </a:r>
            <a:r>
              <a:rPr lang="zh-TW" altLang="en-US" smtClean="0"/>
              <a:t>針對被設定為低存取優先權的行動設備的網絡超載控制</a:t>
            </a:r>
            <a:endParaRPr lang="en-US" altLang="zh-TW" smtClean="0"/>
          </a:p>
          <a:p>
            <a:r>
              <a:rPr lang="en-US" altLang="zh-TW" smtClean="0"/>
              <a:t>‧</a:t>
            </a:r>
            <a:r>
              <a:rPr lang="zh-TW" altLang="en-US" smtClean="0"/>
              <a:t>針對核心網的一般行動管理擁塞控制</a:t>
            </a:r>
            <a:endParaRPr lang="en-US" altLang="zh-TW" smtClean="0"/>
          </a:p>
          <a:p>
            <a:r>
              <a:rPr lang="en-US" altLang="zh-TW" smtClean="0"/>
              <a:t>‧</a:t>
            </a:r>
            <a:r>
              <a:rPr lang="zh-TW" altLang="en-US" smtClean="0"/>
              <a:t>替處於閒置模式的</a:t>
            </a:r>
            <a:r>
              <a:rPr lang="en-US" altLang="zh-TW" smtClean="0"/>
              <a:t>M2M</a:t>
            </a:r>
            <a:r>
              <a:rPr lang="zh-TW" altLang="en-US" smtClean="0"/>
              <a:t>設備接受下行低優先權流量的選擇性節流</a:t>
            </a:r>
            <a:br>
              <a:rPr lang="zh-TW" altLang="en-US" smtClean="0"/>
            </a:br>
            <a:r>
              <a:rPr lang="en-US" altLang="zh-TW" smtClean="0"/>
              <a:t>‧</a:t>
            </a:r>
            <a:r>
              <a:rPr lang="zh-TW" altLang="en-US" smtClean="0"/>
              <a:t>應用程序特定的擁塞控制</a:t>
            </a:r>
            <a:br>
              <a:rPr lang="zh-TW" altLang="en-US" smtClean="0"/>
            </a:br>
            <a:r>
              <a:rPr lang="en-US" altLang="zh-TW" smtClean="0"/>
              <a:t>‧</a:t>
            </a:r>
            <a:r>
              <a:rPr lang="zh-TW" altLang="en-US" smtClean="0"/>
              <a:t>最佳化來防止網絡重選造成的過載</a:t>
            </a:r>
            <a:endParaRPr lang="en-US" altLang="zh-TW" smtClean="0"/>
          </a:p>
          <a:p>
            <a:r>
              <a:rPr lang="en-US" altLang="zh-TW" smtClean="0"/>
              <a:t>‧</a:t>
            </a:r>
            <a:r>
              <a:rPr lang="zh-TW" altLang="en-US" smtClean="0"/>
              <a:t>延伸存取控制機制</a:t>
            </a:r>
          </a:p>
        </p:txBody>
      </p:sp>
    </p:spTree>
    <p:extLst>
      <p:ext uri="{BB962C8B-B14F-4D97-AF65-F5344CB8AC3E}">
        <p14:creationId xmlns:p14="http://schemas.microsoft.com/office/powerpoint/2010/main" val="3074618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針對被設定為低存取優先權的行動設備的網絡超載控制</a:t>
            </a:r>
            <a:endParaRPr lang="en-US" altLang="zh-TW" smtClean="0"/>
          </a:p>
          <a:p>
            <a:endParaRPr lang="en-US" altLang="zh-TW" smtClean="0"/>
          </a:p>
          <a:p>
            <a:r>
              <a:rPr lang="en-US" altLang="zh-TW" smtClean="0"/>
              <a:t>‧</a:t>
            </a:r>
            <a:r>
              <a:rPr lang="zh-TW" altLang="en-US" smtClean="0"/>
              <a:t>為了控制</a:t>
            </a:r>
            <a:r>
              <a:rPr lang="en-US" altLang="zh-TW" smtClean="0"/>
              <a:t>M2M</a:t>
            </a:r>
            <a:r>
              <a:rPr lang="zh-TW" altLang="en-US" smtClean="0"/>
              <a:t>通訊造成的影響，</a:t>
            </a:r>
            <a:r>
              <a:rPr lang="en-US" altLang="zh-TW" smtClean="0"/>
              <a:t>M2M</a:t>
            </a:r>
            <a:r>
              <a:rPr lang="zh-TW" altLang="en-US" smtClean="0"/>
              <a:t>設備可以被設置為“低存取優先權”</a:t>
            </a:r>
          </a:p>
        </p:txBody>
      </p:sp>
    </p:spTree>
    <p:extLst>
      <p:ext uri="{BB962C8B-B14F-4D97-AF65-F5344CB8AC3E}">
        <p14:creationId xmlns:p14="http://schemas.microsoft.com/office/powerpoint/2010/main" val="9135890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針對核心網的一般行動管理擁塞控制</a:t>
            </a:r>
            <a:endParaRPr lang="en-US" altLang="zh-TW" smtClean="0"/>
          </a:p>
          <a:p>
            <a:endParaRPr lang="en-US" altLang="zh-TW" smtClean="0"/>
          </a:p>
          <a:p>
            <a:r>
              <a:rPr lang="en-US" altLang="zh-TW" smtClean="0"/>
              <a:t>‧</a:t>
            </a:r>
            <a:r>
              <a:rPr lang="zh-TW" altLang="zh-TW" smtClean="0"/>
              <a:t>MME</a:t>
            </a:r>
            <a:r>
              <a:rPr lang="zh-TW" altLang="en-US" smtClean="0"/>
              <a:t>（或</a:t>
            </a:r>
            <a:r>
              <a:rPr lang="zh-TW" altLang="zh-TW" smtClean="0"/>
              <a:t>SGSN</a:t>
            </a:r>
            <a:r>
              <a:rPr lang="zh-TW" altLang="en-US" smtClean="0"/>
              <a:t>）可能拒絕從</a:t>
            </a:r>
            <a:r>
              <a:rPr lang="zh-TW" altLang="zh-TW" smtClean="0"/>
              <a:t>M2M</a:t>
            </a:r>
            <a:r>
              <a:rPr lang="zh-TW" altLang="en-US" smtClean="0"/>
              <a:t>設備傳送過來的行動管理（即非接入層（</a:t>
            </a:r>
            <a:r>
              <a:rPr lang="zh-TW" altLang="zh-TW" smtClean="0"/>
              <a:t>NAS</a:t>
            </a:r>
            <a:r>
              <a:rPr lang="zh-TW" altLang="en-US" smtClean="0"/>
              <a:t>））信令</a:t>
            </a:r>
            <a:r>
              <a:rPr lang="en-US" altLang="zh-TW" smtClean="0"/>
              <a:t>(</a:t>
            </a:r>
            <a:r>
              <a:rPr lang="zh-TW" altLang="en-US" smtClean="0"/>
              <a:t>即可及、追蹤區域更新或路由區域更新請求</a:t>
            </a:r>
            <a:r>
              <a:rPr lang="en-US" altLang="zh-TW" smtClean="0"/>
              <a:t>……</a:t>
            </a:r>
            <a:r>
              <a:rPr lang="zh-TW" altLang="en-US" smtClean="0"/>
              <a:t>等</a:t>
            </a:r>
            <a:r>
              <a:rPr lang="en-US" altLang="zh-TW" smtClean="0"/>
              <a:t>)</a:t>
            </a:r>
          </a:p>
          <a:p>
            <a:r>
              <a:rPr lang="en-US" altLang="zh-TW" smtClean="0"/>
              <a:t>‧</a:t>
            </a:r>
            <a:r>
              <a:rPr lang="zh-TW" altLang="en-US" smtClean="0"/>
              <a:t>當拒絕這樣的請求，</a:t>
            </a:r>
            <a:r>
              <a:rPr lang="zh-TW" altLang="zh-TW" smtClean="0"/>
              <a:t>MME</a:t>
            </a:r>
            <a:r>
              <a:rPr lang="zh-TW" altLang="en-US" smtClean="0"/>
              <a:t>將提供</a:t>
            </a:r>
            <a:r>
              <a:rPr lang="zh-TW" altLang="zh-TW" smtClean="0"/>
              <a:t>M2M</a:t>
            </a:r>
            <a:r>
              <a:rPr lang="zh-TW" altLang="en-US" smtClean="0"/>
              <a:t>設備一個行動管理退回計時器，以避免重新嘗試時產生碰撞。</a:t>
            </a:r>
            <a:endParaRPr lang="en-US" altLang="zh-TW" smtClean="0"/>
          </a:p>
          <a:p>
            <a:endParaRPr lang="en-US" altLang="zh-TW" smtClean="0"/>
          </a:p>
          <a:p>
            <a:endParaRPr lang="en-US" altLang="zh-TW" smtClean="0"/>
          </a:p>
          <a:p>
            <a:endParaRPr lang="zh-TW" altLang="en-US" smtClean="0"/>
          </a:p>
        </p:txBody>
      </p:sp>
    </p:spTree>
    <p:extLst>
      <p:ext uri="{BB962C8B-B14F-4D97-AF65-F5344CB8AC3E}">
        <p14:creationId xmlns:p14="http://schemas.microsoft.com/office/powerpoint/2010/main" val="30804589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替處於閒置模式的</a:t>
            </a:r>
            <a:r>
              <a:rPr lang="en-US" altLang="zh-TW" smtClean="0"/>
              <a:t>M2M</a:t>
            </a:r>
            <a:r>
              <a:rPr lang="zh-TW" altLang="en-US" smtClean="0"/>
              <a:t>設備接受下行低優先權流量的選擇性節流</a:t>
            </a:r>
            <a:endParaRPr lang="en-US" altLang="zh-TW" smtClean="0"/>
          </a:p>
          <a:p>
            <a:endParaRPr lang="en-US" altLang="zh-TW" smtClean="0"/>
          </a:p>
          <a:p>
            <a:r>
              <a:rPr lang="en-US" altLang="zh-TW" smtClean="0"/>
              <a:t>‧MME</a:t>
            </a:r>
            <a:r>
              <a:rPr lang="zh-TW" altLang="en-US" smtClean="0"/>
              <a:t>可以請</a:t>
            </a:r>
            <a:r>
              <a:rPr lang="en-US" altLang="zh-TW" smtClean="0"/>
              <a:t>S-GW</a:t>
            </a:r>
            <a:r>
              <a:rPr lang="zh-TW" altLang="en-US" smtClean="0"/>
              <a:t>在根據一個簡化系數的一段時間週期</a:t>
            </a:r>
            <a:r>
              <a:rPr lang="en-US" altLang="zh-TW" smtClean="0"/>
              <a:t>T</a:t>
            </a:r>
            <a:r>
              <a:rPr lang="zh-TW" altLang="en-US" smtClean="0"/>
              <a:t>下，對下行低優先權流量作節流</a:t>
            </a:r>
            <a:br>
              <a:rPr lang="zh-TW" altLang="en-US" smtClean="0"/>
            </a:br>
            <a:endParaRPr lang="zh-TW" altLang="en-US" smtClean="0"/>
          </a:p>
        </p:txBody>
      </p:sp>
    </p:spTree>
    <p:extLst>
      <p:ext uri="{BB962C8B-B14F-4D97-AF65-F5344CB8AC3E}">
        <p14:creationId xmlns:p14="http://schemas.microsoft.com/office/powerpoint/2010/main" val="35062612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應用程序特定的擁塞控制</a:t>
            </a:r>
            <a:endParaRPr lang="en-US" altLang="zh-TW" smtClean="0"/>
          </a:p>
          <a:p>
            <a:endParaRPr lang="en-US" altLang="zh-TW" smtClean="0"/>
          </a:p>
          <a:p>
            <a:r>
              <a:rPr lang="en-US" altLang="zh-TW" smtClean="0"/>
              <a:t>‧</a:t>
            </a:r>
            <a:r>
              <a:rPr lang="zh-TW" altLang="en-US" smtClean="0"/>
              <a:t>對一個特定接入點名稱（</a:t>
            </a:r>
            <a:r>
              <a:rPr lang="en-US" altLang="zh-TW" smtClean="0"/>
              <a:t>APN</a:t>
            </a:r>
            <a:r>
              <a:rPr lang="zh-TW" altLang="en-US" smtClean="0"/>
              <a:t>）的信令擁塞處理</a:t>
            </a:r>
            <a:endParaRPr lang="en-US" altLang="zh-TW" smtClean="0"/>
          </a:p>
          <a:p>
            <a:r>
              <a:rPr lang="en-US" altLang="zh-TW" smtClean="0"/>
              <a:t>‧</a:t>
            </a:r>
            <a:r>
              <a:rPr lang="zh-TW" altLang="en-US" smtClean="0"/>
              <a:t>在</a:t>
            </a:r>
            <a:r>
              <a:rPr lang="zh-TW" altLang="zh-TW" smtClean="0"/>
              <a:t>LTE/ EPC</a:t>
            </a:r>
            <a:r>
              <a:rPr lang="zh-TW" altLang="en-US" smtClean="0"/>
              <a:t>中的</a:t>
            </a:r>
            <a:r>
              <a:rPr lang="zh-TW" altLang="zh-TW" smtClean="0"/>
              <a:t>APN</a:t>
            </a:r>
            <a:r>
              <a:rPr lang="zh-TW" altLang="en-US" smtClean="0"/>
              <a:t>標識一個封包數據網路閘道（</a:t>
            </a:r>
            <a:r>
              <a:rPr lang="zh-TW" altLang="zh-TW" smtClean="0"/>
              <a:t>P-GW</a:t>
            </a:r>
            <a:r>
              <a:rPr lang="zh-TW" altLang="en-US" smtClean="0"/>
              <a:t>）並定義</a:t>
            </a:r>
            <a:r>
              <a:rPr lang="en-US" altLang="zh-TW" smtClean="0"/>
              <a:t>UE</a:t>
            </a:r>
            <a:r>
              <a:rPr lang="zh-TW" altLang="en-US" smtClean="0"/>
              <a:t>請求連線的封包數據網路（</a:t>
            </a:r>
            <a:r>
              <a:rPr lang="zh-TW" altLang="zh-TW" smtClean="0"/>
              <a:t>PDN</a:t>
            </a:r>
            <a:r>
              <a:rPr lang="zh-TW" altLang="en-US" smtClean="0"/>
              <a:t>）</a:t>
            </a:r>
            <a:endParaRPr lang="en-US" altLang="zh-TW" smtClean="0"/>
          </a:p>
          <a:p>
            <a:r>
              <a:rPr lang="en-US" altLang="zh-TW" smtClean="0"/>
              <a:t>‧</a:t>
            </a:r>
            <a:r>
              <a:rPr lang="zh-TW" altLang="en-US" smtClean="0"/>
              <a:t>使用</a:t>
            </a:r>
            <a:r>
              <a:rPr lang="zh-TW" altLang="zh-TW" smtClean="0"/>
              <a:t>APN</a:t>
            </a:r>
            <a:r>
              <a:rPr lang="zh-TW" altLang="en-US" smtClean="0"/>
              <a:t>能識別從</a:t>
            </a:r>
            <a:r>
              <a:rPr lang="zh-TW" altLang="zh-TW" smtClean="0"/>
              <a:t>M2M</a:t>
            </a:r>
            <a:r>
              <a:rPr lang="zh-TW" altLang="en-US" smtClean="0"/>
              <a:t>應用程序發出的流量</a:t>
            </a:r>
            <a:endParaRPr lang="en-US" altLang="zh-TW" smtClean="0"/>
          </a:p>
          <a:p>
            <a:r>
              <a:rPr lang="en-US" altLang="zh-TW" smtClean="0"/>
              <a:t>‧</a:t>
            </a:r>
            <a:r>
              <a:rPr lang="zh-TW" altLang="en-US" smtClean="0"/>
              <a:t>當擁塞發生時，基於特定</a:t>
            </a:r>
            <a:r>
              <a:rPr lang="en-US" altLang="zh-TW" smtClean="0"/>
              <a:t>APN</a:t>
            </a:r>
            <a:r>
              <a:rPr lang="zh-TW" altLang="en-US" smtClean="0"/>
              <a:t>可以拒絕</a:t>
            </a:r>
            <a:r>
              <a:rPr lang="en-US" altLang="zh-TW" smtClean="0"/>
              <a:t>M2M</a:t>
            </a:r>
            <a:r>
              <a:rPr lang="zh-TW" altLang="en-US" smtClean="0"/>
              <a:t>流量</a:t>
            </a:r>
            <a:endParaRPr lang="en-US" altLang="zh-TW" smtClean="0"/>
          </a:p>
        </p:txBody>
      </p:sp>
    </p:spTree>
    <p:extLst>
      <p:ext uri="{BB962C8B-B14F-4D97-AF65-F5344CB8AC3E}">
        <p14:creationId xmlns:p14="http://schemas.microsoft.com/office/powerpoint/2010/main" val="1718622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最佳化來防止網絡重選造成的過載</a:t>
            </a:r>
            <a:endParaRPr lang="en-US" altLang="zh-TW" smtClean="0"/>
          </a:p>
          <a:p>
            <a:endParaRPr lang="en-US" altLang="zh-TW" smtClean="0"/>
          </a:p>
          <a:p>
            <a:r>
              <a:rPr lang="en-US" altLang="zh-TW" smtClean="0"/>
              <a:t>‧</a:t>
            </a:r>
            <a:r>
              <a:rPr lang="zh-TW" altLang="en-US" smtClean="0"/>
              <a:t>「尋找一個網路」這個行為失敗時，在同一網路中的所有</a:t>
            </a:r>
            <a:r>
              <a:rPr lang="zh-TW" altLang="zh-TW" smtClean="0"/>
              <a:t>M2M</a:t>
            </a:r>
            <a:r>
              <a:rPr lang="zh-TW" altLang="en-US" smtClean="0"/>
              <a:t>設備為了連線可能同時重新選擇替代網路，導致替代網路發生過載。</a:t>
            </a:r>
            <a:br>
              <a:rPr lang="zh-TW" altLang="en-US" smtClean="0"/>
            </a:br>
            <a:r>
              <a:rPr lang="en-US" altLang="zh-TW" smtClean="0"/>
              <a:t>‧</a:t>
            </a:r>
            <a:r>
              <a:rPr lang="zh-TW" altLang="en-US" smtClean="0"/>
              <a:t>需要謹慎選擇定時器，使網路搜索將不會太早逾期，而開始嘗試重選</a:t>
            </a:r>
          </a:p>
        </p:txBody>
      </p:sp>
    </p:spTree>
    <p:extLst>
      <p:ext uri="{BB962C8B-B14F-4D97-AF65-F5344CB8AC3E}">
        <p14:creationId xmlns:p14="http://schemas.microsoft.com/office/powerpoint/2010/main" val="1143674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延伸存取控制機制</a:t>
            </a:r>
            <a:endParaRPr lang="en-US" altLang="zh-TW" smtClean="0"/>
          </a:p>
          <a:p>
            <a:endParaRPr lang="en-US" altLang="zh-TW" smtClean="0"/>
          </a:p>
          <a:p>
            <a:r>
              <a:rPr lang="en-US" altLang="zh-TW" smtClean="0"/>
              <a:t>‧</a:t>
            </a:r>
            <a:r>
              <a:rPr lang="zh-TW" altLang="en-US" smtClean="0"/>
              <a:t>一套程序，允許業者控制</a:t>
            </a:r>
            <a:r>
              <a:rPr lang="en-US" altLang="zh-TW" smtClean="0"/>
              <a:t>M2M</a:t>
            </a:r>
            <a:r>
              <a:rPr lang="zh-TW" altLang="en-US" smtClean="0"/>
              <a:t>設備發起的存取嘗試。</a:t>
            </a:r>
            <a:endParaRPr lang="en-US" altLang="zh-TW" smtClean="0"/>
          </a:p>
          <a:p>
            <a:r>
              <a:rPr lang="en-US" altLang="zh-TW" smtClean="0"/>
              <a:t>‧</a:t>
            </a:r>
            <a:r>
              <a:rPr lang="zh-TW" altLang="en-US" smtClean="0"/>
              <a:t>用來防止網路重選造成的過載也很有用</a:t>
            </a:r>
            <a:endParaRPr lang="en-US" altLang="zh-TW" smtClean="0"/>
          </a:p>
          <a:p>
            <a:r>
              <a:rPr lang="en-US" altLang="zh-TW" smtClean="0"/>
              <a:t>‧</a:t>
            </a:r>
            <a:r>
              <a:rPr lang="zh-TW" altLang="zh-TW" smtClean="0"/>
              <a:t>EAB</a:t>
            </a:r>
            <a:r>
              <a:rPr lang="zh-TW" altLang="en-US" smtClean="0"/>
              <a:t>可能只適用於漫遊行動設備或沒有位在自身首選網路中的設備</a:t>
            </a:r>
          </a:p>
        </p:txBody>
      </p:sp>
    </p:spTree>
    <p:extLst>
      <p:ext uri="{BB962C8B-B14F-4D97-AF65-F5344CB8AC3E}">
        <p14:creationId xmlns:p14="http://schemas.microsoft.com/office/powerpoint/2010/main" val="262952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smtClean="0"/>
              <a:t>M2M</a:t>
            </a:r>
            <a:r>
              <a:rPr lang="zh-TW" altLang="en-US" dirty="0" smtClean="0"/>
              <a:t>對核心網路造成的影響</a:t>
            </a:r>
            <a:endParaRPr lang="en-US" altLang="zh-TW" dirty="0" smtClean="0"/>
          </a:p>
          <a:p>
            <a:endParaRPr lang="en-US" altLang="zh-TW" dirty="0" smtClean="0"/>
          </a:p>
          <a:p>
            <a:r>
              <a:rPr lang="zh-TW" altLang="en-US" dirty="0" smtClean="0"/>
              <a:t>大綱</a:t>
            </a:r>
            <a:endParaRPr lang="en-US" altLang="zh-TW" dirty="0" smtClean="0"/>
          </a:p>
          <a:p>
            <a:endParaRPr lang="en-US" altLang="zh-TW" dirty="0" smtClean="0"/>
          </a:p>
          <a:p>
            <a:r>
              <a:rPr lang="en-US" altLang="zh-TW" dirty="0" smtClean="0"/>
              <a:t>‧M2M</a:t>
            </a:r>
            <a:r>
              <a:rPr lang="zh-TW" altLang="en-US" dirty="0" smtClean="0"/>
              <a:t>通訊情景</a:t>
            </a:r>
            <a:endParaRPr lang="en-US" altLang="zh-TW" dirty="0" smtClean="0"/>
          </a:p>
          <a:p>
            <a:r>
              <a:rPr lang="en-US" altLang="zh-TW" dirty="0" smtClean="0"/>
              <a:t>‧</a:t>
            </a:r>
            <a:r>
              <a:rPr lang="zh-TW" altLang="en-US" dirty="0" smtClean="0"/>
              <a:t>要使用哪種網路：固定或是行動？</a:t>
            </a:r>
            <a:endParaRPr lang="en-US" altLang="zh-TW" dirty="0" smtClean="0"/>
          </a:p>
          <a:p>
            <a:r>
              <a:rPr lang="en-US" altLang="zh-TW" dirty="0" smtClean="0"/>
              <a:t>‧M2M</a:t>
            </a:r>
            <a:r>
              <a:rPr lang="zh-TW" altLang="en-US" dirty="0" smtClean="0"/>
              <a:t>通訊特徵</a:t>
            </a:r>
            <a:endParaRPr lang="en-US" altLang="zh-TW" dirty="0" smtClean="0"/>
          </a:p>
          <a:p>
            <a:r>
              <a:rPr lang="en-US" altLang="zh-TW" dirty="0" smtClean="0"/>
              <a:t>‧</a:t>
            </a:r>
            <a:r>
              <a:rPr lang="zh-TW" altLang="en-US" dirty="0" smtClean="0"/>
              <a:t>對核心網路造成的影響</a:t>
            </a:r>
            <a:endParaRPr lang="en-US" altLang="zh-TW" dirty="0" smtClean="0"/>
          </a:p>
          <a:p>
            <a:r>
              <a:rPr lang="en-US" altLang="zh-TW" dirty="0" smtClean="0"/>
              <a:t>    –</a:t>
            </a:r>
            <a:r>
              <a:rPr lang="zh-CN" altLang="zh-TW" dirty="0" smtClean="0"/>
              <a:t>降低成本</a:t>
            </a:r>
            <a:r>
              <a:rPr lang="zh-TW" altLang="en-US" dirty="0" smtClean="0"/>
              <a:t>需求</a:t>
            </a:r>
            <a:r>
              <a:rPr lang="zh-CN" altLang="zh-TW" dirty="0" smtClean="0"/>
              <a:t/>
            </a:r>
            <a:br>
              <a:rPr lang="zh-CN" altLang="zh-TW" dirty="0" smtClean="0"/>
            </a:br>
            <a:r>
              <a:rPr lang="en-US" altLang="zh-CN" dirty="0" smtClean="0"/>
              <a:t>    </a:t>
            </a:r>
            <a:r>
              <a:rPr lang="en-US" altLang="zh-TW" dirty="0" smtClean="0"/>
              <a:t>–</a:t>
            </a:r>
            <a:r>
              <a:rPr lang="zh-TW" altLang="en-US" dirty="0" smtClean="0"/>
              <a:t>加</a:t>
            </a:r>
            <a:r>
              <a:rPr lang="zh-CN" altLang="zh-TW" dirty="0" smtClean="0"/>
              <a:t>值服</a:t>
            </a:r>
            <a:r>
              <a:rPr lang="zh-TW" altLang="en-US" dirty="0" smtClean="0"/>
              <a:t>務</a:t>
            </a:r>
            <a:r>
              <a:rPr lang="zh-CN" altLang="zh-TW" dirty="0" smtClean="0"/>
              <a:t>需求</a:t>
            </a:r>
            <a:br>
              <a:rPr lang="zh-CN" altLang="zh-TW" dirty="0" smtClean="0"/>
            </a:br>
            <a:r>
              <a:rPr lang="en-US" altLang="zh-CN" dirty="0" smtClean="0"/>
              <a:t>    </a:t>
            </a:r>
            <a:r>
              <a:rPr lang="en-US" altLang="zh-TW" dirty="0" smtClean="0"/>
              <a:t>–</a:t>
            </a:r>
            <a:r>
              <a:rPr lang="zh-TW" altLang="en-US" dirty="0" smtClean="0"/>
              <a:t>編號、識別碼</a:t>
            </a:r>
            <a:r>
              <a:rPr lang="zh-CN" altLang="zh-TW" dirty="0" smtClean="0"/>
              <a:t>和</a:t>
            </a:r>
            <a:r>
              <a:rPr lang="zh-TW" altLang="en-US" dirty="0" smtClean="0"/>
              <a:t>編</a:t>
            </a:r>
            <a:r>
              <a:rPr lang="zh-CN" altLang="zh-TW" dirty="0" smtClean="0"/>
              <a:t>址</a:t>
            </a:r>
            <a:r>
              <a:rPr lang="zh-TW" altLang="en-US" dirty="0" smtClean="0"/>
              <a:t>需</a:t>
            </a:r>
            <a:r>
              <a:rPr lang="zh-CN" altLang="zh-TW" dirty="0" smtClean="0"/>
              <a:t>求</a:t>
            </a:r>
            <a:endParaRPr lang="zh-TW" altLang="en-US" dirty="0" smtClean="0"/>
          </a:p>
          <a:p>
            <a:endParaRPr lang="zh-TW" altLang="en-US" dirty="0" smtClean="0"/>
          </a:p>
        </p:txBody>
      </p:sp>
    </p:spTree>
    <p:extLst>
      <p:ext uri="{BB962C8B-B14F-4D97-AF65-F5344CB8AC3E}">
        <p14:creationId xmlns:p14="http://schemas.microsoft.com/office/powerpoint/2010/main" val="6029050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MTC</a:t>
            </a:r>
            <a:r>
              <a:rPr lang="zh-TW" altLang="en-US" smtClean="0"/>
              <a:t>的網路最佳化</a:t>
            </a:r>
            <a:r>
              <a:rPr lang="en-US" altLang="zh-TW" smtClean="0"/>
              <a:t>–3GPP</a:t>
            </a:r>
            <a:r>
              <a:rPr lang="zh-TW" altLang="en-US" smtClean="0"/>
              <a:t>標準</a:t>
            </a:r>
            <a:endParaRPr lang="en-US" altLang="zh-TW" smtClean="0"/>
          </a:p>
          <a:p>
            <a:endParaRPr lang="en-US" altLang="zh-TW" smtClean="0"/>
          </a:p>
          <a:p>
            <a:r>
              <a:rPr lang="en-US" altLang="zh-TW" smtClean="0"/>
              <a:t>‧3GPP WG SA1</a:t>
            </a:r>
            <a:r>
              <a:rPr lang="zh-TW" altLang="en-US" smtClean="0"/>
              <a:t>在</a:t>
            </a:r>
            <a:r>
              <a:rPr lang="en-US" altLang="zh-TW" smtClean="0"/>
              <a:t>2008</a:t>
            </a:r>
            <a:r>
              <a:rPr lang="zh-TW" altLang="en-US" smtClean="0"/>
              <a:t>年為了機器類型通訊（</a:t>
            </a:r>
            <a:r>
              <a:rPr lang="en-US" altLang="zh-TW" smtClean="0"/>
              <a:t>MTC</a:t>
            </a:r>
            <a:r>
              <a:rPr lang="zh-TW" altLang="en-US" smtClean="0"/>
              <a:t>）的網路改善，成立了一個工作項目</a:t>
            </a:r>
            <a:endParaRPr lang="en-US" altLang="zh-TW" smtClean="0"/>
          </a:p>
          <a:p>
            <a:r>
              <a:rPr lang="en-US" altLang="zh-TW" smtClean="0"/>
              <a:t>‧</a:t>
            </a:r>
            <a:r>
              <a:rPr lang="zh-TW" altLang="en-US" smtClean="0"/>
              <a:t>解決</a:t>
            </a:r>
            <a:r>
              <a:rPr lang="en-US" altLang="zh-TW" smtClean="0"/>
              <a:t>MTC</a:t>
            </a:r>
            <a:r>
              <a:rPr lang="zh-TW" altLang="en-US" smtClean="0"/>
              <a:t>影響的</a:t>
            </a:r>
            <a:r>
              <a:rPr lang="en-US" altLang="zh-TW" smtClean="0"/>
              <a:t>3GPP</a:t>
            </a:r>
            <a:r>
              <a:rPr lang="zh-TW" altLang="en-US" smtClean="0"/>
              <a:t>文件樣本：</a:t>
            </a:r>
            <a:endParaRPr lang="en-US" altLang="zh-TW" smtClean="0"/>
          </a:p>
          <a:p>
            <a:r>
              <a:rPr lang="en-US" altLang="zh-TW" smtClean="0"/>
              <a:t>    –TS 22.368</a:t>
            </a:r>
            <a:r>
              <a:rPr lang="zh-TW" altLang="en-US" smtClean="0"/>
              <a:t>：“</a:t>
            </a:r>
            <a:r>
              <a:rPr lang="en-US" altLang="zh-TW" smtClean="0"/>
              <a:t>MTC</a:t>
            </a:r>
            <a:r>
              <a:rPr lang="zh-TW" altLang="en-US" smtClean="0"/>
              <a:t>的服務需求”</a:t>
            </a:r>
            <a:endParaRPr lang="en-US" altLang="zh-TW" smtClean="0"/>
          </a:p>
          <a:p>
            <a:r>
              <a:rPr lang="en-US" altLang="zh-TW" smtClean="0"/>
              <a:t>    –TS 22.888</a:t>
            </a:r>
            <a:r>
              <a:rPr lang="zh-TW" altLang="en-US" smtClean="0"/>
              <a:t>：“增強</a:t>
            </a:r>
            <a:r>
              <a:rPr lang="en-US" altLang="zh-TW" smtClean="0"/>
              <a:t>MTC</a:t>
            </a:r>
            <a:r>
              <a:rPr lang="zh-TW" altLang="en-US" smtClean="0"/>
              <a:t>的研究”</a:t>
            </a:r>
            <a:endParaRPr lang="en-US" altLang="zh-TW" smtClean="0"/>
          </a:p>
          <a:p>
            <a:r>
              <a:rPr lang="en-US" altLang="zh-TW" smtClean="0"/>
              <a:t>    –TR 23.888</a:t>
            </a:r>
            <a:r>
              <a:rPr lang="zh-TW" altLang="en-US" smtClean="0"/>
              <a:t>：“</a:t>
            </a:r>
            <a:r>
              <a:rPr lang="en-US" altLang="zh-TW" smtClean="0"/>
              <a:t>MTC</a:t>
            </a:r>
            <a:r>
              <a:rPr lang="zh-TW" altLang="en-US" smtClean="0"/>
              <a:t>的系統改進”</a:t>
            </a:r>
            <a:endParaRPr lang="en-US" altLang="zh-TW" smtClean="0"/>
          </a:p>
          <a:p>
            <a:r>
              <a:rPr lang="en-US" altLang="zh-TW" smtClean="0"/>
              <a:t>    –TS 23.682</a:t>
            </a:r>
            <a:r>
              <a:rPr lang="zh-TW" altLang="en-US" smtClean="0"/>
              <a:t>： “架構增強用以促進與封包數據網路及應用程序間的通訊”</a:t>
            </a:r>
            <a:endParaRPr lang="en-US" altLang="zh-TW" smtClean="0"/>
          </a:p>
          <a:p>
            <a:r>
              <a:rPr lang="en-US" altLang="zh-TW" smtClean="0"/>
              <a:t>    –TS 33.868</a:t>
            </a:r>
            <a:r>
              <a:rPr lang="zh-TW" altLang="en-US" smtClean="0"/>
              <a:t>： “機器類型通訊的安全性問題”</a:t>
            </a:r>
            <a:br>
              <a:rPr lang="zh-TW" altLang="en-US" smtClean="0"/>
            </a:br>
            <a:r>
              <a:rPr lang="en-US" altLang="zh-TW" smtClean="0"/>
              <a:t>    –TS 23.401&amp;TS 22.011</a:t>
            </a:r>
            <a:r>
              <a:rPr lang="zh-TW" altLang="en-US" smtClean="0"/>
              <a:t>：核心網路最佳化</a:t>
            </a:r>
            <a:br>
              <a:rPr lang="zh-TW" altLang="en-US" smtClean="0"/>
            </a:br>
            <a:r>
              <a:rPr lang="en-US" altLang="zh-TW" smtClean="0"/>
              <a:t>    –TS 22.011</a:t>
            </a:r>
            <a:r>
              <a:rPr lang="zh-TW" altLang="en-US" smtClean="0"/>
              <a:t>：存取網路最佳化</a:t>
            </a:r>
            <a:endParaRPr lang="en-US" altLang="zh-TW" smtClean="0"/>
          </a:p>
          <a:p>
            <a:r>
              <a:rPr lang="en-US" altLang="zh-TW" smtClean="0"/>
              <a:t>    –</a:t>
            </a:r>
            <a:r>
              <a:rPr lang="zh-TW" altLang="en-US" smtClean="0"/>
              <a:t>其它</a:t>
            </a:r>
          </a:p>
        </p:txBody>
      </p:sp>
    </p:spTree>
    <p:extLst>
      <p:ext uri="{BB962C8B-B14F-4D97-AF65-F5344CB8AC3E}">
        <p14:creationId xmlns:p14="http://schemas.microsoft.com/office/powerpoint/2010/main" val="42221043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smtClean="0"/>
              <a:t>3GPP Releases 10</a:t>
            </a:r>
            <a:r>
              <a:rPr lang="zh-TW" altLang="en-US" dirty="0" smtClean="0"/>
              <a:t>與</a:t>
            </a:r>
            <a:r>
              <a:rPr lang="en-US" altLang="zh-TW" dirty="0" smtClean="0"/>
              <a:t>11</a:t>
            </a:r>
            <a:r>
              <a:rPr lang="zh-TW" altLang="en-US" dirty="0" smtClean="0"/>
              <a:t>中，</a:t>
            </a:r>
            <a:r>
              <a:rPr lang="en-US" altLang="zh-TW" dirty="0" smtClean="0"/>
              <a:t>MTC</a:t>
            </a:r>
            <a:r>
              <a:rPr lang="zh-TW" altLang="en-US" dirty="0" smtClean="0"/>
              <a:t>網路最佳化的特徵</a:t>
            </a:r>
            <a:endParaRPr lang="en-US" altLang="zh-TW" dirty="0" smtClean="0"/>
          </a:p>
          <a:p>
            <a:endParaRPr lang="en-US" altLang="zh-TW" dirty="0" smtClean="0"/>
          </a:p>
          <a:p>
            <a:r>
              <a:rPr lang="en-US" altLang="zh-TW" dirty="0" smtClean="0"/>
              <a:t>‧Release 10</a:t>
            </a:r>
            <a:r>
              <a:rPr lang="zh-TW" altLang="en-US" dirty="0" smtClean="0"/>
              <a:t>：</a:t>
            </a:r>
            <a:br>
              <a:rPr lang="zh-TW" altLang="en-US" dirty="0" smtClean="0"/>
            </a:br>
            <a:r>
              <a:rPr lang="en-US" altLang="zh-TW" dirty="0" smtClean="0"/>
              <a:t>    –</a:t>
            </a:r>
            <a:r>
              <a:rPr lang="zh-TW" altLang="en-US" dirty="0" smtClean="0"/>
              <a:t>延伸存取控制機制</a:t>
            </a:r>
            <a:br>
              <a:rPr lang="zh-TW" altLang="en-US" dirty="0" smtClean="0"/>
            </a:br>
            <a:r>
              <a:rPr lang="en-US" altLang="zh-TW" dirty="0" smtClean="0"/>
              <a:t>    –</a:t>
            </a:r>
            <a:r>
              <a:rPr lang="zh-TW" altLang="en-US" dirty="0" smtClean="0"/>
              <a:t>無線資源控制中的低存取優先權指標</a:t>
            </a:r>
            <a:endParaRPr lang="en-US" altLang="zh-TW" dirty="0" smtClean="0"/>
          </a:p>
          <a:p>
            <a:r>
              <a:rPr lang="en-US" altLang="zh-TW" dirty="0" smtClean="0"/>
              <a:t>    –</a:t>
            </a:r>
            <a:r>
              <a:rPr lang="zh-TW" altLang="en-US" dirty="0" smtClean="0"/>
              <a:t>無線資源控制中的延長等待定時器</a:t>
            </a:r>
            <a:endParaRPr lang="en-US" altLang="zh-TW" dirty="0" smtClean="0"/>
          </a:p>
          <a:p>
            <a:r>
              <a:rPr lang="en-US" altLang="zh-TW" dirty="0" smtClean="0"/>
              <a:t>    –</a:t>
            </a:r>
            <a:r>
              <a:rPr lang="zh-TW" altLang="en-US" dirty="0" smtClean="0"/>
              <a:t>下行數據通知請求的節流</a:t>
            </a:r>
            <a:br>
              <a:rPr lang="zh-TW" altLang="en-US" dirty="0" smtClean="0"/>
            </a:br>
            <a:r>
              <a:rPr lang="en-US" altLang="zh-TW" dirty="0" smtClean="0"/>
              <a:t>    –</a:t>
            </a:r>
            <a:r>
              <a:rPr lang="zh-TW" altLang="en-US" dirty="0" smtClean="0"/>
              <a:t>基於</a:t>
            </a:r>
            <a:r>
              <a:rPr lang="zh-TW" altLang="zh-TW" dirty="0" smtClean="0"/>
              <a:t>APN</a:t>
            </a:r>
            <a:r>
              <a:rPr lang="zh-TW" altLang="en-US" dirty="0" smtClean="0"/>
              <a:t>的擁塞控制</a:t>
            </a:r>
            <a:br>
              <a:rPr lang="zh-TW" altLang="en-US" dirty="0" smtClean="0"/>
            </a:br>
            <a:r>
              <a:rPr lang="en-US" altLang="zh-TW" dirty="0" smtClean="0"/>
              <a:t>    –</a:t>
            </a:r>
            <a:r>
              <a:rPr lang="zh-TW" altLang="en-US" dirty="0" smtClean="0"/>
              <a:t>通用核心網路行動管理控制</a:t>
            </a:r>
            <a:br>
              <a:rPr lang="zh-TW" altLang="en-US" dirty="0" smtClean="0"/>
            </a:br>
            <a:r>
              <a:rPr lang="en-US" altLang="zh-TW" dirty="0" smtClean="0"/>
              <a:t>    –</a:t>
            </a:r>
            <a:r>
              <a:rPr lang="zh-TW" altLang="en-US" dirty="0" smtClean="0"/>
              <a:t>最佳化，用來防止</a:t>
            </a:r>
            <a:r>
              <a:rPr lang="zh-TW" altLang="zh-TW" dirty="0" smtClean="0"/>
              <a:t>PLMN</a:t>
            </a:r>
            <a:r>
              <a:rPr lang="zh-TW" altLang="en-US" dirty="0" smtClean="0"/>
              <a:t>重選造成的過載</a:t>
            </a:r>
            <a:br>
              <a:rPr lang="zh-TW" altLang="en-US" dirty="0" smtClean="0"/>
            </a:br>
            <a:r>
              <a:rPr lang="en-US" altLang="zh-TW" dirty="0" smtClean="0"/>
              <a:t>‧Release 11</a:t>
            </a:r>
            <a:r>
              <a:rPr lang="zh-TW" altLang="zh-TW" dirty="0" smtClean="0"/>
              <a:t/>
            </a:r>
            <a:br>
              <a:rPr lang="zh-TW" altLang="zh-TW" dirty="0" smtClean="0"/>
            </a:br>
            <a:r>
              <a:rPr lang="en-US" altLang="zh-TW" dirty="0" smtClean="0"/>
              <a:t>    –</a:t>
            </a:r>
            <a:r>
              <a:rPr lang="zh-TW" altLang="en-US" dirty="0" smtClean="0"/>
              <a:t>觸發最佳化和觸發架構</a:t>
            </a:r>
            <a:endParaRPr lang="en-US" altLang="zh-TW" dirty="0" smtClean="0"/>
          </a:p>
          <a:p>
            <a:r>
              <a:rPr lang="en-US" altLang="zh-TW" dirty="0" smtClean="0"/>
              <a:t>    –</a:t>
            </a:r>
            <a:r>
              <a:rPr lang="zh-TW" altLang="en-US" dirty="0" smtClean="0"/>
              <a:t>編址最佳化和清除電話號碼的相依</a:t>
            </a:r>
          </a:p>
        </p:txBody>
      </p:sp>
    </p:spTree>
    <p:extLst>
      <p:ext uri="{BB962C8B-B14F-4D97-AF65-F5344CB8AC3E}">
        <p14:creationId xmlns:p14="http://schemas.microsoft.com/office/powerpoint/2010/main" val="41294662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Tx/>
              <a:buNone/>
              <a:defRPr/>
            </a:pPr>
            <a:r>
              <a:rPr lang="zh-TW" altLang="en-US" dirty="0" smtClean="0"/>
              <a:t>對低功耗廣域網路的影響</a:t>
            </a:r>
            <a:endParaRPr lang="zh-TW" altLang="en-US" dirty="0"/>
          </a:p>
        </p:txBody>
      </p:sp>
    </p:spTree>
    <p:extLst>
      <p:ext uri="{BB962C8B-B14F-4D97-AF65-F5344CB8AC3E}">
        <p14:creationId xmlns:p14="http://schemas.microsoft.com/office/powerpoint/2010/main" val="32558409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zh-TW" altLang="en-US" b="1" dirty="0" smtClean="0"/>
              <a:t>低功耗廣域網路</a:t>
            </a:r>
            <a:endParaRPr lang="en-US" altLang="zh-TW" b="1" dirty="0" smtClean="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zh-TW" altLang="en-US" dirty="0" smtClean="0"/>
              <a:t>非</a:t>
            </a:r>
            <a:r>
              <a:rPr lang="en-US" altLang="zh-TW" dirty="0" smtClean="0"/>
              <a:t>3GPP</a:t>
            </a:r>
            <a:r>
              <a:rPr lang="zh-TW" altLang="en-US" dirty="0" smtClean="0"/>
              <a:t>非授權網絡（已部署）</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altLang="zh-TW" dirty="0" smtClean="0"/>
              <a:t>    --</a:t>
            </a:r>
            <a:r>
              <a:rPr lang="zh-TW" altLang="en-US" dirty="0" smtClean="0"/>
              <a:t>例如。 </a:t>
            </a:r>
            <a:r>
              <a:rPr lang="en-US" altLang="zh-TW" dirty="0" err="1" smtClean="0"/>
              <a:t>LoRaWAN</a:t>
            </a:r>
            <a:r>
              <a:rPr lang="zh-TW" altLang="en-US" dirty="0" smtClean="0"/>
              <a:t>，</a:t>
            </a:r>
            <a:r>
              <a:rPr lang="en-US" altLang="zh-TW" dirty="0" err="1" smtClean="0"/>
              <a:t>Sigfox</a:t>
            </a:r>
            <a:r>
              <a:rPr lang="zh-TW" altLang="en-US" dirty="0" smtClean="0"/>
              <a:t>，</a:t>
            </a:r>
            <a:r>
              <a:rPr lang="en-US" altLang="zh-TW" dirty="0" err="1" smtClean="0"/>
              <a:t>Neul</a:t>
            </a:r>
            <a:r>
              <a:rPr lang="zh-TW" altLang="en-US" dirty="0" smtClean="0"/>
              <a:t>和</a:t>
            </a:r>
            <a:r>
              <a:rPr lang="en-US" altLang="zh-TW" dirty="0" err="1" smtClean="0"/>
              <a:t>Nwave</a:t>
            </a:r>
            <a:r>
              <a:rPr lang="zh-TW" altLang="en-US" dirty="0" smtClean="0"/>
              <a:t>（基於</a:t>
            </a:r>
            <a:r>
              <a:rPr lang="en-US" altLang="zh-TW" dirty="0" smtClean="0"/>
              <a:t>Weightless-N</a:t>
            </a:r>
            <a:r>
              <a:rPr lang="zh-TW" altLang="en-US" dirty="0" smtClean="0"/>
              <a:t>）等</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altLang="zh-TW" baseline="0" dirty="0" smtClean="0"/>
              <a:t>    --</a:t>
            </a:r>
            <a:r>
              <a:rPr lang="zh-TW" altLang="en-US" dirty="0" smtClean="0"/>
              <a:t>這些網絡中的大多數利用</a:t>
            </a:r>
            <a:r>
              <a:rPr lang="en-US" altLang="zh-TW" dirty="0" smtClean="0"/>
              <a:t>ISM</a:t>
            </a:r>
            <a:r>
              <a:rPr lang="zh-TW" altLang="en-US" dirty="0" smtClean="0"/>
              <a:t>（工業，科學和醫療）未授權頻帶。</a:t>
            </a:r>
            <a:endParaRPr lang="en-US" altLang="zh-TW" dirty="0" smtClean="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TW" dirty="0" smtClean="0"/>
              <a:t>3GPP</a:t>
            </a:r>
            <a:r>
              <a:rPr lang="zh-TW" altLang="en-US" dirty="0" smtClean="0"/>
              <a:t>授權網絡演進（在</a:t>
            </a:r>
            <a:r>
              <a:rPr lang="en-US" altLang="zh-TW" dirty="0" smtClean="0"/>
              <a:t>3GPP Rel.13</a:t>
            </a:r>
            <a:r>
              <a:rPr lang="zh-TW" altLang="en-US" dirty="0" smtClean="0"/>
              <a:t>中發布</a:t>
            </a:r>
            <a:r>
              <a:rPr lang="en-US" altLang="zh-TW" dirty="0" smtClean="0"/>
              <a:t>;</a:t>
            </a:r>
            <a:r>
              <a:rPr lang="zh-TW" altLang="en-US" dirty="0" smtClean="0"/>
              <a:t>正在開發中）</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altLang="zh-TW" dirty="0" smtClean="0"/>
              <a:t>    --</a:t>
            </a:r>
            <a:r>
              <a:rPr lang="en-US" altLang="zh-TW" dirty="0" err="1" smtClean="0"/>
              <a:t>eMTC</a:t>
            </a:r>
            <a:r>
              <a:rPr lang="en-US" altLang="zh-TW" dirty="0" smtClean="0"/>
              <a:t>-LTE-M</a:t>
            </a:r>
            <a:r>
              <a:rPr lang="zh-TW" altLang="en-US" dirty="0" smtClean="0"/>
              <a:t>（</a:t>
            </a:r>
            <a:r>
              <a:rPr lang="en-US" altLang="zh-TW" dirty="0" smtClean="0"/>
              <a:t>M</a:t>
            </a:r>
            <a:r>
              <a:rPr lang="zh-TW" altLang="en-US" dirty="0" smtClean="0"/>
              <a:t>：</a:t>
            </a:r>
            <a:r>
              <a:rPr lang="en-US" altLang="zh-TW" dirty="0" smtClean="0"/>
              <a:t>MTC-</a:t>
            </a:r>
            <a:r>
              <a:rPr lang="zh-TW" altLang="en-US" dirty="0" smtClean="0"/>
              <a:t>機器類型通信）演進</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altLang="zh-TW" dirty="0" smtClean="0"/>
              <a:t>    --NB-IoT</a:t>
            </a:r>
            <a:r>
              <a:rPr lang="zh-TW" altLang="en-US" dirty="0" smtClean="0"/>
              <a:t>（從</a:t>
            </a:r>
            <a:r>
              <a:rPr lang="en-US" altLang="zh-TW" dirty="0" smtClean="0"/>
              <a:t>NB-</a:t>
            </a:r>
            <a:r>
              <a:rPr lang="en-US" altLang="zh-TW" dirty="0" err="1" smtClean="0"/>
              <a:t>CIoT</a:t>
            </a:r>
            <a:r>
              <a:rPr lang="zh-TW" altLang="en-US" dirty="0" smtClean="0"/>
              <a:t>和</a:t>
            </a:r>
            <a:r>
              <a:rPr lang="en-US" altLang="zh-TW" dirty="0" smtClean="0"/>
              <a:t>NB-LTE</a:t>
            </a:r>
            <a:r>
              <a:rPr lang="zh-TW" altLang="en-US" dirty="0" smtClean="0"/>
              <a:t>演進）</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altLang="zh-TW" dirty="0" smtClean="0"/>
              <a:t>   </a:t>
            </a:r>
            <a:r>
              <a:rPr lang="en-US" altLang="zh-TW" baseline="0" dirty="0" smtClean="0"/>
              <a:t> </a:t>
            </a:r>
            <a:r>
              <a:rPr lang="en-US" altLang="zh-TW" dirty="0" smtClean="0"/>
              <a:t>--EC-GSM</a:t>
            </a:r>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53</a:t>
            </a:fld>
            <a:endParaRPr lang="zh-TW" altLang="en-US"/>
          </a:p>
        </p:txBody>
      </p:sp>
    </p:spTree>
    <p:extLst>
      <p:ext uri="{BB962C8B-B14F-4D97-AF65-F5344CB8AC3E}">
        <p14:creationId xmlns:p14="http://schemas.microsoft.com/office/powerpoint/2010/main" val="39699117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t>低功耗廣域網路的</a:t>
            </a:r>
            <a:r>
              <a:rPr lang="zh-TW" altLang="en-US" b="1" dirty="0" smtClean="0"/>
              <a:t>重要性在於他們可提供傳統的無線技術無法涵蓋的範圍，即能以低功耗，來提供廣域網路的功能！</a:t>
            </a:r>
            <a:endParaRPr lang="en-US" altLang="zh-TW"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t>傳統的無線網路只能提供 </a:t>
            </a:r>
            <a:r>
              <a:rPr lang="en-US" altLang="zh-TW" b="1" dirty="0" smtClean="0"/>
              <a:t>(1) </a:t>
            </a:r>
            <a:r>
              <a:rPr lang="zh-TW" altLang="en-US" b="1" dirty="0" smtClean="0"/>
              <a:t>短距離高頻寬、</a:t>
            </a:r>
            <a:r>
              <a:rPr lang="en-US" altLang="zh-TW" b="1" dirty="0" smtClean="0"/>
              <a:t>(2)</a:t>
            </a:r>
            <a:r>
              <a:rPr lang="zh-TW" altLang="en-US" b="1" dirty="0" smtClean="0"/>
              <a:t>短距離低頻寬、或 </a:t>
            </a:r>
            <a:r>
              <a:rPr lang="en-US" altLang="zh-TW" b="1" dirty="0" smtClean="0"/>
              <a:t>(3)</a:t>
            </a:r>
            <a:r>
              <a:rPr lang="zh-TW" altLang="en-US" b="1" dirty="0" smtClean="0"/>
              <a:t>長距離高頻寬。</a:t>
            </a:r>
            <a:endParaRPr lang="en-US" altLang="zh-TW" b="1"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54</a:t>
            </a:fld>
            <a:endParaRPr lang="zh-TW" altLang="en-US"/>
          </a:p>
        </p:txBody>
      </p:sp>
    </p:spTree>
    <p:extLst>
      <p:ext uri="{BB962C8B-B14F-4D97-AF65-F5344CB8AC3E}">
        <p14:creationId xmlns:p14="http://schemas.microsoft.com/office/powerpoint/2010/main" val="12733504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非</a:t>
            </a:r>
            <a:r>
              <a:rPr kumimoji="1" lang="en-US" altLang="zh-TW" dirty="0" smtClean="0"/>
              <a:t>3GPP</a:t>
            </a:r>
            <a:r>
              <a:rPr kumimoji="1" lang="zh-TW" altLang="en-US" dirty="0" smtClean="0"/>
              <a:t>低功耗廣域網路</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55</a:t>
            </a:fld>
            <a:endParaRPr lang="zh-TW" altLang="en-US"/>
          </a:p>
        </p:txBody>
      </p:sp>
    </p:spTree>
    <p:extLst>
      <p:ext uri="{BB962C8B-B14F-4D97-AF65-F5344CB8AC3E}">
        <p14:creationId xmlns:p14="http://schemas.microsoft.com/office/powerpoint/2010/main" val="20198256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latin typeface="Times New Roman" panose="02020603050405020304" pitchFamily="18" charset="0"/>
                <a:cs typeface="Times New Roman" panose="02020603050405020304" pitchFamily="18" charset="0"/>
              </a:rPr>
              <a:t>LoRa</a:t>
            </a:r>
            <a:r>
              <a:rPr lang="en-US" altLang="zh-TW" sz="1200" dirty="0" smtClean="0">
                <a:latin typeface="Times New Roman" panose="02020603050405020304" pitchFamily="18" charset="0"/>
                <a:cs typeface="Times New Roman" panose="02020603050405020304" pitchFamily="18" charset="0"/>
              </a:rPr>
              <a:t> </a:t>
            </a:r>
            <a:r>
              <a:rPr lang="zh-TW" altLang="en-US" sz="1200" dirty="0" smtClean="0">
                <a:latin typeface="Times New Roman" panose="02020603050405020304" pitchFamily="18" charset="0"/>
                <a:cs typeface="Times New Roman" panose="02020603050405020304" pitchFamily="18" charset="0"/>
              </a:rPr>
              <a:t>由</a:t>
            </a:r>
            <a:r>
              <a:rPr lang="en-US" altLang="zh-TW" sz="1200" dirty="0" smtClean="0">
                <a:latin typeface="Times New Roman" panose="02020603050405020304" pitchFamily="18" charset="0"/>
                <a:cs typeface="Times New Roman" panose="02020603050405020304" pitchFamily="18" charset="0"/>
              </a:rPr>
              <a:t>IBM</a:t>
            </a:r>
            <a:r>
              <a:rPr lang="zh-TW" altLang="en-US" sz="1200" dirty="0" smtClean="0">
                <a:latin typeface="Times New Roman" panose="02020603050405020304" pitchFamily="18" charset="0"/>
                <a:cs typeface="Times New Roman" panose="02020603050405020304" pitchFamily="18" charset="0"/>
              </a:rPr>
              <a:t>及</a:t>
            </a:r>
            <a:r>
              <a:rPr lang="en-US" altLang="zh-TW" sz="1200" dirty="0" err="1" smtClean="0">
                <a:latin typeface="Times New Roman" panose="02020603050405020304" pitchFamily="18" charset="0"/>
                <a:cs typeface="Times New Roman" panose="02020603050405020304" pitchFamily="18" charset="0"/>
              </a:rPr>
              <a:t>SemTech</a:t>
            </a:r>
            <a:r>
              <a:rPr lang="zh-TW" altLang="en-US" sz="1200" dirty="0" smtClean="0">
                <a:latin typeface="Times New Roman" panose="02020603050405020304" pitchFamily="18" charset="0"/>
                <a:cs typeface="Times New Roman" panose="02020603050405020304" pitchFamily="18" charset="0"/>
              </a:rPr>
              <a:t>開發，</a:t>
            </a:r>
            <a:r>
              <a:rPr lang="en-US" altLang="zh-TW" sz="1200" dirty="0" err="1" smtClean="0">
                <a:latin typeface="Times New Roman" panose="02020603050405020304" pitchFamily="18" charset="0"/>
                <a:cs typeface="Times New Roman" panose="02020603050405020304" pitchFamily="18" charset="0"/>
              </a:rPr>
              <a:t>LoRaWAN</a:t>
            </a:r>
            <a:r>
              <a:rPr lang="zh-TW" altLang="en-US" sz="1200" dirty="0" smtClean="0">
                <a:latin typeface="Times New Roman" panose="02020603050405020304" pitchFamily="18" charset="0"/>
                <a:cs typeface="Times New Roman" panose="02020603050405020304" pitchFamily="18" charset="0"/>
              </a:rPr>
              <a:t>是一種</a:t>
            </a:r>
            <a:r>
              <a:rPr lang="en-US" altLang="zh-TW" sz="1200" dirty="0" smtClean="0">
                <a:latin typeface="Times New Roman" panose="02020603050405020304" pitchFamily="18" charset="0"/>
                <a:cs typeface="Times New Roman" panose="02020603050405020304" pitchFamily="18" charset="0"/>
              </a:rPr>
              <a:t>LPWAN(Low Power</a:t>
            </a:r>
            <a:r>
              <a:rPr lang="en-US" altLang="zh-TW" sz="1200" baseline="0" dirty="0" smtClean="0">
                <a:latin typeface="Times New Roman" panose="02020603050405020304" pitchFamily="18" charset="0"/>
                <a:cs typeface="Times New Roman" panose="02020603050405020304" pitchFamily="18" charset="0"/>
              </a:rPr>
              <a:t> Wide Area Network</a:t>
            </a:r>
            <a:r>
              <a:rPr lang="en-US" altLang="zh-TW" sz="1200" dirty="0" smtClean="0">
                <a:latin typeface="Times New Roman" panose="02020603050405020304" pitchFamily="18" charset="0"/>
                <a:cs typeface="Times New Roman" panose="02020603050405020304" pitchFamily="18" charset="0"/>
              </a:rPr>
              <a:t>)</a:t>
            </a:r>
            <a:r>
              <a:rPr lang="zh-TW" altLang="en-US" sz="1200" dirty="0" smtClean="0">
                <a:latin typeface="Times New Roman" panose="02020603050405020304" pitchFamily="18" charset="0"/>
                <a:cs typeface="Times New Roman" panose="02020603050405020304" pitchFamily="18" charset="0"/>
              </a:rPr>
              <a:t>的規範，</a:t>
            </a:r>
            <a:r>
              <a:rPr lang="en-US" altLang="zh-TW" sz="1200" dirty="0" err="1" smtClean="0">
                <a:latin typeface="Times New Roman" panose="02020603050405020304" pitchFamily="18" charset="0"/>
                <a:cs typeface="Times New Roman" panose="02020603050405020304" pitchFamily="18" charset="0"/>
              </a:rPr>
              <a:t>LoWaWAN</a:t>
            </a:r>
            <a:r>
              <a:rPr lang="zh-TW" altLang="en-US" sz="1200" dirty="0" smtClean="0">
                <a:latin typeface="Times New Roman" panose="02020603050405020304" pitchFamily="18" charset="0"/>
                <a:cs typeface="Times New Roman" panose="02020603050405020304" pitchFamily="18" charset="0"/>
              </a:rPr>
              <a:t>的協定是針對</a:t>
            </a:r>
            <a:r>
              <a:rPr lang="en-US" altLang="zh-TW" sz="1200" dirty="0" smtClean="0">
                <a:latin typeface="Times New Roman" panose="02020603050405020304" pitchFamily="18" charset="0"/>
                <a:cs typeface="Times New Roman" panose="02020603050405020304" pitchFamily="18" charset="0"/>
              </a:rPr>
              <a:t>low cost</a:t>
            </a:r>
            <a:r>
              <a:rPr lang="zh-TW" altLang="en-US" sz="1200" dirty="0" smtClean="0">
                <a:latin typeface="Times New Roman" panose="02020603050405020304" pitchFamily="18" charset="0"/>
                <a:cs typeface="Times New Roman" panose="02020603050405020304" pitchFamily="18" charset="0"/>
              </a:rPr>
              <a:t>去進行優化。</a:t>
            </a:r>
            <a:endParaRPr lang="en-US" altLang="zh-TW" sz="12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 </a:t>
            </a:r>
            <a:r>
              <a:rPr lang="en-US" altLang="zh-TW" sz="1200" dirty="0" err="1" smtClean="0">
                <a:latin typeface="Times New Roman" panose="02020603050405020304" pitchFamily="18" charset="0"/>
                <a:cs typeface="Times New Roman" panose="02020603050405020304" pitchFamily="18" charset="0"/>
              </a:rPr>
              <a:t>LoRa</a:t>
            </a:r>
            <a:r>
              <a:rPr lang="zh-TW" altLang="en-US" sz="1200" dirty="0" smtClean="0">
                <a:latin typeface="Times New Roman" panose="02020603050405020304" pitchFamily="18" charset="0"/>
                <a:cs typeface="Times New Roman" panose="02020603050405020304" pitchFamily="18" charset="0"/>
              </a:rPr>
              <a:t>主要針對物聯網的需求去做制定，像是雙向通訊、行動性，以及在地化服務。</a:t>
            </a:r>
            <a:endParaRPr lang="en-US" altLang="zh-TW" sz="1200" dirty="0" smtClean="0">
              <a:latin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dirty="0" smtClean="0">
                <a:latin typeface="Times New Roman" panose="02020603050405020304" pitchFamily="18" charset="0"/>
                <a:cs typeface="Times New Roman" panose="02020603050405020304" pitchFamily="18" charset="0"/>
              </a:rPr>
              <a:t>使用的是星對星的拓樸，閘道是透明的橋接器，負責轉送終端裝置間的訊息，另外在後端有個中央的網路伺服器。</a:t>
            </a:r>
            <a:endParaRPr lang="en-US" altLang="zh-TW" sz="1200" dirty="0" smtClean="0">
              <a:latin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dirty="0" smtClean="0">
                <a:latin typeface="Times New Roman" panose="02020603050405020304" pitchFamily="18" charset="0"/>
                <a:cs typeface="Times New Roman" panose="02020603050405020304" pitchFamily="18" charset="0"/>
              </a:rPr>
              <a:t>所有終端點的通訊是雙向的，但也有支援多播</a:t>
            </a:r>
            <a:r>
              <a:rPr lang="en-US" altLang="zh-TW" sz="1200" dirty="0" smtClean="0">
                <a:latin typeface="Times New Roman" panose="02020603050405020304" pitchFamily="18" charset="0"/>
                <a:cs typeface="Times New Roman" panose="02020603050405020304" pitchFamily="18" charset="0"/>
              </a:rPr>
              <a:t>(multicast)</a:t>
            </a:r>
            <a:r>
              <a:rPr lang="zh-TW" altLang="en-US" sz="1200" dirty="0" smtClean="0">
                <a:latin typeface="Times New Roman" panose="02020603050405020304" pitchFamily="18" charset="0"/>
                <a:cs typeface="Times New Roman" panose="02020603050405020304" pitchFamily="18" charset="0"/>
              </a:rPr>
              <a:t> 軟體升級以及大量分散的訊息，去減少通訊時間。</a:t>
            </a:r>
            <a:endParaRPr lang="en-US" altLang="zh-TW" sz="1200" dirty="0" smtClean="0">
              <a:latin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dirty="0" smtClean="0">
                <a:latin typeface="Times New Roman" panose="02020603050405020304" pitchFamily="18" charset="0"/>
                <a:cs typeface="Times New Roman" panose="02020603050405020304" pitchFamily="18" charset="0"/>
              </a:rPr>
              <a:t>終端裝置與閘道間的通訊是分散在不同頻率的頻道，並且擁有不同的資料傳輸率</a:t>
            </a:r>
            <a:r>
              <a:rPr lang="en-US" altLang="zh-TW" sz="1200" dirty="0" smtClean="0">
                <a:latin typeface="Times New Roman" panose="02020603050405020304" pitchFamily="18" charset="0"/>
                <a:cs typeface="Times New Roman" panose="02020603050405020304" pitchFamily="18" charset="0"/>
              </a:rPr>
              <a:t>(0.3</a:t>
            </a:r>
            <a:r>
              <a:rPr lang="en-US" altLang="zh-TW" sz="1200" baseline="0" dirty="0" smtClean="0">
                <a:latin typeface="Times New Roman" panose="02020603050405020304" pitchFamily="18" charset="0"/>
                <a:cs typeface="Times New Roman" panose="02020603050405020304" pitchFamily="18" charset="0"/>
              </a:rPr>
              <a:t> kbps~50 kbps</a:t>
            </a:r>
            <a:r>
              <a:rPr lang="en-US" altLang="zh-TW" sz="1200" dirty="0" smtClean="0">
                <a:latin typeface="Times New Roman" panose="02020603050405020304" pitchFamily="18" charset="0"/>
                <a:cs typeface="Times New Roman" panose="02020603050405020304" pitchFamily="18" charset="0"/>
              </a:rPr>
              <a:t>)</a:t>
            </a:r>
            <a:r>
              <a:rPr lang="zh-TW" altLang="en-US" sz="1200" dirty="0" smtClean="0">
                <a:latin typeface="Times New Roman" panose="02020603050405020304" pitchFamily="18" charset="0"/>
                <a:cs typeface="Times New Roman" panose="02020603050405020304" pitchFamily="18" charset="0"/>
              </a:rPr>
              <a:t>，</a:t>
            </a:r>
            <a:r>
              <a:rPr lang="en-US" altLang="zh-TW" sz="1200" dirty="0" err="1" smtClean="0">
                <a:latin typeface="Times New Roman" panose="02020603050405020304" pitchFamily="18" charset="0"/>
                <a:cs typeface="Times New Roman" panose="02020603050405020304" pitchFamily="18" charset="0"/>
              </a:rPr>
              <a:t>LoRaWAN</a:t>
            </a:r>
            <a:r>
              <a:rPr lang="zh-TW" altLang="en-US" sz="1200" dirty="0" smtClean="0">
                <a:latin typeface="Times New Roman" panose="02020603050405020304" pitchFamily="18" charset="0"/>
                <a:cs typeface="Times New Roman" panose="02020603050405020304" pitchFamily="18" charset="0"/>
              </a:rPr>
              <a:t>的網路伺服器可以管理資料傳輸率以及頻率使用。</a:t>
            </a:r>
            <a:endParaRPr lang="en-US" altLang="zh-TW" sz="1200" dirty="0" smtClean="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solidFill>
                  <a:prstClr val="black"/>
                </a:solidFill>
              </a:rPr>
              <a:pPr/>
              <a:t>56</a:t>
            </a:fld>
            <a:endParaRPr lang="zh-TW" altLang="en-US">
              <a:solidFill>
                <a:prstClr val="black"/>
              </a:solidFill>
            </a:endParaRPr>
          </a:p>
        </p:txBody>
      </p:sp>
    </p:spTree>
    <p:extLst>
      <p:ext uri="{BB962C8B-B14F-4D97-AF65-F5344CB8AC3E}">
        <p14:creationId xmlns:p14="http://schemas.microsoft.com/office/powerpoint/2010/main" val="16760676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zh-TW" altLang="en-US" dirty="0" smtClean="0"/>
              <a:t>利用多層的加密達成安全的通訊</a:t>
            </a:r>
            <a:endParaRPr lang="en-US" altLang="zh-TW" dirty="0" smtClean="0"/>
          </a:p>
          <a:p>
            <a:pPr marL="171450" lvl="0" indent="-171450">
              <a:buFontTx/>
              <a:buChar char="-"/>
            </a:pPr>
            <a:r>
              <a:rPr lang="zh-TW" altLang="en-US" dirty="0" smtClean="0"/>
              <a:t>支援三種終端裝置</a:t>
            </a:r>
            <a:endParaRPr lang="en-US" altLang="zh-TW" dirty="0" smtClean="0"/>
          </a:p>
          <a:p>
            <a:pPr marL="628650" lvl="1" indent="-171450">
              <a:buFontTx/>
              <a:buChar char="-"/>
            </a:pPr>
            <a:r>
              <a:rPr lang="en-US" altLang="zh-TW" dirty="0" smtClean="0"/>
              <a:t>Class A</a:t>
            </a:r>
            <a:r>
              <a:rPr lang="zh-TW" altLang="en-US" dirty="0" smtClean="0"/>
              <a:t> 雙向終端裝置</a:t>
            </a:r>
            <a:r>
              <a:rPr lang="en-US" altLang="zh-TW" dirty="0" smtClean="0"/>
              <a:t>:</a:t>
            </a:r>
            <a:r>
              <a:rPr lang="zh-TW" altLang="en-US" dirty="0" smtClean="0"/>
              <a:t> 裝置在進行上傳後需要等待伺服器端的下載通訊</a:t>
            </a:r>
            <a:endParaRPr lang="en-US" altLang="zh-TW" dirty="0" smtClean="0"/>
          </a:p>
          <a:p>
            <a:pPr marL="628650" lvl="1" indent="-171450">
              <a:buFontTx/>
              <a:buChar char="-"/>
            </a:pPr>
            <a:r>
              <a:rPr lang="en-US" altLang="zh-TW" dirty="0" smtClean="0"/>
              <a:t>Class B</a:t>
            </a:r>
            <a:r>
              <a:rPr lang="zh-TW" altLang="en-US" dirty="0" smtClean="0"/>
              <a:t> 雙向終端裝置</a:t>
            </a:r>
            <a:r>
              <a:rPr lang="en-US" altLang="zh-TW" dirty="0" smtClean="0"/>
              <a:t>(</a:t>
            </a:r>
            <a:r>
              <a:rPr lang="zh-TW" altLang="en-US" dirty="0" smtClean="0"/>
              <a:t>有排程的接收</a:t>
            </a:r>
            <a:r>
              <a:rPr lang="en-US" altLang="zh-TW" dirty="0" smtClean="0"/>
              <a:t>):</a:t>
            </a:r>
            <a:r>
              <a:rPr lang="zh-TW" altLang="en-US" dirty="0" smtClean="0"/>
              <a:t> 裝置需要在排程時間開起額外的接收</a:t>
            </a:r>
            <a:r>
              <a:rPr lang="en-US" altLang="zh-TW" dirty="0" smtClean="0"/>
              <a:t>window</a:t>
            </a:r>
          </a:p>
          <a:p>
            <a:pPr marL="628650" lvl="1" indent="-171450">
              <a:buFontTx/>
              <a:buChar char="-"/>
            </a:pPr>
            <a:r>
              <a:rPr lang="en-US" altLang="zh-TW" dirty="0" smtClean="0"/>
              <a:t>Class C</a:t>
            </a:r>
            <a:r>
              <a:rPr lang="zh-TW" altLang="en-US" dirty="0" smtClean="0"/>
              <a:t>雙向終端裝置</a:t>
            </a:r>
            <a:r>
              <a:rPr lang="en-US" altLang="zh-TW" dirty="0" smtClean="0"/>
              <a:t>(</a:t>
            </a:r>
            <a:r>
              <a:rPr lang="zh-TW" altLang="en-US" dirty="0" smtClean="0"/>
              <a:t>有最大排程的接收</a:t>
            </a:r>
            <a:r>
              <a:rPr lang="en-US" altLang="zh-TW" dirty="0" smtClean="0"/>
              <a:t>):</a:t>
            </a:r>
            <a:r>
              <a:rPr lang="zh-TW" altLang="en-US" dirty="0" smtClean="0"/>
              <a:t> 裝置幾乎有連續開起接收</a:t>
            </a:r>
            <a:r>
              <a:rPr lang="en-US" altLang="zh-TW" dirty="0" smtClean="0"/>
              <a:t>window</a:t>
            </a:r>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solidFill>
                  <a:prstClr val="black"/>
                </a:solidFill>
              </a:rPr>
              <a:pPr/>
              <a:t>57</a:t>
            </a:fld>
            <a:endParaRPr lang="zh-TW" altLang="en-US">
              <a:solidFill>
                <a:prstClr val="black"/>
              </a:solidFill>
            </a:endParaRPr>
          </a:p>
        </p:txBody>
      </p:sp>
    </p:spTree>
    <p:extLst>
      <p:ext uri="{BB962C8B-B14F-4D97-AF65-F5344CB8AC3E}">
        <p14:creationId xmlns:p14="http://schemas.microsoft.com/office/powerpoint/2010/main" val="34973555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SIGFOX </a:t>
            </a:r>
            <a:r>
              <a:rPr lang="zh-TW" altLang="en-US" dirty="0" smtClean="0"/>
              <a:t>的雙向網路基於實現裝置互連的超窄頻帶 </a:t>
            </a:r>
            <a:r>
              <a:rPr lang="en-US" altLang="zh-TW" dirty="0" smtClean="0"/>
              <a:t>(UNB) </a:t>
            </a:r>
            <a:r>
              <a:rPr lang="zh-TW" altLang="en-US" dirty="0" smtClean="0"/>
              <a:t>無線通訊技術，這項技術是以極低功耗和頻譜效率提供可擴展及高容量網路的關鍵。這項技術在每天處理數十億條消息的網路中是必不可少的。</a:t>
            </a:r>
            <a:endParaRPr lang="en-US" altLang="zh-TW" dirty="0" smtClean="0"/>
          </a:p>
          <a:p>
            <a:endParaRPr lang="en-US" altLang="zh-TW" dirty="0" smtClean="0"/>
          </a:p>
          <a:p>
            <a:r>
              <a:rPr lang="en-US" altLang="zh-TW" dirty="0" smtClean="0"/>
              <a:t>Reference:</a:t>
            </a:r>
            <a:r>
              <a:rPr lang="en-US" altLang="zh-TW" baseline="0" dirty="0" smtClean="0"/>
              <a:t> http://www.ti.com.tw/news/newsdetail.asp?scid=TIA-15027</a:t>
            </a:r>
          </a:p>
          <a:p>
            <a:endParaRPr lang="en-US" altLang="zh-TW" sz="2400" dirty="0" smtClean="0"/>
          </a:p>
          <a:p>
            <a:pPr marL="342900" indent="-342900">
              <a:buFontTx/>
              <a:buChar char="-"/>
            </a:pPr>
            <a:r>
              <a:rPr lang="en-US" altLang="zh-TW" sz="2400" dirty="0" smtClean="0"/>
              <a:t>SIGFOX</a:t>
            </a:r>
            <a:r>
              <a:rPr lang="zh-TW" altLang="en-US" sz="2400" dirty="0" smtClean="0"/>
              <a:t>針對物聯網應用的低傳送量設計解決方案</a:t>
            </a:r>
            <a:r>
              <a:rPr lang="en-US" altLang="zh-TW" sz="2400" dirty="0" smtClean="0"/>
              <a:t>-</a:t>
            </a:r>
          </a:p>
          <a:p>
            <a:pPr marL="342900" indent="-342900">
              <a:buFontTx/>
              <a:buChar char="-"/>
            </a:pPr>
            <a:r>
              <a:rPr lang="zh-TW" altLang="en-US" sz="2400" dirty="0" smtClean="0"/>
              <a:t>針對物聯網裝置有幾個設計</a:t>
            </a:r>
            <a:endParaRPr lang="en-US" altLang="zh-TW" sz="2400" dirty="0" smtClean="0"/>
          </a:p>
          <a:p>
            <a:pPr marL="800100" lvl="1" indent="-342900">
              <a:buFontTx/>
              <a:buChar char="-"/>
            </a:pPr>
            <a:r>
              <a:rPr lang="zh-TW" altLang="en-US" sz="2400" dirty="0" smtClean="0"/>
              <a:t>每天每個裝置最高可達</a:t>
            </a:r>
            <a:r>
              <a:rPr lang="en-US" altLang="zh-TW" sz="2400" dirty="0" smtClean="0"/>
              <a:t>140</a:t>
            </a:r>
            <a:r>
              <a:rPr lang="zh-TW" altLang="en-US" sz="2400" dirty="0" smtClean="0"/>
              <a:t>個訊息</a:t>
            </a:r>
            <a:endParaRPr lang="en-US" altLang="zh-TW" sz="2400" dirty="0" smtClean="0"/>
          </a:p>
          <a:p>
            <a:pPr marL="800100" lvl="1" indent="-342900">
              <a:buFontTx/>
              <a:buChar char="-"/>
            </a:pPr>
            <a:r>
              <a:rPr lang="zh-TW" altLang="en-US" sz="2400" dirty="0" smtClean="0"/>
              <a:t>每個訊息的傳遞資料量為</a:t>
            </a:r>
            <a:r>
              <a:rPr lang="en-US" altLang="zh-TW" sz="2400" dirty="0" smtClean="0"/>
              <a:t>12 bytes</a:t>
            </a:r>
          </a:p>
          <a:p>
            <a:pPr marL="800100" lvl="1" indent="-342900">
              <a:buFontTx/>
              <a:buChar char="-"/>
            </a:pPr>
            <a:r>
              <a:rPr lang="zh-TW" altLang="en-US" sz="2400" dirty="0" smtClean="0"/>
              <a:t>無線的傳輸量最高可達每秒</a:t>
            </a:r>
            <a:r>
              <a:rPr lang="en-US" altLang="zh-TW" sz="2400" dirty="0" smtClean="0"/>
              <a:t>100 bits</a:t>
            </a:r>
          </a:p>
          <a:p>
            <a:pPr marL="342900" indent="-342900">
              <a:buFontTx/>
              <a:buChar char="-"/>
            </a:pPr>
            <a:r>
              <a:rPr lang="zh-TW" altLang="en-US" sz="2400" baseline="0" dirty="0" smtClean="0"/>
              <a:t>基於</a:t>
            </a:r>
            <a:r>
              <a:rPr lang="en-US" altLang="zh-TW" sz="2400" dirty="0" smtClean="0"/>
              <a:t>Ultra-Narrow Band (UNB)</a:t>
            </a:r>
            <a:r>
              <a:rPr lang="zh-TW" altLang="en-US" sz="2400" dirty="0" smtClean="0"/>
              <a:t>提供的科技例如</a:t>
            </a:r>
            <a:r>
              <a:rPr lang="en-US" altLang="zh-TW" sz="2400" dirty="0" smtClean="0"/>
              <a:t> unlicensed ISM radio bands (in Europe, 868MHz; in the US, 915MHz)</a:t>
            </a:r>
          </a:p>
          <a:p>
            <a:pPr marL="342900" indent="-342900">
              <a:buFontTx/>
              <a:buChar char="-"/>
            </a:pPr>
            <a:r>
              <a:rPr lang="zh-TW" altLang="en-US" sz="2400" dirty="0" smtClean="0"/>
              <a:t>網路涵蓋範圍在鄉間約為</a:t>
            </a:r>
            <a:r>
              <a:rPr lang="en-US" altLang="zh-TW" sz="2400" dirty="0" smtClean="0"/>
              <a:t>30-50 km</a:t>
            </a:r>
            <a:r>
              <a:rPr lang="zh-TW" altLang="en-US" sz="2400" dirty="0" smtClean="0"/>
              <a:t>，在都市則可達</a:t>
            </a:r>
            <a:r>
              <a:rPr lang="en-US" altLang="zh-TW" sz="2400" dirty="0" smtClean="0"/>
              <a:t>3-10</a:t>
            </a:r>
            <a:r>
              <a:rPr lang="zh-TW" altLang="en-US" sz="2400" dirty="0" smtClean="0"/>
              <a:t> </a:t>
            </a:r>
            <a:r>
              <a:rPr lang="en-US" altLang="zh-TW" sz="2400" dirty="0" smtClean="0"/>
              <a:t>km</a:t>
            </a:r>
          </a:p>
          <a:p>
            <a:pPr marL="342900" indent="-342900">
              <a:buFontTx/>
              <a:buChar char="-"/>
            </a:pPr>
            <a:r>
              <a:rPr lang="zh-TW" altLang="en-US" sz="2400" dirty="0" smtClean="0"/>
              <a:t>部署在荷蘭、法國、英國、西班牙，以及美國的舊金山</a:t>
            </a:r>
            <a:endParaRPr lang="en-US" altLang="zh-TW" sz="2400"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solidFill>
                  <a:prstClr val="black"/>
                </a:solidFill>
              </a:rPr>
              <a:pPr/>
              <a:t>58</a:t>
            </a:fld>
            <a:endParaRPr lang="zh-TW" altLang="en-US">
              <a:solidFill>
                <a:prstClr val="black"/>
              </a:solidFill>
            </a:endParaRPr>
          </a:p>
        </p:txBody>
      </p:sp>
    </p:spTree>
    <p:extLst>
      <p:ext uri="{BB962C8B-B14F-4D97-AF65-F5344CB8AC3E}">
        <p14:creationId xmlns:p14="http://schemas.microsoft.com/office/powerpoint/2010/main" val="39610341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 </a:t>
            </a:r>
            <a:r>
              <a:rPr lang="en-US" altLang="zh-TW" dirty="0" err="1" smtClean="0"/>
              <a:t>Neul</a:t>
            </a:r>
            <a:r>
              <a:rPr lang="zh-TW" altLang="en-US" dirty="0" smtClean="0"/>
              <a:t> 提供高可擴充性獨特的廣域無線網路連線解決方案，提供室內的無線網路涵蓋範圍，在低耗下</a:t>
            </a:r>
            <a:r>
              <a:rPr lang="en-US" altLang="zh-TW" dirty="0" smtClean="0"/>
              <a:t>10-15</a:t>
            </a:r>
            <a:r>
              <a:rPr lang="zh-TW" altLang="en-US" dirty="0" smtClean="0"/>
              <a:t>年的電池壽命，以及不用繁雜的設定就可以全面提供安全性。</a:t>
            </a:r>
            <a:endParaRPr lang="en-US" altLang="zh-TW" dirty="0" smtClean="0"/>
          </a:p>
          <a:p>
            <a:pPr marL="0" indent="0">
              <a:buFontTx/>
              <a:buNone/>
            </a:pPr>
            <a:r>
              <a:rPr lang="en-US" altLang="zh-TW" dirty="0" smtClean="0"/>
              <a:t>- </a:t>
            </a:r>
            <a:r>
              <a:rPr lang="zh-TW" altLang="en-US" dirty="0" smtClean="0"/>
              <a:t>基於</a:t>
            </a:r>
            <a:r>
              <a:rPr lang="en-US" altLang="zh-TW" dirty="0" smtClean="0"/>
              <a:t>Weightless-N(</a:t>
            </a:r>
            <a:r>
              <a:rPr lang="zh-TW" altLang="en-US" dirty="0" smtClean="0"/>
              <a:t>基於</a:t>
            </a:r>
            <a:r>
              <a:rPr lang="en-US" altLang="zh-TW" dirty="0" smtClean="0"/>
              <a:t>ISM</a:t>
            </a:r>
            <a:r>
              <a:rPr lang="zh-TW" altLang="en-US" dirty="0" smtClean="0"/>
              <a:t>頻帶</a:t>
            </a:r>
            <a:r>
              <a:rPr lang="en-US" altLang="zh-TW" dirty="0" smtClean="0"/>
              <a:t>)</a:t>
            </a:r>
            <a:r>
              <a:rPr lang="zh-TW" altLang="en-US" dirty="0" smtClean="0"/>
              <a:t>，以及超窄頻帶 </a:t>
            </a:r>
            <a:r>
              <a:rPr lang="en-US" altLang="zh-TW" dirty="0" smtClean="0"/>
              <a:t>(UNB)</a:t>
            </a:r>
          </a:p>
          <a:p>
            <a:pPr marL="171450" indent="-171450">
              <a:buFontTx/>
              <a:buChar char="-"/>
            </a:pPr>
            <a:r>
              <a:rPr lang="zh-TW" altLang="en-US" dirty="0" smtClean="0"/>
              <a:t>在英國的</a:t>
            </a:r>
            <a:r>
              <a:rPr lang="zh-TW" altLang="en-US" baseline="0" dirty="0" smtClean="0"/>
              <a:t>米爾頓凱恩斯</a:t>
            </a:r>
            <a:r>
              <a:rPr lang="zh-TW" altLang="en-US" dirty="0" smtClean="0"/>
              <a:t>佈署並且試用</a:t>
            </a:r>
            <a:endParaRPr lang="en-US" altLang="zh-TW" dirty="0" smtClean="0"/>
          </a:p>
          <a:p>
            <a:pPr marL="171450" indent="-171450">
              <a:buFontTx/>
              <a:buChar char="-"/>
            </a:pPr>
            <a:r>
              <a:rPr lang="zh-TW" altLang="en-US" dirty="0" smtClean="0"/>
              <a:t>在</a:t>
            </a:r>
            <a:r>
              <a:rPr lang="en-US" altLang="zh-TW" dirty="0" smtClean="0"/>
              <a:t>2014</a:t>
            </a:r>
            <a:r>
              <a:rPr lang="zh-TW" altLang="en-US" dirty="0" smtClean="0"/>
              <a:t>年九月</a:t>
            </a:r>
            <a:r>
              <a:rPr lang="en-US" altLang="zh-TW" dirty="0" smtClean="0"/>
              <a:t>22</a:t>
            </a:r>
            <a:r>
              <a:rPr lang="zh-TW" altLang="en-US" dirty="0" smtClean="0"/>
              <a:t>號被華為以</a:t>
            </a:r>
            <a:r>
              <a:rPr lang="en-US" altLang="zh-TW" dirty="0" smtClean="0"/>
              <a:t>2500</a:t>
            </a:r>
            <a:r>
              <a:rPr lang="zh-TW" altLang="en-US" dirty="0" smtClean="0"/>
              <a:t>萬美元買下</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solidFill>
                  <a:prstClr val="black"/>
                </a:solidFill>
              </a:rPr>
              <a:pPr/>
              <a:t>59</a:t>
            </a:fld>
            <a:endParaRPr lang="zh-TW" altLang="en-US">
              <a:solidFill>
                <a:prstClr val="black"/>
              </a:solidFill>
            </a:endParaRPr>
          </a:p>
        </p:txBody>
      </p:sp>
    </p:spTree>
    <p:extLst>
      <p:ext uri="{BB962C8B-B14F-4D97-AF65-F5344CB8AC3E}">
        <p14:creationId xmlns:p14="http://schemas.microsoft.com/office/powerpoint/2010/main" val="105724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smtClean="0"/>
              <a:t>M2M</a:t>
            </a:r>
            <a:r>
              <a:rPr lang="zh-TW" altLang="en-US" dirty="0" smtClean="0"/>
              <a:t>通訊情景</a:t>
            </a:r>
            <a:endParaRPr lang="en-US" altLang="zh-TW" dirty="0" smtClean="0"/>
          </a:p>
          <a:p>
            <a:endParaRPr lang="en-US" altLang="zh-TW" dirty="0" smtClean="0"/>
          </a:p>
          <a:p>
            <a:r>
              <a:rPr lang="en-US" altLang="zh-TW" dirty="0" smtClean="0"/>
              <a:t>‧</a:t>
            </a:r>
            <a:r>
              <a:rPr lang="zh-TW" altLang="en-US" dirty="0" smtClean="0"/>
              <a:t>網路通訊情景</a:t>
            </a:r>
            <a:endParaRPr lang="en-US" altLang="zh-TW" dirty="0" smtClean="0"/>
          </a:p>
          <a:p>
            <a:r>
              <a:rPr lang="en-US" altLang="zh-TW" dirty="0" smtClean="0"/>
              <a:t>    –</a:t>
            </a:r>
            <a:r>
              <a:rPr lang="zh-TW" altLang="en-US" dirty="0" smtClean="0"/>
              <a:t>機器對機器</a:t>
            </a:r>
            <a:endParaRPr lang="en-US" altLang="zh-TW" dirty="0" smtClean="0"/>
          </a:p>
          <a:p>
            <a:r>
              <a:rPr lang="en-US" altLang="zh-TW" dirty="0" smtClean="0"/>
              <a:t>    –</a:t>
            </a:r>
            <a:r>
              <a:rPr lang="zh-TW" altLang="en-US" dirty="0" smtClean="0"/>
              <a:t>機器對伺服器</a:t>
            </a:r>
            <a:endParaRPr lang="en-US" altLang="zh-TW" dirty="0" smtClean="0"/>
          </a:p>
          <a:p>
            <a:r>
              <a:rPr lang="en-US" altLang="zh-TW" dirty="0" smtClean="0"/>
              <a:t>    –</a:t>
            </a:r>
            <a:r>
              <a:rPr lang="zh-TW" altLang="en-US" dirty="0" smtClean="0"/>
              <a:t>機器對閘道對伺服器</a:t>
            </a:r>
            <a:endParaRPr lang="en-US" altLang="zh-TW" dirty="0" smtClean="0"/>
          </a:p>
          <a:p>
            <a:endParaRPr lang="en-US" altLang="zh-TW" dirty="0" smtClean="0"/>
          </a:p>
          <a:p>
            <a:endParaRPr lang="en-US" altLang="zh-TW" dirty="0" smtClean="0"/>
          </a:p>
          <a:p>
            <a:r>
              <a:rPr lang="en-US" altLang="zh-TW" dirty="0" smtClean="0"/>
              <a:t>‧</a:t>
            </a:r>
            <a:r>
              <a:rPr lang="zh-TW" altLang="en-US" dirty="0" smtClean="0"/>
              <a:t>機器通訊情景</a:t>
            </a:r>
            <a:endParaRPr lang="en-US" altLang="zh-TW" dirty="0" smtClean="0"/>
          </a:p>
          <a:p>
            <a:r>
              <a:rPr lang="en-US" altLang="zh-TW" dirty="0" smtClean="0"/>
              <a:t>    –</a:t>
            </a:r>
            <a:r>
              <a:rPr lang="zh-CN" altLang="zh-TW" dirty="0" smtClean="0"/>
              <a:t>很少</a:t>
            </a:r>
            <a:r>
              <a:rPr lang="zh-TW" altLang="en-US" dirty="0" smtClean="0"/>
              <a:t>傳</a:t>
            </a:r>
            <a:r>
              <a:rPr lang="zh-CN" altLang="zh-TW" dirty="0" smtClean="0"/>
              <a:t>送</a:t>
            </a:r>
            <a:r>
              <a:rPr lang="zh-TW" altLang="en-US" dirty="0" smtClean="0"/>
              <a:t>資料</a:t>
            </a:r>
            <a:r>
              <a:rPr lang="zh-CN" altLang="zh-TW" dirty="0" smtClean="0"/>
              <a:t>和</a:t>
            </a:r>
            <a:r>
              <a:rPr lang="zh-TW" altLang="en-US" dirty="0" smtClean="0"/>
              <a:t>設備發起限定</a:t>
            </a:r>
            <a:r>
              <a:rPr lang="zh-CN" altLang="zh-TW" dirty="0" smtClean="0"/>
              <a:t/>
            </a:r>
            <a:br>
              <a:rPr lang="zh-CN" altLang="zh-TW" dirty="0" smtClean="0"/>
            </a:br>
            <a:r>
              <a:rPr lang="en-US" altLang="zh-CN" dirty="0" smtClean="0"/>
              <a:t>    </a:t>
            </a:r>
            <a:r>
              <a:rPr lang="en-US" altLang="zh-TW" dirty="0" smtClean="0"/>
              <a:t>–</a:t>
            </a:r>
            <a:r>
              <a:rPr lang="zh-CN" altLang="zh-TW" dirty="0" smtClean="0"/>
              <a:t>很少</a:t>
            </a:r>
            <a:r>
              <a:rPr lang="zh-TW" altLang="en-US" dirty="0" smtClean="0"/>
              <a:t>傳</a:t>
            </a:r>
            <a:r>
              <a:rPr lang="zh-CN" altLang="zh-TW" dirty="0" smtClean="0"/>
              <a:t>送</a:t>
            </a:r>
            <a:r>
              <a:rPr lang="zh-TW" altLang="en-US" dirty="0" smtClean="0"/>
              <a:t>資料</a:t>
            </a:r>
            <a:r>
              <a:rPr lang="zh-CN" altLang="zh-TW" dirty="0" smtClean="0"/>
              <a:t>但</a:t>
            </a:r>
            <a:r>
              <a:rPr lang="zh-TW" altLang="en-US" dirty="0" smtClean="0"/>
              <a:t>是設備要在控制可及範圍內</a:t>
            </a:r>
            <a:r>
              <a:rPr lang="zh-CN" altLang="zh-TW" dirty="0" smtClean="0"/>
              <a:t/>
            </a:r>
            <a:br>
              <a:rPr lang="zh-CN" altLang="zh-TW" dirty="0" smtClean="0"/>
            </a:br>
            <a:r>
              <a:rPr lang="en-US" altLang="zh-CN" dirty="0" smtClean="0"/>
              <a:t>    </a:t>
            </a:r>
            <a:r>
              <a:rPr lang="en-US" altLang="zh-TW" dirty="0" smtClean="0"/>
              <a:t>–</a:t>
            </a:r>
            <a:r>
              <a:rPr lang="zh-CN" altLang="zh-TW" dirty="0" smtClean="0"/>
              <a:t>需要不</a:t>
            </a:r>
            <a:r>
              <a:rPr lang="zh-TW" altLang="en-US" dirty="0" smtClean="0"/>
              <a:t>斷</a:t>
            </a:r>
            <a:r>
              <a:rPr lang="zh-CN" altLang="zh-TW" dirty="0" smtClean="0"/>
              <a:t>的</a:t>
            </a:r>
            <a:r>
              <a:rPr lang="zh-TW" altLang="en-US" dirty="0" smtClean="0"/>
              <a:t>傳送</a:t>
            </a:r>
            <a:r>
              <a:rPr lang="zh-CN" altLang="zh-TW" dirty="0" smtClean="0"/>
              <a:t>和接收</a:t>
            </a:r>
            <a:r>
              <a:rPr lang="zh-TW" altLang="en-US" dirty="0" smtClean="0"/>
              <a:t>資料</a:t>
            </a:r>
            <a:r>
              <a:rPr lang="zh-CN" altLang="zh-TW" dirty="0" smtClean="0"/>
              <a:t/>
            </a:r>
            <a:br>
              <a:rPr lang="zh-CN" altLang="zh-TW" dirty="0" smtClean="0"/>
            </a:br>
            <a:r>
              <a:rPr lang="en-US" altLang="zh-CN" dirty="0" smtClean="0"/>
              <a:t>    </a:t>
            </a:r>
            <a:r>
              <a:rPr lang="en-US" altLang="zh-TW" dirty="0" smtClean="0"/>
              <a:t>–</a:t>
            </a:r>
            <a:r>
              <a:rPr lang="zh-CN" altLang="zh-TW" dirty="0" smtClean="0"/>
              <a:t>偶</a:t>
            </a:r>
            <a:r>
              <a:rPr lang="zh-TW" altLang="en-US" dirty="0" smtClean="0"/>
              <a:t>爾</a:t>
            </a:r>
            <a:r>
              <a:rPr lang="zh-CN" altLang="zh-TW" dirty="0" smtClean="0"/>
              <a:t>需要</a:t>
            </a:r>
            <a:r>
              <a:rPr lang="zh-TW" altLang="en-US" dirty="0" smtClean="0"/>
              <a:t>傳</a:t>
            </a:r>
            <a:r>
              <a:rPr lang="zh-CN" altLang="zh-TW" dirty="0" smtClean="0"/>
              <a:t>送</a:t>
            </a:r>
            <a:r>
              <a:rPr lang="zh-TW" altLang="en-US" dirty="0" smtClean="0"/>
              <a:t>資料</a:t>
            </a:r>
            <a:r>
              <a:rPr lang="zh-CN" altLang="zh-TW" dirty="0" smtClean="0"/>
              <a:t/>
            </a:r>
            <a:br>
              <a:rPr lang="zh-CN" altLang="zh-TW" dirty="0" smtClean="0"/>
            </a:br>
            <a:r>
              <a:rPr lang="en-US" altLang="zh-CN" dirty="0" smtClean="0"/>
              <a:t>    </a:t>
            </a:r>
            <a:r>
              <a:rPr lang="en-US" altLang="zh-TW" dirty="0" smtClean="0"/>
              <a:t>–</a:t>
            </a:r>
            <a:r>
              <a:rPr lang="zh-CN" altLang="zh-TW" dirty="0" smtClean="0"/>
              <a:t>高</a:t>
            </a:r>
            <a:r>
              <a:rPr lang="zh-TW" altLang="en-US" dirty="0" smtClean="0"/>
              <a:t>頻寬資料</a:t>
            </a:r>
            <a:r>
              <a:rPr lang="zh-CN" altLang="zh-TW" dirty="0" smtClean="0"/>
              <a:t>，如</a:t>
            </a:r>
            <a:r>
              <a:rPr lang="zh-TW" altLang="en-US" dirty="0" smtClean="0"/>
              <a:t>視頻監控</a:t>
            </a:r>
            <a:r>
              <a:rPr lang="zh-CN" altLang="zh-TW" dirty="0" smtClean="0"/>
              <a:t/>
            </a:r>
            <a:br>
              <a:rPr lang="zh-CN" altLang="zh-TW" dirty="0" smtClean="0"/>
            </a:br>
            <a:r>
              <a:rPr lang="en-US" altLang="zh-CN" dirty="0" smtClean="0"/>
              <a:t>    </a:t>
            </a:r>
            <a:r>
              <a:rPr lang="en-US" altLang="zh-TW" dirty="0" smtClean="0"/>
              <a:t>–</a:t>
            </a:r>
            <a:r>
              <a:rPr lang="zh-CN" altLang="zh-TW" dirty="0" smtClean="0"/>
              <a:t>低</a:t>
            </a:r>
            <a:r>
              <a:rPr lang="zh-TW" altLang="en-US" dirty="0" smtClean="0"/>
              <a:t>頻寬資料，</a:t>
            </a:r>
            <a:r>
              <a:rPr lang="zh-CN" altLang="zh-TW" dirty="0" smtClean="0"/>
              <a:t>如</a:t>
            </a:r>
            <a:r>
              <a:rPr lang="zh-TW" altLang="en-US" dirty="0" smtClean="0"/>
              <a:t>儀表資料 </a:t>
            </a:r>
            <a:r>
              <a:rPr lang="en-US" altLang="zh-CN" dirty="0" smtClean="0"/>
              <a:t>(</a:t>
            </a:r>
            <a:r>
              <a:rPr lang="zh-TW" altLang="en-US" dirty="0" smtClean="0"/>
              <a:t>電表、水表等</a:t>
            </a:r>
            <a:r>
              <a:rPr lang="en-US" altLang="zh-CN" dirty="0" smtClean="0"/>
              <a:t>)</a:t>
            </a:r>
            <a:endParaRPr lang="zh-TW" altLang="en-US" dirty="0" smtClean="0"/>
          </a:p>
          <a:p>
            <a:endParaRPr lang="zh-TW" altLang="en-US" dirty="0" smtClean="0"/>
          </a:p>
        </p:txBody>
      </p:sp>
    </p:spTree>
    <p:extLst>
      <p:ext uri="{BB962C8B-B14F-4D97-AF65-F5344CB8AC3E}">
        <p14:creationId xmlns:p14="http://schemas.microsoft.com/office/powerpoint/2010/main" val="41899982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en-US" altLang="zh-TW" dirty="0" err="1" smtClean="0"/>
              <a:t>Nwave</a:t>
            </a:r>
            <a:r>
              <a:rPr lang="zh-TW" altLang="en-US" dirty="0" smtClean="0"/>
              <a:t>採用了先進的解調製技術到其網絡的</a:t>
            </a:r>
            <a:r>
              <a:rPr lang="en-US" altLang="zh-TW" dirty="0" smtClean="0"/>
              <a:t>ISM</a:t>
            </a:r>
            <a:r>
              <a:rPr lang="zh-TW" altLang="en-US" dirty="0" smtClean="0"/>
              <a:t>頻帶並與其他無線電技術共存。</a:t>
            </a:r>
            <a:endParaRPr lang="en-US" altLang="zh-TW" dirty="0" smtClean="0"/>
          </a:p>
          <a:p>
            <a:pPr marL="171450" indent="-171450">
              <a:buFontTx/>
              <a:buChar char="-"/>
            </a:pPr>
            <a:r>
              <a:rPr lang="zh-TW" altLang="en-US" dirty="0" smtClean="0"/>
              <a:t>不同於其他的物聯網通訊技術需要使用網狀網路，</a:t>
            </a:r>
            <a:r>
              <a:rPr lang="en-US" altLang="zh-TW" dirty="0" smtClean="0"/>
              <a:t>UNB</a:t>
            </a:r>
            <a:r>
              <a:rPr lang="zh-TW" altLang="en-US" dirty="0" smtClean="0"/>
              <a:t>具有高度可擴充性，能夠使用簡單的星狀拓樸</a:t>
            </a:r>
            <a:r>
              <a:rPr lang="en-US" altLang="zh-TW" dirty="0" smtClean="0"/>
              <a:t>(</a:t>
            </a:r>
            <a:r>
              <a:rPr lang="zh-TW" altLang="en-US" dirty="0" smtClean="0"/>
              <a:t>裝置可以直接與基地台進行通訊</a:t>
            </a:r>
            <a:r>
              <a:rPr lang="en-US" altLang="zh-TW" dirty="0" smtClean="0"/>
              <a:t>)</a:t>
            </a:r>
            <a:r>
              <a:rPr lang="zh-TW" altLang="en-US" dirty="0" smtClean="0"/>
              <a:t>去擁有高承載量的網路。</a:t>
            </a:r>
            <a:endParaRPr lang="en-US" altLang="zh-TW" dirty="0" smtClean="0"/>
          </a:p>
          <a:p>
            <a:pPr marL="171450" indent="-171450">
              <a:buFontTx/>
              <a:buChar char="-"/>
            </a:pPr>
            <a:r>
              <a:rPr lang="en-US" altLang="zh-TW" dirty="0" err="1" smtClean="0"/>
              <a:t>Nwave</a:t>
            </a:r>
            <a:r>
              <a:rPr lang="zh-TW" altLang="en-US" dirty="0" smtClean="0"/>
              <a:t>確保資料透過他的網路傳遞是安全的，因此它的平台是適合給資料需要高度隱私安全的應用程式。</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solidFill>
                  <a:prstClr val="black"/>
                </a:solidFill>
              </a:rPr>
              <a:pPr/>
              <a:t>60</a:t>
            </a:fld>
            <a:endParaRPr lang="zh-TW" altLang="en-US">
              <a:solidFill>
                <a:prstClr val="black"/>
              </a:solidFill>
            </a:endParaRPr>
          </a:p>
        </p:txBody>
      </p:sp>
    </p:spTree>
    <p:extLst>
      <p:ext uri="{BB962C8B-B14F-4D97-AF65-F5344CB8AC3E}">
        <p14:creationId xmlns:p14="http://schemas.microsoft.com/office/powerpoint/2010/main" val="25109739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dirty="0" err="1" smtClean="0"/>
              <a:t>Nwave</a:t>
            </a:r>
            <a:r>
              <a:rPr lang="zh-TW" altLang="en-US" dirty="0" smtClean="0"/>
              <a:t>在倫敦運作一個</a:t>
            </a:r>
            <a:r>
              <a:rPr lang="en-US" altLang="zh-TW" dirty="0" smtClean="0"/>
              <a:t>Weightless-N</a:t>
            </a:r>
            <a:r>
              <a:rPr lang="zh-TW" altLang="en-US" dirty="0" smtClean="0"/>
              <a:t>智慧城市的網路。</a:t>
            </a:r>
            <a:endParaRPr lang="en-US" altLang="zh-TW" dirty="0" smtClean="0"/>
          </a:p>
          <a:p>
            <a:pPr marL="171450" indent="-171450">
              <a:buFontTx/>
              <a:buChar char="-"/>
            </a:pPr>
            <a:r>
              <a:rPr lang="zh-TW" altLang="en-US" dirty="0" smtClean="0"/>
              <a:t>運作在低於</a:t>
            </a:r>
            <a:r>
              <a:rPr lang="en-US" altLang="zh-TW" dirty="0" smtClean="0"/>
              <a:t>1GHz</a:t>
            </a:r>
            <a:r>
              <a:rPr lang="zh-TW" altLang="en-US" dirty="0" smtClean="0"/>
              <a:t>，使用</a:t>
            </a:r>
            <a:r>
              <a:rPr lang="en-US" altLang="zh-TW" dirty="0" smtClean="0"/>
              <a:t>UNB</a:t>
            </a:r>
            <a:r>
              <a:rPr lang="zh-TW" altLang="en-US" dirty="0" smtClean="0"/>
              <a:t>技術免許可證的</a:t>
            </a:r>
            <a:r>
              <a:rPr lang="en-US" altLang="zh-TW" dirty="0" smtClean="0"/>
              <a:t>ISM</a:t>
            </a:r>
            <a:r>
              <a:rPr lang="zh-TW" altLang="en-US" dirty="0" smtClean="0"/>
              <a:t>頻譜，</a:t>
            </a:r>
            <a:r>
              <a:rPr lang="en-US" altLang="zh-TW" dirty="0" smtClean="0"/>
              <a:t>Weightless-N</a:t>
            </a:r>
            <a:r>
              <a:rPr lang="zh-TW" altLang="en-US" dirty="0" smtClean="0"/>
              <a:t>提供最一流的信號傳播特性，即使在複雜的城市</a:t>
            </a:r>
            <a:r>
              <a:rPr lang="en-US" altLang="zh-TW" dirty="0" smtClean="0"/>
              <a:t>(</a:t>
            </a:r>
            <a:r>
              <a:rPr lang="zh-TW" altLang="en-US" dirty="0" smtClean="0"/>
              <a:t>例如倫敦</a:t>
            </a:r>
            <a:r>
              <a:rPr lang="en-US" altLang="zh-TW" dirty="0" smtClean="0"/>
              <a:t>)</a:t>
            </a:r>
            <a:r>
              <a:rPr lang="zh-TW" altLang="en-US" dirty="0" smtClean="0"/>
              <a:t>環境下也擁有數公里的傳播範圍。</a:t>
            </a:r>
            <a:endParaRPr lang="en-US" altLang="zh-TW" dirty="0" smtClean="0"/>
          </a:p>
          <a:p>
            <a:pPr marL="171450" indent="-171450">
              <a:buFontTx/>
              <a:buChar char="-"/>
            </a:pPr>
            <a:r>
              <a:rPr lang="zh-TW" altLang="en-US" dirty="0" smtClean="0"/>
              <a:t>超低功耗提供終端裝置雖然使用傳統電池，卻能夠擁有特別長的電池壽命。</a:t>
            </a:r>
            <a:endParaRPr lang="en-US" altLang="zh-TW" dirty="0" smtClean="0"/>
          </a:p>
          <a:p>
            <a:pPr marL="171450" indent="-171450">
              <a:buFontTx/>
              <a:buChar char="-"/>
            </a:pPr>
            <a:r>
              <a:rPr lang="zh-TW" altLang="en-US" dirty="0" smtClean="0"/>
              <a:t>終端硬體、網路成本皆達到最低化。</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solidFill>
                  <a:prstClr val="black"/>
                </a:solidFill>
              </a:rPr>
              <a:pPr/>
              <a:t>61</a:t>
            </a:fld>
            <a:endParaRPr lang="zh-TW" altLang="en-US">
              <a:solidFill>
                <a:prstClr val="black"/>
              </a:solidFill>
            </a:endParaRPr>
          </a:p>
        </p:txBody>
      </p:sp>
    </p:spTree>
    <p:extLst>
      <p:ext uri="{BB962C8B-B14F-4D97-AF65-F5344CB8AC3E}">
        <p14:creationId xmlns:p14="http://schemas.microsoft.com/office/powerpoint/2010/main" val="36019037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solidFill>
                  <a:schemeClr val="tx1"/>
                </a:solidFill>
              </a:rPr>
              <a:t>LoRaWAN</a:t>
            </a:r>
            <a:r>
              <a:rPr lang="en-US" altLang="zh-TW" dirty="0" smtClean="0">
                <a:solidFill>
                  <a:schemeClr val="tx1"/>
                </a:solidFill>
              </a:rPr>
              <a:t>, </a:t>
            </a:r>
            <a:r>
              <a:rPr lang="en-US" altLang="zh-TW" dirty="0" err="1" smtClean="0">
                <a:solidFill>
                  <a:schemeClr val="tx1"/>
                </a:solidFill>
              </a:rPr>
              <a:t>NWave</a:t>
            </a:r>
            <a:r>
              <a:rPr lang="en-US" altLang="zh-TW" dirty="0" smtClean="0">
                <a:solidFill>
                  <a:schemeClr val="tx1"/>
                </a:solidFill>
              </a:rPr>
              <a:t>, </a:t>
            </a:r>
            <a:r>
              <a:rPr lang="en-US" altLang="zh-TW" dirty="0" err="1" smtClean="0">
                <a:solidFill>
                  <a:schemeClr val="tx1"/>
                </a:solidFill>
              </a:rPr>
              <a:t>Neul</a:t>
            </a:r>
            <a:r>
              <a:rPr lang="en-US" altLang="zh-TW" dirty="0" smtClean="0">
                <a:solidFill>
                  <a:schemeClr val="tx1"/>
                </a:solidFill>
              </a:rPr>
              <a:t> and </a:t>
            </a:r>
            <a:r>
              <a:rPr lang="en-US" altLang="zh-TW" dirty="0" err="1" smtClean="0">
                <a:solidFill>
                  <a:schemeClr val="tx1"/>
                </a:solidFill>
              </a:rPr>
              <a:t>Sigfox</a:t>
            </a:r>
            <a:r>
              <a:rPr lang="zh-TW" altLang="en-US" dirty="0" smtClean="0">
                <a:solidFill>
                  <a:schemeClr val="tx1"/>
                </a:solidFill>
              </a:rPr>
              <a:t>四者之間的比較</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62</a:t>
            </a:fld>
            <a:endParaRPr lang="zh-TW" altLang="en-US"/>
          </a:p>
        </p:txBody>
      </p:sp>
    </p:spTree>
    <p:extLst>
      <p:ext uri="{BB962C8B-B14F-4D97-AF65-F5344CB8AC3E}">
        <p14:creationId xmlns:p14="http://schemas.microsoft.com/office/powerpoint/2010/main" val="10458397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3GPP</a:t>
            </a:r>
            <a:r>
              <a:rPr kumimoji="1" lang="zh-TW" altLang="en-US" dirty="0" smtClean="0"/>
              <a:t>低功耗廣域網路</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63</a:t>
            </a:fld>
            <a:endParaRPr lang="zh-TW" altLang="en-US"/>
          </a:p>
        </p:txBody>
      </p:sp>
    </p:spTree>
    <p:extLst>
      <p:ext uri="{BB962C8B-B14F-4D97-AF65-F5344CB8AC3E}">
        <p14:creationId xmlns:p14="http://schemas.microsoft.com/office/powerpoint/2010/main" val="12123959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從</a:t>
            </a:r>
            <a:r>
              <a:rPr lang="en-US" altLang="zh-TW" dirty="0" smtClean="0"/>
              <a:t>2011</a:t>
            </a:r>
            <a:r>
              <a:rPr lang="zh-TW" altLang="en-US" dirty="0" smtClean="0"/>
              <a:t>九月起</a:t>
            </a:r>
            <a:r>
              <a:rPr lang="en-US" altLang="zh-TW" dirty="0" smtClean="0"/>
              <a:t>3GPP</a:t>
            </a:r>
            <a:r>
              <a:rPr lang="zh-TW" altLang="en-US" dirty="0" smtClean="0"/>
              <a:t>就在針對</a:t>
            </a:r>
            <a:r>
              <a:rPr lang="en-US" altLang="zh-TW" dirty="0" smtClean="0"/>
              <a:t>low-cost LTE</a:t>
            </a:r>
            <a:r>
              <a:rPr lang="zh-TW" altLang="en-US" dirty="0" smtClean="0"/>
              <a:t>進行研究</a:t>
            </a:r>
            <a:endParaRPr lang="en-US" altLang="zh-TW" dirty="0" smtClean="0"/>
          </a:p>
          <a:p>
            <a:r>
              <a:rPr lang="en-US" altLang="zh-TW" dirty="0" smtClean="0"/>
              <a:t>-</a:t>
            </a:r>
            <a:r>
              <a:rPr lang="zh-TW" altLang="en-US" dirty="0" smtClean="0"/>
              <a:t> 在</a:t>
            </a:r>
            <a:r>
              <a:rPr lang="en-US" altLang="zh-TW" dirty="0" smtClean="0"/>
              <a:t>Release 12</a:t>
            </a:r>
            <a:r>
              <a:rPr lang="zh-TW" altLang="en-US" dirty="0" smtClean="0"/>
              <a:t>他們已經提出</a:t>
            </a:r>
            <a:r>
              <a:rPr lang="en-US" altLang="zh-TW" dirty="0" smtClean="0"/>
              <a:t>LTE</a:t>
            </a:r>
            <a:r>
              <a:rPr lang="zh-TW" altLang="en-US" dirty="0" smtClean="0"/>
              <a:t> </a:t>
            </a:r>
            <a:r>
              <a:rPr lang="en-US" altLang="zh-TW" dirty="0" smtClean="0"/>
              <a:t>Cat0</a:t>
            </a:r>
            <a:r>
              <a:rPr lang="zh-TW" altLang="en-US" dirty="0" smtClean="0"/>
              <a:t>，另外在</a:t>
            </a:r>
            <a:r>
              <a:rPr lang="en-US" altLang="zh-TW" dirty="0" smtClean="0"/>
              <a:t>Release 13</a:t>
            </a:r>
            <a:r>
              <a:rPr lang="zh-TW" altLang="en-US" dirty="0" smtClean="0"/>
              <a:t>制定</a:t>
            </a:r>
            <a:r>
              <a:rPr lang="en-US" altLang="zh-TW" dirty="0" smtClean="0"/>
              <a:t>LTE-M</a:t>
            </a:r>
          </a:p>
          <a:p>
            <a:pPr marL="171450" indent="-171450">
              <a:buFontTx/>
              <a:buChar char="-"/>
            </a:pPr>
            <a:r>
              <a:rPr lang="zh-TW" altLang="en-US" dirty="0" smtClean="0"/>
              <a:t>針對這項研究目前主要的目標是去減少</a:t>
            </a:r>
            <a:r>
              <a:rPr lang="en-US" altLang="zh-TW" dirty="0" smtClean="0"/>
              <a:t>LTE</a:t>
            </a:r>
            <a:r>
              <a:rPr lang="zh-TW" altLang="en-US" dirty="0" smtClean="0"/>
              <a:t>裝置為了</a:t>
            </a:r>
            <a:r>
              <a:rPr lang="en-US" altLang="zh-TW" dirty="0" smtClean="0"/>
              <a:t>M2M</a:t>
            </a:r>
            <a:r>
              <a:rPr lang="zh-TW" altLang="en-US" dirty="0" smtClean="0"/>
              <a:t>進行優化的成本</a:t>
            </a:r>
            <a:endParaRPr lang="en-US" altLang="zh-TW" dirty="0" smtClean="0"/>
          </a:p>
          <a:p>
            <a:pPr marL="628650" lvl="1" indent="-171450">
              <a:buFontTx/>
              <a:buChar char="-"/>
            </a:pPr>
            <a:r>
              <a:rPr lang="zh-TW" altLang="en-US" dirty="0" smtClean="0"/>
              <a:t>辨識裝置的方法</a:t>
            </a:r>
            <a:endParaRPr lang="en-US" altLang="zh-TW" dirty="0" smtClean="0"/>
          </a:p>
          <a:p>
            <a:pPr marL="628650" lvl="1" indent="-171450">
              <a:buFontTx/>
              <a:buChar char="-"/>
            </a:pPr>
            <a:r>
              <a:rPr lang="zh-TW" altLang="en-US" dirty="0" smtClean="0"/>
              <a:t>減少頻寬</a:t>
            </a:r>
            <a:endParaRPr lang="en-US" altLang="zh-TW" dirty="0" smtClean="0"/>
          </a:p>
          <a:p>
            <a:pPr marL="628650" lvl="1" indent="-171450">
              <a:buFontTx/>
              <a:buChar char="-"/>
            </a:pPr>
            <a:r>
              <a:rPr lang="zh-TW" altLang="en-US" dirty="0" smtClean="0"/>
              <a:t>硬體設備的簡化</a:t>
            </a:r>
            <a:endParaRPr lang="en-US" altLang="zh-TW" dirty="0" smtClean="0"/>
          </a:p>
          <a:p>
            <a:pPr marL="628650" lvl="1" indent="-171450">
              <a:buFontTx/>
              <a:buChar char="-"/>
            </a:pPr>
            <a:r>
              <a:rPr lang="zh-TW" altLang="en-US" dirty="0" smtClean="0"/>
              <a:t>減少傳輸功率</a:t>
            </a:r>
            <a:endParaRPr lang="en-US" altLang="zh-TW" dirty="0" smtClean="0"/>
          </a:p>
          <a:p>
            <a:pPr marL="628650" lvl="1" indent="-171450">
              <a:buFontTx/>
              <a:buChar char="-"/>
            </a:pPr>
            <a:r>
              <a:rPr lang="zh-TW" altLang="en-US" dirty="0" smtClean="0"/>
              <a:t>降低最高速率</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64</a:t>
            </a:fld>
            <a:endParaRPr lang="zh-TW" altLang="en-US"/>
          </a:p>
        </p:txBody>
      </p:sp>
    </p:spTree>
    <p:extLst>
      <p:ext uri="{BB962C8B-B14F-4D97-AF65-F5344CB8AC3E}">
        <p14:creationId xmlns:p14="http://schemas.microsoft.com/office/powerpoint/2010/main" val="26076124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到</a:t>
            </a:r>
            <a:r>
              <a:rPr lang="en-US" altLang="zh-TW" dirty="0" smtClean="0"/>
              <a:t>2015</a:t>
            </a:r>
            <a:r>
              <a:rPr lang="zh-TW" altLang="en-US" dirty="0" smtClean="0"/>
              <a:t>三月的計畫</a:t>
            </a:r>
            <a:endParaRPr lang="en-US" altLang="zh-TW" dirty="0" smtClean="0"/>
          </a:p>
          <a:p>
            <a:r>
              <a:rPr lang="en-US" altLang="zh-TW" dirty="0" smtClean="0"/>
              <a:t>3GPP</a:t>
            </a:r>
            <a:r>
              <a:rPr lang="zh-TW" altLang="en-US" dirty="0" smtClean="0"/>
              <a:t>在</a:t>
            </a:r>
            <a:r>
              <a:rPr lang="en-US" altLang="zh-TW" dirty="0" smtClean="0"/>
              <a:t>Release 12</a:t>
            </a:r>
            <a:r>
              <a:rPr lang="zh-TW" altLang="en-US" dirty="0" smtClean="0"/>
              <a:t>針對</a:t>
            </a:r>
            <a:r>
              <a:rPr lang="en-US" altLang="zh-TW" dirty="0" smtClean="0"/>
              <a:t>LTE-M</a:t>
            </a:r>
            <a:r>
              <a:rPr lang="zh-TW" altLang="en-US" dirty="0" smtClean="0"/>
              <a:t>的更新</a:t>
            </a:r>
            <a:endParaRPr lang="en-US" altLang="zh-TW" dirty="0" smtClean="0"/>
          </a:p>
          <a:p>
            <a:pPr marL="171450" indent="-171450">
              <a:buFontTx/>
              <a:buChar char="-"/>
            </a:pPr>
            <a:r>
              <a:rPr lang="zh-TW" altLang="en-US" dirty="0" smtClean="0"/>
              <a:t>天線</a:t>
            </a:r>
            <a:endParaRPr lang="en-US" altLang="zh-TW" dirty="0" smtClean="0"/>
          </a:p>
          <a:p>
            <a:pPr marL="628650" lvl="1" indent="-171450">
              <a:buFontTx/>
              <a:buChar char="-"/>
            </a:pPr>
            <a:r>
              <a:rPr lang="zh-TW" altLang="en-US" dirty="0" smtClean="0"/>
              <a:t>在其他分類中使用</a:t>
            </a:r>
            <a:r>
              <a:rPr lang="en-US" altLang="zh-TW" dirty="0" smtClean="0"/>
              <a:t>2</a:t>
            </a:r>
            <a:r>
              <a:rPr lang="zh-TW" altLang="en-US" dirty="0" smtClean="0"/>
              <a:t>個接收天線，但在</a:t>
            </a:r>
            <a:r>
              <a:rPr lang="en-US" altLang="zh-TW" dirty="0" smtClean="0"/>
              <a:t>Cat0</a:t>
            </a:r>
            <a:r>
              <a:rPr lang="zh-TW" altLang="en-US" dirty="0" smtClean="0"/>
              <a:t>中只使用一個接收天線</a:t>
            </a:r>
            <a:endParaRPr lang="en-US" altLang="zh-TW" dirty="0" smtClean="0"/>
          </a:p>
          <a:p>
            <a:pPr marL="171450" indent="-171450">
              <a:buFontTx/>
              <a:buChar char="-"/>
            </a:pPr>
            <a:r>
              <a:rPr lang="zh-TW" altLang="en-US" dirty="0" smtClean="0"/>
              <a:t>傳輸區塊大小</a:t>
            </a:r>
            <a:endParaRPr lang="en-US" altLang="zh-TW" dirty="0" smtClean="0"/>
          </a:p>
          <a:p>
            <a:pPr marL="628650" lvl="1" indent="-171450">
              <a:buFontTx/>
              <a:buChar char="-"/>
            </a:pPr>
            <a:r>
              <a:rPr lang="zh-TW" altLang="en-US" dirty="0" smtClean="0"/>
              <a:t>單點傳送</a:t>
            </a:r>
            <a:r>
              <a:rPr lang="en-US" altLang="zh-TW" dirty="0" smtClean="0"/>
              <a:t>/</a:t>
            </a:r>
            <a:r>
              <a:rPr lang="zh-TW" altLang="en-US" dirty="0" smtClean="0"/>
              <a:t>接收最高可達每一子框架</a:t>
            </a:r>
            <a:r>
              <a:rPr lang="en-US" altLang="zh-TW" dirty="0" smtClean="0"/>
              <a:t>1000bits</a:t>
            </a:r>
          </a:p>
          <a:p>
            <a:pPr marL="628650" lvl="1" indent="-171450">
              <a:buFontTx/>
              <a:buChar char="-"/>
            </a:pPr>
            <a:r>
              <a:rPr lang="zh-TW" altLang="en-US" dirty="0" smtClean="0"/>
              <a:t>降低上傳</a:t>
            </a:r>
            <a:r>
              <a:rPr lang="en-US" altLang="zh-TW" dirty="0" smtClean="0"/>
              <a:t>/</a:t>
            </a:r>
            <a:r>
              <a:rPr lang="zh-TW" altLang="en-US" dirty="0" smtClean="0"/>
              <a:t>下載之最高資料傳輸率至每秒</a:t>
            </a:r>
            <a:r>
              <a:rPr lang="en-US" altLang="zh-TW" dirty="0" smtClean="0"/>
              <a:t>1Mb</a:t>
            </a:r>
          </a:p>
          <a:p>
            <a:pPr marL="171450" lvl="0" indent="-171450">
              <a:buFontTx/>
              <a:buChar char="-"/>
            </a:pPr>
            <a:r>
              <a:rPr lang="zh-TW" altLang="en-US" dirty="0" smtClean="0"/>
              <a:t>雙工</a:t>
            </a:r>
            <a:endParaRPr lang="en-US" altLang="zh-TW" dirty="0" smtClean="0"/>
          </a:p>
          <a:p>
            <a:pPr marL="628650" lvl="1" indent="-171450">
              <a:buFontTx/>
              <a:buChar char="-"/>
            </a:pPr>
            <a:r>
              <a:rPr lang="zh-TW" altLang="en-US" dirty="0" smtClean="0"/>
              <a:t>可以選用半雙工頻分雙工裝置</a:t>
            </a:r>
            <a:endParaRPr lang="en-US" altLang="zh-TW" dirty="0" smtClean="0"/>
          </a:p>
          <a:p>
            <a:endParaRPr lang="en-US" altLang="zh-TW" dirty="0" smtClean="0"/>
          </a:p>
          <a:p>
            <a:r>
              <a:rPr lang="zh-TW" altLang="en-US" dirty="0" smtClean="0"/>
              <a:t>在</a:t>
            </a:r>
            <a:r>
              <a:rPr lang="en-US" altLang="zh-TW" dirty="0" smtClean="0"/>
              <a:t>Release</a:t>
            </a:r>
            <a:r>
              <a:rPr lang="en-US" altLang="zh-TW" baseline="0" dirty="0" smtClean="0"/>
              <a:t> 12</a:t>
            </a:r>
            <a:r>
              <a:rPr lang="zh-TW" altLang="en-US" baseline="0" dirty="0" smtClean="0"/>
              <a:t>中讓</a:t>
            </a:r>
            <a:r>
              <a:rPr lang="en-US" altLang="zh-TW" baseline="0" dirty="0" smtClean="0"/>
              <a:t>LTE-Advanced</a:t>
            </a:r>
            <a:r>
              <a:rPr lang="zh-TW" altLang="en-US" baseline="0" dirty="0" smtClean="0"/>
              <a:t>能夠支援</a:t>
            </a:r>
            <a:r>
              <a:rPr lang="en-US" altLang="zh-TW" baseline="0" dirty="0" smtClean="0"/>
              <a:t>MTC/M2M</a:t>
            </a:r>
            <a:r>
              <a:rPr lang="zh-TW" altLang="en-US" baseline="0" dirty="0" smtClean="0"/>
              <a:t>應用</a:t>
            </a:r>
            <a:endParaRPr lang="en-US" altLang="zh-TW" baseline="0" dirty="0" smtClean="0"/>
          </a:p>
          <a:p>
            <a:r>
              <a:rPr lang="en-US" altLang="zh-TW" baseline="0" dirty="0" smtClean="0"/>
              <a:t>(MTC:</a:t>
            </a:r>
            <a:r>
              <a:rPr lang="zh-TW" altLang="en-US" baseline="0" dirty="0" smtClean="0"/>
              <a:t> </a:t>
            </a:r>
            <a:r>
              <a:rPr lang="en-US" altLang="zh-TW" baseline="0" dirty="0" smtClean="0"/>
              <a:t>machine type communication)</a:t>
            </a:r>
          </a:p>
          <a:p>
            <a:r>
              <a:rPr lang="zh-TW" altLang="en-US" baseline="0" dirty="0" smtClean="0"/>
              <a:t>他們將傳送</a:t>
            </a:r>
            <a:r>
              <a:rPr lang="en-US" altLang="zh-TW" baseline="0" dirty="0" smtClean="0"/>
              <a:t>/</a:t>
            </a:r>
            <a:r>
              <a:rPr lang="zh-TW" altLang="en-US" baseline="0" dirty="0" smtClean="0"/>
              <a:t>接收用頻率及時間去分割，結合了全雙工的頻分雙工及時分雙工</a:t>
            </a:r>
            <a:endParaRPr lang="en-US" altLang="zh-TW" baseline="0" dirty="0" smtClean="0"/>
          </a:p>
          <a:p>
            <a:pPr marL="0" lvl="1" defTabSz="947593">
              <a:defRPr/>
            </a:pPr>
            <a:endParaRPr lang="en-US" altLang="zh-TW" dirty="0" smtClean="0"/>
          </a:p>
          <a:p>
            <a:pPr marL="0" lvl="1" defTabSz="947593">
              <a:defRPr/>
            </a:pPr>
            <a:r>
              <a:rPr lang="zh-TW" altLang="en-US" dirty="0" smtClean="0"/>
              <a:t>半</a:t>
            </a:r>
            <a:r>
              <a:rPr lang="zh-TW" altLang="en-US" dirty="0"/>
              <a:t>雙工是指終端設備同時利用頻率及時間，將資料的傳送和接收分開，以何種雙工模式操作則視終端裝置的能力而</a:t>
            </a:r>
            <a:r>
              <a:rPr lang="zh-TW" altLang="en-US" dirty="0" smtClean="0"/>
              <a:t>定</a:t>
            </a:r>
            <a:endParaRPr lang="en-US" altLang="zh-TW" dirty="0"/>
          </a:p>
        </p:txBody>
      </p:sp>
      <p:sp>
        <p:nvSpPr>
          <p:cNvPr id="4" name="投影片編號版面配置區 3"/>
          <p:cNvSpPr>
            <a:spLocks noGrp="1"/>
          </p:cNvSpPr>
          <p:nvPr>
            <p:ph type="sldNum" sz="quarter" idx="10"/>
          </p:nvPr>
        </p:nvSpPr>
        <p:spPr/>
        <p:txBody>
          <a:bodyPr/>
          <a:lstStyle/>
          <a:p>
            <a:fld id="{57D30D41-AACF-43B8-9D21-753A0FB107F5}" type="slidenum">
              <a:rPr lang="zh-TW" altLang="en-US" smtClean="0"/>
              <a:t>65</a:t>
            </a:fld>
            <a:endParaRPr lang="zh-TW" altLang="en-US"/>
          </a:p>
        </p:txBody>
      </p:sp>
    </p:spTree>
    <p:extLst>
      <p:ext uri="{BB962C8B-B14F-4D97-AF65-F5344CB8AC3E}">
        <p14:creationId xmlns:p14="http://schemas.microsoft.com/office/powerpoint/2010/main" val="10030563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1" dirty="0" smtClean="0"/>
              <a:t>目標</a:t>
            </a:r>
            <a:endParaRPr kumimoji="1" lang="en-US" altLang="zh-TW" b="1" dirty="0" smtClean="0"/>
          </a:p>
          <a:p>
            <a:pPr marL="171450" indent="-171450">
              <a:buFont typeface="Arial" charset="0"/>
              <a:buChar char="•"/>
            </a:pPr>
            <a:r>
              <a:rPr kumimoji="1" lang="zh-TW" altLang="en-US" dirty="0" smtClean="0"/>
              <a:t>電池壽命長：使用</a:t>
            </a:r>
            <a:r>
              <a:rPr kumimoji="1" lang="en-US" altLang="zh-TW" dirty="0" smtClean="0"/>
              <a:t>5</a:t>
            </a:r>
            <a:r>
              <a:rPr kumimoji="1" lang="zh-TW" altLang="en-US" dirty="0" smtClean="0"/>
              <a:t>瓦小時電池工作約</a:t>
            </a:r>
            <a:r>
              <a:rPr kumimoji="1" lang="en-US" altLang="zh-TW" dirty="0" smtClean="0"/>
              <a:t>10</a:t>
            </a:r>
            <a:r>
              <a:rPr kumimoji="1" lang="zh-TW" altLang="en-US" dirty="0" smtClean="0"/>
              <a:t>年</a:t>
            </a:r>
            <a:endParaRPr kumimoji="1" lang="en-US" altLang="zh-TW" dirty="0" smtClean="0"/>
          </a:p>
          <a:p>
            <a:pPr marL="171450" indent="-171450">
              <a:buFont typeface="Arial" charset="0"/>
              <a:buChar char="•"/>
            </a:pPr>
            <a:r>
              <a:rPr kumimoji="1" lang="zh-TW" altLang="en-US" dirty="0" smtClean="0"/>
              <a:t>低的設備成本：與</a:t>
            </a:r>
            <a:r>
              <a:rPr kumimoji="1" lang="en-US" altLang="zh-TW" dirty="0" smtClean="0"/>
              <a:t>GPRS / GSM</a:t>
            </a:r>
            <a:r>
              <a:rPr kumimoji="1" lang="zh-TW" altLang="en-US" dirty="0" smtClean="0"/>
              <a:t>設備相當</a:t>
            </a:r>
            <a:endParaRPr kumimoji="1" lang="en-US" altLang="zh-TW" dirty="0" smtClean="0"/>
          </a:p>
          <a:p>
            <a:pPr marL="171450" indent="-171450">
              <a:buFont typeface="Arial" charset="0"/>
              <a:buChar char="•"/>
            </a:pPr>
            <a:r>
              <a:rPr kumimoji="1" lang="zh-TW" altLang="en-US" dirty="0" smtClean="0"/>
              <a:t>擴展覆蓋：</a:t>
            </a:r>
            <a:r>
              <a:rPr kumimoji="1" lang="en-US" altLang="zh-TW" dirty="0" smtClean="0"/>
              <a:t>&gt; 155.7 dB</a:t>
            </a:r>
            <a:r>
              <a:rPr kumimoji="1" lang="zh-TW" altLang="en-US" dirty="0" smtClean="0"/>
              <a:t>最大耦合損耗（</a:t>
            </a:r>
            <a:r>
              <a:rPr kumimoji="1" lang="en-US" altLang="zh-TW" dirty="0" smtClean="0"/>
              <a:t>MCL</a:t>
            </a:r>
            <a:r>
              <a:rPr kumimoji="1" lang="zh-TW" altLang="en-US" dirty="0" smtClean="0"/>
              <a:t>）</a:t>
            </a:r>
            <a:endParaRPr kumimoji="1" lang="en-US" altLang="zh-TW" dirty="0" smtClean="0"/>
          </a:p>
          <a:p>
            <a:pPr marL="171450" indent="-171450">
              <a:buFont typeface="Arial" charset="0"/>
              <a:buChar char="•"/>
            </a:pPr>
            <a:r>
              <a:rPr kumimoji="1" lang="zh-TW" altLang="en-US" dirty="0" smtClean="0"/>
              <a:t>可變速率：根據覆蓋需要，</a:t>
            </a:r>
            <a:r>
              <a:rPr kumimoji="1" lang="en-US" altLang="zh-TW" dirty="0" smtClean="0"/>
              <a:t>〜10 kbps</a:t>
            </a:r>
            <a:r>
              <a:rPr kumimoji="1" lang="zh-TW" altLang="en-US" dirty="0" smtClean="0"/>
              <a:t>至</a:t>
            </a:r>
            <a:r>
              <a:rPr kumimoji="1" lang="en-US" altLang="zh-TW" dirty="0" smtClean="0"/>
              <a:t>1 Mbps</a:t>
            </a:r>
          </a:p>
          <a:p>
            <a:r>
              <a:rPr kumimoji="1" lang="zh-TW" altLang="en-US" b="1" dirty="0" smtClean="0"/>
              <a:t>部署</a:t>
            </a:r>
            <a:endParaRPr kumimoji="1" lang="en-US" altLang="zh-TW" b="1" dirty="0" smtClean="0"/>
          </a:p>
          <a:p>
            <a:pPr marL="171450" indent="-171450">
              <a:buFont typeface="Arial" charset="0"/>
              <a:buChar char="•"/>
            </a:pPr>
            <a:r>
              <a:rPr kumimoji="1" lang="zh-TW" altLang="en-US" dirty="0" smtClean="0"/>
              <a:t>可以部署在任何</a:t>
            </a:r>
            <a:r>
              <a:rPr kumimoji="1" lang="en-US" altLang="zh-TW" dirty="0" smtClean="0"/>
              <a:t>LTE</a:t>
            </a:r>
            <a:r>
              <a:rPr kumimoji="1" lang="zh-TW" altLang="en-US" dirty="0" smtClean="0"/>
              <a:t>頻譜</a:t>
            </a:r>
            <a:endParaRPr kumimoji="1" lang="en-US" altLang="zh-TW" dirty="0" smtClean="0"/>
          </a:p>
          <a:p>
            <a:pPr marL="171450" indent="-171450">
              <a:buFont typeface="Arial" charset="0"/>
              <a:buChar char="•"/>
            </a:pPr>
            <a:r>
              <a:rPr kumimoji="1" lang="zh-TW" altLang="en-US" dirty="0" smtClean="0"/>
              <a:t>與同一帶寬內的其他</a:t>
            </a:r>
            <a:r>
              <a:rPr kumimoji="1" lang="en-US" altLang="zh-TW" dirty="0" smtClean="0"/>
              <a:t>LTE</a:t>
            </a:r>
            <a:r>
              <a:rPr kumimoji="1" lang="zh-TW" altLang="en-US" dirty="0" smtClean="0"/>
              <a:t>服務共存</a:t>
            </a:r>
            <a:endParaRPr kumimoji="1" lang="en-US" altLang="zh-TW" dirty="0" smtClean="0"/>
          </a:p>
          <a:p>
            <a:pPr marL="171450" indent="-171450">
              <a:buFont typeface="Arial" charset="0"/>
              <a:buChar char="•"/>
            </a:pPr>
            <a:r>
              <a:rPr kumimoji="1" lang="zh-TW" altLang="en-US" dirty="0" smtClean="0"/>
              <a:t>支持</a:t>
            </a:r>
            <a:r>
              <a:rPr kumimoji="1" lang="en-US" altLang="zh-TW" dirty="0" smtClean="0"/>
              <a:t>FDD</a:t>
            </a:r>
            <a:r>
              <a:rPr kumimoji="1" lang="zh-TW" altLang="en-US" dirty="0" smtClean="0"/>
              <a:t>，</a:t>
            </a:r>
            <a:r>
              <a:rPr kumimoji="1" lang="en-US" altLang="zh-TW" dirty="0" smtClean="0"/>
              <a:t>TDD</a:t>
            </a:r>
            <a:r>
              <a:rPr kumimoji="1" lang="zh-TW" altLang="en-US" dirty="0" smtClean="0"/>
              <a:t>和半雙工（</a:t>
            </a:r>
            <a:r>
              <a:rPr kumimoji="1" lang="en-US" altLang="zh-TW" dirty="0" smtClean="0"/>
              <a:t>HD</a:t>
            </a:r>
            <a:r>
              <a:rPr kumimoji="1" lang="zh-TW" altLang="en-US" dirty="0" smtClean="0"/>
              <a:t>）模式</a:t>
            </a:r>
            <a:endParaRPr kumimoji="1" lang="en-US" altLang="zh-TW" dirty="0" smtClean="0"/>
          </a:p>
          <a:p>
            <a:pPr marL="171450" indent="-171450">
              <a:buFont typeface="Arial" charset="0"/>
              <a:buChar char="•"/>
            </a:pPr>
            <a:r>
              <a:rPr kumimoji="1" lang="zh-TW" altLang="en-US" dirty="0" smtClean="0"/>
              <a:t>重用現有的</a:t>
            </a:r>
            <a:r>
              <a:rPr kumimoji="1" lang="en-US" altLang="zh-TW" dirty="0" smtClean="0"/>
              <a:t>LTE</a:t>
            </a:r>
            <a:r>
              <a:rPr kumimoji="1" lang="zh-TW" altLang="en-US" dirty="0" smtClean="0"/>
              <a:t>基站與軟件更新</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66</a:t>
            </a:fld>
            <a:endParaRPr lang="zh-TW" altLang="en-US"/>
          </a:p>
        </p:txBody>
      </p:sp>
    </p:spTree>
    <p:extLst>
      <p:ext uri="{BB962C8B-B14F-4D97-AF65-F5344CB8AC3E}">
        <p14:creationId xmlns:p14="http://schemas.microsoft.com/office/powerpoint/2010/main" val="10953433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1" dirty="0" smtClean="0"/>
              <a:t>主要</a:t>
            </a:r>
            <a:r>
              <a:rPr kumimoji="1" lang="en-US" altLang="zh-TW" b="1" dirty="0" smtClean="0"/>
              <a:t>PHY / RF</a:t>
            </a:r>
            <a:r>
              <a:rPr kumimoji="1" lang="zh-TW" altLang="en-US" b="1" dirty="0" smtClean="0"/>
              <a:t>特性</a:t>
            </a:r>
            <a:endParaRPr kumimoji="1" lang="en-US" altLang="zh-TW" b="1" dirty="0" smtClean="0"/>
          </a:p>
          <a:p>
            <a:pPr marL="171450" indent="-171450">
              <a:buFont typeface="Arial" charset="0"/>
              <a:buChar char="•"/>
            </a:pPr>
            <a:r>
              <a:rPr kumimoji="1" lang="zh-TW" altLang="en-US" dirty="0" smtClean="0"/>
              <a:t>窄帶工作帶寬為</a:t>
            </a:r>
            <a:r>
              <a:rPr kumimoji="1" lang="en-US" altLang="zh-TW" dirty="0" smtClean="0"/>
              <a:t>1.08 MHz</a:t>
            </a:r>
          </a:p>
          <a:p>
            <a:pPr marL="171450" indent="-171450">
              <a:buFont typeface="Arial" charset="0"/>
              <a:buChar char="•"/>
            </a:pPr>
            <a:r>
              <a:rPr kumimoji="1" lang="zh-TW" altLang="en-US" dirty="0" smtClean="0"/>
              <a:t>具有用於頻率分集的窄帶重調諧的跳頻</a:t>
            </a:r>
            <a:endParaRPr kumimoji="1" lang="en-US" altLang="zh-TW" dirty="0" smtClean="0"/>
          </a:p>
          <a:p>
            <a:pPr marL="171450" indent="-171450">
              <a:buFont typeface="Arial" charset="0"/>
              <a:buChar char="•"/>
            </a:pPr>
            <a:r>
              <a:rPr kumimoji="1" lang="en-US" altLang="zh-TW" dirty="0" smtClean="0"/>
              <a:t>TTI</a:t>
            </a:r>
            <a:r>
              <a:rPr kumimoji="1" lang="zh-TW" altLang="en-US" dirty="0" smtClean="0"/>
              <a:t>綁定</a:t>
            </a:r>
            <a:r>
              <a:rPr kumimoji="1" lang="en-US" altLang="zh-TW" dirty="0" smtClean="0"/>
              <a:t>/</a:t>
            </a:r>
            <a:r>
              <a:rPr kumimoji="1" lang="zh-TW" altLang="en-US" dirty="0" smtClean="0"/>
              <a:t>重複以實現大覆蓋增強</a:t>
            </a:r>
            <a:endParaRPr kumimoji="1" lang="en-US" altLang="zh-TW" dirty="0" smtClean="0"/>
          </a:p>
          <a:p>
            <a:pPr marL="171450" indent="-171450">
              <a:buFont typeface="Arial" charset="0"/>
              <a:buChar char="•"/>
            </a:pPr>
            <a:r>
              <a:rPr kumimoji="1" lang="zh-TW" altLang="en-US" dirty="0" smtClean="0"/>
              <a:t>新的</a:t>
            </a:r>
            <a:r>
              <a:rPr kumimoji="1" lang="en-US" altLang="zh-TW" dirty="0" smtClean="0"/>
              <a:t>UE</a:t>
            </a:r>
            <a:r>
              <a:rPr kumimoji="1" lang="zh-TW" altLang="en-US" dirty="0" smtClean="0"/>
              <a:t>功率等級為</a:t>
            </a:r>
            <a:r>
              <a:rPr kumimoji="1" lang="en-US" altLang="zh-TW" dirty="0" smtClean="0"/>
              <a:t>20 </a:t>
            </a:r>
            <a:r>
              <a:rPr kumimoji="1" lang="en-US" altLang="zh-TW" dirty="0" err="1" smtClean="0"/>
              <a:t>dBm</a:t>
            </a:r>
            <a:endParaRPr kumimoji="1" lang="en-US" altLang="zh-TW" dirty="0" smtClean="0"/>
          </a:p>
          <a:p>
            <a:pPr marL="171450" indent="-171450">
              <a:buFont typeface="Arial" charset="0"/>
              <a:buChar char="•"/>
            </a:pPr>
            <a:r>
              <a:rPr kumimoji="1" lang="zh-TW" altLang="en-US" dirty="0" smtClean="0"/>
              <a:t>進一步降低成本超過</a:t>
            </a:r>
            <a:r>
              <a:rPr kumimoji="1" lang="en-US" altLang="zh-TW" dirty="0" smtClean="0"/>
              <a:t>Cat 0</a:t>
            </a:r>
            <a:r>
              <a:rPr kumimoji="1" lang="zh-TW" altLang="en-US" dirty="0" smtClean="0"/>
              <a:t>（無寬帶控制信道，減少的</a:t>
            </a:r>
            <a:r>
              <a:rPr kumimoji="1" lang="en-US" altLang="zh-TW" dirty="0" smtClean="0"/>
              <a:t>TM</a:t>
            </a:r>
            <a:r>
              <a:rPr kumimoji="1" lang="zh-TW" altLang="en-US" dirty="0" smtClean="0"/>
              <a:t>支持，減少的</a:t>
            </a:r>
            <a:r>
              <a:rPr kumimoji="1" lang="en-US" altLang="zh-TW" dirty="0" smtClean="0"/>
              <a:t>HARQ</a:t>
            </a:r>
            <a:r>
              <a:rPr kumimoji="1" lang="zh-TW" altLang="en-US" dirty="0" smtClean="0"/>
              <a:t>）</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67</a:t>
            </a:fld>
            <a:endParaRPr lang="zh-TW" altLang="en-US"/>
          </a:p>
        </p:txBody>
      </p:sp>
    </p:spTree>
    <p:extLst>
      <p:ext uri="{BB962C8B-B14F-4D97-AF65-F5344CB8AC3E}">
        <p14:creationId xmlns:p14="http://schemas.microsoft.com/office/powerpoint/2010/main" val="8243582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1" dirty="0" smtClean="0"/>
              <a:t>目標</a:t>
            </a:r>
            <a:endParaRPr kumimoji="1" lang="en-US" altLang="zh-TW" b="1" dirty="0" smtClean="0"/>
          </a:p>
          <a:p>
            <a:r>
              <a:rPr kumimoji="1" lang="zh-TW" altLang="en-US" dirty="0" smtClean="0"/>
              <a:t>甚至比</a:t>
            </a:r>
            <a:r>
              <a:rPr kumimoji="1" lang="en-US" altLang="zh-TW" dirty="0" err="1" smtClean="0"/>
              <a:t>eMTC</a:t>
            </a:r>
            <a:r>
              <a:rPr kumimoji="1" lang="zh-TW" altLang="en-US" dirty="0" smtClean="0"/>
              <a:t>成本低</a:t>
            </a:r>
            <a:endParaRPr kumimoji="1" lang="en-US" altLang="zh-TW" dirty="0" smtClean="0"/>
          </a:p>
          <a:p>
            <a:r>
              <a:rPr kumimoji="1" lang="zh-TW" altLang="en-US" dirty="0" smtClean="0"/>
              <a:t>擴展覆蓋：最大耦合損耗為</a:t>
            </a:r>
            <a:r>
              <a:rPr kumimoji="1" lang="en-US" altLang="zh-TW" dirty="0" smtClean="0"/>
              <a:t>164 dB</a:t>
            </a:r>
          </a:p>
          <a:p>
            <a:r>
              <a:rPr kumimoji="1" lang="zh-TW" altLang="en-US" dirty="0" smtClean="0"/>
              <a:t>長電池壽命：</a:t>
            </a:r>
            <a:r>
              <a:rPr kumimoji="1" lang="en-US" altLang="zh-TW" dirty="0" smtClean="0"/>
              <a:t>10</a:t>
            </a:r>
            <a:r>
              <a:rPr kumimoji="1" lang="zh-TW" altLang="en-US" dirty="0" smtClean="0"/>
              <a:t>年與</a:t>
            </a:r>
            <a:r>
              <a:rPr kumimoji="1" lang="en-US" altLang="zh-TW" dirty="0" smtClean="0"/>
              <a:t>5</a:t>
            </a:r>
            <a:r>
              <a:rPr kumimoji="1" lang="zh-TW" altLang="en-US" dirty="0" smtClean="0"/>
              <a:t>瓦小時電池</a:t>
            </a:r>
            <a:endParaRPr kumimoji="1" lang="en-US" altLang="zh-TW" dirty="0" smtClean="0"/>
          </a:p>
          <a:p>
            <a:r>
              <a:rPr kumimoji="1" lang="zh-TW" altLang="en-US" dirty="0" smtClean="0"/>
              <a:t>支持大量設備：每個單元約</a:t>
            </a:r>
            <a:r>
              <a:rPr kumimoji="1" lang="en-US" altLang="zh-TW" dirty="0" smtClean="0"/>
              <a:t>50,000</a:t>
            </a:r>
            <a:r>
              <a:rPr kumimoji="1" lang="zh-TW" altLang="en-US" dirty="0" smtClean="0"/>
              <a:t>個</a:t>
            </a:r>
            <a:endParaRPr kumimoji="1" lang="en-US" altLang="zh-TW" dirty="0" smtClean="0"/>
          </a:p>
          <a:p>
            <a:endParaRPr kumimoji="1" lang="en-US" altLang="zh-TW" dirty="0" smtClean="0"/>
          </a:p>
          <a:p>
            <a:r>
              <a:rPr kumimoji="1" lang="zh-TW" altLang="en-US" b="1" dirty="0" smtClean="0"/>
              <a:t>主要簡化</a:t>
            </a:r>
            <a:endParaRPr kumimoji="1" lang="en-US" altLang="zh-TW" b="1" dirty="0" smtClean="0"/>
          </a:p>
          <a:p>
            <a:r>
              <a:rPr kumimoji="1" lang="zh-TW" altLang="en-US" dirty="0" smtClean="0"/>
              <a:t>降低數據速率</a:t>
            </a:r>
            <a:r>
              <a:rPr kumimoji="1" lang="en-US" altLang="zh-TW" dirty="0" smtClean="0"/>
              <a:t>/</a:t>
            </a:r>
            <a:r>
              <a:rPr kumimoji="1" lang="zh-TW" altLang="en-US" dirty="0" smtClean="0"/>
              <a:t>帶寬，移動性支持和進一步的協議優化</a:t>
            </a:r>
            <a:endParaRPr kumimoji="1" lang="en-US" altLang="zh-TW" dirty="0" smtClean="0"/>
          </a:p>
          <a:p>
            <a:endParaRPr kumimoji="1" lang="en-US" altLang="zh-TW" dirty="0" smtClean="0"/>
          </a:p>
          <a:p>
            <a:r>
              <a:rPr kumimoji="1" lang="en-US" altLang="zh-TW" b="1" dirty="0" smtClean="0"/>
              <a:t>NB-IoT</a:t>
            </a:r>
            <a:r>
              <a:rPr kumimoji="1" lang="zh-TW" altLang="en-US" b="1" dirty="0" smtClean="0"/>
              <a:t>支持</a:t>
            </a:r>
            <a:r>
              <a:rPr kumimoji="1" lang="en-US" altLang="zh-TW" b="1" dirty="0" smtClean="0"/>
              <a:t>3</a:t>
            </a:r>
            <a:r>
              <a:rPr kumimoji="1" lang="zh-TW" altLang="en-US" b="1" dirty="0" smtClean="0"/>
              <a:t>種操作模式</a:t>
            </a:r>
            <a:r>
              <a:rPr kumimoji="1" lang="zh-TW" altLang="en-US" dirty="0" smtClean="0"/>
              <a:t>：</a:t>
            </a:r>
            <a:endParaRPr kumimoji="1" lang="en-US" altLang="zh-TW" dirty="0" smtClean="0"/>
          </a:p>
          <a:p>
            <a:r>
              <a:rPr kumimoji="1" lang="zh-TW" altLang="en-US" b="1" dirty="0" smtClean="0"/>
              <a:t>獨立</a:t>
            </a:r>
            <a:r>
              <a:rPr kumimoji="1" lang="zh-TW" altLang="en-US" dirty="0" smtClean="0"/>
              <a:t>：使用獨立的載波，例如。 頻譜，由</a:t>
            </a:r>
            <a:r>
              <a:rPr kumimoji="1" lang="en-US" altLang="zh-TW" dirty="0" smtClean="0"/>
              <a:t>GERAN</a:t>
            </a:r>
            <a:r>
              <a:rPr kumimoji="1" lang="zh-TW" altLang="en-US" dirty="0" smtClean="0"/>
              <a:t>系統當前使用，作為一個或多個</a:t>
            </a:r>
            <a:r>
              <a:rPr kumimoji="1" lang="en-US" altLang="zh-TW" dirty="0" smtClean="0"/>
              <a:t>GSM</a:t>
            </a:r>
            <a:r>
              <a:rPr kumimoji="1" lang="zh-TW" altLang="en-US" dirty="0" smtClean="0"/>
              <a:t>載波的替代</a:t>
            </a:r>
            <a:endParaRPr kumimoji="1" lang="en-US" altLang="zh-TW" dirty="0" smtClean="0"/>
          </a:p>
          <a:p>
            <a:r>
              <a:rPr kumimoji="1" lang="zh-TW" altLang="en-US" b="1" dirty="0" smtClean="0"/>
              <a:t>保護頻帶</a:t>
            </a:r>
            <a:r>
              <a:rPr kumimoji="1" lang="zh-TW" altLang="en-US" dirty="0" smtClean="0"/>
              <a:t>：利用</a:t>
            </a:r>
            <a:r>
              <a:rPr kumimoji="1" lang="en-US" altLang="zh-TW" dirty="0" smtClean="0"/>
              <a:t>LTE</a:t>
            </a:r>
            <a:r>
              <a:rPr kumimoji="1" lang="zh-TW" altLang="en-US" dirty="0" smtClean="0"/>
              <a:t>載波的保護頻帶內的未使用資源塊</a:t>
            </a:r>
            <a:endParaRPr kumimoji="1" lang="en-US" altLang="zh-TW" dirty="0" smtClean="0"/>
          </a:p>
          <a:p>
            <a:r>
              <a:rPr kumimoji="1" lang="zh-TW" altLang="en-US" b="1" dirty="0" smtClean="0"/>
              <a:t>帶內</a:t>
            </a:r>
            <a:r>
              <a:rPr kumimoji="1" lang="zh-TW" altLang="en-US" dirty="0" smtClean="0"/>
              <a:t>：利用正常</a:t>
            </a:r>
            <a:r>
              <a:rPr kumimoji="1" lang="en-US" altLang="zh-TW" dirty="0" smtClean="0"/>
              <a:t>LTE</a:t>
            </a:r>
            <a:r>
              <a:rPr kumimoji="1" lang="zh-TW" altLang="en-US" dirty="0" smtClean="0"/>
              <a:t>載波內的資源塊</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68</a:t>
            </a:fld>
            <a:endParaRPr lang="zh-TW" altLang="en-US"/>
          </a:p>
        </p:txBody>
      </p:sp>
    </p:spTree>
    <p:extLst>
      <p:ext uri="{BB962C8B-B14F-4D97-AF65-F5344CB8AC3E}">
        <p14:creationId xmlns:p14="http://schemas.microsoft.com/office/powerpoint/2010/main" val="17573501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1" dirty="0" smtClean="0"/>
              <a:t>主</a:t>
            </a:r>
            <a:r>
              <a:rPr kumimoji="1" lang="en-US" altLang="zh-TW" b="1" dirty="0" smtClean="0"/>
              <a:t>PHY</a:t>
            </a:r>
            <a:r>
              <a:rPr kumimoji="1" lang="zh-TW" altLang="en-US" b="1" dirty="0" smtClean="0"/>
              <a:t>功能</a:t>
            </a:r>
            <a:endParaRPr kumimoji="1" lang="en-US" altLang="zh-TW" b="1" dirty="0" smtClean="0"/>
          </a:p>
          <a:p>
            <a:pPr marL="171450" indent="-171450">
              <a:buFont typeface="Arial" charset="0"/>
              <a:buChar char="•"/>
            </a:pPr>
            <a:r>
              <a:rPr kumimoji="1" lang="en-US" altLang="zh-TW" dirty="0" smtClean="0"/>
              <a:t>180 kHz</a:t>
            </a:r>
            <a:r>
              <a:rPr kumimoji="1" lang="zh-TW" altLang="en-US" dirty="0" smtClean="0"/>
              <a:t>的窄帶支持</a:t>
            </a:r>
            <a:endParaRPr kumimoji="1" lang="en-US" altLang="zh-TW" dirty="0" smtClean="0"/>
          </a:p>
          <a:p>
            <a:pPr marL="171450" indent="-171450">
              <a:buFont typeface="Arial" charset="0"/>
              <a:buChar char="•"/>
            </a:pPr>
            <a:r>
              <a:rPr kumimoji="1" lang="zh-TW" altLang="en-US" dirty="0" smtClean="0"/>
              <a:t>支持上行鏈路的兩種模式</a:t>
            </a:r>
            <a:endParaRPr kumimoji="1" lang="en-US" altLang="zh-TW" dirty="0" smtClean="0"/>
          </a:p>
          <a:p>
            <a:pPr marL="171450" indent="-171450">
              <a:buFont typeface="Arial" charset="0"/>
              <a:buChar char="•"/>
            </a:pPr>
            <a:r>
              <a:rPr kumimoji="1" lang="zh-TW" altLang="en-US" dirty="0" smtClean="0"/>
              <a:t>具有</a:t>
            </a:r>
            <a:r>
              <a:rPr kumimoji="1" lang="en-US" altLang="zh-TW" dirty="0" smtClean="0"/>
              <a:t>15kHz</a:t>
            </a:r>
            <a:r>
              <a:rPr kumimoji="1" lang="zh-TW" altLang="en-US" dirty="0" smtClean="0"/>
              <a:t>和</a:t>
            </a:r>
            <a:r>
              <a:rPr kumimoji="1" lang="en-US" altLang="zh-TW" dirty="0" smtClean="0"/>
              <a:t>/</a:t>
            </a:r>
            <a:r>
              <a:rPr kumimoji="1" lang="zh-TW" altLang="en-US" dirty="0" smtClean="0"/>
              <a:t>或</a:t>
            </a:r>
            <a:r>
              <a:rPr kumimoji="1" lang="en-US" altLang="zh-TW" dirty="0" smtClean="0"/>
              <a:t>3.75kHz</a:t>
            </a:r>
            <a:r>
              <a:rPr kumimoji="1" lang="zh-TW" altLang="en-US" dirty="0" smtClean="0"/>
              <a:t>音調間隔的單音調</a:t>
            </a:r>
            <a:endParaRPr kumimoji="1" lang="en-US" altLang="zh-TW" dirty="0" smtClean="0"/>
          </a:p>
          <a:p>
            <a:pPr marL="171450" indent="-171450">
              <a:buFont typeface="Arial" charset="0"/>
              <a:buChar char="•"/>
            </a:pPr>
            <a:r>
              <a:rPr kumimoji="1" lang="zh-TW" altLang="en-US" dirty="0" smtClean="0"/>
              <a:t>具有</a:t>
            </a:r>
            <a:r>
              <a:rPr kumimoji="1" lang="en-US" altLang="zh-TW" dirty="0" smtClean="0"/>
              <a:t>15 kHz</a:t>
            </a:r>
            <a:r>
              <a:rPr kumimoji="1" lang="zh-TW" altLang="en-US" dirty="0" smtClean="0"/>
              <a:t>音調間隔的多音調傳輸</a:t>
            </a:r>
            <a:endParaRPr kumimoji="1" lang="en-US" altLang="zh-TW" dirty="0" smtClean="0"/>
          </a:p>
          <a:p>
            <a:pPr marL="171450" indent="-171450">
              <a:buFont typeface="Arial" charset="0"/>
              <a:buChar char="•"/>
            </a:pPr>
            <a:r>
              <a:rPr kumimoji="1" lang="zh-TW" altLang="en-US" dirty="0" smtClean="0"/>
              <a:t>不支持</a:t>
            </a:r>
            <a:r>
              <a:rPr kumimoji="1" lang="en-US" altLang="zh-TW" dirty="0" smtClean="0"/>
              <a:t>Turbo</a:t>
            </a:r>
            <a:r>
              <a:rPr kumimoji="1" lang="zh-TW" altLang="en-US" dirty="0" smtClean="0"/>
              <a:t>碼用於下行鏈路</a:t>
            </a:r>
            <a:endParaRPr kumimoji="1" lang="en-US" altLang="zh-TW" dirty="0" smtClean="0"/>
          </a:p>
          <a:p>
            <a:pPr marL="171450" indent="-171450">
              <a:buFont typeface="Arial" charset="0"/>
              <a:buChar char="•"/>
            </a:pPr>
            <a:r>
              <a:rPr kumimoji="1" lang="zh-TW" altLang="en-US" dirty="0" smtClean="0"/>
              <a:t>用於</a:t>
            </a:r>
            <a:r>
              <a:rPr kumimoji="1" lang="en-US" altLang="zh-TW" dirty="0" smtClean="0"/>
              <a:t>PBCH</a:t>
            </a:r>
            <a:r>
              <a:rPr kumimoji="1" lang="zh-TW" altLang="en-US" dirty="0" smtClean="0"/>
              <a:t>，</a:t>
            </a:r>
            <a:r>
              <a:rPr kumimoji="1" lang="en-US" altLang="zh-TW" dirty="0" smtClean="0"/>
              <a:t>PDSCH</a:t>
            </a:r>
            <a:r>
              <a:rPr kumimoji="1" lang="zh-TW" altLang="en-US" dirty="0" smtClean="0"/>
              <a:t>，</a:t>
            </a:r>
            <a:r>
              <a:rPr kumimoji="1" lang="en-US" altLang="zh-TW" dirty="0" smtClean="0"/>
              <a:t>PDCCH</a:t>
            </a:r>
            <a:r>
              <a:rPr kumimoji="1" lang="zh-TW" altLang="en-US" dirty="0" smtClean="0"/>
              <a:t>的</a:t>
            </a:r>
            <a:r>
              <a:rPr kumimoji="1" lang="en-US" altLang="zh-TW" dirty="0" smtClean="0"/>
              <a:t>SFBC</a:t>
            </a:r>
            <a:r>
              <a:rPr kumimoji="1" lang="zh-TW" altLang="en-US" dirty="0" smtClean="0"/>
              <a:t>的單一傳輸模式</a:t>
            </a:r>
            <a:endParaRPr kumimoji="1" lang="en-US" altLang="zh-TW" dirty="0" smtClean="0"/>
          </a:p>
          <a:p>
            <a:pPr marL="171450" indent="-171450">
              <a:buFont typeface="Arial" charset="0"/>
              <a:buChar char="•"/>
            </a:pPr>
            <a:r>
              <a:rPr kumimoji="1" lang="zh-TW" altLang="en-US" dirty="0" smtClean="0"/>
              <a:t>新窄帶通道：</a:t>
            </a:r>
            <a:r>
              <a:rPr kumimoji="1" lang="en-US" altLang="zh-TW" dirty="0" smtClean="0"/>
              <a:t>NPSS</a:t>
            </a:r>
            <a:r>
              <a:rPr kumimoji="1" lang="zh-TW" altLang="en-US" dirty="0" smtClean="0"/>
              <a:t>，</a:t>
            </a:r>
            <a:r>
              <a:rPr kumimoji="1" lang="en-US" altLang="zh-TW" dirty="0" smtClean="0"/>
              <a:t>NSSS</a:t>
            </a:r>
            <a:r>
              <a:rPr kumimoji="1" lang="zh-TW" altLang="en-US" dirty="0" smtClean="0"/>
              <a:t>，</a:t>
            </a:r>
            <a:r>
              <a:rPr kumimoji="1" lang="en-US" altLang="zh-TW" dirty="0" smtClean="0"/>
              <a:t>NPBCH</a:t>
            </a:r>
            <a:r>
              <a:rPr kumimoji="1" lang="zh-TW" altLang="en-US" dirty="0" smtClean="0"/>
              <a:t>，</a:t>
            </a:r>
            <a:r>
              <a:rPr kumimoji="1" lang="en-US" altLang="zh-TW" dirty="0" smtClean="0"/>
              <a:t>NPDCCH</a:t>
            </a:r>
            <a:r>
              <a:rPr kumimoji="1" lang="zh-TW" altLang="en-US" dirty="0" smtClean="0"/>
              <a:t>，</a:t>
            </a:r>
            <a:r>
              <a:rPr kumimoji="1" lang="en-US" altLang="zh-TW" dirty="0" smtClean="0"/>
              <a:t>NPDSCH</a:t>
            </a:r>
            <a:r>
              <a:rPr kumimoji="1" lang="zh-TW" altLang="en-US" dirty="0" smtClean="0"/>
              <a:t>，</a:t>
            </a:r>
            <a:r>
              <a:rPr kumimoji="1" lang="en-US" altLang="zh-TW" dirty="0" smtClean="0"/>
              <a:t>NPUSCH</a:t>
            </a:r>
            <a:r>
              <a:rPr kumimoji="1" lang="zh-TW" altLang="en-US" dirty="0" smtClean="0"/>
              <a:t>，</a:t>
            </a:r>
            <a:r>
              <a:rPr kumimoji="1" lang="en-US" altLang="zh-TW" dirty="0" smtClean="0"/>
              <a:t>NPRACH</a:t>
            </a:r>
          </a:p>
          <a:p>
            <a:endParaRPr kumimoji="1" lang="en-US" altLang="zh-TW" dirty="0" smtClean="0"/>
          </a:p>
          <a:p>
            <a:r>
              <a:rPr kumimoji="1" lang="zh-TW" altLang="en-US" b="1" dirty="0" smtClean="0"/>
              <a:t>主要無線協議特性</a:t>
            </a:r>
            <a:endParaRPr kumimoji="1" lang="en-US" altLang="zh-TW" b="1" dirty="0" smtClean="0"/>
          </a:p>
          <a:p>
            <a:pPr marL="171450" indent="-171450">
              <a:buFont typeface="Arial" charset="0"/>
              <a:buChar char="•"/>
            </a:pPr>
            <a:r>
              <a:rPr kumimoji="1" lang="zh-TW" altLang="en-US" dirty="0" smtClean="0"/>
              <a:t>單</a:t>
            </a:r>
            <a:r>
              <a:rPr kumimoji="1" lang="en-US" altLang="zh-TW" dirty="0" smtClean="0"/>
              <a:t>HARQ</a:t>
            </a:r>
            <a:r>
              <a:rPr kumimoji="1" lang="zh-TW" altLang="en-US" dirty="0" smtClean="0"/>
              <a:t>過程</a:t>
            </a:r>
            <a:endParaRPr kumimoji="1" lang="en-US" altLang="zh-TW" dirty="0" smtClean="0"/>
          </a:p>
          <a:p>
            <a:pPr marL="171450" indent="-171450">
              <a:buFont typeface="Arial" charset="0"/>
              <a:buChar char="•"/>
            </a:pPr>
            <a:r>
              <a:rPr kumimoji="1" lang="zh-TW" altLang="en-US" dirty="0" smtClean="0"/>
              <a:t>只有具有簡化狀態報告的</a:t>
            </a:r>
            <a:r>
              <a:rPr kumimoji="1" lang="en-US" altLang="zh-TW" dirty="0" smtClean="0"/>
              <a:t>RLC AM</a:t>
            </a:r>
            <a:r>
              <a:rPr kumimoji="1" lang="zh-TW" altLang="en-US" dirty="0" smtClean="0"/>
              <a:t>模式</a:t>
            </a:r>
            <a:endParaRPr kumimoji="1" lang="en-US" altLang="zh-TW" dirty="0" smtClean="0"/>
          </a:p>
          <a:p>
            <a:pPr marL="171450" indent="-171450">
              <a:buFont typeface="Arial" charset="0"/>
              <a:buChar char="•"/>
            </a:pPr>
            <a:r>
              <a:rPr kumimoji="1" lang="zh-TW" altLang="en-US" dirty="0" smtClean="0"/>
              <a:t>兩個</a:t>
            </a:r>
            <a:r>
              <a:rPr kumimoji="1" lang="en-US" altLang="zh-TW" dirty="0" smtClean="0"/>
              <a:t>PDCP</a:t>
            </a:r>
            <a:r>
              <a:rPr kumimoji="1" lang="zh-TW" altLang="en-US" dirty="0" smtClean="0"/>
              <a:t>選項：</a:t>
            </a:r>
            <a:endParaRPr kumimoji="1" lang="en-US" altLang="zh-TW" dirty="0" smtClean="0"/>
          </a:p>
          <a:p>
            <a:pPr marL="171450" indent="-171450">
              <a:buFont typeface=".AppleSystemUIFont" charset="-120"/>
              <a:buChar char="-"/>
            </a:pPr>
            <a:r>
              <a:rPr kumimoji="1" lang="zh-TW" altLang="en-US" dirty="0" smtClean="0"/>
              <a:t>僅</a:t>
            </a:r>
            <a:r>
              <a:rPr kumimoji="1" lang="en-US" altLang="zh-TW" dirty="0" smtClean="0"/>
              <a:t>SRB 0</a:t>
            </a:r>
            <a:r>
              <a:rPr kumimoji="1" lang="zh-TW" altLang="en-US" dirty="0" smtClean="0"/>
              <a:t>和</a:t>
            </a:r>
            <a:r>
              <a:rPr kumimoji="1" lang="en-US" altLang="zh-TW" dirty="0" smtClean="0"/>
              <a:t>1</a:t>
            </a:r>
            <a:r>
              <a:rPr kumimoji="1" lang="zh-TW" altLang="en-US" dirty="0" smtClean="0"/>
              <a:t>。 沒有</a:t>
            </a:r>
            <a:r>
              <a:rPr kumimoji="1" lang="en-US" altLang="zh-TW" dirty="0" smtClean="0"/>
              <a:t>AS</a:t>
            </a:r>
            <a:r>
              <a:rPr kumimoji="1" lang="zh-TW" altLang="en-US" dirty="0" smtClean="0"/>
              <a:t>安全（使用</a:t>
            </a:r>
            <a:r>
              <a:rPr kumimoji="1" lang="en-US" altLang="zh-TW" dirty="0" smtClean="0"/>
              <a:t>NAS</a:t>
            </a:r>
            <a:r>
              <a:rPr kumimoji="1" lang="zh-TW" altLang="en-US" dirty="0" smtClean="0"/>
              <a:t>安全）。 </a:t>
            </a:r>
            <a:r>
              <a:rPr kumimoji="1" lang="en-US" altLang="zh-TW" dirty="0" smtClean="0"/>
              <a:t>PDCP</a:t>
            </a:r>
            <a:r>
              <a:rPr kumimoji="1" lang="zh-TW" altLang="en-US" dirty="0" smtClean="0"/>
              <a:t>工作在透明模式。</a:t>
            </a:r>
            <a:endParaRPr kumimoji="1" lang="en-US" altLang="zh-TW" dirty="0" smtClean="0"/>
          </a:p>
          <a:p>
            <a:pPr marL="171450" indent="-171450">
              <a:buFont typeface=".AppleSystemUIFont" charset="-120"/>
              <a:buChar char="-"/>
            </a:pPr>
            <a:r>
              <a:rPr kumimoji="1" lang="en-US" altLang="zh-TW" dirty="0" smtClean="0"/>
              <a:t>SRB 0,1,2</a:t>
            </a:r>
            <a:r>
              <a:rPr kumimoji="1" lang="zh-TW" altLang="en-US" dirty="0" smtClean="0"/>
              <a:t>和一個</a:t>
            </a:r>
            <a:r>
              <a:rPr kumimoji="1" lang="en-US" altLang="zh-TW" dirty="0" smtClean="0"/>
              <a:t>DRB</a:t>
            </a:r>
            <a:r>
              <a:rPr kumimoji="1" lang="zh-TW" altLang="en-US" dirty="0" smtClean="0"/>
              <a:t>。 </a:t>
            </a:r>
            <a:r>
              <a:rPr kumimoji="1" lang="en-US" altLang="zh-TW" dirty="0" smtClean="0"/>
              <a:t>AS</a:t>
            </a:r>
            <a:r>
              <a:rPr kumimoji="1" lang="zh-TW" altLang="en-US" dirty="0" smtClean="0"/>
              <a:t>安全，其在</a:t>
            </a:r>
            <a:r>
              <a:rPr kumimoji="1" lang="en-US" altLang="zh-TW" dirty="0" smtClean="0"/>
              <a:t>RRC</a:t>
            </a:r>
            <a:r>
              <a:rPr kumimoji="1" lang="zh-TW" altLang="en-US" dirty="0" smtClean="0"/>
              <a:t>連接釋放時被緩存。</a:t>
            </a:r>
            <a:endParaRPr kumimoji="1" lang="en-US" altLang="zh-TW" dirty="0" smtClean="0"/>
          </a:p>
          <a:p>
            <a:pPr marL="171450" indent="-171450">
              <a:buFont typeface="Arial" charset="0"/>
              <a:buChar char="•"/>
            </a:pPr>
            <a:r>
              <a:rPr kumimoji="1" lang="zh-TW" altLang="en-US" dirty="0" smtClean="0"/>
              <a:t>對於</a:t>
            </a:r>
            <a:r>
              <a:rPr kumimoji="1" lang="en-US" altLang="zh-TW" dirty="0" smtClean="0"/>
              <a:t>PDCP</a:t>
            </a:r>
            <a:r>
              <a:rPr kumimoji="1" lang="zh-TW" altLang="en-US" dirty="0" smtClean="0"/>
              <a:t>選項</a:t>
            </a:r>
            <a:r>
              <a:rPr kumimoji="1" lang="en-US" altLang="zh-TW" dirty="0" smtClean="0"/>
              <a:t>2</a:t>
            </a:r>
            <a:r>
              <a:rPr kumimoji="1" lang="zh-TW" altLang="en-US" dirty="0" smtClean="0"/>
              <a:t>，</a:t>
            </a:r>
            <a:r>
              <a:rPr kumimoji="1" lang="en-US" altLang="zh-TW" dirty="0" smtClean="0"/>
              <a:t>RRC</a:t>
            </a:r>
            <a:r>
              <a:rPr kumimoji="1" lang="zh-TW" altLang="en-US" dirty="0" smtClean="0"/>
              <a:t>連接暫停</a:t>
            </a:r>
            <a:r>
              <a:rPr kumimoji="1" lang="en-US" altLang="zh-TW" dirty="0" smtClean="0"/>
              <a:t>/</a:t>
            </a:r>
            <a:r>
              <a:rPr kumimoji="1" lang="zh-TW" altLang="en-US" dirty="0" smtClean="0"/>
              <a:t>恢復過程來維護</a:t>
            </a:r>
            <a:r>
              <a:rPr kumimoji="1" lang="en-US" altLang="zh-TW" dirty="0" smtClean="0"/>
              <a:t>AS</a:t>
            </a:r>
            <a:r>
              <a:rPr kumimoji="1" lang="zh-TW" altLang="en-US" dirty="0" smtClean="0"/>
              <a:t>安全上下文。</a:t>
            </a:r>
            <a:endParaRPr kumimoji="1" lang="en-US" altLang="zh-TW" dirty="0" smtClean="0"/>
          </a:p>
          <a:p>
            <a:pPr marL="171450" indent="-171450">
              <a:buFont typeface="Arial" charset="0"/>
              <a:buChar char="•"/>
            </a:pPr>
            <a:r>
              <a:rPr kumimoji="1" lang="zh-TW" altLang="en-US" dirty="0" smtClean="0"/>
              <a:t>顯著減少廣播系統信息</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69</a:t>
            </a:fld>
            <a:endParaRPr lang="zh-TW" altLang="en-US"/>
          </a:p>
        </p:txBody>
      </p:sp>
    </p:spTree>
    <p:extLst>
      <p:ext uri="{BB962C8B-B14F-4D97-AF65-F5344CB8AC3E}">
        <p14:creationId xmlns:p14="http://schemas.microsoft.com/office/powerpoint/2010/main" val="106940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固定式或行動式</a:t>
            </a:r>
            <a:r>
              <a:rPr lang="en-US" altLang="zh-TW" dirty="0" smtClean="0"/>
              <a:t>?</a:t>
            </a:r>
          </a:p>
          <a:p>
            <a:pPr>
              <a:buFontTx/>
              <a:buChar char="•"/>
            </a:pPr>
            <a:r>
              <a:rPr lang="zh-TW" altLang="en-US" smtClean="0"/>
              <a:t>行動網路式的選擇因為</a:t>
            </a:r>
            <a:endParaRPr lang="en-US" altLang="zh-TW" dirty="0" smtClean="0"/>
          </a:p>
          <a:p>
            <a:pPr marL="687663" lvl="1" indent="-187544">
              <a:buFont typeface="Wingdings" panose="05000000000000000000" pitchFamily="2" charset="2"/>
              <a:buChar char="Ø"/>
            </a:pPr>
            <a:r>
              <a:rPr lang="zh-TW" altLang="en-US" smtClean="0"/>
              <a:t>連接</a:t>
            </a:r>
            <a:r>
              <a:rPr lang="en-US" altLang="zh-TW" dirty="0" smtClean="0"/>
              <a:t>M2M</a:t>
            </a:r>
            <a:r>
              <a:rPr lang="zh-TW" altLang="en-US" smtClean="0"/>
              <a:t>裝置到固定式網路</a:t>
            </a:r>
            <a:r>
              <a:rPr lang="en-US" altLang="zh-TW" dirty="0" smtClean="0"/>
              <a:t>(</a:t>
            </a:r>
            <a:r>
              <a:rPr lang="zh-TW" altLang="en-US" smtClean="0"/>
              <a:t>連接線路到每一個裝置</a:t>
            </a:r>
            <a:r>
              <a:rPr lang="en-US" altLang="zh-TW" dirty="0" smtClean="0"/>
              <a:t>)</a:t>
            </a:r>
            <a:r>
              <a:rPr lang="zh-TW" altLang="en-US" smtClean="0"/>
              <a:t>的花費可以非常昂貴</a:t>
            </a:r>
            <a:endParaRPr lang="en-US" altLang="zh-TW" dirty="0" smtClean="0"/>
          </a:p>
          <a:p>
            <a:pPr marL="687663" lvl="1" indent="-187544">
              <a:buFont typeface="Wingdings" panose="05000000000000000000" pitchFamily="2" charset="2"/>
              <a:buChar char="Ø"/>
            </a:pPr>
            <a:r>
              <a:rPr lang="zh-TW" altLang="en-US" smtClean="0"/>
              <a:t>很大比例的</a:t>
            </a:r>
            <a:r>
              <a:rPr lang="en-US" altLang="zh-TW" dirty="0" smtClean="0"/>
              <a:t>M2M</a:t>
            </a:r>
            <a:r>
              <a:rPr lang="zh-TW" altLang="en-US" smtClean="0"/>
              <a:t>應用包含</a:t>
            </a:r>
            <a:r>
              <a:rPr lang="en-US" altLang="zh-TW" dirty="0" smtClean="0"/>
              <a:t>M2M</a:t>
            </a:r>
            <a:r>
              <a:rPr lang="zh-TW" altLang="en-US" smtClean="0"/>
              <a:t>行動裝置</a:t>
            </a:r>
            <a:endParaRPr lang="en-US" altLang="zh-TW" dirty="0" smtClean="0"/>
          </a:p>
          <a:p>
            <a:pPr marL="687663" lvl="1" indent="-187544">
              <a:buFont typeface="Wingdings" panose="05000000000000000000" pitchFamily="2" charset="2"/>
              <a:buChar char="Ø"/>
            </a:pPr>
            <a:r>
              <a:rPr lang="zh-TW" altLang="en-US" smtClean="0"/>
              <a:t>行動網路支援國際漫遊</a:t>
            </a:r>
            <a:endParaRPr lang="en-US" altLang="zh-TW" dirty="0" smtClean="0"/>
          </a:p>
          <a:p>
            <a:pPr>
              <a:buFont typeface="Wingdings" panose="05000000000000000000" pitchFamily="2" charset="2"/>
              <a:buChar char="Ø"/>
            </a:pPr>
            <a:r>
              <a:rPr lang="zh-TW" altLang="en-US" smtClean="0"/>
              <a:t>然而，需要確保行動網路是處處存在的</a:t>
            </a:r>
            <a:endParaRPr lang="en-US" altLang="zh-TW" dirty="0" smtClean="0"/>
          </a:p>
          <a:p>
            <a:pPr>
              <a:buFontTx/>
              <a:buChar char="•"/>
            </a:pPr>
            <a:endParaRPr lang="zh-TW" altLang="en-US" smtClean="0"/>
          </a:p>
        </p:txBody>
      </p:sp>
    </p:spTree>
    <p:extLst>
      <p:ext uri="{BB962C8B-B14F-4D97-AF65-F5344CB8AC3E}">
        <p14:creationId xmlns:p14="http://schemas.microsoft.com/office/powerpoint/2010/main" val="8356008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1" dirty="0" smtClean="0"/>
              <a:t>目標</a:t>
            </a:r>
            <a:endParaRPr kumimoji="1" lang="en-US" altLang="zh-TW" b="1" dirty="0" smtClean="0"/>
          </a:p>
          <a:p>
            <a:r>
              <a:rPr kumimoji="1" lang="zh-TW" altLang="en-US" dirty="0" smtClean="0"/>
              <a:t>電池壽命長：</a:t>
            </a:r>
            <a:r>
              <a:rPr kumimoji="1" lang="en-US" altLang="zh-TW" dirty="0" smtClean="0"/>
              <a:t>10</a:t>
            </a:r>
            <a:r>
              <a:rPr kumimoji="1" lang="zh-TW" altLang="en-US" dirty="0" smtClean="0"/>
              <a:t>年左右使用</a:t>
            </a:r>
            <a:r>
              <a:rPr kumimoji="1" lang="en-US" altLang="zh-TW" dirty="0" smtClean="0"/>
              <a:t>5Wh</a:t>
            </a:r>
            <a:r>
              <a:rPr kumimoji="1" lang="zh-TW" altLang="en-US" dirty="0" smtClean="0"/>
              <a:t>電池</a:t>
            </a:r>
            <a:endParaRPr kumimoji="1" lang="en-US" altLang="zh-TW" dirty="0" smtClean="0"/>
          </a:p>
          <a:p>
            <a:r>
              <a:rPr kumimoji="1" lang="zh-TW" altLang="en-US" dirty="0" smtClean="0"/>
              <a:t>與</a:t>
            </a:r>
            <a:r>
              <a:rPr kumimoji="1" lang="en-US" altLang="zh-TW" dirty="0" smtClean="0"/>
              <a:t>GPRS / GSM</a:t>
            </a:r>
            <a:r>
              <a:rPr kumimoji="1" lang="zh-TW" altLang="en-US" dirty="0" smtClean="0"/>
              <a:t>設備相比，設備成本低</a:t>
            </a:r>
            <a:endParaRPr kumimoji="1" lang="en-US" altLang="zh-TW" dirty="0" smtClean="0"/>
          </a:p>
          <a:p>
            <a:r>
              <a:rPr kumimoji="1" lang="zh-TW" altLang="en-US" dirty="0" smtClean="0"/>
              <a:t>擴展覆蓋：</a:t>
            </a:r>
            <a:endParaRPr kumimoji="1" lang="en-US" altLang="zh-TW" dirty="0" smtClean="0"/>
          </a:p>
          <a:p>
            <a:pPr marL="171450" indent="-171450">
              <a:buFont typeface=".AppleSystemUIFont" charset="-120"/>
              <a:buChar char="-"/>
            </a:pPr>
            <a:r>
              <a:rPr kumimoji="1" lang="en-US" altLang="zh-TW" dirty="0" smtClean="0"/>
              <a:t>164 dB MCL for 33 </a:t>
            </a:r>
            <a:r>
              <a:rPr kumimoji="1" lang="en-US" altLang="zh-TW" dirty="0" err="1" smtClean="0"/>
              <a:t>dBmUE</a:t>
            </a:r>
            <a:r>
              <a:rPr kumimoji="1" lang="zh-TW" altLang="en-US" dirty="0" smtClean="0"/>
              <a:t>，</a:t>
            </a:r>
            <a:endParaRPr kumimoji="1" lang="en-US" altLang="zh-TW" dirty="0" smtClean="0"/>
          </a:p>
          <a:p>
            <a:pPr marL="171450" indent="-171450">
              <a:buFont typeface=".AppleSystemUIFont" charset="-120"/>
              <a:buChar char="-"/>
            </a:pPr>
            <a:r>
              <a:rPr kumimoji="1" lang="en-US" altLang="zh-TW" dirty="0" smtClean="0"/>
              <a:t>154 dB MCL</a:t>
            </a:r>
            <a:r>
              <a:rPr kumimoji="1" lang="zh-TW" altLang="en-US" dirty="0" smtClean="0"/>
              <a:t>，為</a:t>
            </a:r>
            <a:r>
              <a:rPr kumimoji="1" lang="en-US" altLang="zh-TW" dirty="0" smtClean="0"/>
              <a:t>23 </a:t>
            </a:r>
            <a:r>
              <a:rPr kumimoji="1" lang="en-US" altLang="zh-TW" dirty="0" err="1" smtClean="0"/>
              <a:t>dBmUE</a:t>
            </a:r>
            <a:endParaRPr kumimoji="1" lang="en-US" altLang="zh-TW" dirty="0" smtClean="0"/>
          </a:p>
          <a:p>
            <a:r>
              <a:rPr kumimoji="1" lang="zh-TW" altLang="en-US" dirty="0" smtClean="0"/>
              <a:t>可變速率：</a:t>
            </a:r>
            <a:endParaRPr kumimoji="1" lang="en-US" altLang="zh-TW" dirty="0" smtClean="0"/>
          </a:p>
          <a:p>
            <a:pPr marL="171450" indent="-171450">
              <a:buFont typeface=".AppleSystemUIFont" charset="-120"/>
              <a:buChar char="-"/>
            </a:pPr>
            <a:r>
              <a:rPr kumimoji="1" lang="en-US" altLang="zh-TW" dirty="0" smtClean="0"/>
              <a:t>GMSK</a:t>
            </a:r>
            <a:r>
              <a:rPr kumimoji="1" lang="zh-TW" altLang="en-US" dirty="0" smtClean="0"/>
              <a:t>：根據覆蓋級別，</a:t>
            </a:r>
            <a:r>
              <a:rPr kumimoji="1" lang="en-US" altLang="zh-TW" dirty="0" smtClean="0"/>
              <a:t>〜350bps</a:t>
            </a:r>
            <a:r>
              <a:rPr kumimoji="1" lang="zh-TW" altLang="en-US" dirty="0" smtClean="0"/>
              <a:t>至</a:t>
            </a:r>
            <a:r>
              <a:rPr kumimoji="1" lang="en-US" altLang="zh-TW" dirty="0" smtClean="0"/>
              <a:t>70kbps</a:t>
            </a:r>
          </a:p>
          <a:p>
            <a:pPr marL="171450" indent="-171450">
              <a:buFont typeface=".AppleSystemUIFont" charset="-120"/>
              <a:buChar char="-"/>
            </a:pPr>
            <a:r>
              <a:rPr kumimoji="1" lang="en-US" altLang="zh-TW" dirty="0" smtClean="0"/>
              <a:t>8PSK</a:t>
            </a:r>
            <a:r>
              <a:rPr kumimoji="1" lang="zh-TW" altLang="en-US" dirty="0" smtClean="0"/>
              <a:t>：高達</a:t>
            </a:r>
            <a:r>
              <a:rPr kumimoji="1" lang="en-US" altLang="zh-TW" dirty="0" smtClean="0"/>
              <a:t>240 kbps</a:t>
            </a:r>
          </a:p>
          <a:p>
            <a:r>
              <a:rPr kumimoji="1" lang="zh-TW" altLang="en-US" dirty="0" smtClean="0"/>
              <a:t>支持大量設備：每個單元約</a:t>
            </a:r>
            <a:r>
              <a:rPr kumimoji="1" lang="en-US" altLang="zh-TW" dirty="0" smtClean="0"/>
              <a:t>50,000</a:t>
            </a:r>
            <a:r>
              <a:rPr kumimoji="1" lang="zh-TW" altLang="en-US" dirty="0" smtClean="0"/>
              <a:t>個</a:t>
            </a:r>
            <a:endParaRPr kumimoji="1" lang="en-US" altLang="zh-TW" dirty="0" smtClean="0"/>
          </a:p>
          <a:p>
            <a:r>
              <a:rPr kumimoji="1" lang="zh-TW" altLang="en-US" dirty="0" smtClean="0"/>
              <a:t>與</a:t>
            </a:r>
            <a:r>
              <a:rPr kumimoji="1" lang="en-US" altLang="zh-TW" dirty="0" smtClean="0"/>
              <a:t>GSM / EDGE</a:t>
            </a:r>
            <a:r>
              <a:rPr kumimoji="1" lang="zh-TW" altLang="en-US" dirty="0" smtClean="0"/>
              <a:t>相比，提高了安全性</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70</a:t>
            </a:fld>
            <a:endParaRPr lang="zh-TW" altLang="en-US"/>
          </a:p>
        </p:txBody>
      </p:sp>
    </p:spTree>
    <p:extLst>
      <p:ext uri="{BB962C8B-B14F-4D97-AF65-F5344CB8AC3E}">
        <p14:creationId xmlns:p14="http://schemas.microsoft.com/office/powerpoint/2010/main" val="4085016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1" dirty="0" smtClean="0"/>
              <a:t>主要</a:t>
            </a:r>
            <a:r>
              <a:rPr kumimoji="1" lang="en-US" altLang="zh-TW" b="1" dirty="0" smtClean="0"/>
              <a:t>PHY</a:t>
            </a:r>
            <a:r>
              <a:rPr kumimoji="1" lang="zh-TW" altLang="en-US" b="1" dirty="0" smtClean="0"/>
              <a:t>特性</a:t>
            </a:r>
            <a:endParaRPr kumimoji="1" lang="en-US" altLang="zh-TW" b="1" dirty="0" smtClean="0"/>
          </a:p>
          <a:p>
            <a:pPr marL="171450" indent="-171450">
              <a:buFont typeface="Arial" charset="0"/>
              <a:buChar char="•"/>
            </a:pPr>
            <a:r>
              <a:rPr kumimoji="1" lang="zh-TW" altLang="en-US" dirty="0" smtClean="0"/>
              <a:t>新的邏輯通道設計用於擴展</a:t>
            </a:r>
            <a:endParaRPr kumimoji="1" lang="en-US" altLang="zh-TW" dirty="0" smtClean="0"/>
          </a:p>
          <a:p>
            <a:pPr marL="171450" indent="-171450">
              <a:buFont typeface="Arial" charset="0"/>
              <a:buChar char="•"/>
            </a:pPr>
            <a:r>
              <a:rPr kumimoji="1" lang="zh-TW" altLang="en-US" dirty="0" smtClean="0"/>
              <a:t>覆蓋重複以提供必要的魯棒性，支持高達</a:t>
            </a:r>
            <a:r>
              <a:rPr kumimoji="1" lang="en-US" altLang="zh-TW" dirty="0" smtClean="0"/>
              <a:t>164 dB</a:t>
            </a:r>
            <a:r>
              <a:rPr kumimoji="1" lang="zh-TW" altLang="en-US" dirty="0" smtClean="0"/>
              <a:t>的</a:t>
            </a:r>
            <a:r>
              <a:rPr kumimoji="1" lang="en-US" altLang="zh-TW" dirty="0" smtClean="0"/>
              <a:t>MCL</a:t>
            </a:r>
            <a:r>
              <a:rPr kumimoji="1" lang="zh-TW" altLang="en-US" dirty="0" smtClean="0"/>
              <a:t>覆蓋</a:t>
            </a:r>
            <a:r>
              <a:rPr kumimoji="1" lang="en-US" altLang="zh-TW" dirty="0" smtClean="0"/>
              <a:t>CDMA</a:t>
            </a:r>
            <a:r>
              <a:rPr kumimoji="1" lang="zh-TW" altLang="en-US" dirty="0" smtClean="0"/>
              <a:t>增加小區容量（用於</a:t>
            </a:r>
            <a:r>
              <a:rPr kumimoji="1" lang="en-US" altLang="zh-TW" dirty="0" smtClean="0"/>
              <a:t>EC-PDTCH</a:t>
            </a:r>
            <a:r>
              <a:rPr kumimoji="1" lang="zh-TW" altLang="en-US" dirty="0" smtClean="0"/>
              <a:t>和</a:t>
            </a:r>
            <a:r>
              <a:rPr kumimoji="1" lang="en-US" altLang="zh-TW" dirty="0" smtClean="0"/>
              <a:t>EC-PACCH</a:t>
            </a:r>
            <a:r>
              <a:rPr kumimoji="1" lang="zh-TW" altLang="en-US" dirty="0" smtClean="0"/>
              <a:t>）</a:t>
            </a:r>
            <a:endParaRPr kumimoji="1" lang="en-US" altLang="zh-TW" dirty="0" smtClean="0"/>
          </a:p>
          <a:p>
            <a:r>
              <a:rPr kumimoji="1" lang="zh-TW" altLang="en-US" b="1" dirty="0" smtClean="0"/>
              <a:t>其他特性</a:t>
            </a:r>
            <a:endParaRPr kumimoji="1" lang="en-US" altLang="zh-TW" b="1" dirty="0" smtClean="0"/>
          </a:p>
          <a:p>
            <a:pPr marL="171450" indent="-171450">
              <a:buFont typeface="Arial" charset="0"/>
              <a:buChar char="•"/>
            </a:pPr>
            <a:r>
              <a:rPr kumimoji="1" lang="zh-TW" altLang="en-US" dirty="0" smtClean="0"/>
              <a:t>擴展</a:t>
            </a:r>
            <a:r>
              <a:rPr kumimoji="1" lang="en-US" altLang="zh-TW" dirty="0" smtClean="0"/>
              <a:t>DRX</a:t>
            </a:r>
            <a:r>
              <a:rPr kumimoji="1" lang="zh-TW" altLang="en-US" dirty="0" smtClean="0"/>
              <a:t>（高達</a:t>
            </a:r>
            <a:r>
              <a:rPr kumimoji="1" lang="en-US" altLang="zh-TW" dirty="0" smtClean="0"/>
              <a:t>〜52min</a:t>
            </a:r>
            <a:r>
              <a:rPr kumimoji="1" lang="zh-TW" altLang="en-US" dirty="0" smtClean="0"/>
              <a:t>）</a:t>
            </a:r>
            <a:endParaRPr kumimoji="1" lang="en-US" altLang="zh-TW" dirty="0" smtClean="0"/>
          </a:p>
          <a:p>
            <a:pPr marL="171450" indent="-171450">
              <a:buFont typeface="Arial" charset="0"/>
              <a:buChar char="•"/>
            </a:pPr>
            <a:r>
              <a:rPr kumimoji="1" lang="zh-TW" altLang="en-US" dirty="0" smtClean="0"/>
              <a:t>優化的系統信息（即，沒有</a:t>
            </a:r>
            <a:r>
              <a:rPr kumimoji="1" lang="en-US" altLang="zh-TW" dirty="0" smtClean="0"/>
              <a:t>RAT</a:t>
            </a:r>
            <a:r>
              <a:rPr kumimoji="1" lang="zh-TW" altLang="en-US" dirty="0" smtClean="0"/>
              <a:t>間支持）</a:t>
            </a:r>
            <a:endParaRPr kumimoji="1" lang="en-US" altLang="zh-TW" dirty="0" smtClean="0"/>
          </a:p>
          <a:p>
            <a:pPr marL="171450" indent="-171450">
              <a:buFont typeface="Arial" charset="0"/>
              <a:buChar char="•"/>
            </a:pPr>
            <a:r>
              <a:rPr kumimoji="1" lang="zh-TW" altLang="en-US" dirty="0" smtClean="0"/>
              <a:t>寬鬆的空閒模式行為（例如，相鄰小區的減少的監視）</a:t>
            </a:r>
            <a:endParaRPr kumimoji="1" lang="en-US" altLang="zh-TW" dirty="0" smtClean="0"/>
          </a:p>
          <a:p>
            <a:pPr marL="171450" indent="-171450">
              <a:buFont typeface="Arial" charset="0"/>
              <a:buChar char="•"/>
            </a:pPr>
            <a:r>
              <a:rPr kumimoji="1" lang="en-US" altLang="zh-TW" dirty="0" smtClean="0"/>
              <a:t>2G</a:t>
            </a:r>
            <a:r>
              <a:rPr kumimoji="1" lang="zh-TW" altLang="en-US" dirty="0" smtClean="0"/>
              <a:t>安全增強（完整性保護，相互認證，強制加密算法）</a:t>
            </a:r>
            <a:endParaRPr kumimoji="1" lang="en-US" altLang="zh-TW" dirty="0" smtClean="0"/>
          </a:p>
          <a:p>
            <a:pPr marL="171450" indent="-171450">
              <a:buFont typeface="Arial" charset="0"/>
              <a:buChar char="•"/>
            </a:pPr>
            <a:r>
              <a:rPr kumimoji="1" lang="en-US" altLang="zh-TW" dirty="0" smtClean="0"/>
              <a:t>NAS</a:t>
            </a:r>
            <a:r>
              <a:rPr kumimoji="1" lang="zh-TW" altLang="en-US" dirty="0" smtClean="0"/>
              <a:t>定時器擴展以滿足擴展覆蓋中的非常低的數據速率</a:t>
            </a:r>
            <a:endParaRPr kumimoji="1" lang="en-US" altLang="zh-TW" dirty="0" smtClean="0"/>
          </a:p>
          <a:p>
            <a:pPr marL="171450" indent="-171450">
              <a:buFont typeface="Arial" charset="0"/>
              <a:buChar char="•"/>
            </a:pPr>
            <a:r>
              <a:rPr kumimoji="1" lang="zh-TW" altLang="en-US" dirty="0" smtClean="0"/>
              <a:t>在</a:t>
            </a:r>
            <a:r>
              <a:rPr kumimoji="1" lang="en-US" altLang="zh-TW" dirty="0" smtClean="0"/>
              <a:t>SGSN</a:t>
            </a:r>
            <a:r>
              <a:rPr kumimoji="1" lang="zh-TW" altLang="en-US" dirty="0" smtClean="0"/>
              <a:t>中存儲和使用覆蓋級別，以避免空中不必要的重複</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71</a:t>
            </a:fld>
            <a:endParaRPr lang="zh-TW" altLang="en-US"/>
          </a:p>
        </p:txBody>
      </p:sp>
    </p:spTree>
    <p:extLst>
      <p:ext uri="{BB962C8B-B14F-4D97-AF65-F5344CB8AC3E}">
        <p14:creationId xmlns:p14="http://schemas.microsoft.com/office/powerpoint/2010/main" val="11594351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solidFill>
                  <a:schemeClr val="tx1"/>
                </a:solidFill>
              </a:rPr>
              <a:t>eMTC</a:t>
            </a:r>
            <a:r>
              <a:rPr lang="en-US" altLang="zh-TW" dirty="0" smtClean="0">
                <a:solidFill>
                  <a:schemeClr val="tx1"/>
                </a:solidFill>
              </a:rPr>
              <a:t>, NB-IoT </a:t>
            </a:r>
            <a:r>
              <a:rPr lang="zh-TW" altLang="en-US" dirty="0" smtClean="0">
                <a:solidFill>
                  <a:schemeClr val="tx1"/>
                </a:solidFill>
              </a:rPr>
              <a:t>和 </a:t>
            </a:r>
            <a:r>
              <a:rPr lang="en-US" altLang="zh-TW" dirty="0" smtClean="0">
                <a:solidFill>
                  <a:schemeClr val="tx1"/>
                </a:solidFill>
              </a:rPr>
              <a:t>EC-GSM-IoT</a:t>
            </a:r>
            <a:r>
              <a:rPr lang="zh-TW" altLang="en-US" dirty="0" smtClean="0">
                <a:solidFill>
                  <a:schemeClr val="tx1"/>
                </a:solidFill>
              </a:rPr>
              <a:t>三者之間的比較</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72</a:t>
            </a:fld>
            <a:endParaRPr lang="zh-TW" altLang="en-US"/>
          </a:p>
        </p:txBody>
      </p:sp>
    </p:spTree>
    <p:extLst>
      <p:ext uri="{BB962C8B-B14F-4D97-AF65-F5344CB8AC3E}">
        <p14:creationId xmlns:p14="http://schemas.microsoft.com/office/powerpoint/2010/main" val="4877957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solidFill>
                  <a:schemeClr val="tx1"/>
                </a:solidFill>
              </a:rPr>
              <a:t>LPWAN </a:t>
            </a:r>
            <a:r>
              <a:rPr lang="zh-TW" altLang="en-US" dirty="0" smtClean="0">
                <a:solidFill>
                  <a:schemeClr val="tx1"/>
                </a:solidFill>
              </a:rPr>
              <a:t>對於</a:t>
            </a:r>
            <a:r>
              <a:rPr lang="en-US" altLang="zh-TW" dirty="0" smtClean="0">
                <a:solidFill>
                  <a:schemeClr val="tx1"/>
                </a:solidFill>
              </a:rPr>
              <a:t>M2M Core</a:t>
            </a:r>
            <a:r>
              <a:rPr lang="zh-TW" altLang="en-US" dirty="0" smtClean="0">
                <a:solidFill>
                  <a:schemeClr val="tx1"/>
                </a:solidFill>
              </a:rPr>
              <a:t>的影響</a:t>
            </a:r>
            <a:endParaRPr lang="en-US" altLang="zh-TW" dirty="0" smtClean="0">
              <a:solidFill>
                <a:schemeClr val="tx1"/>
              </a:solidFill>
            </a:endParaRPr>
          </a:p>
          <a:p>
            <a:r>
              <a:rPr kumimoji="1" lang="en-US" altLang="zh-TW" dirty="0" smtClean="0"/>
              <a:t>LPWAN</a:t>
            </a:r>
            <a:r>
              <a:rPr kumimoji="1" lang="zh-TW" altLang="en-US" dirty="0" smtClean="0"/>
              <a:t>不靠閘道器使</a:t>
            </a:r>
            <a:r>
              <a:rPr kumimoji="1" lang="en-US" altLang="zh-TW" dirty="0" smtClean="0"/>
              <a:t>IoT</a:t>
            </a:r>
            <a:r>
              <a:rPr kumimoji="1" lang="zh-TW" altLang="en-US" dirty="0" smtClean="0"/>
              <a:t>設備能夠連接到後端系統</a:t>
            </a:r>
            <a:endParaRPr kumimoji="1"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73</a:t>
            </a:fld>
            <a:endParaRPr lang="zh-TW" altLang="en-US"/>
          </a:p>
        </p:txBody>
      </p:sp>
    </p:spTree>
    <p:extLst>
      <p:ext uri="{BB962C8B-B14F-4D97-AF65-F5344CB8AC3E}">
        <p14:creationId xmlns:p14="http://schemas.microsoft.com/office/powerpoint/2010/main" val="13633141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dirty="0" smtClean="0"/>
              <a:t>總結</a:t>
            </a:r>
            <a:endParaRPr lang="en-US" altLang="zh-TW" dirty="0" smtClean="0"/>
          </a:p>
          <a:p>
            <a:endParaRPr lang="en-US" altLang="zh-TW" dirty="0" smtClean="0"/>
          </a:p>
          <a:p>
            <a:r>
              <a:rPr lang="en-US" altLang="zh-TW" dirty="0" smtClean="0"/>
              <a:t>‧M2M</a:t>
            </a:r>
            <a:r>
              <a:rPr lang="zh-TW" altLang="en-US" dirty="0" smtClean="0"/>
              <a:t>對核心網路的影響：</a:t>
            </a:r>
            <a:endParaRPr lang="en-US" altLang="zh-TW" dirty="0" smtClean="0"/>
          </a:p>
          <a:p>
            <a:r>
              <a:rPr lang="en-US" altLang="zh-TW" dirty="0" smtClean="0"/>
              <a:t>    –</a:t>
            </a:r>
            <a:r>
              <a:rPr lang="zh-TW" altLang="en-US" dirty="0" smtClean="0"/>
              <a:t>成本降低需求</a:t>
            </a:r>
            <a:endParaRPr lang="en-US" altLang="zh-TW" dirty="0" smtClean="0"/>
          </a:p>
          <a:p>
            <a:r>
              <a:rPr lang="en-US" altLang="zh-TW" dirty="0" smtClean="0"/>
              <a:t>    –</a:t>
            </a:r>
            <a:r>
              <a:rPr lang="zh-TW" altLang="en-US" dirty="0" smtClean="0"/>
              <a:t>增值服務需求</a:t>
            </a:r>
            <a:endParaRPr lang="en-US" altLang="zh-TW" dirty="0" smtClean="0"/>
          </a:p>
          <a:p>
            <a:r>
              <a:rPr lang="en-US" altLang="zh-TW" dirty="0" smtClean="0"/>
              <a:t>    –</a:t>
            </a:r>
            <a:r>
              <a:rPr lang="zh-TW" altLang="en-US" dirty="0" smtClean="0"/>
              <a:t>編號、識別與定址需求</a:t>
            </a:r>
            <a:endParaRPr lang="en-US" altLang="zh-TW" dirty="0" smtClean="0"/>
          </a:p>
          <a:p>
            <a:r>
              <a:rPr lang="en-US" altLang="zh-TW" dirty="0" smtClean="0"/>
              <a:t>‧</a:t>
            </a:r>
            <a:r>
              <a:rPr lang="zh-TW" altLang="en-US" dirty="0" smtClean="0"/>
              <a:t>為了提供</a:t>
            </a:r>
            <a:r>
              <a:rPr lang="en-US" altLang="zh-TW" dirty="0" smtClean="0"/>
              <a:t>M2M</a:t>
            </a:r>
            <a:r>
              <a:rPr lang="zh-TW" altLang="en-US" dirty="0" smtClean="0"/>
              <a:t>最好的服務，核心網路針對過載和擁塞控制也要求一些新的最佳化</a:t>
            </a:r>
            <a:endParaRPr lang="en-US" altLang="zh-TW" dirty="0" smtClean="0"/>
          </a:p>
          <a:p>
            <a:r>
              <a:rPr lang="en-US" altLang="zh-TW" dirty="0" smtClean="0"/>
              <a:t>‧</a:t>
            </a:r>
            <a:endParaRPr lang="zh-TW" altLang="en-US" dirty="0" smtClean="0"/>
          </a:p>
        </p:txBody>
      </p:sp>
    </p:spTree>
    <p:extLst>
      <p:ext uri="{BB962C8B-B14F-4D97-AF65-F5344CB8AC3E}">
        <p14:creationId xmlns:p14="http://schemas.microsoft.com/office/powerpoint/2010/main" val="76138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smtClean="0"/>
              <a:t>M2M</a:t>
            </a:r>
            <a:r>
              <a:rPr lang="zh-TW" altLang="en-US" smtClean="0"/>
              <a:t>通訊的特徵</a:t>
            </a:r>
            <a:endParaRPr lang="en-US" altLang="zh-TW" dirty="0" smtClean="0"/>
          </a:p>
          <a:p>
            <a:pPr>
              <a:buFontTx/>
              <a:buChar char="•"/>
            </a:pPr>
            <a:r>
              <a:rPr lang="en-US" altLang="zh-TW" dirty="0" smtClean="0"/>
              <a:t>M2M</a:t>
            </a:r>
            <a:r>
              <a:rPr lang="zh-TW" altLang="en-US" smtClean="0"/>
              <a:t>通訊可被下列特性所描繪</a:t>
            </a:r>
            <a:endParaRPr lang="en-US" altLang="zh-TW" dirty="0" smtClean="0"/>
          </a:p>
          <a:p>
            <a:pPr marL="687663" lvl="1" indent="-187544">
              <a:buFont typeface="Wingdings" panose="05000000000000000000" pitchFamily="2" charset="2"/>
              <a:buChar char="Ø"/>
            </a:pPr>
            <a:r>
              <a:rPr lang="zh-TW" altLang="en-US" smtClean="0"/>
              <a:t>資料量</a:t>
            </a:r>
            <a:endParaRPr lang="en-US" altLang="zh-TW" dirty="0" smtClean="0"/>
          </a:p>
          <a:p>
            <a:pPr marL="687663" lvl="1" indent="-187544">
              <a:buFont typeface="Wingdings" panose="05000000000000000000" pitchFamily="2" charset="2"/>
              <a:buChar char="Ø"/>
            </a:pPr>
            <a:r>
              <a:rPr lang="en-US" altLang="zh-TW" dirty="0" smtClean="0"/>
              <a:t>QoS</a:t>
            </a:r>
            <a:r>
              <a:rPr lang="zh-TW" altLang="en-US" smtClean="0"/>
              <a:t>需求</a:t>
            </a:r>
            <a:endParaRPr lang="en-US" altLang="zh-TW" dirty="0" smtClean="0"/>
          </a:p>
          <a:p>
            <a:pPr marL="687663" lvl="1" indent="-187544">
              <a:buFont typeface="Wingdings" panose="05000000000000000000" pitchFamily="2" charset="2"/>
              <a:buChar char="Ø"/>
            </a:pPr>
            <a:r>
              <a:rPr lang="zh-TW" altLang="en-US" smtClean="0"/>
              <a:t>時間敏感性</a:t>
            </a:r>
            <a:endParaRPr lang="en-US" altLang="zh-TW" dirty="0" smtClean="0"/>
          </a:p>
          <a:p>
            <a:pPr marL="687663" lvl="1" indent="-187544">
              <a:buFont typeface="Wingdings" panose="05000000000000000000" pitchFamily="2" charset="2"/>
              <a:buChar char="Ø"/>
            </a:pPr>
            <a:r>
              <a:rPr lang="zh-TW" altLang="en-US" smtClean="0"/>
              <a:t>通訊方向</a:t>
            </a:r>
            <a:endParaRPr lang="en-US" altLang="zh-TW" dirty="0" smtClean="0"/>
          </a:p>
          <a:p>
            <a:pPr>
              <a:buFontTx/>
              <a:buChar char="•"/>
            </a:pPr>
            <a:r>
              <a:rPr lang="zh-TW" altLang="en-US" smtClean="0"/>
              <a:t>網路需要設計解決裝置</a:t>
            </a:r>
            <a:r>
              <a:rPr lang="en-US" altLang="zh-TW" dirty="0" smtClean="0"/>
              <a:t>/</a:t>
            </a:r>
            <a:r>
              <a:rPr lang="zh-TW" altLang="en-US" smtClean="0"/>
              <a:t>應用的多樣性</a:t>
            </a:r>
          </a:p>
        </p:txBody>
      </p:sp>
    </p:spTree>
    <p:extLst>
      <p:ext uri="{BB962C8B-B14F-4D97-AF65-F5344CB8AC3E}">
        <p14:creationId xmlns:p14="http://schemas.microsoft.com/office/powerpoint/2010/main" val="79930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核心網路的衝擊</a:t>
            </a:r>
            <a:endParaRPr lang="en-US" altLang="zh-TW" dirty="0" smtClean="0"/>
          </a:p>
          <a:p>
            <a:r>
              <a:rPr lang="zh-TW" altLang="en-US" smtClean="0"/>
              <a:t>花費降低需求</a:t>
            </a:r>
            <a:endParaRPr lang="en-US" altLang="zh-TW" dirty="0" smtClean="0"/>
          </a:p>
          <a:p>
            <a:pPr>
              <a:buFontTx/>
              <a:buChar char="•"/>
            </a:pPr>
            <a:r>
              <a:rPr lang="en-US" altLang="zh-TW" dirty="0" smtClean="0"/>
              <a:t>M2M</a:t>
            </a:r>
            <a:r>
              <a:rPr lang="zh-TW" altLang="en-US" smtClean="0"/>
              <a:t>通訊對每個裝置而言必須低成本。因此廠商提供</a:t>
            </a:r>
            <a:r>
              <a:rPr lang="en-US" altLang="zh-TW" dirty="0" smtClean="0"/>
              <a:t>M2M</a:t>
            </a:r>
            <a:r>
              <a:rPr lang="zh-TW" altLang="en-US" smtClean="0"/>
              <a:t>通訊的花費必須要被減到最低</a:t>
            </a:r>
            <a:endParaRPr lang="en-US" altLang="zh-TW" dirty="0" smtClean="0"/>
          </a:p>
          <a:p>
            <a:pPr>
              <a:buFontTx/>
              <a:buChar char="•"/>
            </a:pPr>
            <a:r>
              <a:rPr lang="zh-TW" altLang="en-US" smtClean="0"/>
              <a:t>為了達到這個要求，我們需要先了解</a:t>
            </a:r>
            <a:r>
              <a:rPr lang="en-US" altLang="zh-TW" dirty="0" smtClean="0"/>
              <a:t>M2M</a:t>
            </a:r>
            <a:r>
              <a:rPr lang="zh-TW" altLang="en-US" smtClean="0"/>
              <a:t>通訊的成本動因和網路花費組成</a:t>
            </a:r>
          </a:p>
        </p:txBody>
      </p:sp>
    </p:spTree>
    <p:extLst>
      <p:ext uri="{BB962C8B-B14F-4D97-AF65-F5344CB8AC3E}">
        <p14:creationId xmlns:p14="http://schemas.microsoft.com/office/powerpoint/2010/main" val="2862695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2712" y="188640"/>
            <a:ext cx="2225263" cy="360040"/>
          </a:xfrm>
          <a:prstGeom prst="rect">
            <a:avLst/>
          </a:prstGeom>
        </p:spPr>
      </p:pic>
      <p:pic>
        <p:nvPicPr>
          <p:cNvPr id="8" name="圖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2" y="116303"/>
            <a:ext cx="576721" cy="576721"/>
          </a:xfrm>
          <a:prstGeom prst="rect">
            <a:avLst/>
          </a:prstGeom>
        </p:spPr>
      </p:pic>
      <p:sp>
        <p:nvSpPr>
          <p:cNvPr id="11" name="手繪多邊形 10"/>
          <p:cNvSpPr/>
          <p:nvPr userDrawn="1"/>
        </p:nvSpPr>
        <p:spPr>
          <a:xfrm>
            <a:off x="7530685" y="6701434"/>
            <a:ext cx="1613316" cy="216025"/>
          </a:xfrm>
          <a:custGeom>
            <a:avLst/>
            <a:gdLst>
              <a:gd name="connsiteX0" fmla="*/ 0 w 1347951"/>
              <a:gd name="connsiteY0" fmla="*/ 0 h 204951"/>
              <a:gd name="connsiteX1" fmla="*/ 1347951 w 1347951"/>
              <a:gd name="connsiteY1" fmla="*/ 0 h 204951"/>
              <a:gd name="connsiteX2" fmla="*/ 1347951 w 1347951"/>
              <a:gd name="connsiteY2" fmla="*/ 204951 h 204951"/>
              <a:gd name="connsiteX3" fmla="*/ 654268 w 1347951"/>
              <a:gd name="connsiteY3" fmla="*/ 204951 h 204951"/>
              <a:gd name="connsiteX4" fmla="*/ 0 w 1347951"/>
              <a:gd name="connsiteY4" fmla="*/ 0 h 2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51" h="204951">
                <a:moveTo>
                  <a:pt x="0" y="0"/>
                </a:moveTo>
                <a:lnTo>
                  <a:pt x="1347951" y="0"/>
                </a:lnTo>
                <a:lnTo>
                  <a:pt x="1347951" y="204951"/>
                </a:lnTo>
                <a:lnTo>
                  <a:pt x="654268" y="204951"/>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53378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9489647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33120052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31475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620688"/>
            <a:ext cx="8229600" cy="1008112"/>
          </a:xfrm>
        </p:spPr>
        <p:txBody>
          <a:bodyPr/>
          <a:lstStyle>
            <a:lvl1pPr>
              <a:defRPr>
                <a:solidFill>
                  <a:srgbClr val="002B4C"/>
                </a:solidFill>
                <a:latin typeface="+mj-l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811957"/>
            <a:ext cx="8229600" cy="4425355"/>
          </a:xfrm>
        </p:spPr>
        <p:txBody>
          <a:bodyPr/>
          <a:lstStyle>
            <a:lvl1pPr marL="457200" indent="-457200">
              <a:buSzPct val="48000"/>
              <a:buFont typeface="Wingdings" panose="05000000000000000000" pitchFamily="2" charset="2"/>
              <a:buChar char="l"/>
              <a:defRPr>
                <a:latin typeface="+mn-lt"/>
              </a:defRPr>
            </a:lvl1pPr>
            <a:lvl2pPr marL="742950" indent="-285750">
              <a:buFont typeface="華康中黑體" panose="020B0509000000000000" pitchFamily="49" charset="-120"/>
              <a:buChar char="—"/>
              <a:defRPr>
                <a:latin typeface="+mn-lt"/>
              </a:defRPr>
            </a:lvl2pPr>
            <a:lvl3pPr marL="1257300" indent="-342900">
              <a:buSzPct val="80000"/>
              <a:buFont typeface="Calibri" panose="020F0502020204030204" pitchFamily="34" charset="0"/>
              <a:buChar char="○"/>
              <a:defRPr>
                <a:latin typeface="+mn-lt"/>
              </a:defRPr>
            </a:lvl3pPr>
            <a:lvl4pPr marL="1600200" indent="-228600">
              <a:buSzPct val="60000"/>
              <a:buFont typeface="Wingdings" panose="05000000000000000000" pitchFamily="2" charset="2"/>
              <a:buChar char="u"/>
              <a:defRPr>
                <a:latin typeface="+mn-lt"/>
              </a:defRPr>
            </a:lvl4pPr>
            <a:lvl5pPr>
              <a:defRPr>
                <a:latin typeface="+mn-lt"/>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1" name="矩形 10"/>
          <p:cNvSpPr/>
          <p:nvPr userDrawn="1"/>
        </p:nvSpPr>
        <p:spPr>
          <a:xfrm>
            <a:off x="736087" y="-8026"/>
            <a:ext cx="5924145" cy="457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6660232" y="-8026"/>
            <a:ext cx="2472663" cy="4571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userDrawn="1"/>
        </p:nvSpPr>
        <p:spPr>
          <a:xfrm>
            <a:off x="-47617" y="-8026"/>
            <a:ext cx="783704" cy="45719"/>
          </a:xfrm>
          <a:prstGeom prst="rect">
            <a:avLst/>
          </a:prstGeom>
          <a:solidFill>
            <a:srgbClr val="8BC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投影片編號版面配置區 3"/>
          <p:cNvSpPr>
            <a:spLocks noGrp="1"/>
          </p:cNvSpPr>
          <p:nvPr>
            <p:ph type="sldNum" sz="quarter" idx="4"/>
          </p:nvPr>
        </p:nvSpPr>
        <p:spPr>
          <a:xfrm>
            <a:off x="8460432" y="6520259"/>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3478375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949329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40448835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314554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10" name="投影片編號版面配置區 3"/>
          <p:cNvSpPr>
            <a:spLocks noGrp="1"/>
          </p:cNvSpPr>
          <p:nvPr>
            <p:ph type="sldNum" sz="quarter" idx="10"/>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2855046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6"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1466103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25450838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842424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flipH="1">
            <a:off x="-3" y="6021287"/>
            <a:ext cx="8388427" cy="836713"/>
          </a:xfrm>
          <a:prstGeom prst="rect">
            <a:avLst/>
          </a:prstGeom>
        </p:spPr>
      </p:pic>
      <p:sp>
        <p:nvSpPr>
          <p:cNvPr id="2" name="標題版面配置區 1"/>
          <p:cNvSpPr>
            <a:spLocks noGrp="1"/>
          </p:cNvSpPr>
          <p:nvPr>
            <p:ph type="title"/>
          </p:nvPr>
        </p:nvSpPr>
        <p:spPr>
          <a:xfrm>
            <a:off x="457200" y="620688"/>
            <a:ext cx="8229600" cy="936104"/>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700808"/>
            <a:ext cx="8229600" cy="4425355"/>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pic>
        <p:nvPicPr>
          <p:cNvPr id="8" name="圖片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02712" y="188640"/>
            <a:ext cx="2225263" cy="360040"/>
          </a:xfrm>
          <a:prstGeom prst="rect">
            <a:avLst/>
          </a:prstGeom>
        </p:spPr>
      </p:pic>
      <p:pic>
        <p:nvPicPr>
          <p:cNvPr id="9" name="圖片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79512" y="116303"/>
            <a:ext cx="576721" cy="576721"/>
          </a:xfrm>
          <a:prstGeom prst="rect">
            <a:avLst/>
          </a:prstGeom>
        </p:spPr>
      </p:pic>
      <p:sp>
        <p:nvSpPr>
          <p:cNvPr id="12" name="投影片編號版面配置區 3"/>
          <p:cNvSpPr>
            <a:spLocks noGrp="1"/>
          </p:cNvSpPr>
          <p:nvPr>
            <p:ph type="sldNum" sz="quarter" idx="4"/>
          </p:nvPr>
        </p:nvSpPr>
        <p:spPr>
          <a:xfrm>
            <a:off x="8334881" y="6520259"/>
            <a:ext cx="586408" cy="365125"/>
          </a:xfrm>
          <a:prstGeom prst="rect">
            <a:avLst/>
          </a:prstGeom>
        </p:spPr>
        <p:txBody>
          <a:bodyPr/>
          <a:lstStyle>
            <a:lvl1pPr>
              <a:defRPr sz="1200"/>
            </a:lvl1pPr>
          </a:lstStyle>
          <a:p>
            <a:fld id="{BC71E80C-9635-473D-9F26-B779060F2DD3}" type="slidenum">
              <a:rPr lang="zh-TW" altLang="en-US" smtClean="0"/>
              <a:pPr/>
              <a:t>‹#›</a:t>
            </a:fld>
            <a:endParaRPr lang="zh-TW" altLang="en-US"/>
          </a:p>
        </p:txBody>
      </p:sp>
    </p:spTree>
    <p:extLst>
      <p:ext uri="{BB962C8B-B14F-4D97-AF65-F5344CB8AC3E}">
        <p14:creationId xmlns:p14="http://schemas.microsoft.com/office/powerpoint/2010/main" val="74824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rgbClr val="C00000"/>
          </a:solidFill>
          <a:effectLst>
            <a:outerShdw blurRad="38100" dist="38100" dir="2700000" algn="tl">
              <a:srgbClr val="000000">
                <a:alpha val="43137"/>
              </a:srgbClr>
            </a:outerShdw>
          </a:effectLst>
          <a:latin typeface="MS Reference Sans Serif" panose="020B0604030504040204" pitchFamily="34" charset="0"/>
          <a:ea typeface="+mj-ea"/>
          <a:cs typeface="+mj-cs"/>
        </a:defRPr>
      </a:lvl1pPr>
    </p:titleStyle>
    <p:bodyStyle>
      <a:lvl1pPr marL="457200" indent="-457200" algn="l" defTabSz="914400" rtl="0" eaLnBrk="1" latinLnBrk="0" hangingPunct="1">
        <a:spcBef>
          <a:spcPct val="20000"/>
        </a:spcBef>
        <a:buClr>
          <a:srgbClr val="19434F"/>
        </a:buClr>
        <a:buSzPct val="60000"/>
        <a:buFont typeface="Wingdings" panose="05000000000000000000" pitchFamily="2" charset="2"/>
        <a:buChar char="l"/>
        <a:defRPr sz="3200" kern="1200">
          <a:solidFill>
            <a:schemeClr val="tx1"/>
          </a:solidFill>
          <a:latin typeface="MS Reference Sans Serif" panose="020B0604030504040204" pitchFamily="34" charset="0"/>
          <a:ea typeface="+mn-ea"/>
          <a:cs typeface="+mn-cs"/>
        </a:defRPr>
      </a:lvl1pPr>
      <a:lvl2pPr marL="742950" indent="-285750" algn="l" defTabSz="914400" rtl="0" eaLnBrk="1" latinLnBrk="0" hangingPunct="1">
        <a:spcBef>
          <a:spcPct val="20000"/>
        </a:spcBef>
        <a:buClr>
          <a:srgbClr val="1D4F5D"/>
        </a:buClr>
        <a:buSzPct val="70000"/>
        <a:buFont typeface="華康中黑體" panose="020B0509000000000000" pitchFamily="49" charset="-120"/>
        <a:buChar char="—"/>
        <a:defRPr sz="2800" kern="1200">
          <a:solidFill>
            <a:schemeClr val="tx1"/>
          </a:solidFill>
          <a:latin typeface="MS Reference Sans Serif" panose="020B0604030504040204" pitchFamily="34" charset="0"/>
          <a:ea typeface="+mn-ea"/>
          <a:cs typeface="+mn-cs"/>
        </a:defRPr>
      </a:lvl2pPr>
      <a:lvl3pPr marL="1143000" indent="-228600" algn="l" defTabSz="914400" rtl="0" eaLnBrk="1" latinLnBrk="0" hangingPunct="1">
        <a:spcBef>
          <a:spcPct val="20000"/>
        </a:spcBef>
        <a:buClr>
          <a:srgbClr val="1D4F5D"/>
        </a:buClr>
        <a:buSzPct val="60000"/>
        <a:buFont typeface="Calibri" panose="020F0502020204030204" pitchFamily="34" charset="0"/>
        <a:buChar char="○"/>
        <a:defRPr sz="2400" kern="1200">
          <a:solidFill>
            <a:schemeClr val="tx1"/>
          </a:solidFill>
          <a:latin typeface="MS Reference Sans Serif" panose="020B0604030504040204" pitchFamily="34" charset="0"/>
          <a:ea typeface="+mn-ea"/>
          <a:cs typeface="+mn-cs"/>
        </a:defRPr>
      </a:lvl3pPr>
      <a:lvl4pPr marL="1600200" indent="-228600" algn="l" defTabSz="914400" rtl="0" eaLnBrk="1" latinLnBrk="0" hangingPunct="1">
        <a:spcBef>
          <a:spcPct val="20000"/>
        </a:spcBef>
        <a:buClr>
          <a:srgbClr val="1D4F5D"/>
        </a:buClr>
        <a:buFont typeface="Wingdings" panose="05000000000000000000" pitchFamily="2" charset="2"/>
        <a:buChar char="ü"/>
        <a:defRPr sz="2000" kern="1200">
          <a:solidFill>
            <a:schemeClr val="tx1"/>
          </a:solidFill>
          <a:latin typeface="MS Reference Sans Serif" panose="020B0604030504040204" pitchFamily="34" charset="0"/>
          <a:ea typeface="+mn-ea"/>
          <a:cs typeface="+mn-cs"/>
        </a:defRPr>
      </a:lvl4pPr>
      <a:lvl5pPr marL="2057400" indent="-228600" algn="l" defTabSz="914400" rtl="0" eaLnBrk="1" latinLnBrk="0" hangingPunct="1">
        <a:spcBef>
          <a:spcPct val="20000"/>
        </a:spcBef>
        <a:buClr>
          <a:srgbClr val="1D4F5D"/>
        </a:buClr>
        <a:buFont typeface="Arial" panose="020B0604020202020204" pitchFamily="34" charset="0"/>
        <a:buChar char="•"/>
        <a:defRPr sz="2000" kern="1200">
          <a:solidFill>
            <a:schemeClr val="tx1"/>
          </a:solidFill>
          <a:latin typeface="MS Reference Sans Serif" panose="020B060403050404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jpe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jpeg"/><Relationship Id="rId2" Type="http://schemas.openxmlformats.org/officeDocument/2006/relationships/notesSlide" Target="../notesSlides/notesSlide2.xml"/><Relationship Id="rId16"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5" Type="http://schemas.openxmlformats.org/officeDocument/2006/relationships/image" Target="../media/image16.wmf"/><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8.jpeg"/><Relationship Id="rId3" Type="http://schemas.openxmlformats.org/officeDocument/2006/relationships/image" Target="../media/image32.jpeg"/><Relationship Id="rId7" Type="http://schemas.openxmlformats.org/officeDocument/2006/relationships/image" Target="../media/image9.png"/><Relationship Id="rId12" Type="http://schemas.openxmlformats.org/officeDocument/2006/relationships/image" Target="../media/image17.jpeg"/><Relationship Id="rId2" Type="http://schemas.openxmlformats.org/officeDocument/2006/relationships/notesSlide" Target="../notesSlides/notesSlide73.xml"/><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6.wmf"/><Relationship Id="rId5" Type="http://schemas.openxmlformats.org/officeDocument/2006/relationships/image" Target="../media/image7.jpeg"/><Relationship Id="rId15" Type="http://schemas.openxmlformats.org/officeDocument/2006/relationships/image" Target="../media/image33.png"/><Relationship Id="rId10" Type="http://schemas.openxmlformats.org/officeDocument/2006/relationships/image" Target="../media/image15.png"/><Relationship Id="rId4" Type="http://schemas.openxmlformats.org/officeDocument/2006/relationships/image" Target="../media/image6.jpeg"/><Relationship Id="rId9" Type="http://schemas.openxmlformats.org/officeDocument/2006/relationships/image" Target="../media/image12.png"/><Relationship Id="rId14" Type="http://schemas.openxmlformats.org/officeDocument/2006/relationships/image" Target="../media/image19.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手繪多邊形 17"/>
          <p:cNvSpPr/>
          <p:nvPr/>
        </p:nvSpPr>
        <p:spPr>
          <a:xfrm>
            <a:off x="7530685" y="6701434"/>
            <a:ext cx="1613316" cy="216025"/>
          </a:xfrm>
          <a:custGeom>
            <a:avLst/>
            <a:gdLst>
              <a:gd name="connsiteX0" fmla="*/ 0 w 1347951"/>
              <a:gd name="connsiteY0" fmla="*/ 0 h 204951"/>
              <a:gd name="connsiteX1" fmla="*/ 1347951 w 1347951"/>
              <a:gd name="connsiteY1" fmla="*/ 0 h 204951"/>
              <a:gd name="connsiteX2" fmla="*/ 1347951 w 1347951"/>
              <a:gd name="connsiteY2" fmla="*/ 204951 h 204951"/>
              <a:gd name="connsiteX3" fmla="*/ 654268 w 1347951"/>
              <a:gd name="connsiteY3" fmla="*/ 204951 h 204951"/>
              <a:gd name="connsiteX4" fmla="*/ 0 w 1347951"/>
              <a:gd name="connsiteY4" fmla="*/ 0 h 2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51" h="204951">
                <a:moveTo>
                  <a:pt x="0" y="0"/>
                </a:moveTo>
                <a:lnTo>
                  <a:pt x="1347951" y="0"/>
                </a:lnTo>
                <a:lnTo>
                  <a:pt x="1347951" y="204951"/>
                </a:lnTo>
                <a:lnTo>
                  <a:pt x="654268" y="204951"/>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827584" y="1591740"/>
            <a:ext cx="7772400" cy="2259682"/>
          </a:xfrm>
        </p:spPr>
        <p:txBody>
          <a:bodyPr>
            <a:noAutofit/>
          </a:bodyPr>
          <a:lstStyle/>
          <a:p>
            <a:r>
              <a:rPr lang="en-US" altLang="zh-TW" sz="4000" dirty="0"/>
              <a:t>M2M Core </a:t>
            </a:r>
            <a:r>
              <a:rPr lang="en-US" altLang="zh-TW" sz="4000" dirty="0" smtClean="0"/>
              <a:t>Networks</a:t>
            </a:r>
            <a:br>
              <a:rPr lang="en-US" altLang="zh-TW" sz="4000" dirty="0" smtClean="0"/>
            </a:br>
            <a:r>
              <a:rPr lang="zh-TW" altLang="en-US" sz="4000" dirty="0"/>
              <a:t>物聯網核心網路</a:t>
            </a:r>
          </a:p>
        </p:txBody>
      </p:sp>
      <p:sp>
        <p:nvSpPr>
          <p:cNvPr id="3" name="副標題 2"/>
          <p:cNvSpPr>
            <a:spLocks noGrp="1"/>
          </p:cNvSpPr>
          <p:nvPr>
            <p:ph type="subTitle" idx="1"/>
          </p:nvPr>
        </p:nvSpPr>
        <p:spPr>
          <a:xfrm>
            <a:off x="899592" y="4387552"/>
            <a:ext cx="7088832" cy="1777752"/>
          </a:xfrm>
        </p:spPr>
        <p:txBody>
          <a:bodyPr>
            <a:normAutofit/>
          </a:bodyPr>
          <a:lstStyle/>
          <a:p>
            <a:r>
              <a:rPr lang="zh-TW" altLang="en-US" sz="2400" dirty="0">
                <a:solidFill>
                  <a:srgbClr val="002B4C"/>
                </a:solidFill>
              </a:rPr>
              <a:t>國立交通大學資訊工程系</a:t>
            </a:r>
          </a:p>
          <a:p>
            <a:r>
              <a:rPr lang="en-US" altLang="zh-TW" sz="2400" dirty="0">
                <a:solidFill>
                  <a:srgbClr val="002B4C"/>
                </a:solidFill>
              </a:rPr>
              <a:t>Department of Computer Science</a:t>
            </a:r>
          </a:p>
          <a:p>
            <a:r>
              <a:rPr lang="en-US" altLang="zh-TW" sz="2400" dirty="0">
                <a:solidFill>
                  <a:srgbClr val="002B4C"/>
                </a:solidFill>
              </a:rPr>
              <a:t>National </a:t>
            </a:r>
            <a:r>
              <a:rPr lang="en-US" altLang="zh-TW" sz="2400" dirty="0" err="1">
                <a:solidFill>
                  <a:srgbClr val="002B4C"/>
                </a:solidFill>
              </a:rPr>
              <a:t>Chiao</a:t>
            </a:r>
            <a:r>
              <a:rPr lang="en-US" altLang="zh-TW" sz="2400" dirty="0">
                <a:solidFill>
                  <a:srgbClr val="002B4C"/>
                </a:solidFill>
              </a:rPr>
              <a:t> Tung University</a:t>
            </a:r>
          </a:p>
          <a:p>
            <a:r>
              <a:rPr lang="en-US" altLang="zh-TW" sz="2400" dirty="0" smtClean="0">
                <a:solidFill>
                  <a:srgbClr val="002B4C"/>
                </a:solidFill>
              </a:rPr>
              <a:t>October 25, 2016</a:t>
            </a:r>
            <a:endParaRPr lang="en-US" altLang="zh-TW" sz="2400" dirty="0">
              <a:solidFill>
                <a:srgbClr val="002B4C"/>
              </a:solidFill>
            </a:endParaRPr>
          </a:p>
          <a:p>
            <a:endParaRPr lang="en-US" altLang="zh-TW" sz="2400" dirty="0" smtClean="0">
              <a:solidFill>
                <a:srgbClr val="002B4C"/>
              </a:solidFill>
            </a:endParaRPr>
          </a:p>
        </p:txBody>
      </p:sp>
      <p:sp>
        <p:nvSpPr>
          <p:cNvPr id="5" name="圓角矩形 4"/>
          <p:cNvSpPr/>
          <p:nvPr/>
        </p:nvSpPr>
        <p:spPr>
          <a:xfrm>
            <a:off x="827584" y="260648"/>
            <a:ext cx="3240360" cy="36004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Adobe 繁黑體 Std B" pitchFamily="34" charset="-120"/>
                <a:ea typeface="Adobe 繁黑體 Std B" pitchFamily="34" charset="-120"/>
              </a:rPr>
              <a:t>行動寬頻尖端技術跨校教學聯盟</a:t>
            </a:r>
            <a:endParaRPr lang="zh-TW" altLang="en-US" sz="1600"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104109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198438"/>
            <a:ext cx="8229600" cy="1143000"/>
          </a:xfrm>
        </p:spPr>
        <p:txBody>
          <a:bodyPr>
            <a:normAutofit fontScale="90000"/>
          </a:bodyPr>
          <a:lstStyle/>
          <a:p>
            <a:pPr eaLnBrk="1" hangingPunct="1"/>
            <a:r>
              <a:rPr lang="en-US" altLang="zh-TW" dirty="0" smtClean="0"/>
              <a:t>Cost Reduction Requirement</a:t>
            </a:r>
            <a:br>
              <a:rPr lang="en-US" altLang="zh-TW" dirty="0" smtClean="0"/>
            </a:br>
            <a:r>
              <a:rPr lang="en-US" altLang="zh-TW" sz="3200" dirty="0" smtClean="0"/>
              <a:t>Cost Drivers and Network Cost Components</a:t>
            </a:r>
            <a:endParaRPr lang="en-US" altLang="zh-TW" dirty="0" smtClean="0"/>
          </a:p>
        </p:txBody>
      </p:sp>
      <p:sp>
        <p:nvSpPr>
          <p:cNvPr id="35843" name="Content Placeholder 2"/>
          <p:cNvSpPr>
            <a:spLocks noGrp="1"/>
          </p:cNvSpPr>
          <p:nvPr>
            <p:ph idx="1"/>
          </p:nvPr>
        </p:nvSpPr>
        <p:spPr>
          <a:xfrm>
            <a:off x="539750" y="1268413"/>
            <a:ext cx="8229600" cy="4525962"/>
          </a:xfrm>
        </p:spPr>
        <p:txBody>
          <a:bodyPr>
            <a:normAutofit fontScale="92500" lnSpcReduction="10000"/>
          </a:bodyPr>
          <a:lstStyle/>
          <a:p>
            <a:pPr eaLnBrk="1" hangingPunct="1"/>
            <a:r>
              <a:rPr lang="en-US" altLang="zh-TW" dirty="0" smtClean="0"/>
              <a:t> </a:t>
            </a:r>
            <a:r>
              <a:rPr lang="en-US" altLang="zh-TW" sz="2400" dirty="0" smtClean="0"/>
              <a:t>Cost Drivers</a:t>
            </a:r>
          </a:p>
          <a:p>
            <a:pPr lvl="1" eaLnBrk="1" hangingPunct="1"/>
            <a:r>
              <a:rPr lang="en-US" altLang="zh-TW" sz="2000" dirty="0" smtClean="0"/>
              <a:t>Number of group-based subscriptions</a:t>
            </a:r>
          </a:p>
          <a:p>
            <a:pPr lvl="1" eaLnBrk="1" hangingPunct="1"/>
            <a:r>
              <a:rPr lang="en-US" altLang="zh-TW" sz="2000" dirty="0" smtClean="0"/>
              <a:t>Number of simultaneously attached devices</a:t>
            </a:r>
          </a:p>
          <a:p>
            <a:pPr lvl="1" eaLnBrk="1" hangingPunct="1"/>
            <a:r>
              <a:rPr lang="en-US" altLang="zh-TW" sz="2000" dirty="0" smtClean="0"/>
              <a:t>Number of simultaneous always on data connections</a:t>
            </a:r>
          </a:p>
          <a:p>
            <a:pPr lvl="1" eaLnBrk="1" hangingPunct="1"/>
            <a:r>
              <a:rPr lang="en-US" altLang="zh-TW" sz="2000" dirty="0" smtClean="0"/>
              <a:t>Number of data sessions</a:t>
            </a:r>
          </a:p>
          <a:p>
            <a:pPr lvl="1" eaLnBrk="1" hangingPunct="1"/>
            <a:r>
              <a:rPr lang="en-US" altLang="zh-TW" sz="2000" dirty="0" smtClean="0"/>
              <a:t>Volume of data throughput</a:t>
            </a:r>
          </a:p>
          <a:p>
            <a:pPr eaLnBrk="1" hangingPunct="1"/>
            <a:r>
              <a:rPr lang="en-US" altLang="zh-TW" sz="2400" dirty="0" smtClean="0"/>
              <a:t>Network Cost Components</a:t>
            </a:r>
          </a:p>
          <a:p>
            <a:pPr lvl="1" eaLnBrk="1" hangingPunct="1"/>
            <a:r>
              <a:rPr lang="en-US" altLang="zh-TW" sz="2000" dirty="0" smtClean="0"/>
              <a:t>SIM cards; E.164 numbers; HLR capacity</a:t>
            </a:r>
          </a:p>
          <a:p>
            <a:pPr lvl="1" eaLnBrk="1" hangingPunct="1"/>
            <a:r>
              <a:rPr lang="en-US" altLang="zh-TW" sz="2000" dirty="0" smtClean="0"/>
              <a:t>Mobility context data in network node</a:t>
            </a:r>
          </a:p>
          <a:p>
            <a:pPr lvl="1" eaLnBrk="1" hangingPunct="1"/>
            <a:r>
              <a:rPr lang="en-US" altLang="zh-TW" sz="2000" dirty="0" smtClean="0"/>
              <a:t>Session context data in network node</a:t>
            </a:r>
          </a:p>
          <a:p>
            <a:pPr lvl="1" eaLnBrk="1" hangingPunct="1"/>
            <a:r>
              <a:rPr lang="en-US" altLang="zh-TW" sz="2000" dirty="0" smtClean="0"/>
              <a:t>Signaling for mobility management and connection setup</a:t>
            </a:r>
          </a:p>
          <a:p>
            <a:pPr lvl="1" eaLnBrk="1" hangingPunct="1"/>
            <a:r>
              <a:rPr lang="en-US" altLang="zh-TW" sz="2000" dirty="0" smtClean="0"/>
              <a:t>Radius/Diameter capacity</a:t>
            </a:r>
          </a:p>
          <a:p>
            <a:pPr lvl="1" eaLnBrk="1" hangingPunct="1"/>
            <a:r>
              <a:rPr lang="en-US" altLang="zh-TW" sz="2000" dirty="0" smtClean="0"/>
              <a:t>Radio capacity etc.</a:t>
            </a:r>
          </a:p>
          <a:p>
            <a:pPr eaLnBrk="1" hangingPunct="1"/>
            <a:endParaRPr lang="en-US" altLang="zh-TW" sz="2400" dirty="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10</a:t>
            </a:fld>
            <a:endParaRPr lang="zh-TW" altLang="en-US"/>
          </a:p>
        </p:txBody>
      </p:sp>
    </p:spTree>
    <p:extLst>
      <p:ext uri="{BB962C8B-B14F-4D97-AF65-F5344CB8AC3E}">
        <p14:creationId xmlns:p14="http://schemas.microsoft.com/office/powerpoint/2010/main" val="3911386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68313" y="260350"/>
            <a:ext cx="8229600" cy="1143000"/>
          </a:xfrm>
        </p:spPr>
        <p:txBody>
          <a:bodyPr/>
          <a:lstStyle/>
          <a:p>
            <a:pPr eaLnBrk="1" hangingPunct="1"/>
            <a:r>
              <a:rPr lang="en-US" altLang="zh-TW" dirty="0" smtClean="0"/>
              <a:t>Cost Reduction Methods</a:t>
            </a:r>
          </a:p>
        </p:txBody>
      </p:sp>
      <p:sp>
        <p:nvSpPr>
          <p:cNvPr id="36867" name="Content Placeholder 2"/>
          <p:cNvSpPr>
            <a:spLocks noGrp="1"/>
          </p:cNvSpPr>
          <p:nvPr>
            <p:ph idx="1"/>
          </p:nvPr>
        </p:nvSpPr>
        <p:spPr/>
        <p:txBody>
          <a:bodyPr/>
          <a:lstStyle/>
          <a:p>
            <a:pPr eaLnBrk="1" hangingPunct="1"/>
            <a:r>
              <a:rPr lang="en-US" altLang="zh-TW" dirty="0" smtClean="0"/>
              <a:t>Group-based Communications</a:t>
            </a:r>
          </a:p>
          <a:p>
            <a:pPr eaLnBrk="1" hangingPunct="1"/>
            <a:r>
              <a:rPr lang="en-US" altLang="zh-TW" dirty="0" smtClean="0"/>
              <a:t>Network Resource Reduction for Idle Devices</a:t>
            </a:r>
          </a:p>
          <a:p>
            <a:pPr eaLnBrk="1" hangingPunct="1"/>
            <a:r>
              <a:rPr lang="en-US" altLang="zh-TW" dirty="0" smtClean="0"/>
              <a:t>Network Signaling Reduction</a:t>
            </a:r>
          </a:p>
          <a:p>
            <a:pPr eaLnBrk="1" hangingPunct="1"/>
            <a:r>
              <a:rPr lang="en-US" altLang="zh-TW" dirty="0" smtClean="0"/>
              <a:t>Avoidance of Peaks in User Data</a:t>
            </a:r>
          </a:p>
          <a:p>
            <a:pPr eaLnBrk="1" hangingPunct="1"/>
            <a:r>
              <a:rPr lang="en-US" altLang="zh-TW" dirty="0" smtClean="0"/>
              <a:t>Separate Network for M2M</a:t>
            </a:r>
          </a:p>
          <a:p>
            <a:pPr eaLnBrk="1" hangingPunct="1"/>
            <a:endParaRPr lang="en-US" altLang="zh-TW" dirty="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11</a:t>
            </a:fld>
            <a:endParaRPr lang="zh-TW" altLang="en-US"/>
          </a:p>
        </p:txBody>
      </p:sp>
    </p:spTree>
    <p:extLst>
      <p:ext uri="{BB962C8B-B14F-4D97-AF65-F5344CB8AC3E}">
        <p14:creationId xmlns:p14="http://schemas.microsoft.com/office/powerpoint/2010/main" val="774419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zh-TW" dirty="0" smtClean="0"/>
              <a:t>Group-Based Communications</a:t>
            </a:r>
          </a:p>
        </p:txBody>
      </p:sp>
      <p:sp>
        <p:nvSpPr>
          <p:cNvPr id="37891" name="Content Placeholder 2"/>
          <p:cNvSpPr>
            <a:spLocks noGrp="1"/>
          </p:cNvSpPr>
          <p:nvPr>
            <p:ph idx="1"/>
          </p:nvPr>
        </p:nvSpPr>
        <p:spPr/>
        <p:txBody>
          <a:bodyPr/>
          <a:lstStyle/>
          <a:p>
            <a:pPr eaLnBrk="1" hangingPunct="1"/>
            <a:r>
              <a:rPr lang="en-US" altLang="zh-TW" dirty="0" smtClean="0"/>
              <a:t>Types of Group-Based Communications</a:t>
            </a:r>
          </a:p>
          <a:p>
            <a:pPr lvl="1" eaLnBrk="1" hangingPunct="1"/>
            <a:r>
              <a:rPr lang="en-US" altLang="zh-TW" dirty="0" smtClean="0"/>
              <a:t>Group-based subscription and charging</a:t>
            </a:r>
          </a:p>
          <a:p>
            <a:pPr lvl="1" eaLnBrk="1" hangingPunct="1"/>
            <a:r>
              <a:rPr lang="en-US" altLang="zh-TW" dirty="0" smtClean="0"/>
              <a:t>Group-based policing</a:t>
            </a:r>
          </a:p>
          <a:p>
            <a:pPr lvl="1" eaLnBrk="1" hangingPunct="1"/>
            <a:r>
              <a:rPr lang="en-US" altLang="zh-TW" dirty="0" smtClean="0"/>
              <a:t>Group-based triggering</a:t>
            </a:r>
          </a:p>
          <a:p>
            <a:pPr eaLnBrk="1" hangingPunct="1"/>
            <a:r>
              <a:rPr lang="en-US" altLang="zh-TW" dirty="0" smtClean="0"/>
              <a:t>Issues of Grouping M2M Devices</a:t>
            </a:r>
          </a:p>
          <a:p>
            <a:pPr lvl="1" eaLnBrk="1" hangingPunct="1"/>
            <a:r>
              <a:rPr lang="en-US" altLang="zh-TW" dirty="0" smtClean="0"/>
              <a:t>Allowing devices belong to multiple groups complicates subscription and profile management.</a:t>
            </a:r>
          </a:p>
          <a:p>
            <a:pPr lvl="1" eaLnBrk="1" hangingPunct="1"/>
            <a:r>
              <a:rPr lang="en-US" altLang="zh-TW" dirty="0" smtClean="0"/>
              <a:t>3GPP allows only one group for each subscription. </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12</a:t>
            </a:fld>
            <a:endParaRPr lang="zh-TW" altLang="en-US"/>
          </a:p>
        </p:txBody>
      </p:sp>
    </p:spTree>
    <p:extLst>
      <p:ext uri="{BB962C8B-B14F-4D97-AF65-F5344CB8AC3E}">
        <p14:creationId xmlns:p14="http://schemas.microsoft.com/office/powerpoint/2010/main" val="3669969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pPr eaLnBrk="1" hangingPunct="1"/>
            <a:r>
              <a:rPr lang="en-US" altLang="zh-TW" dirty="0" smtClean="0"/>
              <a:t>Network Resource Reduction for Idle Devices</a:t>
            </a:r>
          </a:p>
        </p:txBody>
      </p:sp>
      <p:sp>
        <p:nvSpPr>
          <p:cNvPr id="38915" name="Content Placeholder 2"/>
          <p:cNvSpPr>
            <a:spLocks noGrp="1"/>
          </p:cNvSpPr>
          <p:nvPr>
            <p:ph idx="1"/>
          </p:nvPr>
        </p:nvSpPr>
        <p:spPr/>
        <p:txBody>
          <a:bodyPr/>
          <a:lstStyle/>
          <a:p>
            <a:pPr eaLnBrk="1" hangingPunct="1"/>
            <a:r>
              <a:rPr lang="en-US" altLang="zh-TW" dirty="0" smtClean="0"/>
              <a:t>Devices that are idle but attached to the network still keep their session context or mobility management context.</a:t>
            </a:r>
          </a:p>
          <a:p>
            <a:pPr eaLnBrk="1" hangingPunct="1"/>
            <a:r>
              <a:rPr lang="en-US" altLang="zh-TW" dirty="0" smtClean="0"/>
              <a:t>Trade-off between </a:t>
            </a:r>
          </a:p>
          <a:p>
            <a:pPr lvl="1" eaLnBrk="1" hangingPunct="1"/>
            <a:r>
              <a:rPr lang="en-US" altLang="zh-TW" dirty="0" smtClean="0"/>
              <a:t>saving network resources by removing these device contexts and </a:t>
            </a:r>
          </a:p>
          <a:p>
            <a:pPr lvl="1" eaLnBrk="1" hangingPunct="1"/>
            <a:r>
              <a:rPr lang="en-US" altLang="zh-TW" dirty="0" smtClean="0"/>
              <a:t>adding the signaling overhead of reattaching and reconnecting these devices for sending data.</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13</a:t>
            </a:fld>
            <a:endParaRPr lang="zh-TW" altLang="en-US"/>
          </a:p>
        </p:txBody>
      </p:sp>
    </p:spTree>
    <p:extLst>
      <p:ext uri="{BB962C8B-B14F-4D97-AF65-F5344CB8AC3E}">
        <p14:creationId xmlns:p14="http://schemas.microsoft.com/office/powerpoint/2010/main" val="2383495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zh-TW" dirty="0" smtClean="0"/>
              <a:t>Network Signaling Reduction</a:t>
            </a:r>
          </a:p>
        </p:txBody>
      </p:sp>
      <p:sp>
        <p:nvSpPr>
          <p:cNvPr id="39939" name="Content Placeholder 2"/>
          <p:cNvSpPr>
            <a:spLocks noGrp="1"/>
          </p:cNvSpPr>
          <p:nvPr>
            <p:ph idx="1"/>
          </p:nvPr>
        </p:nvSpPr>
        <p:spPr/>
        <p:txBody>
          <a:bodyPr>
            <a:normAutofit lnSpcReduction="10000"/>
          </a:bodyPr>
          <a:lstStyle/>
          <a:p>
            <a:pPr eaLnBrk="1" hangingPunct="1"/>
            <a:r>
              <a:rPr lang="en-US" altLang="zh-TW" sz="2800" dirty="0" smtClean="0"/>
              <a:t>In M2M communications, the ratio between the amount of network signaling and the amount of use data transmitted is relatively high.</a:t>
            </a:r>
          </a:p>
          <a:p>
            <a:pPr eaLnBrk="1" hangingPunct="1"/>
            <a:r>
              <a:rPr lang="en-US" altLang="zh-TW" sz="2800" dirty="0" smtClean="0"/>
              <a:t>Ways to reduce network signaling:</a:t>
            </a:r>
          </a:p>
          <a:p>
            <a:pPr lvl="1" eaLnBrk="1" hangingPunct="1"/>
            <a:r>
              <a:rPr lang="en-US" altLang="zh-TW" sz="2400" dirty="0" smtClean="0"/>
              <a:t>Charge not only data but signaling of M2M devices.</a:t>
            </a:r>
          </a:p>
          <a:p>
            <a:pPr lvl="1" eaLnBrk="1" hangingPunct="1"/>
            <a:r>
              <a:rPr lang="en-US" altLang="zh-TW" sz="2400" dirty="0" smtClean="0"/>
              <a:t>Exchange no mobility management signaling when devices are not moving.</a:t>
            </a:r>
          </a:p>
          <a:p>
            <a:pPr lvl="1" eaLnBrk="1" hangingPunct="1"/>
            <a:r>
              <a:rPr lang="en-US" altLang="zh-TW" sz="2400" dirty="0" smtClean="0"/>
              <a:t>Keep devices detached when they have no data to send.</a:t>
            </a:r>
          </a:p>
          <a:p>
            <a:pPr lvl="1" eaLnBrk="1" hangingPunct="1"/>
            <a:r>
              <a:rPr lang="en-US" altLang="zh-TW" sz="2400" dirty="0" smtClean="0"/>
              <a:t>Keep devices connected if they frequently send data</a:t>
            </a:r>
          </a:p>
          <a:p>
            <a:pPr lvl="1" eaLnBrk="1" hangingPunct="1"/>
            <a:r>
              <a:rPr lang="en-US" altLang="zh-TW" sz="2400" dirty="0" smtClean="0"/>
              <a:t>Send small data along with the signaling message.</a:t>
            </a:r>
          </a:p>
          <a:p>
            <a:pPr lvl="1" eaLnBrk="1" hangingPunct="1"/>
            <a:endParaRPr lang="en-US" altLang="zh-TW" sz="2400" dirty="0" smtClean="0"/>
          </a:p>
          <a:p>
            <a:pPr lvl="1" eaLnBrk="1" hangingPunct="1"/>
            <a:endParaRPr lang="en-US" altLang="zh-TW" sz="2400" dirty="0" smtClean="0"/>
          </a:p>
          <a:p>
            <a:pPr lvl="1" eaLnBrk="1" hangingPunct="1"/>
            <a:endParaRPr lang="en-US" altLang="zh-TW" sz="2400" dirty="0" smtClean="0"/>
          </a:p>
          <a:p>
            <a:pPr lvl="1" eaLnBrk="1" hangingPunct="1"/>
            <a:endParaRPr lang="en-US" altLang="zh-TW" sz="2400" dirty="0" smtClean="0"/>
          </a:p>
          <a:p>
            <a:pPr eaLnBrk="1" hangingPunct="1"/>
            <a:endParaRPr lang="en-US" altLang="zh-TW" sz="2800" dirty="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14</a:t>
            </a:fld>
            <a:endParaRPr lang="zh-TW" altLang="en-US"/>
          </a:p>
        </p:txBody>
      </p:sp>
    </p:spTree>
    <p:extLst>
      <p:ext uri="{BB962C8B-B14F-4D97-AF65-F5344CB8AC3E}">
        <p14:creationId xmlns:p14="http://schemas.microsoft.com/office/powerpoint/2010/main" val="3473453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zh-TW" dirty="0" smtClean="0"/>
              <a:t>Avoidance of Peaks in User Data</a:t>
            </a:r>
          </a:p>
        </p:txBody>
      </p:sp>
      <p:sp>
        <p:nvSpPr>
          <p:cNvPr id="40963" name="Content Placeholder 2"/>
          <p:cNvSpPr>
            <a:spLocks noGrp="1"/>
          </p:cNvSpPr>
          <p:nvPr>
            <p:ph idx="1"/>
          </p:nvPr>
        </p:nvSpPr>
        <p:spPr/>
        <p:txBody>
          <a:bodyPr/>
          <a:lstStyle/>
          <a:p>
            <a:pPr eaLnBrk="1" hangingPunct="1"/>
            <a:r>
              <a:rPr lang="en-US" altLang="zh-TW" sz="2800" dirty="0" smtClean="0"/>
              <a:t>This is for operators to move the data transmission of M2M devices from peak hours of mobile networks by providing lower-rate or other incentives.</a:t>
            </a:r>
          </a:p>
          <a:p>
            <a:pPr eaLnBrk="1" hangingPunct="1"/>
            <a:r>
              <a:rPr lang="en-US" altLang="zh-TW" sz="2800" dirty="0" smtClean="0"/>
              <a:t>3GPP proposes the notion of “time-controlled” where an M2M device can only send data during a particular access grant time interval.</a:t>
            </a:r>
          </a:p>
          <a:p>
            <a:pPr eaLnBrk="1" hangingPunct="1"/>
            <a:r>
              <a:rPr lang="en-US" altLang="zh-TW" sz="2800" dirty="0" smtClean="0"/>
              <a:t>Need to randomize access from M2M devices within the access grant time interval to avoid collision.</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15</a:t>
            </a:fld>
            <a:endParaRPr lang="zh-TW" altLang="en-US"/>
          </a:p>
        </p:txBody>
      </p:sp>
    </p:spTree>
    <p:extLst>
      <p:ext uri="{BB962C8B-B14F-4D97-AF65-F5344CB8AC3E}">
        <p14:creationId xmlns:p14="http://schemas.microsoft.com/office/powerpoint/2010/main" val="3348784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zh-TW" dirty="0" smtClean="0"/>
              <a:t>Separate Networks for M2M</a:t>
            </a:r>
          </a:p>
        </p:txBody>
      </p:sp>
      <p:sp>
        <p:nvSpPr>
          <p:cNvPr id="41987" name="Content Placeholder 2"/>
          <p:cNvSpPr>
            <a:spLocks noGrp="1"/>
          </p:cNvSpPr>
          <p:nvPr>
            <p:ph idx="1"/>
          </p:nvPr>
        </p:nvSpPr>
        <p:spPr>
          <a:xfrm>
            <a:off x="457200" y="1732609"/>
            <a:ext cx="8229600" cy="4525963"/>
          </a:xfrm>
        </p:spPr>
        <p:txBody>
          <a:bodyPr>
            <a:normAutofit lnSpcReduction="10000"/>
          </a:bodyPr>
          <a:lstStyle/>
          <a:p>
            <a:pPr eaLnBrk="1" hangingPunct="1"/>
            <a:r>
              <a:rPr lang="en-US" altLang="zh-TW" sz="2800" dirty="0" smtClean="0"/>
              <a:t>Two scenarios</a:t>
            </a:r>
          </a:p>
          <a:p>
            <a:pPr lvl="1" eaLnBrk="1" hangingPunct="1"/>
            <a:r>
              <a:rPr lang="en-US" altLang="zh-TW" sz="2400" dirty="0" smtClean="0"/>
              <a:t>Separate both core and access networks for H2H and M2M communications</a:t>
            </a:r>
          </a:p>
          <a:p>
            <a:pPr lvl="1" eaLnBrk="1" hangingPunct="1"/>
            <a:r>
              <a:rPr lang="en-US" altLang="zh-TW" sz="2400" dirty="0" smtClean="0"/>
              <a:t>Only separate core networks for M2M communications</a:t>
            </a:r>
          </a:p>
          <a:p>
            <a:pPr eaLnBrk="1" hangingPunct="1"/>
            <a:r>
              <a:rPr lang="en-US" altLang="zh-TW" sz="2800" dirty="0" smtClean="0"/>
              <a:t>Core networks designed specifically for M2M</a:t>
            </a:r>
          </a:p>
          <a:p>
            <a:pPr lvl="1" eaLnBrk="1" hangingPunct="1"/>
            <a:r>
              <a:rPr lang="en-US" altLang="zh-TW" sz="2400" dirty="0" smtClean="0"/>
              <a:t>Dedicated Core Network Central Equipment such as</a:t>
            </a:r>
          </a:p>
          <a:p>
            <a:pPr lvl="2" eaLnBrk="1" hangingPunct="1"/>
            <a:r>
              <a:rPr lang="en-US" altLang="zh-TW" sz="2000" dirty="0" smtClean="0"/>
              <a:t>Dedicated HLR: avoid congestion and overload from massive number of devices wanting to register on network at same time</a:t>
            </a:r>
          </a:p>
          <a:p>
            <a:pPr lvl="2" eaLnBrk="1" hangingPunct="1"/>
            <a:r>
              <a:rPr lang="en-US" altLang="zh-TW" sz="2000" dirty="0" smtClean="0"/>
              <a:t>Dedicated GGSN: customized for M2M</a:t>
            </a:r>
          </a:p>
          <a:p>
            <a:pPr lvl="1" eaLnBrk="1" hangingPunct="1"/>
            <a:r>
              <a:rPr lang="en-US" altLang="zh-TW" sz="2400" dirty="0" smtClean="0"/>
              <a:t>Specific GGSN Access Point Name (APN) for handling M2M traffic </a:t>
            </a:r>
          </a:p>
          <a:p>
            <a:pPr lvl="1" eaLnBrk="1" hangingPunct="1"/>
            <a:endParaRPr lang="en-US" altLang="zh-TW" sz="2400" dirty="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16</a:t>
            </a:fld>
            <a:endParaRPr lang="zh-TW" altLang="en-US"/>
          </a:p>
        </p:txBody>
      </p:sp>
    </p:spTree>
    <p:extLst>
      <p:ext uri="{BB962C8B-B14F-4D97-AF65-F5344CB8AC3E}">
        <p14:creationId xmlns:p14="http://schemas.microsoft.com/office/powerpoint/2010/main" val="3237691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pPr eaLnBrk="1" hangingPunct="1"/>
            <a:r>
              <a:rPr lang="en-US" altLang="zh-TW" b="1" dirty="0" smtClean="0"/>
              <a:t>Impact to Core Networks (2)</a:t>
            </a:r>
            <a:br>
              <a:rPr lang="en-US" altLang="zh-TW" b="1" dirty="0" smtClean="0"/>
            </a:br>
            <a:r>
              <a:rPr lang="en-US" altLang="zh-TW" sz="3600" dirty="0" smtClean="0"/>
              <a:t>Value-Added Services Requirement</a:t>
            </a:r>
            <a:endParaRPr lang="en-US" altLang="zh-TW" sz="4000" dirty="0" smtClean="0"/>
          </a:p>
        </p:txBody>
      </p:sp>
      <p:sp>
        <p:nvSpPr>
          <p:cNvPr id="43011" name="Content Placeholder 2"/>
          <p:cNvSpPr>
            <a:spLocks noGrp="1"/>
          </p:cNvSpPr>
          <p:nvPr>
            <p:ph idx="1"/>
          </p:nvPr>
        </p:nvSpPr>
        <p:spPr/>
        <p:txBody>
          <a:bodyPr>
            <a:normAutofit lnSpcReduction="10000"/>
          </a:bodyPr>
          <a:lstStyle/>
          <a:p>
            <a:pPr eaLnBrk="1" hangingPunct="1"/>
            <a:r>
              <a:rPr lang="en-US" altLang="zh-TW" dirty="0" smtClean="0"/>
              <a:t>The examples value-added services that operators must provide for M2M communications</a:t>
            </a:r>
          </a:p>
          <a:p>
            <a:pPr lvl="1" eaLnBrk="1" hangingPunct="1"/>
            <a:r>
              <a:rPr lang="en-US" altLang="zh-TW" dirty="0" smtClean="0"/>
              <a:t>QoS and Priority Differentiation</a:t>
            </a:r>
          </a:p>
          <a:p>
            <a:pPr lvl="1" eaLnBrk="1" hangingPunct="1"/>
            <a:r>
              <a:rPr lang="en-US" altLang="zh-TW" dirty="0" smtClean="0"/>
              <a:t>Charging and Subscription Management</a:t>
            </a:r>
          </a:p>
          <a:p>
            <a:pPr lvl="1" eaLnBrk="1" hangingPunct="1"/>
            <a:r>
              <a:rPr lang="en-US" altLang="zh-TW" dirty="0" smtClean="0"/>
              <a:t>Device Management</a:t>
            </a:r>
          </a:p>
          <a:p>
            <a:pPr lvl="1" eaLnBrk="1" hangingPunct="1"/>
            <a:r>
              <a:rPr lang="en-US" altLang="zh-TW" dirty="0" smtClean="0"/>
              <a:t>Connection Monitoring</a:t>
            </a:r>
          </a:p>
          <a:p>
            <a:pPr lvl="1" eaLnBrk="1" hangingPunct="1"/>
            <a:r>
              <a:rPr lang="en-US" altLang="zh-TW" dirty="0" smtClean="0"/>
              <a:t>Fraud Control</a:t>
            </a:r>
          </a:p>
          <a:p>
            <a:pPr lvl="1" eaLnBrk="1" hangingPunct="1"/>
            <a:r>
              <a:rPr lang="en-US" altLang="zh-TW" dirty="0" smtClean="0"/>
              <a:t>Secure Connection</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17</a:t>
            </a:fld>
            <a:endParaRPr lang="zh-TW" altLang="en-US"/>
          </a:p>
        </p:txBody>
      </p:sp>
    </p:spTree>
    <p:extLst>
      <p:ext uri="{BB962C8B-B14F-4D97-AF65-F5344CB8AC3E}">
        <p14:creationId xmlns:p14="http://schemas.microsoft.com/office/powerpoint/2010/main" val="2357740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zh-TW" dirty="0" smtClean="0"/>
              <a:t>QoS Differentiation</a:t>
            </a:r>
          </a:p>
        </p:txBody>
      </p:sp>
      <p:sp>
        <p:nvSpPr>
          <p:cNvPr id="3" name="Content Placeholder 2"/>
          <p:cNvSpPr>
            <a:spLocks noGrp="1"/>
          </p:cNvSpPr>
          <p:nvPr>
            <p:ph idx="1"/>
          </p:nvPr>
        </p:nvSpPr>
        <p:spPr>
          <a:xfrm>
            <a:off x="457200" y="1341438"/>
            <a:ext cx="8229600" cy="4525962"/>
          </a:xfrm>
        </p:spPr>
        <p:txBody>
          <a:bodyPr/>
          <a:lstStyle/>
          <a:p>
            <a:pPr eaLnBrk="1" hangingPunct="1">
              <a:defRPr/>
            </a:pPr>
            <a:r>
              <a:rPr lang="en-US" sz="2800" dirty="0" smtClean="0"/>
              <a:t>QoS for mobile networks should be applicable for serving diverse M2M services</a:t>
            </a:r>
          </a:p>
          <a:p>
            <a:pPr eaLnBrk="1" hangingPunct="1">
              <a:defRPr/>
            </a:pPr>
            <a:r>
              <a:rPr lang="en-US" sz="2800" dirty="0" smtClean="0"/>
              <a:t>For example, QCI (QoS Class Identifier) for LTE is defined as follows.</a:t>
            </a:r>
          </a:p>
          <a:p>
            <a:pPr marL="0" indent="0" eaLnBrk="1" hangingPunct="1">
              <a:buFont typeface="Arial" panose="020B0604020202020204" pitchFamily="34" charset="0"/>
              <a:buNone/>
              <a:defRPr/>
            </a:pPr>
            <a:endParaRPr lang="en-US" dirty="0" smtClean="0"/>
          </a:p>
        </p:txBody>
      </p:sp>
      <p:pic>
        <p:nvPicPr>
          <p:cNvPr id="4403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3343275"/>
            <a:ext cx="8713788" cy="317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投影片編號版面配置區 4"/>
          <p:cNvSpPr>
            <a:spLocks noGrp="1"/>
          </p:cNvSpPr>
          <p:nvPr>
            <p:ph type="sldNum" sz="quarter" idx="4"/>
          </p:nvPr>
        </p:nvSpPr>
        <p:spPr/>
        <p:txBody>
          <a:bodyPr/>
          <a:lstStyle/>
          <a:p>
            <a:fld id="{BC71E80C-9635-473D-9F26-B779060F2DD3}" type="slidenum">
              <a:rPr lang="zh-TW" altLang="en-US" smtClean="0"/>
              <a:t>18</a:t>
            </a:fld>
            <a:endParaRPr lang="zh-TW" altLang="en-US"/>
          </a:p>
        </p:txBody>
      </p:sp>
    </p:spTree>
    <p:extLst>
      <p:ext uri="{BB962C8B-B14F-4D97-AF65-F5344CB8AC3E}">
        <p14:creationId xmlns:p14="http://schemas.microsoft.com/office/powerpoint/2010/main" val="192628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zh-TW" dirty="0" smtClean="0"/>
              <a:t>Priority Differentiation</a:t>
            </a:r>
          </a:p>
        </p:txBody>
      </p:sp>
      <p:sp>
        <p:nvSpPr>
          <p:cNvPr id="45059" name="Content Placeholder 2"/>
          <p:cNvSpPr>
            <a:spLocks noGrp="1"/>
          </p:cNvSpPr>
          <p:nvPr>
            <p:ph idx="1"/>
          </p:nvPr>
        </p:nvSpPr>
        <p:spPr>
          <a:xfrm>
            <a:off x="478769" y="1859529"/>
            <a:ext cx="8229600" cy="4525963"/>
          </a:xfrm>
        </p:spPr>
        <p:txBody>
          <a:bodyPr>
            <a:normAutofit fontScale="92500"/>
          </a:bodyPr>
          <a:lstStyle/>
          <a:p>
            <a:pPr eaLnBrk="1" hangingPunct="1"/>
            <a:r>
              <a:rPr lang="en-US" altLang="zh-TW" sz="2400" dirty="0" smtClean="0"/>
              <a:t>Another differentiation control In LTE is ARP,  standing for "Allocation and Retention Priority". </a:t>
            </a:r>
          </a:p>
          <a:p>
            <a:pPr eaLnBrk="1" hangingPunct="1"/>
            <a:r>
              <a:rPr lang="en-US" altLang="zh-TW" sz="2400" dirty="0" smtClean="0"/>
              <a:t>ARP is used during two procedures: during admission or allocation (setup signaling) of the bearer and during lifetime of the bearer, when new bearer is to be admitted/allocated (The existing bearer may be deallocated to make space for new bearer). </a:t>
            </a:r>
          </a:p>
          <a:p>
            <a:pPr eaLnBrk="1" hangingPunct="1"/>
            <a:r>
              <a:rPr lang="en-US" altLang="zh-TW" sz="2400" dirty="0" smtClean="0"/>
              <a:t>Also at handover, ARP may be applied to decide which bearer can be dropped from bearers allocated to a UE.</a:t>
            </a:r>
          </a:p>
          <a:p>
            <a:pPr eaLnBrk="1" hangingPunct="1"/>
            <a:r>
              <a:rPr lang="en-US" altLang="zh-TW" sz="2400" dirty="0" smtClean="0"/>
              <a:t>ARP has three sub-parameters: priority level (1 thru 15), preemption capability (capable to preempt/not capable to preempt), and preemption vulnerability (</a:t>
            </a:r>
            <a:r>
              <a:rPr lang="en-US" altLang="zh-TW" sz="2400" dirty="0" err="1" smtClean="0"/>
              <a:t>preemptable</a:t>
            </a:r>
            <a:r>
              <a:rPr lang="en-US" altLang="zh-TW" sz="2400" dirty="0" smtClean="0"/>
              <a:t> /not </a:t>
            </a:r>
            <a:r>
              <a:rPr lang="en-US" altLang="zh-TW" sz="2400" dirty="0" err="1" smtClean="0"/>
              <a:t>preemptable</a:t>
            </a:r>
            <a:r>
              <a:rPr lang="en-US" altLang="zh-TW" sz="2400" dirty="0" smtClean="0"/>
              <a:t>). </a:t>
            </a:r>
          </a:p>
          <a:p>
            <a:pPr eaLnBrk="1" hangingPunct="1"/>
            <a:endParaRPr lang="en-US" altLang="zh-TW" sz="2400" dirty="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19</a:t>
            </a:fld>
            <a:endParaRPr lang="zh-TW" altLang="en-US"/>
          </a:p>
        </p:txBody>
      </p:sp>
    </p:spTree>
    <p:extLst>
      <p:ext uri="{BB962C8B-B14F-4D97-AF65-F5344CB8AC3E}">
        <p14:creationId xmlns:p14="http://schemas.microsoft.com/office/powerpoint/2010/main" val="2675968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pPr eaLnBrk="1" hangingPunct="1"/>
            <a:r>
              <a:rPr lang="en-US" altLang="en-US" sz="4000" dirty="0" smtClean="0">
                <a:ea typeface="新細明體" panose="02020500000000000000" pitchFamily="18" charset="-120"/>
              </a:rPr>
              <a:t>M2M Core Networks</a:t>
            </a:r>
          </a:p>
        </p:txBody>
      </p:sp>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825" y="2057400"/>
            <a:ext cx="3005138" cy="288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loud 7"/>
          <p:cNvSpPr/>
          <p:nvPr/>
        </p:nvSpPr>
        <p:spPr>
          <a:xfrm>
            <a:off x="609600" y="2238375"/>
            <a:ext cx="2438400" cy="301942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Cloud 8"/>
          <p:cNvSpPr/>
          <p:nvPr/>
        </p:nvSpPr>
        <p:spPr>
          <a:xfrm>
            <a:off x="3652838" y="2266950"/>
            <a:ext cx="2659062" cy="2819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ounded Rectangle 9"/>
          <p:cNvSpPr/>
          <p:nvPr/>
        </p:nvSpPr>
        <p:spPr>
          <a:xfrm>
            <a:off x="6654800" y="1828800"/>
            <a:ext cx="1447800" cy="3429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2765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425" y="2133600"/>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0" y="2833688"/>
            <a:ext cx="304800" cy="557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875" y="2200275"/>
            <a:ext cx="590550" cy="56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6750" y="3467100"/>
            <a:ext cx="4095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6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4425" y="2814638"/>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6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4425" y="3486150"/>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62"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4838" y="4114800"/>
            <a:ext cx="4286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6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78700" y="4362450"/>
            <a:ext cx="4286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64" name="TextBox 15"/>
          <p:cNvSpPr txBox="1">
            <a:spLocks noChangeArrowheads="1"/>
          </p:cNvSpPr>
          <p:nvPr/>
        </p:nvSpPr>
        <p:spPr bwMode="auto">
          <a:xfrm>
            <a:off x="6657975" y="4941888"/>
            <a:ext cx="1520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a:latin typeface="Arial" panose="020B0604020202020204" pitchFamily="34" charset="0"/>
                <a:cs typeface="Arial" panose="020B0604020202020204" pitchFamily="34" charset="0"/>
              </a:rPr>
              <a:t>M2M Applications</a:t>
            </a:r>
          </a:p>
        </p:txBody>
      </p:sp>
      <p:sp>
        <p:nvSpPr>
          <p:cNvPr id="27665" name="TextBox 16"/>
          <p:cNvSpPr txBox="1">
            <a:spLocks noChangeArrowheads="1"/>
          </p:cNvSpPr>
          <p:nvPr/>
        </p:nvSpPr>
        <p:spPr bwMode="auto">
          <a:xfrm>
            <a:off x="6629400" y="1828800"/>
            <a:ext cx="1546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a:latin typeface="Arial" panose="020B0604020202020204" pitchFamily="34" charset="0"/>
                <a:cs typeface="Arial" panose="020B0604020202020204" pitchFamily="34" charset="0"/>
              </a:rPr>
              <a:t>Client Applications</a:t>
            </a:r>
          </a:p>
        </p:txBody>
      </p:sp>
      <p:pic>
        <p:nvPicPr>
          <p:cNvPr id="27666"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4663" y="3133725"/>
            <a:ext cx="6381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7" name="TextBox 18"/>
          <p:cNvSpPr txBox="1">
            <a:spLocks noChangeArrowheads="1"/>
          </p:cNvSpPr>
          <p:nvPr/>
        </p:nvSpPr>
        <p:spPr bwMode="auto">
          <a:xfrm>
            <a:off x="2922588" y="4452938"/>
            <a:ext cx="82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1400">
                <a:latin typeface="Arial" panose="020B0604020202020204" pitchFamily="34" charset="0"/>
                <a:cs typeface="Arial" panose="020B0604020202020204" pitchFamily="34" charset="0"/>
              </a:rPr>
              <a:t>M2M</a:t>
            </a:r>
          </a:p>
          <a:p>
            <a:pPr algn="ctr" eaLnBrk="1" hangingPunct="1">
              <a:spcBef>
                <a:spcPct val="0"/>
              </a:spcBef>
              <a:buFontTx/>
              <a:buNone/>
            </a:pPr>
            <a:r>
              <a:rPr lang="en-US" altLang="zh-TW" sz="1400">
                <a:latin typeface="Arial" panose="020B0604020202020204" pitchFamily="34" charset="0"/>
                <a:cs typeface="Arial" panose="020B0604020202020204" pitchFamily="34" charset="0"/>
              </a:rPr>
              <a:t>Gateway</a:t>
            </a:r>
          </a:p>
        </p:txBody>
      </p:sp>
      <p:sp>
        <p:nvSpPr>
          <p:cNvPr id="27668" name="TextBox 19"/>
          <p:cNvSpPr txBox="1">
            <a:spLocks noChangeArrowheads="1"/>
          </p:cNvSpPr>
          <p:nvPr/>
        </p:nvSpPr>
        <p:spPr bwMode="auto">
          <a:xfrm>
            <a:off x="4005263" y="2524125"/>
            <a:ext cx="2171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solidFill>
                  <a:srgbClr val="FF0000"/>
                </a:solidFill>
                <a:latin typeface="Arial" panose="020B0604020202020204" pitchFamily="34" charset="0"/>
                <a:cs typeface="Arial" panose="020B0604020202020204" pitchFamily="34" charset="0"/>
              </a:rPr>
              <a:t>M2M Core Network</a:t>
            </a:r>
          </a:p>
        </p:txBody>
      </p:sp>
      <p:sp>
        <p:nvSpPr>
          <p:cNvPr id="27669" name="TextBox 20"/>
          <p:cNvSpPr txBox="1">
            <a:spLocks noChangeArrowheads="1"/>
          </p:cNvSpPr>
          <p:nvPr/>
        </p:nvSpPr>
        <p:spPr bwMode="auto">
          <a:xfrm>
            <a:off x="914400" y="2573338"/>
            <a:ext cx="2047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M2M Area Network</a:t>
            </a:r>
          </a:p>
        </p:txBody>
      </p:sp>
      <p:pic>
        <p:nvPicPr>
          <p:cNvPr id="2767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4100" y="3943350"/>
            <a:ext cx="4381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71"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3419475"/>
            <a:ext cx="4381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72"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4175" y="2892425"/>
            <a:ext cx="708025" cy="53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73"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87963" y="3008313"/>
            <a:ext cx="631825"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74"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4075" y="3424238"/>
            <a:ext cx="528638" cy="52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75" name="Picture 15" descr="C:\Users\fjlin\AppData\Local\Microsoft\Windows\Temporary Internet Files\Content.IE5\3RCRE92X\MC900149862[1].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90625" y="3163888"/>
            <a:ext cx="2952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6" name="Picture 16" descr="C:\Users\fjlin\AppData\Local\Microsoft\Windows\Temporary Internet Files\Content.IE5\3RCRE92X\MP900385991[1].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22475" y="3009900"/>
            <a:ext cx="747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7" name="Picture 17" descr="C:\Users\fjlin\AppData\Local\Microsoft\Windows\Temporary Internet Files\Content.IE5\95N2JKGI\MP900448627[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1413" y="4238625"/>
            <a:ext cx="6683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8" name="Picture 18" descr="C:\Users\fjlin\AppData\Local\Microsoft\Windows\Temporary Internet Files\Content.IE5\ZZKQ4ZPC\MP900439241[1].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36775" y="3952875"/>
            <a:ext cx="635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ounded Rectangle 33"/>
          <p:cNvSpPr/>
          <p:nvPr/>
        </p:nvSpPr>
        <p:spPr>
          <a:xfrm>
            <a:off x="6011863" y="2790825"/>
            <a:ext cx="862012" cy="156368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M2M</a:t>
            </a:r>
          </a:p>
          <a:p>
            <a:pPr algn="ctr">
              <a:defRPr/>
            </a:pPr>
            <a:r>
              <a:rPr lang="en-US" sz="1000" dirty="0">
                <a:solidFill>
                  <a:schemeClr val="tx1"/>
                </a:solidFill>
              </a:rPr>
              <a:t>Network</a:t>
            </a:r>
          </a:p>
          <a:p>
            <a:pPr algn="ctr">
              <a:defRPr/>
            </a:pPr>
            <a:r>
              <a:rPr lang="en-US" sz="1000" dirty="0">
                <a:solidFill>
                  <a:schemeClr val="tx1"/>
                </a:solidFill>
              </a:rPr>
              <a:t>Service</a:t>
            </a:r>
          </a:p>
          <a:p>
            <a:pPr algn="ctr">
              <a:defRPr/>
            </a:pPr>
            <a:r>
              <a:rPr lang="en-US" sz="1000" dirty="0">
                <a:solidFill>
                  <a:schemeClr val="tx1"/>
                </a:solidFill>
              </a:rPr>
              <a:t>Capabilities</a:t>
            </a:r>
          </a:p>
        </p:txBody>
      </p:sp>
      <p:sp>
        <p:nvSpPr>
          <p:cNvPr id="35" name="Rounded Rectangle 34"/>
          <p:cNvSpPr/>
          <p:nvPr/>
        </p:nvSpPr>
        <p:spPr>
          <a:xfrm>
            <a:off x="2903538" y="2814638"/>
            <a:ext cx="860425" cy="1562100"/>
          </a:xfrm>
          <a:prstGeom prst="roundRect">
            <a:avLst/>
          </a:prstGeom>
          <a:solidFill>
            <a:schemeClr val="tx2">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M2M</a:t>
            </a:r>
          </a:p>
          <a:p>
            <a:pPr algn="ctr">
              <a:defRPr/>
            </a:pPr>
            <a:r>
              <a:rPr lang="en-US" sz="1000" dirty="0">
                <a:solidFill>
                  <a:schemeClr val="tx1"/>
                </a:solidFill>
              </a:rPr>
              <a:t>Gateway</a:t>
            </a:r>
          </a:p>
          <a:p>
            <a:pPr algn="ctr">
              <a:defRPr/>
            </a:pPr>
            <a:r>
              <a:rPr lang="en-US" sz="1000" dirty="0">
                <a:solidFill>
                  <a:schemeClr val="tx1"/>
                </a:solidFill>
              </a:rPr>
              <a:t>Service</a:t>
            </a:r>
          </a:p>
          <a:p>
            <a:pPr algn="ctr">
              <a:defRPr/>
            </a:pPr>
            <a:r>
              <a:rPr lang="en-US" sz="1000" dirty="0">
                <a:solidFill>
                  <a:schemeClr val="tx1"/>
                </a:solidFill>
              </a:rPr>
              <a:t>Capabilities</a:t>
            </a:r>
          </a:p>
        </p:txBody>
      </p:sp>
      <p:sp>
        <p:nvSpPr>
          <p:cNvPr id="36" name="Rounded Rectangle 35"/>
          <p:cNvSpPr/>
          <p:nvPr/>
        </p:nvSpPr>
        <p:spPr>
          <a:xfrm>
            <a:off x="1303338" y="2833688"/>
            <a:ext cx="860425" cy="1562100"/>
          </a:xfrm>
          <a:prstGeom prst="roundRect">
            <a:avLst/>
          </a:prstGeom>
          <a:solidFill>
            <a:schemeClr val="tx2">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M2M</a:t>
            </a:r>
          </a:p>
          <a:p>
            <a:pPr algn="ctr">
              <a:defRPr/>
            </a:pPr>
            <a:r>
              <a:rPr lang="en-US" sz="1000" dirty="0">
                <a:solidFill>
                  <a:schemeClr val="tx1"/>
                </a:solidFill>
              </a:rPr>
              <a:t>Device</a:t>
            </a:r>
          </a:p>
          <a:p>
            <a:pPr algn="ctr">
              <a:defRPr/>
            </a:pPr>
            <a:r>
              <a:rPr lang="en-US" sz="1000" dirty="0">
                <a:solidFill>
                  <a:schemeClr val="tx1"/>
                </a:solidFill>
              </a:rPr>
              <a:t>Service</a:t>
            </a:r>
          </a:p>
          <a:p>
            <a:pPr algn="ctr">
              <a:defRPr/>
            </a:pPr>
            <a:r>
              <a:rPr lang="en-US" sz="1000" dirty="0">
                <a:solidFill>
                  <a:schemeClr val="tx1"/>
                </a:solidFill>
              </a:rPr>
              <a:t>Capabilities</a:t>
            </a:r>
          </a:p>
        </p:txBody>
      </p:sp>
      <p:cxnSp>
        <p:nvCxnSpPr>
          <p:cNvPr id="37" name="Straight Connector 36"/>
          <p:cNvCxnSpPr>
            <a:stCxn id="27674" idx="3"/>
          </p:cNvCxnSpPr>
          <p:nvPr/>
        </p:nvCxnSpPr>
        <p:spPr>
          <a:xfrm flipV="1">
            <a:off x="5192713" y="3543300"/>
            <a:ext cx="280987" cy="1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7674" idx="1"/>
          </p:cNvCxnSpPr>
          <p:nvPr/>
        </p:nvCxnSpPr>
        <p:spPr>
          <a:xfrm flipH="1">
            <a:off x="4221163" y="3687763"/>
            <a:ext cx="442912" cy="5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674" idx="2"/>
          </p:cNvCxnSpPr>
          <p:nvPr/>
        </p:nvCxnSpPr>
        <p:spPr>
          <a:xfrm>
            <a:off x="4927600" y="3952875"/>
            <a:ext cx="182563" cy="13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7672" idx="3"/>
          </p:cNvCxnSpPr>
          <p:nvPr/>
        </p:nvCxnSpPr>
        <p:spPr>
          <a:xfrm>
            <a:off x="4902200" y="3157538"/>
            <a:ext cx="425450" cy="1905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7674" idx="1"/>
          </p:cNvCxnSpPr>
          <p:nvPr/>
        </p:nvCxnSpPr>
        <p:spPr>
          <a:xfrm flipH="1" flipV="1">
            <a:off x="3678238" y="3524250"/>
            <a:ext cx="985837" cy="163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7674" idx="3"/>
          </p:cNvCxnSpPr>
          <p:nvPr/>
        </p:nvCxnSpPr>
        <p:spPr>
          <a:xfrm flipV="1">
            <a:off x="5192713" y="3687763"/>
            <a:ext cx="844550" cy="0"/>
          </a:xfrm>
          <a:prstGeom prst="line">
            <a:avLst/>
          </a:prstGeom>
        </p:spPr>
        <p:style>
          <a:lnRef idx="1">
            <a:schemeClr val="accent1"/>
          </a:lnRef>
          <a:fillRef idx="0">
            <a:schemeClr val="accent1"/>
          </a:fillRef>
          <a:effectRef idx="0">
            <a:schemeClr val="accent1"/>
          </a:effectRef>
          <a:fontRef idx="minor">
            <a:schemeClr val="tx1"/>
          </a:fontRef>
        </p:style>
      </p:cxnSp>
      <p:sp>
        <p:nvSpPr>
          <p:cNvPr id="27688" name="TextBox 39"/>
          <p:cNvSpPr txBox="1">
            <a:spLocks noChangeArrowheads="1"/>
          </p:cNvSpPr>
          <p:nvPr/>
        </p:nvSpPr>
        <p:spPr bwMode="auto">
          <a:xfrm>
            <a:off x="692150" y="5249863"/>
            <a:ext cx="2163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M2M Device Domain</a:t>
            </a:r>
          </a:p>
        </p:txBody>
      </p:sp>
      <p:sp>
        <p:nvSpPr>
          <p:cNvPr id="27689" name="TextBox 40"/>
          <p:cNvSpPr txBox="1">
            <a:spLocks noChangeArrowheads="1"/>
          </p:cNvSpPr>
          <p:nvPr/>
        </p:nvSpPr>
        <p:spPr bwMode="auto">
          <a:xfrm>
            <a:off x="3333750" y="5222875"/>
            <a:ext cx="2344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M2M Network Domain</a:t>
            </a:r>
          </a:p>
        </p:txBody>
      </p:sp>
      <p:sp>
        <p:nvSpPr>
          <p:cNvPr id="27690" name="TextBox 41"/>
          <p:cNvSpPr txBox="1">
            <a:spLocks noChangeArrowheads="1"/>
          </p:cNvSpPr>
          <p:nvPr/>
        </p:nvSpPr>
        <p:spPr bwMode="auto">
          <a:xfrm>
            <a:off x="5975350" y="5208588"/>
            <a:ext cx="2595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M2M Application Domain</a:t>
            </a:r>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2</a:t>
            </a:fld>
            <a:endParaRPr lang="zh-TW" altLang="en-US"/>
          </a:p>
        </p:txBody>
      </p:sp>
    </p:spTree>
    <p:extLst>
      <p:ext uri="{BB962C8B-B14F-4D97-AF65-F5344CB8AC3E}">
        <p14:creationId xmlns:p14="http://schemas.microsoft.com/office/powerpoint/2010/main" val="4254928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pPr eaLnBrk="1" hangingPunct="1"/>
            <a:r>
              <a:rPr lang="en-US" altLang="zh-TW" smtClean="0"/>
              <a:t>Charging and Subscription Management</a:t>
            </a:r>
          </a:p>
        </p:txBody>
      </p:sp>
      <p:sp>
        <p:nvSpPr>
          <p:cNvPr id="46083" name="Content Placeholder 2"/>
          <p:cNvSpPr>
            <a:spLocks noGrp="1"/>
          </p:cNvSpPr>
          <p:nvPr>
            <p:ph idx="1"/>
          </p:nvPr>
        </p:nvSpPr>
        <p:spPr/>
        <p:txBody>
          <a:bodyPr/>
          <a:lstStyle/>
          <a:p>
            <a:pPr eaLnBrk="1" hangingPunct="1"/>
            <a:r>
              <a:rPr lang="en-US" altLang="zh-TW" smtClean="0"/>
              <a:t>What operators need to provide include:</a:t>
            </a:r>
          </a:p>
          <a:p>
            <a:pPr lvl="1" eaLnBrk="1" hangingPunct="1"/>
            <a:r>
              <a:rPr lang="en-US" altLang="zh-TW" smtClean="0"/>
              <a:t>Customer management for group charging and subscription</a:t>
            </a:r>
          </a:p>
          <a:p>
            <a:pPr lvl="1" eaLnBrk="1" hangingPunct="1"/>
            <a:r>
              <a:rPr lang="en-US" altLang="zh-TW" smtClean="0"/>
              <a:t>Flexibility for device subscription and management by M2M application owners (no provisioning until the device is purchased)</a:t>
            </a:r>
          </a:p>
          <a:p>
            <a:pPr lvl="1" eaLnBrk="1" hangingPunct="1"/>
            <a:r>
              <a:rPr lang="en-US" altLang="zh-TW" smtClean="0"/>
              <a:t>Remote management of SIM cards (e.g. over-the-air provisioning with subscription details)</a:t>
            </a:r>
          </a:p>
          <a:p>
            <a:pPr lvl="1" eaLnBrk="1" hangingPunct="1"/>
            <a:r>
              <a:rPr lang="en-US" altLang="zh-TW" smtClean="0"/>
              <a:t>Flexible choices of mobile operators by customers</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20</a:t>
            </a:fld>
            <a:endParaRPr lang="zh-TW" altLang="en-US"/>
          </a:p>
        </p:txBody>
      </p:sp>
    </p:spTree>
    <p:extLst>
      <p:ext uri="{BB962C8B-B14F-4D97-AF65-F5344CB8AC3E}">
        <p14:creationId xmlns:p14="http://schemas.microsoft.com/office/powerpoint/2010/main" val="4259588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zh-TW" smtClean="0"/>
              <a:t>Device Management (New!)</a:t>
            </a:r>
          </a:p>
        </p:txBody>
      </p:sp>
      <p:sp>
        <p:nvSpPr>
          <p:cNvPr id="47107" name="Content Placeholder 2"/>
          <p:cNvSpPr>
            <a:spLocks noGrp="1"/>
          </p:cNvSpPr>
          <p:nvPr>
            <p:ph idx="1"/>
          </p:nvPr>
        </p:nvSpPr>
        <p:spPr/>
        <p:txBody>
          <a:bodyPr/>
          <a:lstStyle/>
          <a:p>
            <a:pPr eaLnBrk="1" hangingPunct="1"/>
            <a:r>
              <a:rPr lang="en-US" altLang="zh-TW" smtClean="0"/>
              <a:t>Operators can provide values by</a:t>
            </a:r>
          </a:p>
          <a:p>
            <a:pPr lvl="1" eaLnBrk="1" hangingPunct="1"/>
            <a:r>
              <a:rPr lang="en-US" altLang="zh-TW" smtClean="0"/>
              <a:t>Initial activation of M2M devices</a:t>
            </a:r>
          </a:p>
          <a:p>
            <a:pPr lvl="1" eaLnBrk="1" hangingPunct="1"/>
            <a:r>
              <a:rPr lang="en-US" altLang="zh-TW" smtClean="0"/>
              <a:t>Continuous remote management of M2M devices</a:t>
            </a:r>
          </a:p>
          <a:p>
            <a:pPr lvl="1" eaLnBrk="1" hangingPunct="1"/>
            <a:r>
              <a:rPr lang="en-US" altLang="zh-TW" smtClean="0"/>
              <a:t>Support of device management protocols defined in OMA (Open Mobile Alliance) DM (Device Management) and BBF (Broadband Forum) TR-069.</a:t>
            </a:r>
          </a:p>
          <a:p>
            <a:pPr eaLnBrk="1" hangingPunct="1"/>
            <a:endParaRPr lang="en-US" altLang="zh-TW"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21</a:t>
            </a:fld>
            <a:endParaRPr lang="zh-TW" altLang="en-US"/>
          </a:p>
        </p:txBody>
      </p:sp>
    </p:spTree>
    <p:extLst>
      <p:ext uri="{BB962C8B-B14F-4D97-AF65-F5344CB8AC3E}">
        <p14:creationId xmlns:p14="http://schemas.microsoft.com/office/powerpoint/2010/main" val="424818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zh-TW" smtClean="0"/>
              <a:t>Connection Monitoring (New!)</a:t>
            </a:r>
          </a:p>
        </p:txBody>
      </p:sp>
      <p:sp>
        <p:nvSpPr>
          <p:cNvPr id="48131" name="Content Placeholder 2"/>
          <p:cNvSpPr>
            <a:spLocks noGrp="1"/>
          </p:cNvSpPr>
          <p:nvPr>
            <p:ph idx="1"/>
          </p:nvPr>
        </p:nvSpPr>
        <p:spPr/>
        <p:txBody>
          <a:bodyPr/>
          <a:lstStyle/>
          <a:p>
            <a:pPr eaLnBrk="1" hangingPunct="1"/>
            <a:r>
              <a:rPr lang="en-US" altLang="zh-TW" sz="2800" smtClean="0"/>
              <a:t>Need to ensure device connectivity is always in good condition.</a:t>
            </a:r>
          </a:p>
          <a:p>
            <a:pPr eaLnBrk="1" hangingPunct="1"/>
            <a:r>
              <a:rPr lang="en-US" altLang="zh-TW" sz="2800" smtClean="0"/>
              <a:t>How to detect any anomaly without producing too much signaling overhead is a challenge.</a:t>
            </a:r>
          </a:p>
          <a:p>
            <a:pPr eaLnBrk="1" hangingPunct="1"/>
            <a:r>
              <a:rPr lang="en-US" altLang="zh-TW" sz="2800" smtClean="0"/>
              <a:t>Connectivity status may include loss of connectivity, removal of a SIM card, roaming outside a particular area, or potential fraud etc.</a:t>
            </a:r>
          </a:p>
          <a:p>
            <a:pPr eaLnBrk="1" hangingPunct="1"/>
            <a:r>
              <a:rPr lang="en-US" altLang="zh-TW" sz="2800" smtClean="0"/>
              <a:t>The events can be reported to M2M applications for appropriate actions.</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22</a:t>
            </a:fld>
            <a:endParaRPr lang="zh-TW" altLang="en-US"/>
          </a:p>
        </p:txBody>
      </p:sp>
    </p:spTree>
    <p:extLst>
      <p:ext uri="{BB962C8B-B14F-4D97-AF65-F5344CB8AC3E}">
        <p14:creationId xmlns:p14="http://schemas.microsoft.com/office/powerpoint/2010/main" val="2328689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zh-TW" smtClean="0"/>
              <a:t>Fraud Control</a:t>
            </a:r>
          </a:p>
        </p:txBody>
      </p:sp>
      <p:sp>
        <p:nvSpPr>
          <p:cNvPr id="49155" name="Content Placeholder 2"/>
          <p:cNvSpPr>
            <a:spLocks noGrp="1"/>
          </p:cNvSpPr>
          <p:nvPr>
            <p:ph idx="1"/>
          </p:nvPr>
        </p:nvSpPr>
        <p:spPr/>
        <p:txBody>
          <a:bodyPr>
            <a:normAutofit lnSpcReduction="10000"/>
          </a:bodyPr>
          <a:lstStyle/>
          <a:p>
            <a:pPr eaLnBrk="1" hangingPunct="1"/>
            <a:r>
              <a:rPr lang="en-US" altLang="zh-TW" sz="2800" smtClean="0"/>
              <a:t>Detection of fraud can be an important value-added service by mobile operators.  Examples for detection:</a:t>
            </a:r>
          </a:p>
          <a:p>
            <a:pPr lvl="1" eaLnBrk="1" hangingPunct="1"/>
            <a:r>
              <a:rPr lang="en-US" altLang="zh-TW" sz="2400" smtClean="0"/>
              <a:t>A device suddenly transmits more data than usual.</a:t>
            </a:r>
          </a:p>
          <a:p>
            <a:pPr lvl="1" eaLnBrk="1" hangingPunct="1"/>
            <a:r>
              <a:rPr lang="en-US" altLang="zh-TW" sz="2400" smtClean="0"/>
              <a:t>A device changes its location unexpectedly.</a:t>
            </a:r>
          </a:p>
          <a:p>
            <a:pPr lvl="1" eaLnBrk="1" hangingPunct="1"/>
            <a:r>
              <a:rPr lang="en-US" altLang="zh-TW" sz="2400" smtClean="0"/>
              <a:t>Etc.</a:t>
            </a:r>
          </a:p>
          <a:p>
            <a:pPr eaLnBrk="1" hangingPunct="1"/>
            <a:r>
              <a:rPr lang="en-US" altLang="zh-TW" sz="2800" smtClean="0"/>
              <a:t>Prevention of fraud potentially include</a:t>
            </a:r>
          </a:p>
          <a:p>
            <a:pPr lvl="1" eaLnBrk="1" hangingPunct="1"/>
            <a:r>
              <a:rPr lang="en-US" altLang="zh-TW" sz="2400" smtClean="0"/>
              <a:t>Restrict the validity of SIM with certain types of device.</a:t>
            </a:r>
          </a:p>
          <a:p>
            <a:pPr lvl="1" eaLnBrk="1" hangingPunct="1"/>
            <a:r>
              <a:rPr lang="en-US" altLang="zh-TW" sz="2400" smtClean="0"/>
              <a:t>Restrict the connectivity of devices to limited addresses.</a:t>
            </a:r>
          </a:p>
          <a:p>
            <a:pPr lvl="1" eaLnBrk="1" hangingPunct="1"/>
            <a:r>
              <a:rPr lang="en-US" altLang="zh-TW" sz="2400" smtClean="0"/>
              <a:t>Restrict the functioning of devices to specific locations</a:t>
            </a:r>
          </a:p>
          <a:p>
            <a:pPr lvl="1" eaLnBrk="1" hangingPunct="1"/>
            <a:r>
              <a:rPr lang="en-US" altLang="zh-TW" sz="2400" smtClean="0"/>
              <a:t>Etc.</a:t>
            </a:r>
          </a:p>
          <a:p>
            <a:pPr lvl="1" eaLnBrk="1" hangingPunct="1"/>
            <a:endParaRPr lang="en-US" altLang="zh-TW"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23</a:t>
            </a:fld>
            <a:endParaRPr lang="zh-TW" altLang="en-US"/>
          </a:p>
        </p:txBody>
      </p:sp>
    </p:spTree>
    <p:extLst>
      <p:ext uri="{BB962C8B-B14F-4D97-AF65-F5344CB8AC3E}">
        <p14:creationId xmlns:p14="http://schemas.microsoft.com/office/powerpoint/2010/main" val="2310837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zh-TW" smtClean="0"/>
              <a:t>Secure Connection</a:t>
            </a:r>
          </a:p>
        </p:txBody>
      </p:sp>
      <p:sp>
        <p:nvSpPr>
          <p:cNvPr id="50179" name="Content Placeholder 2"/>
          <p:cNvSpPr>
            <a:spLocks noGrp="1"/>
          </p:cNvSpPr>
          <p:nvPr>
            <p:ph idx="1"/>
          </p:nvPr>
        </p:nvSpPr>
        <p:spPr/>
        <p:txBody>
          <a:bodyPr/>
          <a:lstStyle/>
          <a:p>
            <a:pPr eaLnBrk="1" hangingPunct="1"/>
            <a:r>
              <a:rPr lang="en-US" altLang="zh-TW" smtClean="0"/>
              <a:t>Mobile operators support data transport security over mobile networks such as  encryption for data transmitted over the radio interface and IP VPN for the interface between M2M gateway and server.</a:t>
            </a:r>
          </a:p>
          <a:p>
            <a:pPr eaLnBrk="1" hangingPunct="1"/>
            <a:r>
              <a:rPr lang="en-US" altLang="zh-TW" smtClean="0"/>
              <a:t>In addition, operators also need to support end-to-end security for M2M applications at the application level.</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24</a:t>
            </a:fld>
            <a:endParaRPr lang="zh-TW" altLang="en-US"/>
          </a:p>
        </p:txBody>
      </p:sp>
    </p:spTree>
    <p:extLst>
      <p:ext uri="{BB962C8B-B14F-4D97-AF65-F5344CB8AC3E}">
        <p14:creationId xmlns:p14="http://schemas.microsoft.com/office/powerpoint/2010/main" val="2090368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pPr eaLnBrk="1" hangingPunct="1"/>
            <a:r>
              <a:rPr lang="en-US" altLang="zh-TW" b="1" smtClean="0"/>
              <a:t>Impact to Core Networks (3)</a:t>
            </a:r>
            <a:br>
              <a:rPr lang="en-US" altLang="zh-TW" b="1" smtClean="0"/>
            </a:br>
            <a:r>
              <a:rPr lang="en-US" altLang="zh-TW" sz="2800" smtClean="0"/>
              <a:t>Numbering, Identifiers, and Addressing Requirement</a:t>
            </a:r>
            <a:endParaRPr lang="en-US" altLang="zh-TW" sz="3600" smtClean="0"/>
          </a:p>
        </p:txBody>
      </p:sp>
      <p:sp>
        <p:nvSpPr>
          <p:cNvPr id="51203" name="Content Placeholder 2"/>
          <p:cNvSpPr>
            <a:spLocks noGrp="1"/>
          </p:cNvSpPr>
          <p:nvPr>
            <p:ph idx="1"/>
          </p:nvPr>
        </p:nvSpPr>
        <p:spPr/>
        <p:txBody>
          <a:bodyPr/>
          <a:lstStyle/>
          <a:p>
            <a:pPr eaLnBrk="1" hangingPunct="1"/>
            <a:r>
              <a:rPr lang="en-US" altLang="zh-TW" smtClean="0"/>
              <a:t>E.164 Numbers</a:t>
            </a:r>
          </a:p>
          <a:p>
            <a:pPr eaLnBrk="1" hangingPunct="1"/>
            <a:r>
              <a:rPr lang="en-US" altLang="zh-TW" smtClean="0"/>
              <a:t>IMSI Identifiers</a:t>
            </a:r>
          </a:p>
          <a:p>
            <a:pPr eaLnBrk="1" hangingPunct="1"/>
            <a:r>
              <a:rPr lang="en-US" altLang="zh-TW" smtClean="0"/>
              <a:t>IMEI Identifiers</a:t>
            </a:r>
          </a:p>
          <a:p>
            <a:pPr eaLnBrk="1" hangingPunct="1"/>
            <a:r>
              <a:rPr lang="en-US" altLang="zh-TW" smtClean="0"/>
              <a:t>ICCID Identifiers</a:t>
            </a:r>
          </a:p>
          <a:p>
            <a:pPr eaLnBrk="1" hangingPunct="1"/>
            <a:r>
              <a:rPr lang="en-US" altLang="zh-TW" smtClean="0"/>
              <a:t>IP Addresses</a:t>
            </a:r>
          </a:p>
          <a:p>
            <a:pPr eaLnBrk="1" hangingPunct="1"/>
            <a:endParaRPr lang="en-US" altLang="zh-TW"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25</a:t>
            </a:fld>
            <a:endParaRPr lang="zh-TW" altLang="en-US"/>
          </a:p>
        </p:txBody>
      </p:sp>
    </p:spTree>
    <p:extLst>
      <p:ext uri="{BB962C8B-B14F-4D97-AF65-F5344CB8AC3E}">
        <p14:creationId xmlns:p14="http://schemas.microsoft.com/office/powerpoint/2010/main" val="3247122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zh-TW" smtClean="0"/>
              <a:t>E.164 (or MSISDN) Numbers</a:t>
            </a:r>
          </a:p>
        </p:txBody>
      </p:sp>
      <p:sp>
        <p:nvSpPr>
          <p:cNvPr id="6" name="TextBox 5"/>
          <p:cNvSpPr txBox="1"/>
          <p:nvPr/>
        </p:nvSpPr>
        <p:spPr>
          <a:xfrm>
            <a:off x="684213" y="3429000"/>
            <a:ext cx="7910512" cy="3140075"/>
          </a:xfrm>
          <a:prstGeom prst="rect">
            <a:avLst/>
          </a:prstGeom>
          <a:noFill/>
        </p:spPr>
        <p:txBody>
          <a:bodyPr wrap="none">
            <a:spAutoFit/>
          </a:bodyPr>
          <a:lstStyle/>
          <a:p>
            <a:pPr marL="285750" indent="-285750">
              <a:buFont typeface="Arial" pitchFamily="34" charset="0"/>
              <a:buChar char="•"/>
              <a:defRPr/>
            </a:pPr>
            <a:r>
              <a:rPr lang="en-US" dirty="0">
                <a:cs typeface="Arial" pitchFamily="34" charset="0"/>
              </a:rPr>
              <a:t>In M2M communications where majority of communications is data,</a:t>
            </a:r>
          </a:p>
          <a:p>
            <a:pPr>
              <a:defRPr/>
            </a:pPr>
            <a:r>
              <a:rPr lang="en-US" dirty="0">
                <a:cs typeface="Arial" pitchFamily="34" charset="0"/>
              </a:rPr>
              <a:t>     a telephone number is not needed strictly.</a:t>
            </a:r>
          </a:p>
          <a:p>
            <a:pPr marL="285750" indent="-285750">
              <a:buFont typeface="Arial" pitchFamily="34" charset="0"/>
              <a:buChar char="•"/>
              <a:defRPr/>
            </a:pPr>
            <a:r>
              <a:rPr lang="en-US" dirty="0">
                <a:cs typeface="Arial" pitchFamily="34" charset="0"/>
              </a:rPr>
              <a:t>Nevertheless, an E.164 number is needed for billing, provisioning and</a:t>
            </a:r>
          </a:p>
          <a:p>
            <a:pPr>
              <a:defRPr/>
            </a:pPr>
            <a:r>
              <a:rPr lang="en-US" dirty="0">
                <a:cs typeface="Arial" pitchFamily="34" charset="0"/>
              </a:rPr>
              <a:t>     for over-the-air device and SIM management in mobile networks.</a:t>
            </a:r>
          </a:p>
          <a:p>
            <a:pPr marL="285750" indent="-285750">
              <a:buFont typeface="Arial" pitchFamily="34" charset="0"/>
              <a:buChar char="•"/>
              <a:defRPr/>
            </a:pPr>
            <a:r>
              <a:rPr lang="en-US" dirty="0">
                <a:cs typeface="Arial" pitchFamily="34" charset="0"/>
              </a:rPr>
              <a:t>Thus there is an urgent shortage of numbers for M2M unless alternatives</a:t>
            </a:r>
          </a:p>
          <a:p>
            <a:pPr>
              <a:defRPr/>
            </a:pPr>
            <a:r>
              <a:rPr lang="en-US" dirty="0">
                <a:cs typeface="Arial" pitchFamily="34" charset="0"/>
              </a:rPr>
              <a:t>     are developed for E.164.</a:t>
            </a:r>
          </a:p>
          <a:p>
            <a:pPr marL="285750" indent="-285750">
              <a:buFont typeface="Arial" pitchFamily="34" charset="0"/>
              <a:buChar char="•"/>
              <a:defRPr/>
            </a:pPr>
            <a:r>
              <a:rPr lang="en-US" dirty="0">
                <a:cs typeface="Arial" pitchFamily="34" charset="0"/>
              </a:rPr>
              <a:t>Options available include</a:t>
            </a:r>
          </a:p>
          <a:p>
            <a:pPr marL="742950" lvl="1" indent="-285750">
              <a:buFont typeface="Arial" pitchFamily="34" charset="0"/>
              <a:buChar char="•"/>
              <a:defRPr/>
            </a:pPr>
            <a:r>
              <a:rPr lang="en-US" dirty="0">
                <a:cs typeface="Arial" pitchFamily="34" charset="0"/>
              </a:rPr>
              <a:t>IMSI and IP address</a:t>
            </a:r>
          </a:p>
          <a:p>
            <a:pPr marL="742950" lvl="1" indent="-285750">
              <a:buFont typeface="Arial" pitchFamily="34" charset="0"/>
              <a:buChar char="•"/>
              <a:defRPr/>
            </a:pPr>
            <a:r>
              <a:rPr lang="en-US" dirty="0">
                <a:cs typeface="Arial" pitchFamily="34" charset="0"/>
              </a:rPr>
              <a:t>Fully Qualified Domain Name (FQDN).</a:t>
            </a:r>
          </a:p>
          <a:p>
            <a:pPr marL="742950" lvl="1" indent="-285750">
              <a:buFont typeface="Arial" pitchFamily="34" charset="0"/>
              <a:buChar char="•"/>
              <a:defRPr/>
            </a:pPr>
            <a:r>
              <a:rPr lang="en-US" dirty="0">
                <a:cs typeface="Arial" pitchFamily="34" charset="0"/>
              </a:rPr>
              <a:t>SIP URI</a:t>
            </a:r>
          </a:p>
          <a:p>
            <a:pPr>
              <a:defRPr/>
            </a:pPr>
            <a:endParaRPr lang="en-US" dirty="0">
              <a:cs typeface="Arial" pitchFamily="34" charset="0"/>
            </a:endParaRPr>
          </a:p>
        </p:txBody>
      </p:sp>
      <p:sp>
        <p:nvSpPr>
          <p:cNvPr id="7" name="Rectangle 6"/>
          <p:cNvSpPr/>
          <p:nvPr/>
        </p:nvSpPr>
        <p:spPr>
          <a:xfrm>
            <a:off x="1074738" y="1957388"/>
            <a:ext cx="1022350"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CC</a:t>
            </a:r>
          </a:p>
        </p:txBody>
      </p:sp>
      <p:sp>
        <p:nvSpPr>
          <p:cNvPr id="8" name="Rectangle 7"/>
          <p:cNvSpPr/>
          <p:nvPr/>
        </p:nvSpPr>
        <p:spPr>
          <a:xfrm>
            <a:off x="2097088" y="1957388"/>
            <a:ext cx="93662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NDC</a:t>
            </a:r>
          </a:p>
        </p:txBody>
      </p:sp>
      <p:sp>
        <p:nvSpPr>
          <p:cNvPr id="9" name="Rectangle 8"/>
          <p:cNvSpPr/>
          <p:nvPr/>
        </p:nvSpPr>
        <p:spPr>
          <a:xfrm>
            <a:off x="3033713" y="1957388"/>
            <a:ext cx="223202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SN</a:t>
            </a:r>
          </a:p>
        </p:txBody>
      </p:sp>
      <p:sp>
        <p:nvSpPr>
          <p:cNvPr id="52232" name="TextBox 9"/>
          <p:cNvSpPr txBox="1">
            <a:spLocks noChangeArrowheads="1"/>
          </p:cNvSpPr>
          <p:nvPr/>
        </p:nvSpPr>
        <p:spPr bwMode="auto">
          <a:xfrm>
            <a:off x="5265738" y="1773238"/>
            <a:ext cx="38909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CC – Country Code</a:t>
            </a:r>
          </a:p>
          <a:p>
            <a:pPr eaLnBrk="1" hangingPunct="1">
              <a:spcBef>
                <a:spcPct val="0"/>
              </a:spcBef>
              <a:buFontTx/>
              <a:buNone/>
            </a:pPr>
            <a:r>
              <a:rPr lang="en-US" altLang="zh-TW" sz="1800">
                <a:latin typeface="Arial" panose="020B0604020202020204" pitchFamily="34" charset="0"/>
                <a:cs typeface="Arial" panose="020B0604020202020204" pitchFamily="34" charset="0"/>
              </a:rPr>
              <a:t>NDC – National Destination Number</a:t>
            </a:r>
          </a:p>
          <a:p>
            <a:pPr eaLnBrk="1" hangingPunct="1">
              <a:spcBef>
                <a:spcPct val="0"/>
              </a:spcBef>
              <a:buFontTx/>
              <a:buNone/>
            </a:pPr>
            <a:r>
              <a:rPr lang="en-US" altLang="zh-TW" sz="1800">
                <a:latin typeface="Arial" panose="020B0604020202020204" pitchFamily="34" charset="0"/>
                <a:cs typeface="Arial" panose="020B0604020202020204" pitchFamily="34" charset="0"/>
              </a:rPr>
              <a:t>SN – Subscriber Number</a:t>
            </a:r>
          </a:p>
        </p:txBody>
      </p:sp>
      <p:sp>
        <p:nvSpPr>
          <p:cNvPr id="52233" name="TextBox 10"/>
          <p:cNvSpPr txBox="1">
            <a:spLocks noChangeArrowheads="1"/>
          </p:cNvSpPr>
          <p:nvPr/>
        </p:nvSpPr>
        <p:spPr bwMode="auto">
          <a:xfrm>
            <a:off x="1217613" y="2700338"/>
            <a:ext cx="112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1-3 digits</a:t>
            </a:r>
          </a:p>
        </p:txBody>
      </p:sp>
      <p:sp>
        <p:nvSpPr>
          <p:cNvPr id="52234" name="TextBox 2"/>
          <p:cNvSpPr txBox="1">
            <a:spLocks noChangeArrowheads="1"/>
          </p:cNvSpPr>
          <p:nvPr/>
        </p:nvSpPr>
        <p:spPr bwMode="auto">
          <a:xfrm>
            <a:off x="2220913" y="1547813"/>
            <a:ext cx="3044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National Significant Number</a:t>
            </a:r>
          </a:p>
        </p:txBody>
      </p:sp>
      <p:sp>
        <p:nvSpPr>
          <p:cNvPr id="52235" name="TextBox 4"/>
          <p:cNvSpPr txBox="1">
            <a:spLocks noChangeArrowheads="1"/>
          </p:cNvSpPr>
          <p:nvPr/>
        </p:nvSpPr>
        <p:spPr bwMode="auto">
          <a:xfrm>
            <a:off x="1476375" y="2928938"/>
            <a:ext cx="350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International Subscriber Number</a:t>
            </a:r>
          </a:p>
        </p:txBody>
      </p:sp>
      <p:sp>
        <p:nvSpPr>
          <p:cNvPr id="14" name="Left Brace 13"/>
          <p:cNvSpPr/>
          <p:nvPr/>
        </p:nvSpPr>
        <p:spPr>
          <a:xfrm>
            <a:off x="2062163" y="1484313"/>
            <a:ext cx="158750" cy="369887"/>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6" name="Right Brace 15"/>
          <p:cNvSpPr/>
          <p:nvPr/>
        </p:nvSpPr>
        <p:spPr>
          <a:xfrm>
            <a:off x="5137150" y="1484313"/>
            <a:ext cx="155575" cy="41116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9" name="Right Brace 18"/>
          <p:cNvSpPr/>
          <p:nvPr/>
        </p:nvSpPr>
        <p:spPr>
          <a:xfrm>
            <a:off x="5137150" y="2924175"/>
            <a:ext cx="155575" cy="41116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 name="Left Brace 19"/>
          <p:cNvSpPr/>
          <p:nvPr/>
        </p:nvSpPr>
        <p:spPr>
          <a:xfrm>
            <a:off x="1042988" y="2924175"/>
            <a:ext cx="134937" cy="433388"/>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2240" name="TextBox 10"/>
          <p:cNvSpPr txBox="1">
            <a:spLocks noChangeArrowheads="1"/>
          </p:cNvSpPr>
          <p:nvPr/>
        </p:nvSpPr>
        <p:spPr bwMode="auto">
          <a:xfrm>
            <a:off x="2700338" y="3141663"/>
            <a:ext cx="1044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15 digits</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26</a:t>
            </a:fld>
            <a:endParaRPr lang="zh-TW" altLang="en-US"/>
          </a:p>
        </p:txBody>
      </p:sp>
    </p:spTree>
    <p:extLst>
      <p:ext uri="{BB962C8B-B14F-4D97-AF65-F5344CB8AC3E}">
        <p14:creationId xmlns:p14="http://schemas.microsoft.com/office/powerpoint/2010/main" val="2177751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fr-FR" altLang="zh-TW" smtClean="0"/>
              <a:t>IMSI Identifiers</a:t>
            </a:r>
            <a:endParaRPr lang="en-US" altLang="zh-TW" smtClean="0"/>
          </a:p>
        </p:txBody>
      </p:sp>
      <p:sp>
        <p:nvSpPr>
          <p:cNvPr id="9" name="TextBox 8"/>
          <p:cNvSpPr txBox="1"/>
          <p:nvPr/>
        </p:nvSpPr>
        <p:spPr>
          <a:xfrm>
            <a:off x="795338" y="3213100"/>
            <a:ext cx="8316912" cy="1754188"/>
          </a:xfrm>
          <a:prstGeom prst="rect">
            <a:avLst/>
          </a:prstGeom>
          <a:noFill/>
        </p:spPr>
        <p:txBody>
          <a:bodyPr wrap="none">
            <a:spAutoFit/>
          </a:bodyPr>
          <a:lstStyle/>
          <a:p>
            <a:pPr marL="285750" indent="-285750">
              <a:buFont typeface="Arial" pitchFamily="34" charset="0"/>
              <a:buChar char="•"/>
              <a:defRPr/>
            </a:pPr>
            <a:r>
              <a:rPr lang="en-US" dirty="0">
                <a:cs typeface="Arial" pitchFamily="34" charset="0"/>
              </a:rPr>
              <a:t>IMSI (International Mobile Station Identifier) is used in mobile networks</a:t>
            </a:r>
          </a:p>
          <a:p>
            <a:pPr>
              <a:defRPr/>
            </a:pPr>
            <a:r>
              <a:rPr lang="en-US" dirty="0">
                <a:cs typeface="Arial" pitchFamily="34" charset="0"/>
              </a:rPr>
              <a:t>     to identify a particular subscription.</a:t>
            </a:r>
          </a:p>
          <a:p>
            <a:pPr marL="285750" indent="-285750">
              <a:buFont typeface="Arial" pitchFamily="34" charset="0"/>
              <a:buChar char="•"/>
              <a:defRPr/>
            </a:pPr>
            <a:r>
              <a:rPr lang="en-US" dirty="0">
                <a:cs typeface="Arial" pitchFamily="34" charset="0"/>
              </a:rPr>
              <a:t>9 digits for MSIN can only support up to 10 million subscriptions.</a:t>
            </a:r>
          </a:p>
          <a:p>
            <a:pPr marL="285750" indent="-285750">
              <a:buFont typeface="Arial" pitchFamily="34" charset="0"/>
              <a:buChar char="•"/>
              <a:defRPr/>
            </a:pPr>
            <a:r>
              <a:rPr lang="en-US" dirty="0">
                <a:cs typeface="Arial" pitchFamily="34" charset="0"/>
              </a:rPr>
              <a:t>So it is best to have 10 digits for MSIN (up to 100 million subscriptions)</a:t>
            </a:r>
          </a:p>
          <a:p>
            <a:pPr marL="285750" indent="-285750">
              <a:buFont typeface="Arial" pitchFamily="34" charset="0"/>
              <a:buChar char="•"/>
              <a:defRPr/>
            </a:pPr>
            <a:r>
              <a:rPr lang="en-US" dirty="0">
                <a:cs typeface="Arial" pitchFamily="34" charset="0"/>
              </a:rPr>
              <a:t>If still not sufficient, an operator may need to take more than one MNC codes.</a:t>
            </a:r>
          </a:p>
          <a:p>
            <a:pPr marL="285750" indent="-285750">
              <a:buFont typeface="Arial" pitchFamily="34" charset="0"/>
              <a:buChar char="•"/>
              <a:defRPr/>
            </a:pPr>
            <a:r>
              <a:rPr lang="en-US" dirty="0">
                <a:cs typeface="Arial" pitchFamily="34" charset="0"/>
              </a:rPr>
              <a:t>IMSI thus is under stretch.</a:t>
            </a:r>
          </a:p>
        </p:txBody>
      </p:sp>
      <p:sp>
        <p:nvSpPr>
          <p:cNvPr id="5" name="Rectangle 4"/>
          <p:cNvSpPr/>
          <p:nvPr/>
        </p:nvSpPr>
        <p:spPr>
          <a:xfrm>
            <a:off x="1074738" y="1885950"/>
            <a:ext cx="1022350"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MCC</a:t>
            </a:r>
          </a:p>
        </p:txBody>
      </p:sp>
      <p:sp>
        <p:nvSpPr>
          <p:cNvPr id="6" name="Rectangle 5"/>
          <p:cNvSpPr/>
          <p:nvPr/>
        </p:nvSpPr>
        <p:spPr>
          <a:xfrm>
            <a:off x="2097088" y="1885950"/>
            <a:ext cx="936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MNC</a:t>
            </a:r>
          </a:p>
        </p:txBody>
      </p:sp>
      <p:sp>
        <p:nvSpPr>
          <p:cNvPr id="7" name="Rectangle 6"/>
          <p:cNvSpPr/>
          <p:nvPr/>
        </p:nvSpPr>
        <p:spPr>
          <a:xfrm>
            <a:off x="3033713" y="1885950"/>
            <a:ext cx="22320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MS</a:t>
            </a:r>
            <a:r>
              <a:rPr lang="en-US" altLang="zh-TW" dirty="0"/>
              <a:t>I</a:t>
            </a:r>
            <a:r>
              <a:rPr lang="en-US" dirty="0"/>
              <a:t>N</a:t>
            </a:r>
          </a:p>
        </p:txBody>
      </p:sp>
      <p:sp>
        <p:nvSpPr>
          <p:cNvPr id="53256" name="TextBox 7"/>
          <p:cNvSpPr txBox="1">
            <a:spLocks noChangeArrowheads="1"/>
          </p:cNvSpPr>
          <p:nvPr/>
        </p:nvSpPr>
        <p:spPr bwMode="auto">
          <a:xfrm>
            <a:off x="5265738" y="1700213"/>
            <a:ext cx="3171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MCC –Mobile Country Code</a:t>
            </a:r>
          </a:p>
          <a:p>
            <a:pPr eaLnBrk="1" hangingPunct="1">
              <a:spcBef>
                <a:spcPct val="0"/>
              </a:spcBef>
              <a:buFontTx/>
              <a:buNone/>
            </a:pPr>
            <a:r>
              <a:rPr lang="en-US" altLang="zh-TW" sz="1800">
                <a:latin typeface="Arial" panose="020B0604020202020204" pitchFamily="34" charset="0"/>
                <a:cs typeface="Arial" panose="020B0604020202020204" pitchFamily="34" charset="0"/>
              </a:rPr>
              <a:t>MNC – Mobile Network Code</a:t>
            </a:r>
          </a:p>
          <a:p>
            <a:pPr eaLnBrk="1" hangingPunct="1">
              <a:spcBef>
                <a:spcPct val="0"/>
              </a:spcBef>
              <a:buFontTx/>
              <a:buNone/>
            </a:pPr>
            <a:r>
              <a:rPr lang="en-US" altLang="zh-TW" sz="1800">
                <a:latin typeface="Arial" panose="020B0604020202020204" pitchFamily="34" charset="0"/>
                <a:cs typeface="Arial" panose="020B0604020202020204" pitchFamily="34" charset="0"/>
              </a:rPr>
              <a:t>MSIN – Mobile Subscription</a:t>
            </a:r>
          </a:p>
          <a:p>
            <a:pPr eaLnBrk="1" hangingPunct="1">
              <a:spcBef>
                <a:spcPct val="0"/>
              </a:spcBef>
              <a:buFontTx/>
              <a:buNone/>
            </a:pPr>
            <a:r>
              <a:rPr lang="en-US" altLang="zh-TW" sz="1800">
                <a:latin typeface="Arial" panose="020B0604020202020204" pitchFamily="34" charset="0"/>
                <a:cs typeface="Arial" panose="020B0604020202020204" pitchFamily="34" charset="0"/>
              </a:rPr>
              <a:t>             identification Number</a:t>
            </a:r>
          </a:p>
        </p:txBody>
      </p:sp>
      <p:sp>
        <p:nvSpPr>
          <p:cNvPr id="53257" name="TextBox 9"/>
          <p:cNvSpPr txBox="1">
            <a:spLocks noChangeArrowheads="1"/>
          </p:cNvSpPr>
          <p:nvPr/>
        </p:nvSpPr>
        <p:spPr bwMode="auto">
          <a:xfrm>
            <a:off x="1217613" y="2605088"/>
            <a:ext cx="915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3 digits</a:t>
            </a:r>
          </a:p>
        </p:txBody>
      </p:sp>
      <p:sp>
        <p:nvSpPr>
          <p:cNvPr id="53258" name="TextBox 13"/>
          <p:cNvSpPr txBox="1">
            <a:spLocks noChangeArrowheads="1"/>
          </p:cNvSpPr>
          <p:nvPr/>
        </p:nvSpPr>
        <p:spPr bwMode="auto">
          <a:xfrm>
            <a:off x="2197100" y="2595563"/>
            <a:ext cx="112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2-3 digits</a:t>
            </a:r>
          </a:p>
        </p:txBody>
      </p:sp>
      <p:sp>
        <p:nvSpPr>
          <p:cNvPr id="53259" name="TextBox 14"/>
          <p:cNvSpPr txBox="1">
            <a:spLocks noChangeArrowheads="1"/>
          </p:cNvSpPr>
          <p:nvPr/>
        </p:nvSpPr>
        <p:spPr bwMode="auto">
          <a:xfrm>
            <a:off x="3665538" y="2595563"/>
            <a:ext cx="1249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9-10 digits</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27</a:t>
            </a:fld>
            <a:endParaRPr lang="zh-TW" altLang="en-US"/>
          </a:p>
        </p:txBody>
      </p:sp>
    </p:spTree>
    <p:extLst>
      <p:ext uri="{BB962C8B-B14F-4D97-AF65-F5344CB8AC3E}">
        <p14:creationId xmlns:p14="http://schemas.microsoft.com/office/powerpoint/2010/main" val="2129467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zh-TW" smtClean="0"/>
              <a:t>IMEI Identifiers</a:t>
            </a:r>
          </a:p>
        </p:txBody>
      </p:sp>
      <p:sp>
        <p:nvSpPr>
          <p:cNvPr id="7" name="TextBox 6"/>
          <p:cNvSpPr txBox="1"/>
          <p:nvPr/>
        </p:nvSpPr>
        <p:spPr>
          <a:xfrm>
            <a:off x="650875" y="3987800"/>
            <a:ext cx="8167688" cy="2586038"/>
          </a:xfrm>
          <a:prstGeom prst="rect">
            <a:avLst/>
          </a:prstGeom>
          <a:noFill/>
        </p:spPr>
        <p:txBody>
          <a:bodyPr wrap="none">
            <a:spAutoFit/>
          </a:bodyPr>
          <a:lstStyle/>
          <a:p>
            <a:pPr marL="285750" indent="-285750">
              <a:buFont typeface="Arial" pitchFamily="34" charset="0"/>
              <a:buChar char="•"/>
              <a:defRPr/>
            </a:pPr>
            <a:r>
              <a:rPr lang="en-US" dirty="0">
                <a:cs typeface="Arial" pitchFamily="34" charset="0"/>
              </a:rPr>
              <a:t>The IMEI (International Mobile Equipment Identity and Software Version)</a:t>
            </a:r>
          </a:p>
          <a:p>
            <a:pPr>
              <a:defRPr/>
            </a:pPr>
            <a:r>
              <a:rPr lang="en-US" dirty="0">
                <a:cs typeface="Arial" pitchFamily="34" charset="0"/>
              </a:rPr>
              <a:t>     numbers are used to identify individual mobile devices. </a:t>
            </a:r>
          </a:p>
          <a:p>
            <a:pPr marL="285750" indent="-285750">
              <a:buFont typeface="Arial" pitchFamily="34" charset="0"/>
              <a:buChar char="•"/>
              <a:defRPr/>
            </a:pPr>
            <a:r>
              <a:rPr lang="en-US" dirty="0">
                <a:cs typeface="Arial" pitchFamily="34" charset="0"/>
              </a:rPr>
              <a:t>TAC identifies a particular model of mobile device.  </a:t>
            </a:r>
          </a:p>
          <a:p>
            <a:pPr marL="285750" indent="-285750">
              <a:buFont typeface="Arial" pitchFamily="34" charset="0"/>
              <a:buChar char="•"/>
              <a:defRPr/>
            </a:pPr>
            <a:r>
              <a:rPr lang="en-US" dirty="0">
                <a:cs typeface="Arial" pitchFamily="34" charset="0"/>
              </a:rPr>
              <a:t>However, with 6-digit SNR the maximum number of devices of a single type</a:t>
            </a:r>
          </a:p>
          <a:p>
            <a:pPr>
              <a:defRPr/>
            </a:pPr>
            <a:r>
              <a:rPr lang="en-US" dirty="0">
                <a:cs typeface="Arial" pitchFamily="34" charset="0"/>
              </a:rPr>
              <a:t>     Is only 1 million. </a:t>
            </a:r>
          </a:p>
          <a:p>
            <a:pPr marL="285750" indent="-285750">
              <a:buFont typeface="Arial" pitchFamily="34" charset="0"/>
              <a:buChar char="•"/>
              <a:defRPr/>
            </a:pPr>
            <a:r>
              <a:rPr lang="en-US" dirty="0">
                <a:cs typeface="Arial" pitchFamily="34" charset="0"/>
              </a:rPr>
              <a:t>To escape this limit, multiple TACs may be allocated to the same type of</a:t>
            </a:r>
          </a:p>
          <a:p>
            <a:pPr>
              <a:defRPr/>
            </a:pPr>
            <a:r>
              <a:rPr lang="en-US" dirty="0">
                <a:cs typeface="Arial" pitchFamily="34" charset="0"/>
              </a:rPr>
              <a:t>     devices.</a:t>
            </a:r>
          </a:p>
          <a:p>
            <a:pPr lvl="1">
              <a:defRPr/>
            </a:pPr>
            <a:endParaRPr lang="en-US" dirty="0">
              <a:cs typeface="Arial" pitchFamily="34" charset="0"/>
            </a:endParaRPr>
          </a:p>
          <a:p>
            <a:pPr lvl="1">
              <a:defRPr/>
            </a:pPr>
            <a:endParaRPr lang="en-US" dirty="0">
              <a:cs typeface="Arial" pitchFamily="34" charset="0"/>
            </a:endParaRPr>
          </a:p>
        </p:txBody>
      </p:sp>
      <p:sp>
        <p:nvSpPr>
          <p:cNvPr id="8" name="Rectangle 7"/>
          <p:cNvSpPr/>
          <p:nvPr/>
        </p:nvSpPr>
        <p:spPr>
          <a:xfrm>
            <a:off x="1074738" y="2771775"/>
            <a:ext cx="195897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TAC</a:t>
            </a:r>
          </a:p>
        </p:txBody>
      </p:sp>
      <p:sp>
        <p:nvSpPr>
          <p:cNvPr id="9" name="Rectangle 8"/>
          <p:cNvSpPr/>
          <p:nvPr/>
        </p:nvSpPr>
        <p:spPr>
          <a:xfrm>
            <a:off x="3033713" y="2771775"/>
            <a:ext cx="139382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SNR</a:t>
            </a:r>
          </a:p>
        </p:txBody>
      </p:sp>
      <p:sp>
        <p:nvSpPr>
          <p:cNvPr id="10" name="Rectangle 9"/>
          <p:cNvSpPr/>
          <p:nvPr/>
        </p:nvSpPr>
        <p:spPr>
          <a:xfrm>
            <a:off x="4427538" y="2771775"/>
            <a:ext cx="838200"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SVN</a:t>
            </a:r>
          </a:p>
        </p:txBody>
      </p:sp>
      <p:sp>
        <p:nvSpPr>
          <p:cNvPr id="54280" name="TextBox 10"/>
          <p:cNvSpPr txBox="1">
            <a:spLocks noChangeArrowheads="1"/>
          </p:cNvSpPr>
          <p:nvPr/>
        </p:nvSpPr>
        <p:spPr bwMode="auto">
          <a:xfrm>
            <a:off x="5265738" y="2587625"/>
            <a:ext cx="35448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TAC –Type Allocation Code</a:t>
            </a:r>
          </a:p>
          <a:p>
            <a:pPr eaLnBrk="1" hangingPunct="1">
              <a:spcBef>
                <a:spcPct val="0"/>
              </a:spcBef>
              <a:buFontTx/>
              <a:buNone/>
            </a:pPr>
            <a:r>
              <a:rPr lang="en-US" altLang="zh-TW" sz="1800">
                <a:latin typeface="Arial" panose="020B0604020202020204" pitchFamily="34" charset="0"/>
                <a:cs typeface="Arial" panose="020B0604020202020204" pitchFamily="34" charset="0"/>
              </a:rPr>
              <a:t>SNR – Serial Number</a:t>
            </a:r>
          </a:p>
          <a:p>
            <a:pPr eaLnBrk="1" hangingPunct="1">
              <a:spcBef>
                <a:spcPct val="0"/>
              </a:spcBef>
              <a:buFontTx/>
              <a:buNone/>
            </a:pPr>
            <a:r>
              <a:rPr lang="en-US" altLang="zh-TW" sz="1800">
                <a:latin typeface="Arial" panose="020B0604020202020204" pitchFamily="34" charset="0"/>
                <a:cs typeface="Arial" panose="020B0604020202020204" pitchFamily="34" charset="0"/>
              </a:rPr>
              <a:t>SVN – Software Version Number</a:t>
            </a:r>
          </a:p>
        </p:txBody>
      </p:sp>
      <p:sp>
        <p:nvSpPr>
          <p:cNvPr id="54281" name="TextBox 11"/>
          <p:cNvSpPr txBox="1">
            <a:spLocks noChangeArrowheads="1"/>
          </p:cNvSpPr>
          <p:nvPr/>
        </p:nvSpPr>
        <p:spPr bwMode="auto">
          <a:xfrm>
            <a:off x="1835150" y="3492500"/>
            <a:ext cx="91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8 digits</a:t>
            </a:r>
          </a:p>
        </p:txBody>
      </p:sp>
      <p:sp>
        <p:nvSpPr>
          <p:cNvPr id="54282" name="TextBox 12"/>
          <p:cNvSpPr txBox="1">
            <a:spLocks noChangeArrowheads="1"/>
          </p:cNvSpPr>
          <p:nvPr/>
        </p:nvSpPr>
        <p:spPr bwMode="auto">
          <a:xfrm>
            <a:off x="3492500" y="3482975"/>
            <a:ext cx="91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6 digits</a:t>
            </a:r>
          </a:p>
        </p:txBody>
      </p:sp>
      <p:sp>
        <p:nvSpPr>
          <p:cNvPr id="54283" name="TextBox 13"/>
          <p:cNvSpPr txBox="1">
            <a:spLocks noChangeArrowheads="1"/>
          </p:cNvSpPr>
          <p:nvPr/>
        </p:nvSpPr>
        <p:spPr bwMode="auto">
          <a:xfrm>
            <a:off x="4556125" y="3482975"/>
            <a:ext cx="91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2 digits</a:t>
            </a:r>
          </a:p>
        </p:txBody>
      </p:sp>
      <p:sp>
        <p:nvSpPr>
          <p:cNvPr id="29" name="Rectangle 28"/>
          <p:cNvSpPr/>
          <p:nvPr/>
        </p:nvSpPr>
        <p:spPr>
          <a:xfrm>
            <a:off x="1085850" y="1525588"/>
            <a:ext cx="1957388"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TAC</a:t>
            </a:r>
          </a:p>
        </p:txBody>
      </p:sp>
      <p:sp>
        <p:nvSpPr>
          <p:cNvPr id="30" name="Rectangle 29"/>
          <p:cNvSpPr/>
          <p:nvPr/>
        </p:nvSpPr>
        <p:spPr>
          <a:xfrm>
            <a:off x="3043238" y="1525588"/>
            <a:ext cx="1384300"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SNR</a:t>
            </a:r>
          </a:p>
        </p:txBody>
      </p:sp>
      <p:sp>
        <p:nvSpPr>
          <p:cNvPr id="31" name="Rectangle 30"/>
          <p:cNvSpPr/>
          <p:nvPr/>
        </p:nvSpPr>
        <p:spPr>
          <a:xfrm>
            <a:off x="4427538" y="1525588"/>
            <a:ext cx="631825"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CD</a:t>
            </a:r>
          </a:p>
        </p:txBody>
      </p:sp>
      <p:sp>
        <p:nvSpPr>
          <p:cNvPr id="54287" name="TextBox 31"/>
          <p:cNvSpPr txBox="1">
            <a:spLocks noChangeArrowheads="1"/>
          </p:cNvSpPr>
          <p:nvPr/>
        </p:nvSpPr>
        <p:spPr bwMode="auto">
          <a:xfrm>
            <a:off x="5275263" y="1341438"/>
            <a:ext cx="31607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TAC –Type Allocation Code</a:t>
            </a:r>
          </a:p>
          <a:p>
            <a:pPr eaLnBrk="1" hangingPunct="1">
              <a:spcBef>
                <a:spcPct val="0"/>
              </a:spcBef>
              <a:buFontTx/>
              <a:buNone/>
            </a:pPr>
            <a:r>
              <a:rPr lang="en-US" altLang="zh-TW" sz="1800">
                <a:latin typeface="Arial" panose="020B0604020202020204" pitchFamily="34" charset="0"/>
                <a:cs typeface="Arial" panose="020B0604020202020204" pitchFamily="34" charset="0"/>
              </a:rPr>
              <a:t>SNR – Serial Number</a:t>
            </a:r>
          </a:p>
          <a:p>
            <a:pPr eaLnBrk="1" hangingPunct="1">
              <a:spcBef>
                <a:spcPct val="0"/>
              </a:spcBef>
              <a:buFontTx/>
              <a:buNone/>
            </a:pPr>
            <a:r>
              <a:rPr lang="en-US" altLang="zh-TW" sz="1800">
                <a:latin typeface="Arial" panose="020B0604020202020204" pitchFamily="34" charset="0"/>
                <a:cs typeface="Arial" panose="020B0604020202020204" pitchFamily="34" charset="0"/>
              </a:rPr>
              <a:t>CD – Check Digit/Spare Digit</a:t>
            </a:r>
          </a:p>
        </p:txBody>
      </p:sp>
      <p:sp>
        <p:nvSpPr>
          <p:cNvPr id="54288" name="TextBox 32"/>
          <p:cNvSpPr txBox="1">
            <a:spLocks noChangeArrowheads="1"/>
          </p:cNvSpPr>
          <p:nvPr/>
        </p:nvSpPr>
        <p:spPr bwMode="auto">
          <a:xfrm>
            <a:off x="1846263" y="2244725"/>
            <a:ext cx="915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8 digits</a:t>
            </a:r>
          </a:p>
        </p:txBody>
      </p:sp>
      <p:sp>
        <p:nvSpPr>
          <p:cNvPr id="54289" name="TextBox 33"/>
          <p:cNvSpPr txBox="1">
            <a:spLocks noChangeArrowheads="1"/>
          </p:cNvSpPr>
          <p:nvPr/>
        </p:nvSpPr>
        <p:spPr bwMode="auto">
          <a:xfrm>
            <a:off x="3502025" y="2236788"/>
            <a:ext cx="91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6 digits</a:t>
            </a:r>
          </a:p>
        </p:txBody>
      </p:sp>
      <p:sp>
        <p:nvSpPr>
          <p:cNvPr id="54290" name="TextBox 34"/>
          <p:cNvSpPr txBox="1">
            <a:spLocks noChangeArrowheads="1"/>
          </p:cNvSpPr>
          <p:nvPr/>
        </p:nvSpPr>
        <p:spPr bwMode="auto">
          <a:xfrm>
            <a:off x="4383088" y="2236788"/>
            <a:ext cx="800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1 digit</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28</a:t>
            </a:fld>
            <a:endParaRPr lang="zh-TW" altLang="en-US"/>
          </a:p>
        </p:txBody>
      </p:sp>
    </p:spTree>
    <p:extLst>
      <p:ext uri="{BB962C8B-B14F-4D97-AF65-F5344CB8AC3E}">
        <p14:creationId xmlns:p14="http://schemas.microsoft.com/office/powerpoint/2010/main" val="1814861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zh-TW" smtClean="0"/>
              <a:t>ICCID Identifiers</a:t>
            </a:r>
          </a:p>
        </p:txBody>
      </p:sp>
      <p:sp>
        <p:nvSpPr>
          <p:cNvPr id="6" name="TextBox 5"/>
          <p:cNvSpPr txBox="1"/>
          <p:nvPr/>
        </p:nvSpPr>
        <p:spPr>
          <a:xfrm>
            <a:off x="684213" y="4149725"/>
            <a:ext cx="8089900" cy="2032000"/>
          </a:xfrm>
          <a:prstGeom prst="rect">
            <a:avLst/>
          </a:prstGeom>
          <a:noFill/>
        </p:spPr>
        <p:txBody>
          <a:bodyPr wrap="none">
            <a:spAutoFit/>
          </a:bodyPr>
          <a:lstStyle/>
          <a:p>
            <a:pPr marL="285750" indent="-285750">
              <a:buFont typeface="Arial" pitchFamily="34" charset="0"/>
              <a:buChar char="•"/>
              <a:defRPr/>
            </a:pPr>
            <a:r>
              <a:rPr lang="en-US" dirty="0">
                <a:cs typeface="Arial" pitchFamily="34" charset="0"/>
              </a:rPr>
              <a:t>The ICCID (International Circuit Card Identifier) identifies individual UICCs </a:t>
            </a:r>
          </a:p>
          <a:p>
            <a:pPr>
              <a:defRPr/>
            </a:pPr>
            <a:r>
              <a:rPr lang="en-US" dirty="0">
                <a:cs typeface="Arial" pitchFamily="34" charset="0"/>
              </a:rPr>
              <a:t>     (Universal Identify Chip Cards).</a:t>
            </a:r>
          </a:p>
          <a:p>
            <a:pPr marL="285750" indent="-285750">
              <a:buFont typeface="Arial" pitchFamily="34" charset="0"/>
              <a:buChar char="•"/>
              <a:defRPr/>
            </a:pPr>
            <a:r>
              <a:rPr lang="en-US" dirty="0">
                <a:cs typeface="Arial" pitchFamily="34" charset="0"/>
              </a:rPr>
              <a:t>There are at least 12 digits for every issuer identification number. This is </a:t>
            </a:r>
          </a:p>
          <a:p>
            <a:pPr>
              <a:defRPr/>
            </a:pPr>
            <a:r>
              <a:rPr lang="en-US" dirty="0">
                <a:cs typeface="Arial" pitchFamily="34" charset="0"/>
              </a:rPr>
              <a:t>     adequate for M2M applications.</a:t>
            </a:r>
          </a:p>
          <a:p>
            <a:pPr>
              <a:defRPr/>
            </a:pPr>
            <a:endParaRPr lang="en-US" dirty="0">
              <a:cs typeface="Arial" pitchFamily="34" charset="0"/>
            </a:endParaRPr>
          </a:p>
          <a:p>
            <a:pPr marL="285750" indent="-285750">
              <a:buFont typeface="Arial" pitchFamily="34" charset="0"/>
              <a:buChar char="•"/>
              <a:defRPr/>
            </a:pPr>
            <a:endParaRPr lang="en-US" dirty="0">
              <a:cs typeface="Arial" pitchFamily="34" charset="0"/>
            </a:endParaRPr>
          </a:p>
          <a:p>
            <a:pPr marL="285750" indent="-285750">
              <a:buFont typeface="Arial" pitchFamily="34" charset="0"/>
              <a:buChar char="•"/>
              <a:defRPr/>
            </a:pPr>
            <a:endParaRPr lang="en-US" dirty="0">
              <a:cs typeface="Arial" pitchFamily="34" charset="0"/>
            </a:endParaRPr>
          </a:p>
        </p:txBody>
      </p:sp>
      <p:sp>
        <p:nvSpPr>
          <p:cNvPr id="7" name="Rectangle 6"/>
          <p:cNvSpPr/>
          <p:nvPr/>
        </p:nvSpPr>
        <p:spPr>
          <a:xfrm>
            <a:off x="971550" y="2249488"/>
            <a:ext cx="1223963"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Major</a:t>
            </a:r>
          </a:p>
          <a:p>
            <a:pPr algn="ctr">
              <a:defRPr/>
            </a:pPr>
            <a:r>
              <a:rPr lang="en-US" dirty="0"/>
              <a:t>Industry</a:t>
            </a:r>
          </a:p>
          <a:p>
            <a:pPr algn="ctr">
              <a:defRPr/>
            </a:pPr>
            <a:r>
              <a:rPr lang="en-US" dirty="0"/>
              <a:t>Identifier</a:t>
            </a:r>
          </a:p>
        </p:txBody>
      </p:sp>
      <p:sp>
        <p:nvSpPr>
          <p:cNvPr id="8" name="Rectangle 7"/>
          <p:cNvSpPr/>
          <p:nvPr/>
        </p:nvSpPr>
        <p:spPr>
          <a:xfrm>
            <a:off x="2195513" y="2249488"/>
            <a:ext cx="936625"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Country </a:t>
            </a:r>
          </a:p>
          <a:p>
            <a:pPr algn="ctr">
              <a:defRPr/>
            </a:pPr>
            <a:r>
              <a:rPr lang="en-US" dirty="0"/>
              <a:t>Code</a:t>
            </a:r>
          </a:p>
        </p:txBody>
      </p:sp>
      <p:sp>
        <p:nvSpPr>
          <p:cNvPr id="9" name="Rectangle 8"/>
          <p:cNvSpPr/>
          <p:nvPr/>
        </p:nvSpPr>
        <p:spPr>
          <a:xfrm>
            <a:off x="4427538" y="2259013"/>
            <a:ext cx="2952750"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Individual Account</a:t>
            </a:r>
          </a:p>
          <a:p>
            <a:pPr algn="ctr">
              <a:defRPr/>
            </a:pPr>
            <a:r>
              <a:rPr lang="en-US" dirty="0"/>
              <a:t>Identification Number</a:t>
            </a:r>
          </a:p>
        </p:txBody>
      </p:sp>
      <p:sp>
        <p:nvSpPr>
          <p:cNvPr id="55304" name="TextBox 10"/>
          <p:cNvSpPr txBox="1">
            <a:spLocks noChangeArrowheads="1"/>
          </p:cNvSpPr>
          <p:nvPr/>
        </p:nvSpPr>
        <p:spPr bwMode="auto">
          <a:xfrm>
            <a:off x="1116013" y="2968625"/>
            <a:ext cx="915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2 digits</a:t>
            </a:r>
          </a:p>
        </p:txBody>
      </p:sp>
      <p:sp>
        <p:nvSpPr>
          <p:cNvPr id="55305" name="TextBox 11"/>
          <p:cNvSpPr txBox="1">
            <a:spLocks noChangeArrowheads="1"/>
          </p:cNvSpPr>
          <p:nvPr/>
        </p:nvSpPr>
        <p:spPr bwMode="auto">
          <a:xfrm>
            <a:off x="2195513" y="2959100"/>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1-3 digits</a:t>
            </a:r>
          </a:p>
        </p:txBody>
      </p:sp>
      <p:sp>
        <p:nvSpPr>
          <p:cNvPr id="55306" name="TextBox 12"/>
          <p:cNvSpPr txBox="1">
            <a:spLocks noChangeArrowheads="1"/>
          </p:cNvSpPr>
          <p:nvPr/>
        </p:nvSpPr>
        <p:spPr bwMode="auto">
          <a:xfrm>
            <a:off x="3270250" y="2959100"/>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1-4 digits</a:t>
            </a:r>
          </a:p>
        </p:txBody>
      </p:sp>
      <p:sp>
        <p:nvSpPr>
          <p:cNvPr id="2" name="Rectangle 1"/>
          <p:cNvSpPr/>
          <p:nvPr/>
        </p:nvSpPr>
        <p:spPr>
          <a:xfrm>
            <a:off x="3132138" y="2249488"/>
            <a:ext cx="1295400"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Issuer</a:t>
            </a:r>
          </a:p>
          <a:p>
            <a:pPr algn="ctr">
              <a:defRPr/>
            </a:pPr>
            <a:r>
              <a:rPr lang="en-US" dirty="0"/>
              <a:t>Identifier Number</a:t>
            </a:r>
          </a:p>
        </p:txBody>
      </p:sp>
      <p:sp>
        <p:nvSpPr>
          <p:cNvPr id="3" name="Rectangle 2"/>
          <p:cNvSpPr/>
          <p:nvPr/>
        </p:nvSpPr>
        <p:spPr>
          <a:xfrm>
            <a:off x="7380288" y="2259013"/>
            <a:ext cx="792162"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Check</a:t>
            </a:r>
          </a:p>
          <a:p>
            <a:pPr algn="ctr">
              <a:defRPr/>
            </a:pPr>
            <a:r>
              <a:rPr lang="en-US" dirty="0"/>
              <a:t>Digit</a:t>
            </a:r>
          </a:p>
        </p:txBody>
      </p:sp>
      <p:sp>
        <p:nvSpPr>
          <p:cNvPr id="55309" name="TextBox 14"/>
          <p:cNvSpPr txBox="1">
            <a:spLocks noChangeArrowheads="1"/>
          </p:cNvSpPr>
          <p:nvPr/>
        </p:nvSpPr>
        <p:spPr bwMode="auto">
          <a:xfrm>
            <a:off x="5076825" y="2968625"/>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12-15 digits</a:t>
            </a:r>
          </a:p>
        </p:txBody>
      </p:sp>
      <p:sp>
        <p:nvSpPr>
          <p:cNvPr id="55310" name="TextBox 15"/>
          <p:cNvSpPr txBox="1">
            <a:spLocks noChangeArrowheads="1"/>
          </p:cNvSpPr>
          <p:nvPr/>
        </p:nvSpPr>
        <p:spPr bwMode="auto">
          <a:xfrm>
            <a:off x="7454900" y="2978150"/>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1 digit</a:t>
            </a:r>
          </a:p>
        </p:txBody>
      </p:sp>
      <p:sp>
        <p:nvSpPr>
          <p:cNvPr id="55311" name="TextBox 16"/>
          <p:cNvSpPr txBox="1">
            <a:spLocks noChangeArrowheads="1"/>
          </p:cNvSpPr>
          <p:nvPr/>
        </p:nvSpPr>
        <p:spPr bwMode="auto">
          <a:xfrm>
            <a:off x="3065463" y="3348038"/>
            <a:ext cx="4532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Integrated Circuit Card Identifier (19 digits)</a:t>
            </a:r>
          </a:p>
        </p:txBody>
      </p:sp>
      <p:sp>
        <p:nvSpPr>
          <p:cNvPr id="18" name="Right Brace 17"/>
          <p:cNvSpPr/>
          <p:nvPr/>
        </p:nvSpPr>
        <p:spPr>
          <a:xfrm>
            <a:off x="8016875" y="3244850"/>
            <a:ext cx="155575" cy="40957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9" name="Left Brace 18"/>
          <p:cNvSpPr/>
          <p:nvPr/>
        </p:nvSpPr>
        <p:spPr>
          <a:xfrm>
            <a:off x="971550" y="3244850"/>
            <a:ext cx="133350" cy="431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5314" name="TextBox 19"/>
          <p:cNvSpPr txBox="1">
            <a:spLocks noChangeArrowheads="1"/>
          </p:cNvSpPr>
          <p:nvPr/>
        </p:nvSpPr>
        <p:spPr bwMode="auto">
          <a:xfrm>
            <a:off x="1312863" y="1539875"/>
            <a:ext cx="30559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1800">
                <a:latin typeface="Arial" panose="020B0604020202020204" pitchFamily="34" charset="0"/>
                <a:cs typeface="Arial" panose="020B0604020202020204" pitchFamily="34" charset="0"/>
              </a:rPr>
              <a:t>Issuer Identification Number</a:t>
            </a:r>
          </a:p>
          <a:p>
            <a:pPr algn="ctr" eaLnBrk="1" hangingPunct="1">
              <a:spcBef>
                <a:spcPct val="0"/>
              </a:spcBef>
              <a:buFontTx/>
              <a:buNone/>
            </a:pPr>
            <a:r>
              <a:rPr lang="en-US" altLang="zh-TW" sz="1800">
                <a:latin typeface="Arial" panose="020B0604020202020204" pitchFamily="34" charset="0"/>
                <a:cs typeface="Arial" panose="020B0604020202020204" pitchFamily="34" charset="0"/>
              </a:rPr>
              <a:t>4-7 Digits</a:t>
            </a:r>
          </a:p>
        </p:txBody>
      </p:sp>
      <p:sp>
        <p:nvSpPr>
          <p:cNvPr id="21" name="Right Brace 20"/>
          <p:cNvSpPr/>
          <p:nvPr/>
        </p:nvSpPr>
        <p:spPr>
          <a:xfrm>
            <a:off x="4368800" y="1436688"/>
            <a:ext cx="131763" cy="604837"/>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2" name="Left Brace 21"/>
          <p:cNvSpPr/>
          <p:nvPr/>
        </p:nvSpPr>
        <p:spPr>
          <a:xfrm>
            <a:off x="881063" y="1436688"/>
            <a:ext cx="133350" cy="604837"/>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 name="投影片編號版面配置區 9"/>
          <p:cNvSpPr>
            <a:spLocks noGrp="1"/>
          </p:cNvSpPr>
          <p:nvPr>
            <p:ph type="sldNum" sz="quarter" idx="4"/>
          </p:nvPr>
        </p:nvSpPr>
        <p:spPr/>
        <p:txBody>
          <a:bodyPr/>
          <a:lstStyle/>
          <a:p>
            <a:fld id="{BC71E80C-9635-473D-9F26-B779060F2DD3}" type="slidenum">
              <a:rPr lang="zh-TW" altLang="en-US" smtClean="0"/>
              <a:t>29</a:t>
            </a:fld>
            <a:endParaRPr lang="zh-TW" altLang="en-US"/>
          </a:p>
        </p:txBody>
      </p:sp>
    </p:spTree>
    <p:extLst>
      <p:ext uri="{BB962C8B-B14F-4D97-AF65-F5344CB8AC3E}">
        <p14:creationId xmlns:p14="http://schemas.microsoft.com/office/powerpoint/2010/main" val="2508563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TW" smtClean="0"/>
              <a:t>Outline</a:t>
            </a:r>
          </a:p>
        </p:txBody>
      </p:sp>
      <p:sp>
        <p:nvSpPr>
          <p:cNvPr id="28675"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zh-TW" dirty="0" smtClean="0"/>
              <a:t>M2M Impact to Core Networks</a:t>
            </a:r>
          </a:p>
          <a:p>
            <a:pPr marL="514350" indent="-514350" eaLnBrk="1" hangingPunct="1">
              <a:buFont typeface="Calibri" panose="020F0502020204030204" pitchFamily="34" charset="0"/>
              <a:buAutoNum type="arabicPeriod"/>
            </a:pPr>
            <a:r>
              <a:rPr lang="en-US" altLang="zh-TW" dirty="0" smtClean="0"/>
              <a:t>Core Network Optimization for M2M</a:t>
            </a:r>
          </a:p>
          <a:p>
            <a:pPr marL="514350" indent="-514350">
              <a:buFont typeface="Calibri" panose="020F0502020204030204" pitchFamily="34" charset="0"/>
              <a:buAutoNum type="arabicPeriod"/>
            </a:pPr>
            <a:r>
              <a:rPr lang="en-US" altLang="zh-TW" dirty="0" smtClean="0"/>
              <a:t>Impact of Low </a:t>
            </a:r>
            <a:r>
              <a:rPr lang="en-US" altLang="zh-TW" dirty="0"/>
              <a:t>Power Wide Area Network (LPWAN</a:t>
            </a:r>
            <a:r>
              <a:rPr lang="en-US" altLang="zh-TW" dirty="0" smtClean="0"/>
              <a:t>)</a:t>
            </a:r>
            <a:endParaRPr lang="en-US" altLang="zh-TW"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a:t>
            </a:fld>
            <a:endParaRPr lang="zh-TW" altLang="en-US"/>
          </a:p>
        </p:txBody>
      </p:sp>
    </p:spTree>
    <p:extLst>
      <p:ext uri="{BB962C8B-B14F-4D97-AF65-F5344CB8AC3E}">
        <p14:creationId xmlns:p14="http://schemas.microsoft.com/office/powerpoint/2010/main" val="2217022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zh-TW" smtClean="0"/>
              <a:t>IP Addresses</a:t>
            </a:r>
          </a:p>
        </p:txBody>
      </p:sp>
      <p:sp>
        <p:nvSpPr>
          <p:cNvPr id="3" name="Content Placeholder 2"/>
          <p:cNvSpPr>
            <a:spLocks noGrp="1"/>
          </p:cNvSpPr>
          <p:nvPr>
            <p:ph idx="1"/>
          </p:nvPr>
        </p:nvSpPr>
        <p:spPr>
          <a:xfrm>
            <a:off x="457200" y="1423988"/>
            <a:ext cx="8229600" cy="4525962"/>
          </a:xfrm>
        </p:spPr>
        <p:txBody>
          <a:bodyPr/>
          <a:lstStyle/>
          <a:p>
            <a:pPr eaLnBrk="1" hangingPunct="1">
              <a:defRPr/>
            </a:pPr>
            <a:r>
              <a:rPr lang="en-US" dirty="0" smtClean="0"/>
              <a:t>IPv6 Scenario</a:t>
            </a:r>
          </a:p>
          <a:p>
            <a:pPr marL="0" indent="0" eaLnBrk="1" hangingPunct="1">
              <a:buFont typeface="Arial" panose="020B0604020202020204" pitchFamily="34" charset="0"/>
              <a:buNone/>
              <a:defRPr/>
            </a:pPr>
            <a:endParaRPr lang="en-US" dirty="0" smtClean="0"/>
          </a:p>
          <a:p>
            <a:pPr marL="0" indent="0" eaLnBrk="1" hangingPunct="1">
              <a:buFont typeface="Arial" panose="020B0604020202020204" pitchFamily="34" charset="0"/>
              <a:buNone/>
              <a:defRPr/>
            </a:pPr>
            <a:endParaRPr lang="en-US" dirty="0"/>
          </a:p>
          <a:p>
            <a:pPr marL="0" indent="0" eaLnBrk="1" hangingPunct="1">
              <a:buFont typeface="Arial" panose="020B0604020202020204" pitchFamily="34" charset="0"/>
              <a:buNone/>
              <a:defRPr/>
            </a:pPr>
            <a:endParaRPr lang="en-US" dirty="0" smtClean="0"/>
          </a:p>
          <a:p>
            <a:pPr eaLnBrk="1" hangingPunct="1">
              <a:defRPr/>
            </a:pPr>
            <a:r>
              <a:rPr lang="en-US" dirty="0" smtClean="0"/>
              <a:t>IPv4 Scenario</a:t>
            </a:r>
            <a:endParaRPr lang="en-US" dirty="0"/>
          </a:p>
        </p:txBody>
      </p:sp>
      <p:pic>
        <p:nvPicPr>
          <p:cNvPr id="563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1463675"/>
            <a:ext cx="5976938"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675" y="3519488"/>
            <a:ext cx="554513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6084888" y="4033838"/>
            <a:ext cx="2951162" cy="169862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328" name="TextBox 9"/>
          <p:cNvSpPr txBox="1">
            <a:spLocks noChangeArrowheads="1"/>
          </p:cNvSpPr>
          <p:nvPr/>
        </p:nvSpPr>
        <p:spPr bwMode="auto">
          <a:xfrm>
            <a:off x="827088" y="2276475"/>
            <a:ext cx="21542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(V) Device-&gt;Server</a:t>
            </a:r>
          </a:p>
          <a:p>
            <a:pPr eaLnBrk="1" hangingPunct="1">
              <a:spcBef>
                <a:spcPct val="0"/>
              </a:spcBef>
              <a:buFontTx/>
              <a:buNone/>
            </a:pPr>
            <a:r>
              <a:rPr lang="en-US" altLang="zh-TW" sz="1800">
                <a:latin typeface="Arial" panose="020B0604020202020204" pitchFamily="34" charset="0"/>
                <a:cs typeface="Arial" panose="020B0604020202020204" pitchFamily="34" charset="0"/>
              </a:rPr>
              <a:t>(V) Server-&gt;Device</a:t>
            </a:r>
          </a:p>
        </p:txBody>
      </p:sp>
      <p:sp>
        <p:nvSpPr>
          <p:cNvPr id="56329" name="TextBox 10"/>
          <p:cNvSpPr txBox="1">
            <a:spLocks noChangeArrowheads="1"/>
          </p:cNvSpPr>
          <p:nvPr/>
        </p:nvSpPr>
        <p:spPr bwMode="auto">
          <a:xfrm>
            <a:off x="906463" y="4581525"/>
            <a:ext cx="2152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(V) Device-&gt;Server</a:t>
            </a:r>
          </a:p>
          <a:p>
            <a:pPr eaLnBrk="1" hangingPunct="1">
              <a:spcBef>
                <a:spcPct val="0"/>
              </a:spcBef>
              <a:buFontTx/>
              <a:buNone/>
            </a:pPr>
            <a:r>
              <a:rPr lang="en-US" altLang="zh-TW" sz="1800">
                <a:latin typeface="Arial" panose="020B0604020202020204" pitchFamily="34" charset="0"/>
                <a:cs typeface="Arial" panose="020B0604020202020204" pitchFamily="34" charset="0"/>
              </a:rPr>
              <a:t>(X) Server-&gt;Device</a:t>
            </a:r>
          </a:p>
        </p:txBody>
      </p:sp>
      <p:sp>
        <p:nvSpPr>
          <p:cNvPr id="56330" name="TextBox 11"/>
          <p:cNvSpPr txBox="1">
            <a:spLocks noChangeArrowheads="1"/>
          </p:cNvSpPr>
          <p:nvPr/>
        </p:nvSpPr>
        <p:spPr bwMode="auto">
          <a:xfrm>
            <a:off x="250825" y="5445125"/>
            <a:ext cx="2994025" cy="64611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V: OK</a:t>
            </a:r>
          </a:p>
          <a:p>
            <a:pPr eaLnBrk="1" hangingPunct="1">
              <a:spcBef>
                <a:spcPct val="0"/>
              </a:spcBef>
              <a:buFontTx/>
              <a:buNone/>
            </a:pPr>
            <a:r>
              <a:rPr lang="en-US" altLang="zh-TW" sz="1800">
                <a:latin typeface="Arial" panose="020B0604020202020204" pitchFamily="34" charset="0"/>
                <a:cs typeface="Arial" panose="020B0604020202020204" pitchFamily="34" charset="0"/>
              </a:rPr>
              <a:t>X: Special solution required</a:t>
            </a:r>
          </a:p>
        </p:txBody>
      </p:sp>
      <p:sp>
        <p:nvSpPr>
          <p:cNvPr id="2" name="Oval 1"/>
          <p:cNvSpPr/>
          <p:nvPr/>
        </p:nvSpPr>
        <p:spPr>
          <a:xfrm>
            <a:off x="6300788" y="1916113"/>
            <a:ext cx="2016125" cy="13684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332" name="TextBox 9"/>
          <p:cNvSpPr txBox="1">
            <a:spLocks noChangeArrowheads="1"/>
          </p:cNvSpPr>
          <p:nvPr/>
        </p:nvSpPr>
        <p:spPr bwMode="auto">
          <a:xfrm>
            <a:off x="3419475" y="5821363"/>
            <a:ext cx="5473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cs typeface="Arial" panose="020B0604020202020204" pitchFamily="34" charset="0"/>
              </a:rPr>
              <a:t>Source: M2M Communications: A Systems Approach, Wiley, 2012</a:t>
            </a:r>
          </a:p>
        </p:txBody>
      </p:sp>
      <p:sp>
        <p:nvSpPr>
          <p:cNvPr id="6" name="投影片編號版面配置區 5"/>
          <p:cNvSpPr>
            <a:spLocks noGrp="1"/>
          </p:cNvSpPr>
          <p:nvPr>
            <p:ph type="sldNum" sz="quarter" idx="4"/>
          </p:nvPr>
        </p:nvSpPr>
        <p:spPr/>
        <p:txBody>
          <a:bodyPr/>
          <a:lstStyle/>
          <a:p>
            <a:fld id="{BC71E80C-9635-473D-9F26-B779060F2DD3}" type="slidenum">
              <a:rPr lang="zh-TW" altLang="en-US" smtClean="0"/>
              <a:t>30</a:t>
            </a:fld>
            <a:endParaRPr lang="zh-TW" altLang="en-US"/>
          </a:p>
        </p:txBody>
      </p:sp>
    </p:spTree>
    <p:extLst>
      <p:ext uri="{BB962C8B-B14F-4D97-AF65-F5344CB8AC3E}">
        <p14:creationId xmlns:p14="http://schemas.microsoft.com/office/powerpoint/2010/main" val="3658626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539750" y="2565400"/>
            <a:ext cx="8229600" cy="1143000"/>
          </a:xfrm>
        </p:spPr>
        <p:txBody>
          <a:bodyPr>
            <a:normAutofit fontScale="90000"/>
          </a:bodyPr>
          <a:lstStyle/>
          <a:p>
            <a:pPr eaLnBrk="1" hangingPunct="1"/>
            <a:r>
              <a:rPr lang="en-US" altLang="zh-TW" smtClean="0"/>
              <a:t>Core Network Optimization </a:t>
            </a:r>
            <a:br>
              <a:rPr lang="en-US" altLang="zh-TW" smtClean="0"/>
            </a:br>
            <a:r>
              <a:rPr lang="en-US" altLang="zh-TW" smtClean="0"/>
              <a:t>for M2M</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31</a:t>
            </a:fld>
            <a:endParaRPr lang="zh-TW" altLang="en-US"/>
          </a:p>
        </p:txBody>
      </p:sp>
    </p:spTree>
    <p:extLst>
      <p:ext uri="{BB962C8B-B14F-4D97-AF65-F5344CB8AC3E}">
        <p14:creationId xmlns:p14="http://schemas.microsoft.com/office/powerpoint/2010/main" val="11957394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323528" y="560615"/>
            <a:ext cx="8229600" cy="1143000"/>
          </a:xfrm>
        </p:spPr>
        <p:txBody>
          <a:bodyPr>
            <a:normAutofit fontScale="90000"/>
          </a:bodyPr>
          <a:lstStyle/>
          <a:p>
            <a:pPr eaLnBrk="1" hangingPunct="1"/>
            <a:r>
              <a:rPr lang="en-US" altLang="zh-TW" dirty="0" smtClean="0"/>
              <a:t>Core Network Optimization </a:t>
            </a:r>
            <a:br>
              <a:rPr lang="en-US" altLang="zh-TW" dirty="0" smtClean="0"/>
            </a:br>
            <a:r>
              <a:rPr lang="en-US" altLang="zh-TW" dirty="0" smtClean="0"/>
              <a:t>for M2M</a:t>
            </a:r>
          </a:p>
        </p:txBody>
      </p:sp>
      <p:sp>
        <p:nvSpPr>
          <p:cNvPr id="58371" name="Content Placeholder 2"/>
          <p:cNvSpPr>
            <a:spLocks noGrp="1"/>
          </p:cNvSpPr>
          <p:nvPr>
            <p:ph idx="1"/>
          </p:nvPr>
        </p:nvSpPr>
        <p:spPr/>
        <p:txBody>
          <a:bodyPr/>
          <a:lstStyle/>
          <a:p>
            <a:pPr eaLnBrk="1" hangingPunct="1"/>
            <a:r>
              <a:rPr lang="en-US" altLang="zh-TW" smtClean="0"/>
              <a:t>Triggering Optimization</a:t>
            </a:r>
          </a:p>
          <a:p>
            <a:pPr eaLnBrk="1" hangingPunct="1"/>
            <a:r>
              <a:rPr lang="en-US" altLang="zh-TW" smtClean="0"/>
              <a:t>Overload and Congestion Control</a:t>
            </a:r>
          </a:p>
          <a:p>
            <a:pPr eaLnBrk="1" hangingPunct="1"/>
            <a:r>
              <a:rPr lang="en-US" altLang="zh-TW" smtClean="0"/>
              <a:t>3GPP Standardization</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32</a:t>
            </a:fld>
            <a:endParaRPr lang="zh-TW" altLang="en-US"/>
          </a:p>
        </p:txBody>
      </p:sp>
    </p:spTree>
    <p:extLst>
      <p:ext uri="{BB962C8B-B14F-4D97-AF65-F5344CB8AC3E}">
        <p14:creationId xmlns:p14="http://schemas.microsoft.com/office/powerpoint/2010/main" val="776219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pPr eaLnBrk="1" hangingPunct="1"/>
            <a:r>
              <a:rPr lang="en-US" altLang="zh-TW" b="1" smtClean="0"/>
              <a:t>Triggering Optimization</a:t>
            </a:r>
            <a:r>
              <a:rPr lang="en-US" altLang="zh-TW" smtClean="0"/>
              <a:t/>
            </a:r>
            <a:br>
              <a:rPr lang="en-US" altLang="zh-TW" smtClean="0"/>
            </a:br>
            <a:r>
              <a:rPr lang="en-US" altLang="zh-TW" smtClean="0"/>
              <a:t>Outline</a:t>
            </a:r>
          </a:p>
        </p:txBody>
      </p:sp>
      <p:sp>
        <p:nvSpPr>
          <p:cNvPr id="59395" name="Content Placeholder 2"/>
          <p:cNvSpPr>
            <a:spLocks noGrp="1"/>
          </p:cNvSpPr>
          <p:nvPr>
            <p:ph idx="1"/>
          </p:nvPr>
        </p:nvSpPr>
        <p:spPr>
          <a:xfrm>
            <a:off x="457200" y="1830388"/>
            <a:ext cx="8229600" cy="4525962"/>
          </a:xfrm>
        </p:spPr>
        <p:txBody>
          <a:bodyPr/>
          <a:lstStyle/>
          <a:p>
            <a:pPr eaLnBrk="1" hangingPunct="1"/>
            <a:r>
              <a:rPr lang="en-US" altLang="zh-TW" dirty="0" smtClean="0"/>
              <a:t>What is triggering?</a:t>
            </a:r>
          </a:p>
          <a:p>
            <a:pPr eaLnBrk="1" hangingPunct="1"/>
            <a:r>
              <a:rPr lang="en-US" altLang="zh-TW" dirty="0" smtClean="0"/>
              <a:t>Triggering mechanisms defined by 3GPP 23.888</a:t>
            </a:r>
          </a:p>
          <a:p>
            <a:pPr lvl="1" eaLnBrk="1" hangingPunct="1"/>
            <a:r>
              <a:rPr lang="en-US" altLang="zh-TW" sz="2400" dirty="0" smtClean="0"/>
              <a:t>Triggering using Mobile-Terminated SMS</a:t>
            </a:r>
          </a:p>
          <a:p>
            <a:pPr lvl="1" eaLnBrk="1" hangingPunct="1"/>
            <a:r>
              <a:rPr lang="en-US" altLang="zh-TW" sz="2400" dirty="0" smtClean="0"/>
              <a:t>Triggering using IMS message</a:t>
            </a:r>
          </a:p>
          <a:p>
            <a:pPr lvl="1" eaLnBrk="1" hangingPunct="1"/>
            <a:r>
              <a:rPr lang="en-US" altLang="zh-TW" sz="2400" dirty="0" smtClean="0"/>
              <a:t>Triggering using cell broadcast (CBS)</a:t>
            </a:r>
          </a:p>
          <a:p>
            <a:pPr lvl="1" eaLnBrk="1" hangingPunct="1"/>
            <a:r>
              <a:rPr lang="en-US" altLang="zh-TW" sz="2400" dirty="0" smtClean="0"/>
              <a:t>Triggering via HSS and non-access stratum (NAS) signaling</a:t>
            </a:r>
          </a:p>
          <a:p>
            <a:pPr lvl="1" eaLnBrk="1" hangingPunct="1"/>
            <a:r>
              <a:rPr lang="en-US" altLang="zh-TW" sz="2400" dirty="0" smtClean="0"/>
              <a:t>Triggering via network-requested PDP context establishment</a:t>
            </a:r>
          </a:p>
          <a:p>
            <a:pPr lvl="1" eaLnBrk="1" hangingPunct="1"/>
            <a:endParaRPr lang="en-US" altLang="zh-TW" dirty="0" smtClean="0"/>
          </a:p>
          <a:p>
            <a:pPr eaLnBrk="1" hangingPunct="1"/>
            <a:endParaRPr lang="en-US" altLang="zh-TW" dirty="0" smtClean="0"/>
          </a:p>
          <a:p>
            <a:pPr eaLnBrk="1" hangingPunct="1"/>
            <a:endParaRPr lang="en-US" altLang="zh-TW" dirty="0" smtClean="0"/>
          </a:p>
          <a:p>
            <a:pPr eaLnBrk="1" hangingPunct="1"/>
            <a:endParaRPr lang="en-US" altLang="zh-TW" dirty="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33</a:t>
            </a:fld>
            <a:endParaRPr lang="zh-TW" altLang="en-US"/>
          </a:p>
        </p:txBody>
      </p:sp>
    </p:spTree>
    <p:extLst>
      <p:ext uri="{BB962C8B-B14F-4D97-AF65-F5344CB8AC3E}">
        <p14:creationId xmlns:p14="http://schemas.microsoft.com/office/powerpoint/2010/main" val="1690902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zh-TW" smtClean="0"/>
              <a:t>What Is Triggering?</a:t>
            </a:r>
          </a:p>
        </p:txBody>
      </p:sp>
      <p:sp>
        <p:nvSpPr>
          <p:cNvPr id="60419" name="Content Placeholder 2"/>
          <p:cNvSpPr>
            <a:spLocks noGrp="1"/>
          </p:cNvSpPr>
          <p:nvPr>
            <p:ph idx="1"/>
          </p:nvPr>
        </p:nvSpPr>
        <p:spPr>
          <a:xfrm>
            <a:off x="539750" y="1454150"/>
            <a:ext cx="8229600" cy="4525963"/>
          </a:xfrm>
        </p:spPr>
        <p:txBody>
          <a:bodyPr/>
          <a:lstStyle/>
          <a:p>
            <a:r>
              <a:rPr lang="en-US" altLang="zh-TW" smtClean="0"/>
              <a:t>To enable network-originated communications while the network only supports device-originate communications</a:t>
            </a:r>
          </a:p>
        </p:txBody>
      </p:sp>
      <p:sp>
        <p:nvSpPr>
          <p:cNvPr id="5" name="Rectangle 4"/>
          <p:cNvSpPr/>
          <p:nvPr/>
        </p:nvSpPr>
        <p:spPr>
          <a:xfrm>
            <a:off x="1763713" y="3933825"/>
            <a:ext cx="1655762" cy="1008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M2M</a:t>
            </a:r>
          </a:p>
          <a:p>
            <a:pPr algn="ctr">
              <a:defRPr/>
            </a:pPr>
            <a:r>
              <a:rPr lang="en-US" dirty="0">
                <a:solidFill>
                  <a:schemeClr val="tx1"/>
                </a:solidFill>
              </a:rPr>
              <a:t>Device</a:t>
            </a:r>
          </a:p>
        </p:txBody>
      </p:sp>
      <p:sp>
        <p:nvSpPr>
          <p:cNvPr id="6" name="Rectangle 5"/>
          <p:cNvSpPr/>
          <p:nvPr/>
        </p:nvSpPr>
        <p:spPr>
          <a:xfrm>
            <a:off x="5724525" y="3933825"/>
            <a:ext cx="1655763" cy="935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M2M</a:t>
            </a:r>
          </a:p>
          <a:p>
            <a:pPr algn="ctr">
              <a:defRPr/>
            </a:pPr>
            <a:r>
              <a:rPr lang="en-US" dirty="0">
                <a:solidFill>
                  <a:schemeClr val="tx1"/>
                </a:solidFill>
              </a:rPr>
              <a:t>Network</a:t>
            </a:r>
          </a:p>
        </p:txBody>
      </p:sp>
      <p:sp>
        <p:nvSpPr>
          <p:cNvPr id="7" name="Left Arrow 6"/>
          <p:cNvSpPr/>
          <p:nvPr/>
        </p:nvSpPr>
        <p:spPr>
          <a:xfrm>
            <a:off x="3492500" y="4221163"/>
            <a:ext cx="1943100" cy="179387"/>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ight Arrow 7"/>
          <p:cNvSpPr/>
          <p:nvPr/>
        </p:nvSpPr>
        <p:spPr>
          <a:xfrm>
            <a:off x="3563938" y="4581525"/>
            <a:ext cx="1871662" cy="2159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0425" name="TextBox 8"/>
          <p:cNvSpPr txBox="1">
            <a:spLocks noChangeArrowheads="1"/>
          </p:cNvSpPr>
          <p:nvPr/>
        </p:nvSpPr>
        <p:spPr bwMode="auto">
          <a:xfrm>
            <a:off x="3563938" y="3716338"/>
            <a:ext cx="1676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Trigger Device</a:t>
            </a:r>
          </a:p>
        </p:txBody>
      </p:sp>
      <p:sp>
        <p:nvSpPr>
          <p:cNvPr id="60426" name="TextBox 9"/>
          <p:cNvSpPr txBox="1">
            <a:spLocks noChangeArrowheads="1"/>
          </p:cNvSpPr>
          <p:nvPr/>
        </p:nvSpPr>
        <p:spPr bwMode="auto">
          <a:xfrm>
            <a:off x="3586163" y="4851400"/>
            <a:ext cx="201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Setup Connection</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34</a:t>
            </a:fld>
            <a:endParaRPr lang="zh-TW" altLang="en-US"/>
          </a:p>
        </p:txBody>
      </p:sp>
    </p:spTree>
    <p:extLst>
      <p:ext uri="{BB962C8B-B14F-4D97-AF65-F5344CB8AC3E}">
        <p14:creationId xmlns:p14="http://schemas.microsoft.com/office/powerpoint/2010/main" val="10731812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fontScale="90000"/>
          </a:bodyPr>
          <a:lstStyle/>
          <a:p>
            <a:r>
              <a:rPr lang="en-US" altLang="zh-TW" smtClean="0"/>
              <a:t>Triggering Mechanisms </a:t>
            </a:r>
            <a:br>
              <a:rPr lang="en-US" altLang="zh-TW" smtClean="0"/>
            </a:br>
            <a:r>
              <a:rPr lang="en-US" altLang="zh-TW" smtClean="0"/>
              <a:t>Defined by 3GPP</a:t>
            </a:r>
          </a:p>
        </p:txBody>
      </p:sp>
      <p:pic>
        <p:nvPicPr>
          <p:cNvPr id="614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15691"/>
            <a:ext cx="8059737"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4"/>
          <p:cNvSpPr txBox="1">
            <a:spLocks noChangeArrowheads="1"/>
          </p:cNvSpPr>
          <p:nvPr/>
        </p:nvSpPr>
        <p:spPr bwMode="auto">
          <a:xfrm>
            <a:off x="611188" y="5457403"/>
            <a:ext cx="82645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3GPP defines a machine-type communication gateway (MTC GW) that will act </a:t>
            </a:r>
          </a:p>
          <a:p>
            <a:pPr eaLnBrk="1" hangingPunct="1">
              <a:spcBef>
                <a:spcPct val="0"/>
              </a:spcBef>
              <a:buFontTx/>
              <a:buNone/>
            </a:pPr>
            <a:r>
              <a:rPr lang="en-US" altLang="zh-TW" sz="1800">
                <a:latin typeface="Arial" panose="020B0604020202020204" pitchFamily="34" charset="0"/>
                <a:cs typeface="Arial" panose="020B0604020202020204" pitchFamily="34" charset="0"/>
              </a:rPr>
              <a:t>as an entry point in the mobile network for control messages from M2M servers</a:t>
            </a:r>
          </a:p>
          <a:p>
            <a:pPr eaLnBrk="1" hangingPunct="1">
              <a:spcBef>
                <a:spcPct val="0"/>
              </a:spcBef>
              <a:buFontTx/>
              <a:buNone/>
            </a:pPr>
            <a:r>
              <a:rPr lang="en-US" altLang="zh-TW" sz="1800">
                <a:latin typeface="Arial" panose="020B0604020202020204" pitchFamily="34" charset="0"/>
                <a:cs typeface="Arial" panose="020B0604020202020204" pitchFamily="34" charset="0"/>
              </a:rPr>
              <a:t>to M2M devices.</a:t>
            </a:r>
          </a:p>
        </p:txBody>
      </p:sp>
      <p:sp>
        <p:nvSpPr>
          <p:cNvPr id="61446" name="TextBox 9"/>
          <p:cNvSpPr txBox="1">
            <a:spLocks noChangeArrowheads="1"/>
          </p:cNvSpPr>
          <p:nvPr/>
        </p:nvSpPr>
        <p:spPr bwMode="auto">
          <a:xfrm>
            <a:off x="2051050" y="5155778"/>
            <a:ext cx="54737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cs typeface="Arial" panose="020B0604020202020204" pitchFamily="34" charset="0"/>
              </a:rPr>
              <a:t>Source: M2M Communications: A Systems Approach, Wiley, 2012</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35</a:t>
            </a:fld>
            <a:endParaRPr lang="zh-TW" altLang="en-US"/>
          </a:p>
        </p:txBody>
      </p:sp>
    </p:spTree>
    <p:extLst>
      <p:ext uri="{BB962C8B-B14F-4D97-AF65-F5344CB8AC3E}">
        <p14:creationId xmlns:p14="http://schemas.microsoft.com/office/powerpoint/2010/main" val="12124391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fontScale="90000"/>
          </a:bodyPr>
          <a:lstStyle/>
          <a:p>
            <a:r>
              <a:rPr lang="en-US" altLang="zh-TW" smtClean="0"/>
              <a:t>Status of Devices When Being Triggered</a:t>
            </a:r>
          </a:p>
        </p:txBody>
      </p:sp>
      <p:sp>
        <p:nvSpPr>
          <p:cNvPr id="62467" name="Content Placeholder 2"/>
          <p:cNvSpPr>
            <a:spLocks noGrp="1"/>
          </p:cNvSpPr>
          <p:nvPr>
            <p:ph idx="1"/>
          </p:nvPr>
        </p:nvSpPr>
        <p:spPr/>
        <p:txBody>
          <a:bodyPr/>
          <a:lstStyle/>
          <a:p>
            <a:r>
              <a:rPr lang="en-US" altLang="zh-TW" smtClean="0"/>
              <a:t>The devices can be</a:t>
            </a:r>
          </a:p>
          <a:p>
            <a:pPr lvl="1"/>
            <a:r>
              <a:rPr lang="en-US" altLang="zh-TW" smtClean="0"/>
              <a:t>Connected with IP Address known to the server</a:t>
            </a:r>
          </a:p>
          <a:p>
            <a:pPr lvl="1"/>
            <a:r>
              <a:rPr lang="en-US" altLang="zh-TW" smtClean="0"/>
              <a:t>Connected without IP Address known to the server</a:t>
            </a:r>
          </a:p>
          <a:p>
            <a:pPr lvl="1"/>
            <a:r>
              <a:rPr lang="en-US" altLang="zh-TW" smtClean="0"/>
              <a:t>Attached but not connected</a:t>
            </a:r>
          </a:p>
          <a:p>
            <a:pPr lvl="1"/>
            <a:r>
              <a:rPr lang="en-US" altLang="zh-TW" smtClean="0"/>
              <a:t>Unattached (unreachable)</a:t>
            </a:r>
          </a:p>
          <a:p>
            <a:r>
              <a:rPr lang="en-US" altLang="zh-TW" smtClean="0"/>
              <a:t>Each requires different methods of triggering.</a:t>
            </a:r>
          </a:p>
          <a:p>
            <a:endParaRPr lang="en-US" altLang="zh-TW"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36</a:t>
            </a:fld>
            <a:endParaRPr lang="zh-TW" altLang="en-US"/>
          </a:p>
        </p:txBody>
      </p:sp>
    </p:spTree>
    <p:extLst>
      <p:ext uri="{BB962C8B-B14F-4D97-AF65-F5344CB8AC3E}">
        <p14:creationId xmlns:p14="http://schemas.microsoft.com/office/powerpoint/2010/main" val="952165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TW" smtClean="0"/>
              <a:t>Information in Triggering Message</a:t>
            </a:r>
          </a:p>
        </p:txBody>
      </p:sp>
      <p:sp>
        <p:nvSpPr>
          <p:cNvPr id="63491" name="Content Placeholder 2"/>
          <p:cNvSpPr>
            <a:spLocks noGrp="1"/>
          </p:cNvSpPr>
          <p:nvPr>
            <p:ph idx="1"/>
          </p:nvPr>
        </p:nvSpPr>
        <p:spPr>
          <a:xfrm>
            <a:off x="457200" y="1830388"/>
            <a:ext cx="8229600" cy="4525962"/>
          </a:xfrm>
        </p:spPr>
        <p:txBody>
          <a:bodyPr>
            <a:normAutofit lnSpcReduction="10000"/>
          </a:bodyPr>
          <a:lstStyle/>
          <a:p>
            <a:r>
              <a:rPr lang="en-US" altLang="zh-TW" sz="2800" dirty="0" smtClean="0"/>
              <a:t>The identify of the target M2M device</a:t>
            </a:r>
          </a:p>
          <a:p>
            <a:r>
              <a:rPr lang="en-US" altLang="zh-TW" sz="2800" dirty="0" smtClean="0"/>
              <a:t>The identity of the application</a:t>
            </a:r>
          </a:p>
          <a:p>
            <a:r>
              <a:rPr lang="en-US" altLang="zh-TW" sz="2800" dirty="0" smtClean="0"/>
              <a:t>A request counter</a:t>
            </a:r>
          </a:p>
          <a:p>
            <a:r>
              <a:rPr lang="en-US" altLang="zh-TW" sz="2800" dirty="0" smtClean="0"/>
              <a:t>(option) IP address (or FQDN)/port number of application server</a:t>
            </a:r>
          </a:p>
          <a:p>
            <a:r>
              <a:rPr lang="en-US" altLang="zh-TW" sz="2800" dirty="0" smtClean="0"/>
              <a:t>(option) An urgency indicator</a:t>
            </a:r>
          </a:p>
          <a:p>
            <a:r>
              <a:rPr lang="en-US" altLang="zh-TW" sz="2800" dirty="0" smtClean="0"/>
              <a:t>(option) A validity timer</a:t>
            </a:r>
          </a:p>
          <a:p>
            <a:r>
              <a:rPr lang="en-US" altLang="zh-TW" sz="2800" dirty="0" smtClean="0"/>
              <a:t>(option) The target area</a:t>
            </a:r>
          </a:p>
          <a:p>
            <a:r>
              <a:rPr lang="en-US" altLang="zh-TW" sz="2800" dirty="0" smtClean="0"/>
              <a:t>(option) Application-specific information</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37</a:t>
            </a:fld>
            <a:endParaRPr lang="zh-TW" altLang="en-US"/>
          </a:p>
        </p:txBody>
      </p:sp>
    </p:spTree>
    <p:extLst>
      <p:ext uri="{BB962C8B-B14F-4D97-AF65-F5344CB8AC3E}">
        <p14:creationId xmlns:p14="http://schemas.microsoft.com/office/powerpoint/2010/main" val="354872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fontScale="90000"/>
          </a:bodyPr>
          <a:lstStyle/>
          <a:p>
            <a:r>
              <a:rPr lang="en-US" altLang="zh-TW" smtClean="0"/>
              <a:t>Triggering using Mobile-Terminated SMS</a:t>
            </a:r>
          </a:p>
        </p:txBody>
      </p:sp>
      <p:sp>
        <p:nvSpPr>
          <p:cNvPr id="64515" name="Content Placeholder 2"/>
          <p:cNvSpPr>
            <a:spLocks noGrp="1"/>
          </p:cNvSpPr>
          <p:nvPr>
            <p:ph idx="1"/>
          </p:nvPr>
        </p:nvSpPr>
        <p:spPr>
          <a:xfrm>
            <a:off x="107950" y="5373141"/>
            <a:ext cx="9001125" cy="792163"/>
          </a:xfrm>
        </p:spPr>
        <p:txBody>
          <a:bodyPr>
            <a:normAutofit fontScale="92500" lnSpcReduction="10000"/>
          </a:bodyPr>
          <a:lstStyle/>
          <a:p>
            <a:r>
              <a:rPr lang="en-US" altLang="zh-TW" sz="2400" smtClean="0"/>
              <a:t>The M2M device identify can be an IMSI or an MSISDN replacement.</a:t>
            </a:r>
          </a:p>
          <a:p>
            <a:r>
              <a:rPr lang="en-US" altLang="zh-TW" sz="2400" smtClean="0"/>
              <a:t>But security is a major concern.</a:t>
            </a:r>
          </a:p>
          <a:p>
            <a:endParaRPr lang="en-US" altLang="zh-TW" sz="2400" smtClean="0"/>
          </a:p>
        </p:txBody>
      </p:sp>
      <p:pic>
        <p:nvPicPr>
          <p:cNvPr id="645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772691"/>
            <a:ext cx="84963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Box 9"/>
          <p:cNvSpPr txBox="1">
            <a:spLocks noChangeArrowheads="1"/>
          </p:cNvSpPr>
          <p:nvPr/>
        </p:nvSpPr>
        <p:spPr bwMode="auto">
          <a:xfrm>
            <a:off x="2051050" y="5084216"/>
            <a:ext cx="54737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cs typeface="Arial" panose="020B0604020202020204" pitchFamily="34" charset="0"/>
              </a:rPr>
              <a:t>Source: M2M Communications: A Systems Approach, Wiley, 2012</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38</a:t>
            </a:fld>
            <a:endParaRPr lang="zh-TW" altLang="en-US"/>
          </a:p>
        </p:txBody>
      </p:sp>
    </p:spTree>
    <p:extLst>
      <p:ext uri="{BB962C8B-B14F-4D97-AF65-F5344CB8AC3E}">
        <p14:creationId xmlns:p14="http://schemas.microsoft.com/office/powerpoint/2010/main" val="4440233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zh-TW" smtClean="0"/>
              <a:t>Triggering using IMS Message</a:t>
            </a:r>
          </a:p>
        </p:txBody>
      </p:sp>
      <p:sp>
        <p:nvSpPr>
          <p:cNvPr id="65539" name="Content Placeholder 2"/>
          <p:cNvSpPr>
            <a:spLocks noGrp="1"/>
          </p:cNvSpPr>
          <p:nvPr>
            <p:ph idx="1"/>
          </p:nvPr>
        </p:nvSpPr>
        <p:spPr>
          <a:xfrm>
            <a:off x="457200" y="4811861"/>
            <a:ext cx="8229600" cy="1641475"/>
          </a:xfrm>
        </p:spPr>
        <p:txBody>
          <a:bodyPr/>
          <a:lstStyle/>
          <a:p>
            <a:r>
              <a:rPr lang="en-US" altLang="zh-TW" sz="2800" smtClean="0"/>
              <a:t>The MTC GW is viewed as an IMS Application Server.</a:t>
            </a:r>
          </a:p>
          <a:p>
            <a:r>
              <a:rPr lang="en-US" altLang="zh-TW" sz="2800" smtClean="0"/>
              <a:t>But an M2M device has to maintain an IMS session which is too heavy for M2M communications.</a:t>
            </a:r>
          </a:p>
          <a:p>
            <a:endParaRPr lang="en-US" altLang="zh-TW" smtClean="0"/>
          </a:p>
        </p:txBody>
      </p:sp>
      <p:pic>
        <p:nvPicPr>
          <p:cNvPr id="655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0000">
            <a:off x="206375" y="1598761"/>
            <a:ext cx="85677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Box 9"/>
          <p:cNvSpPr txBox="1">
            <a:spLocks noChangeArrowheads="1"/>
          </p:cNvSpPr>
          <p:nvPr/>
        </p:nvSpPr>
        <p:spPr bwMode="auto">
          <a:xfrm>
            <a:off x="2051050" y="4548336"/>
            <a:ext cx="5473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cs typeface="Arial" panose="020B0604020202020204" pitchFamily="34" charset="0"/>
              </a:rPr>
              <a:t>Source: M2M Communications: A Systems Approach, Wiley, 2012</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39</a:t>
            </a:fld>
            <a:endParaRPr lang="zh-TW" altLang="en-US"/>
          </a:p>
        </p:txBody>
      </p:sp>
    </p:spTree>
    <p:extLst>
      <p:ext uri="{BB962C8B-B14F-4D97-AF65-F5344CB8AC3E}">
        <p14:creationId xmlns:p14="http://schemas.microsoft.com/office/powerpoint/2010/main" val="983076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9750" y="2852738"/>
            <a:ext cx="8229600" cy="1143000"/>
          </a:xfrm>
        </p:spPr>
        <p:txBody>
          <a:bodyPr/>
          <a:lstStyle/>
          <a:p>
            <a:pPr eaLnBrk="1" hangingPunct="1"/>
            <a:r>
              <a:rPr lang="en-US" altLang="zh-TW" dirty="0" smtClean="0"/>
              <a:t>M2M Impact to Core Networks</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a:t>
            </a:fld>
            <a:endParaRPr lang="zh-TW" altLang="en-US"/>
          </a:p>
        </p:txBody>
      </p:sp>
    </p:spTree>
    <p:extLst>
      <p:ext uri="{BB962C8B-B14F-4D97-AF65-F5344CB8AC3E}">
        <p14:creationId xmlns:p14="http://schemas.microsoft.com/office/powerpoint/2010/main" val="15694810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zh-TW" smtClean="0"/>
              <a:t>Triggering using Cell Broadcast</a:t>
            </a:r>
          </a:p>
        </p:txBody>
      </p:sp>
      <p:sp>
        <p:nvSpPr>
          <p:cNvPr id="66563" name="Content Placeholder 2"/>
          <p:cNvSpPr>
            <a:spLocks noGrp="1"/>
          </p:cNvSpPr>
          <p:nvPr>
            <p:ph idx="1"/>
          </p:nvPr>
        </p:nvSpPr>
        <p:spPr>
          <a:xfrm>
            <a:off x="457200" y="4797425"/>
            <a:ext cx="8229600" cy="1328738"/>
          </a:xfrm>
        </p:spPr>
        <p:txBody>
          <a:bodyPr/>
          <a:lstStyle/>
          <a:p>
            <a:r>
              <a:rPr lang="en-US" altLang="zh-TW" sz="2400" smtClean="0"/>
              <a:t>The M2M Server uses Cell Broadcast Center (CBC) to broadcast the trigger message within an indicated area.</a:t>
            </a:r>
          </a:p>
          <a:p>
            <a:r>
              <a:rPr lang="en-US" altLang="zh-TW" sz="2400" smtClean="0"/>
              <a:t>The M2M device matched the identification will respond.</a:t>
            </a:r>
          </a:p>
        </p:txBody>
      </p:sp>
      <p:pic>
        <p:nvPicPr>
          <p:cNvPr id="665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0000">
            <a:off x="515938" y="1627188"/>
            <a:ext cx="8067675"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TextBox 9"/>
          <p:cNvSpPr txBox="1">
            <a:spLocks noChangeArrowheads="1"/>
          </p:cNvSpPr>
          <p:nvPr/>
        </p:nvSpPr>
        <p:spPr bwMode="auto">
          <a:xfrm>
            <a:off x="2051050" y="4292600"/>
            <a:ext cx="54737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cs typeface="Arial" panose="020B0604020202020204" pitchFamily="34" charset="0"/>
              </a:rPr>
              <a:t>Source: M2M Communications: A Systems Approach, Wiley, 2012</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40</a:t>
            </a:fld>
            <a:endParaRPr lang="zh-TW" altLang="en-US"/>
          </a:p>
        </p:txBody>
      </p:sp>
    </p:spTree>
    <p:extLst>
      <p:ext uri="{BB962C8B-B14F-4D97-AF65-F5344CB8AC3E}">
        <p14:creationId xmlns:p14="http://schemas.microsoft.com/office/powerpoint/2010/main" val="36512868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normAutofit fontScale="90000"/>
          </a:bodyPr>
          <a:lstStyle/>
          <a:p>
            <a:r>
              <a:rPr lang="en-US" altLang="zh-TW" smtClean="0"/>
              <a:t>Triggering via HSS and Non-Access Stratum (NAS) Signaling</a:t>
            </a:r>
          </a:p>
        </p:txBody>
      </p:sp>
      <p:pic>
        <p:nvPicPr>
          <p:cNvPr id="675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00808"/>
            <a:ext cx="7488237"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TextBox 4"/>
          <p:cNvSpPr txBox="1">
            <a:spLocks noChangeArrowheads="1"/>
          </p:cNvSpPr>
          <p:nvPr/>
        </p:nvSpPr>
        <p:spPr bwMode="auto">
          <a:xfrm>
            <a:off x="-36513" y="6083895"/>
            <a:ext cx="92519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cs typeface="Arial" panose="020B0604020202020204" pitchFamily="34" charset="0"/>
              </a:rPr>
              <a:t>The triggering message is piggybacked on RAU (Routing Area Update) Accept message.</a:t>
            </a:r>
          </a:p>
        </p:txBody>
      </p:sp>
      <p:sp>
        <p:nvSpPr>
          <p:cNvPr id="67590" name="TextBox 9"/>
          <p:cNvSpPr txBox="1">
            <a:spLocks noChangeArrowheads="1"/>
          </p:cNvSpPr>
          <p:nvPr/>
        </p:nvSpPr>
        <p:spPr bwMode="auto">
          <a:xfrm>
            <a:off x="2195513" y="5818783"/>
            <a:ext cx="5473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cs typeface="Arial" panose="020B0604020202020204" pitchFamily="34" charset="0"/>
              </a:rPr>
              <a:t>Source: M2M Communications: A Systems Approach, Wiley, 2012</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41</a:t>
            </a:fld>
            <a:endParaRPr lang="zh-TW" altLang="en-US"/>
          </a:p>
        </p:txBody>
      </p:sp>
    </p:spTree>
    <p:extLst>
      <p:ext uri="{BB962C8B-B14F-4D97-AF65-F5344CB8AC3E}">
        <p14:creationId xmlns:p14="http://schemas.microsoft.com/office/powerpoint/2010/main" val="33224303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normAutofit fontScale="90000"/>
          </a:bodyPr>
          <a:lstStyle/>
          <a:p>
            <a:r>
              <a:rPr lang="en-US" altLang="zh-TW" smtClean="0"/>
              <a:t>Triggering via Network-Requested PDP Context Establishment</a:t>
            </a:r>
          </a:p>
        </p:txBody>
      </p:sp>
      <p:sp>
        <p:nvSpPr>
          <p:cNvPr id="68611" name="Content Placeholder 2"/>
          <p:cNvSpPr>
            <a:spLocks noGrp="1"/>
          </p:cNvSpPr>
          <p:nvPr>
            <p:ph idx="1"/>
          </p:nvPr>
        </p:nvSpPr>
        <p:spPr>
          <a:xfrm>
            <a:off x="635000" y="4508500"/>
            <a:ext cx="8229600" cy="1546225"/>
          </a:xfrm>
        </p:spPr>
        <p:txBody>
          <a:bodyPr/>
          <a:lstStyle/>
          <a:p>
            <a:r>
              <a:rPr lang="en-US" altLang="zh-TW" sz="2800" smtClean="0"/>
              <a:t>Use IMSI as the device ID in the network</a:t>
            </a:r>
          </a:p>
          <a:p>
            <a:r>
              <a:rPr lang="en-US" altLang="zh-TW" sz="2800" smtClean="0"/>
              <a:t>Use network-requested PDP (Packet Data Protocol) context establish to trigger the device.</a:t>
            </a:r>
          </a:p>
        </p:txBody>
      </p:sp>
      <p:pic>
        <p:nvPicPr>
          <p:cNvPr id="686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44675"/>
            <a:ext cx="8613775"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TextBox 9"/>
          <p:cNvSpPr txBox="1">
            <a:spLocks noChangeArrowheads="1"/>
          </p:cNvSpPr>
          <p:nvPr/>
        </p:nvSpPr>
        <p:spPr bwMode="auto">
          <a:xfrm>
            <a:off x="2051050" y="4221163"/>
            <a:ext cx="5473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cs typeface="Arial" panose="020B0604020202020204" pitchFamily="34" charset="0"/>
              </a:rPr>
              <a:t>Source: M2M Communications: A Systems Approach, Wiley, 2012</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42</a:t>
            </a:fld>
            <a:endParaRPr lang="zh-TW" altLang="en-US"/>
          </a:p>
        </p:txBody>
      </p:sp>
    </p:spTree>
    <p:extLst>
      <p:ext uri="{BB962C8B-B14F-4D97-AF65-F5344CB8AC3E}">
        <p14:creationId xmlns:p14="http://schemas.microsoft.com/office/powerpoint/2010/main" val="15365281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zh-TW" b="1" smtClean="0"/>
              <a:t>Overload and Congestion Control</a:t>
            </a:r>
          </a:p>
        </p:txBody>
      </p:sp>
      <p:sp>
        <p:nvSpPr>
          <p:cNvPr id="46083" name="Content Placeholder 2"/>
          <p:cNvSpPr>
            <a:spLocks noGrp="1"/>
          </p:cNvSpPr>
          <p:nvPr>
            <p:ph idx="1"/>
          </p:nvPr>
        </p:nvSpPr>
        <p:spPr>
          <a:xfrm>
            <a:off x="251520" y="1729594"/>
            <a:ext cx="8229600" cy="4525962"/>
          </a:xfrm>
        </p:spPr>
        <p:txBody>
          <a:bodyPr>
            <a:normAutofit lnSpcReduction="10000"/>
          </a:bodyPr>
          <a:lstStyle/>
          <a:p>
            <a:pPr eaLnBrk="1" hangingPunct="1">
              <a:buFont typeface="Arial" charset="0"/>
              <a:buChar char="•"/>
              <a:defRPr/>
            </a:pPr>
            <a:r>
              <a:rPr lang="en-US" sz="2800" dirty="0" smtClean="0">
                <a:ea typeface="新細明體" pitchFamily="18" charset="-120"/>
              </a:rPr>
              <a:t>Network Overload Control for Mobile Devices Configured with “Low-Access Priority”</a:t>
            </a:r>
          </a:p>
          <a:p>
            <a:pPr eaLnBrk="1" hangingPunct="1">
              <a:buFont typeface="Arial" charset="0"/>
              <a:buChar char="•"/>
              <a:defRPr/>
            </a:pPr>
            <a:r>
              <a:rPr lang="en-US" sz="2800" dirty="0" smtClean="0">
                <a:ea typeface="新細明體" pitchFamily="18" charset="-120"/>
              </a:rPr>
              <a:t>Generic Mobility Management Congestion Control for Core Network </a:t>
            </a:r>
          </a:p>
          <a:p>
            <a:pPr eaLnBrk="1" hangingPunct="1">
              <a:buFont typeface="Arial" charset="0"/>
              <a:buChar char="•"/>
              <a:defRPr/>
            </a:pPr>
            <a:r>
              <a:rPr lang="en-US" sz="2800" dirty="0" smtClean="0">
                <a:ea typeface="新細明體" pitchFamily="18" charset="-120"/>
              </a:rPr>
              <a:t>Selective Throttling of Downlink Low-Priority Traffic Received for M2M Devices in idle Mode</a:t>
            </a:r>
          </a:p>
          <a:p>
            <a:pPr eaLnBrk="1" hangingPunct="1">
              <a:buFont typeface="Arial" charset="0"/>
              <a:buChar char="•"/>
              <a:defRPr/>
            </a:pPr>
            <a:r>
              <a:rPr lang="en-US" sz="2800" dirty="0" smtClean="0">
                <a:ea typeface="新細明體" pitchFamily="18" charset="-120"/>
              </a:rPr>
              <a:t>Application-Specific Congestion Control</a:t>
            </a:r>
          </a:p>
          <a:p>
            <a:pPr eaLnBrk="1" hangingPunct="1">
              <a:buFont typeface="Arial" charset="0"/>
              <a:buChar char="•"/>
              <a:defRPr/>
            </a:pPr>
            <a:r>
              <a:rPr lang="en-US" sz="2800" dirty="0" smtClean="0">
                <a:ea typeface="新細明體" pitchFamily="18" charset="-120"/>
              </a:rPr>
              <a:t>Optimization to Prevent Overload from Network Reselection</a:t>
            </a:r>
          </a:p>
          <a:p>
            <a:pPr eaLnBrk="1" hangingPunct="1">
              <a:buFont typeface="Arial" charset="0"/>
              <a:buChar char="•"/>
              <a:defRPr/>
            </a:pPr>
            <a:r>
              <a:rPr lang="en-US" sz="2800" dirty="0" smtClean="0">
                <a:ea typeface="新細明體" pitchFamily="18" charset="-120"/>
              </a:rPr>
              <a:t>Extended Access Barring</a:t>
            </a:r>
          </a:p>
          <a:p>
            <a:pPr marL="0" indent="0" eaLnBrk="1" hangingPunct="1">
              <a:buFont typeface="Arial" charset="0"/>
              <a:buNone/>
              <a:defRPr/>
            </a:pPr>
            <a:endParaRPr lang="en-US" sz="2800" dirty="0" smtClean="0">
              <a:ea typeface="新細明體" pitchFamily="18" charset="-120"/>
            </a:endParaRP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43</a:t>
            </a:fld>
            <a:endParaRPr lang="zh-TW" altLang="en-US"/>
          </a:p>
        </p:txBody>
      </p:sp>
    </p:spTree>
    <p:extLst>
      <p:ext uri="{BB962C8B-B14F-4D97-AF65-F5344CB8AC3E}">
        <p14:creationId xmlns:p14="http://schemas.microsoft.com/office/powerpoint/2010/main" val="4025849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normAutofit fontScale="90000"/>
          </a:bodyPr>
          <a:lstStyle/>
          <a:p>
            <a:r>
              <a:rPr lang="en-US" altLang="zh-TW" sz="3200" smtClean="0"/>
              <a:t>Network Overload Control for Mobile Devices Configured with “Low-Access Priority”</a:t>
            </a:r>
            <a:endParaRPr lang="en-US" altLang="zh-TW" smtClean="0"/>
          </a:p>
        </p:txBody>
      </p:sp>
      <p:sp>
        <p:nvSpPr>
          <p:cNvPr id="70659" name="Content Placeholder 2"/>
          <p:cNvSpPr>
            <a:spLocks noGrp="1"/>
          </p:cNvSpPr>
          <p:nvPr>
            <p:ph idx="1"/>
          </p:nvPr>
        </p:nvSpPr>
        <p:spPr>
          <a:xfrm>
            <a:off x="468313" y="5733182"/>
            <a:ext cx="8351837" cy="792162"/>
          </a:xfrm>
        </p:spPr>
        <p:txBody>
          <a:bodyPr>
            <a:normAutofit lnSpcReduction="10000"/>
          </a:bodyPr>
          <a:lstStyle/>
          <a:p>
            <a:pPr marL="0" indent="0">
              <a:buFont typeface="Arial" panose="020B0604020202020204" pitchFamily="34" charset="0"/>
              <a:buNone/>
            </a:pPr>
            <a:r>
              <a:rPr lang="en-US" altLang="zh-TW" sz="2400" smtClean="0"/>
              <a:t>To control the impact of M2M communications, M2M devices can be configured with “Low-Access Priority”</a:t>
            </a:r>
          </a:p>
        </p:txBody>
      </p:sp>
      <p:pic>
        <p:nvPicPr>
          <p:cNvPr id="706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00932"/>
            <a:ext cx="78486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TextBox 9"/>
          <p:cNvSpPr txBox="1">
            <a:spLocks noChangeArrowheads="1"/>
          </p:cNvSpPr>
          <p:nvPr/>
        </p:nvSpPr>
        <p:spPr bwMode="auto">
          <a:xfrm>
            <a:off x="2051050" y="5549032"/>
            <a:ext cx="5473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cs typeface="Arial" panose="020B0604020202020204" pitchFamily="34" charset="0"/>
              </a:rPr>
              <a:t>Source: M2M Communications: A Systems Approach, Wiley, 2012</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44</a:t>
            </a:fld>
            <a:endParaRPr lang="zh-TW" altLang="en-US"/>
          </a:p>
        </p:txBody>
      </p:sp>
    </p:spTree>
    <p:extLst>
      <p:ext uri="{BB962C8B-B14F-4D97-AF65-F5344CB8AC3E}">
        <p14:creationId xmlns:p14="http://schemas.microsoft.com/office/powerpoint/2010/main" val="28022167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normAutofit fontScale="90000"/>
          </a:bodyPr>
          <a:lstStyle/>
          <a:p>
            <a:r>
              <a:rPr lang="en-US" altLang="zh-TW" sz="4000" smtClean="0"/>
              <a:t>Generic Mobility Management Congestion Control for Core Network </a:t>
            </a:r>
            <a:endParaRPr lang="en-US" altLang="zh-TW" smtClean="0"/>
          </a:p>
        </p:txBody>
      </p:sp>
      <p:sp>
        <p:nvSpPr>
          <p:cNvPr id="71683" name="Content Placeholder 2"/>
          <p:cNvSpPr>
            <a:spLocks noGrp="1"/>
          </p:cNvSpPr>
          <p:nvPr>
            <p:ph idx="1"/>
          </p:nvPr>
        </p:nvSpPr>
        <p:spPr/>
        <p:txBody>
          <a:bodyPr>
            <a:normAutofit lnSpcReduction="10000"/>
          </a:bodyPr>
          <a:lstStyle/>
          <a:p>
            <a:r>
              <a:rPr lang="en-US" altLang="zh-TW" smtClean="0"/>
              <a:t>An MME (or SGSN) may reject mobility management  (i.e. Non-Access Stratum (NAS)) signaling from M2M devices (i.e. attach, tracking area update or routing area update request etc.)</a:t>
            </a:r>
          </a:p>
          <a:p>
            <a:r>
              <a:rPr lang="en-US" altLang="zh-TW" smtClean="0"/>
              <a:t>When rejecting such requests, the MME will provide M2M devices with a mobility management back-off timer to avoid collision of re-attempts.</a:t>
            </a:r>
          </a:p>
          <a:p>
            <a:endParaRPr lang="en-US" altLang="zh-TW"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45</a:t>
            </a:fld>
            <a:endParaRPr lang="zh-TW" altLang="en-US"/>
          </a:p>
        </p:txBody>
      </p:sp>
    </p:spTree>
    <p:extLst>
      <p:ext uri="{BB962C8B-B14F-4D97-AF65-F5344CB8AC3E}">
        <p14:creationId xmlns:p14="http://schemas.microsoft.com/office/powerpoint/2010/main" val="16783886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fontScale="90000"/>
          </a:bodyPr>
          <a:lstStyle/>
          <a:p>
            <a:r>
              <a:rPr lang="en-US" altLang="zh-TW" sz="3200" smtClean="0"/>
              <a:t>Selective Throttling of Downlink Low-Priority Traffic Received for M2M Devices in idle Mode</a:t>
            </a:r>
            <a:endParaRPr lang="en-US" altLang="zh-TW" sz="3600" smtClean="0"/>
          </a:p>
        </p:txBody>
      </p:sp>
      <p:sp>
        <p:nvSpPr>
          <p:cNvPr id="72707" name="Content Placeholder 2"/>
          <p:cNvSpPr>
            <a:spLocks noGrp="1"/>
          </p:cNvSpPr>
          <p:nvPr>
            <p:ph idx="1"/>
          </p:nvPr>
        </p:nvSpPr>
        <p:spPr>
          <a:xfrm>
            <a:off x="457200" y="5804768"/>
            <a:ext cx="8229600" cy="863600"/>
          </a:xfrm>
        </p:spPr>
        <p:txBody>
          <a:bodyPr>
            <a:normAutofit lnSpcReduction="10000"/>
          </a:bodyPr>
          <a:lstStyle/>
          <a:p>
            <a:pPr marL="0" indent="0">
              <a:buFont typeface="Arial" panose="020B0604020202020204" pitchFamily="34" charset="0"/>
              <a:buNone/>
            </a:pPr>
            <a:r>
              <a:rPr lang="en-US" altLang="zh-TW" sz="2400" dirty="0" smtClean="0"/>
              <a:t>MME can ask S-GW to throttle downlink low-priority traffic for a</a:t>
            </a:r>
          </a:p>
          <a:p>
            <a:pPr marL="0" indent="0">
              <a:buFont typeface="Arial" panose="020B0604020202020204" pitchFamily="34" charset="0"/>
              <a:buNone/>
            </a:pPr>
            <a:r>
              <a:rPr lang="en-US" altLang="zh-TW" sz="2400" dirty="0" smtClean="0"/>
              <a:t>time period T according to a reduction factor.</a:t>
            </a:r>
          </a:p>
        </p:txBody>
      </p:sp>
      <p:pic>
        <p:nvPicPr>
          <p:cNvPr id="727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556618"/>
            <a:ext cx="748823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TextBox 9"/>
          <p:cNvSpPr txBox="1">
            <a:spLocks noChangeArrowheads="1"/>
          </p:cNvSpPr>
          <p:nvPr/>
        </p:nvSpPr>
        <p:spPr bwMode="auto">
          <a:xfrm>
            <a:off x="1908175" y="5229373"/>
            <a:ext cx="54737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cs typeface="Arial" panose="020B0604020202020204" pitchFamily="34" charset="0"/>
              </a:rPr>
              <a:t>Source: M2M Communications: A Systems Approach, Wiley, 2012</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46</a:t>
            </a:fld>
            <a:endParaRPr lang="zh-TW" altLang="en-US"/>
          </a:p>
        </p:txBody>
      </p:sp>
    </p:spTree>
    <p:extLst>
      <p:ext uri="{BB962C8B-B14F-4D97-AF65-F5344CB8AC3E}">
        <p14:creationId xmlns:p14="http://schemas.microsoft.com/office/powerpoint/2010/main" val="27568048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normAutofit fontScale="90000"/>
          </a:bodyPr>
          <a:lstStyle/>
          <a:p>
            <a:r>
              <a:rPr lang="en-US" altLang="zh-TW" smtClean="0"/>
              <a:t>Application-Specific Congestion Control</a:t>
            </a:r>
          </a:p>
        </p:txBody>
      </p:sp>
      <p:sp>
        <p:nvSpPr>
          <p:cNvPr id="73731" name="Content Placeholder 2"/>
          <p:cNvSpPr>
            <a:spLocks noGrp="1"/>
          </p:cNvSpPr>
          <p:nvPr>
            <p:ph idx="1"/>
          </p:nvPr>
        </p:nvSpPr>
        <p:spPr/>
        <p:txBody>
          <a:bodyPr>
            <a:normAutofit lnSpcReduction="10000"/>
          </a:bodyPr>
          <a:lstStyle/>
          <a:p>
            <a:r>
              <a:rPr lang="en-US" altLang="zh-TW" sz="2800" smtClean="0"/>
              <a:t>Deal with signaling congestion associated with a particular APN (Access Point Name).</a:t>
            </a:r>
          </a:p>
          <a:p>
            <a:r>
              <a:rPr lang="en-US" altLang="zh-TW" sz="2800" smtClean="0"/>
              <a:t>The APN in LTE/EPC identifies a Packet Data Network Gateway (P-GW) and defines the Packet Data Network (PDN) to which the UE requests connectivity.</a:t>
            </a:r>
          </a:p>
          <a:p>
            <a:r>
              <a:rPr lang="en-US" altLang="zh-TW" sz="2800" smtClean="0"/>
              <a:t>Using APNs, traffic from M2M applications can be identified.</a:t>
            </a:r>
          </a:p>
          <a:p>
            <a:r>
              <a:rPr lang="en-US" altLang="zh-TW" sz="2800" smtClean="0"/>
              <a:t>When congestion occurs, M2M traffic then can be rejected based on particular APNs.</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47</a:t>
            </a:fld>
            <a:endParaRPr lang="zh-TW" altLang="en-US"/>
          </a:p>
        </p:txBody>
      </p:sp>
    </p:spTree>
    <p:extLst>
      <p:ext uri="{BB962C8B-B14F-4D97-AF65-F5344CB8AC3E}">
        <p14:creationId xmlns:p14="http://schemas.microsoft.com/office/powerpoint/2010/main" val="21398835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fontScale="90000"/>
          </a:bodyPr>
          <a:lstStyle/>
          <a:p>
            <a:r>
              <a:rPr lang="en-US" altLang="zh-TW" smtClean="0"/>
              <a:t>Optimization to Prevent Overload from Network Reselection</a:t>
            </a:r>
          </a:p>
        </p:txBody>
      </p:sp>
      <p:sp>
        <p:nvSpPr>
          <p:cNvPr id="74755" name="Content Placeholder 2"/>
          <p:cNvSpPr>
            <a:spLocks noGrp="1"/>
          </p:cNvSpPr>
          <p:nvPr>
            <p:ph idx="1"/>
          </p:nvPr>
        </p:nvSpPr>
        <p:spPr/>
        <p:txBody>
          <a:bodyPr/>
          <a:lstStyle/>
          <a:p>
            <a:r>
              <a:rPr lang="en-US" altLang="zh-TW" smtClean="0"/>
              <a:t>When searching for a network fails, all M2M devices in the same network may simultaneously reselect an alternative network for connectivity.   This causes overload to the alternative network.</a:t>
            </a:r>
          </a:p>
          <a:p>
            <a:r>
              <a:rPr lang="en-US" altLang="zh-TW" smtClean="0"/>
              <a:t>Need to carefully select the timer so that the search for network won’t expire too early to attempt a reselection.</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48</a:t>
            </a:fld>
            <a:endParaRPr lang="zh-TW" altLang="en-US"/>
          </a:p>
        </p:txBody>
      </p:sp>
    </p:spTree>
    <p:extLst>
      <p:ext uri="{BB962C8B-B14F-4D97-AF65-F5344CB8AC3E}">
        <p14:creationId xmlns:p14="http://schemas.microsoft.com/office/powerpoint/2010/main" val="27712967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zh-TW" smtClean="0"/>
              <a:t>Extended Access Barring</a:t>
            </a:r>
          </a:p>
        </p:txBody>
      </p:sp>
      <p:sp>
        <p:nvSpPr>
          <p:cNvPr id="75779" name="Content Placeholder 2"/>
          <p:cNvSpPr>
            <a:spLocks noGrp="1"/>
          </p:cNvSpPr>
          <p:nvPr>
            <p:ph idx="1"/>
          </p:nvPr>
        </p:nvSpPr>
        <p:spPr/>
        <p:txBody>
          <a:bodyPr/>
          <a:lstStyle/>
          <a:p>
            <a:r>
              <a:rPr lang="en-US" altLang="zh-TW" smtClean="0"/>
              <a:t>A process to allow the operator to control M2M device-originated access attempts.</a:t>
            </a:r>
          </a:p>
          <a:p>
            <a:r>
              <a:rPr lang="en-US" altLang="zh-TW" smtClean="0"/>
              <a:t>This may be useful also in preventing overload from network re-selection.</a:t>
            </a:r>
          </a:p>
          <a:p>
            <a:r>
              <a:rPr lang="en-US" altLang="zh-TW" smtClean="0"/>
              <a:t>EAB may be applicable only to roaming mobile devices  or devices not in their preferred networks.</a:t>
            </a:r>
          </a:p>
          <a:p>
            <a:endParaRPr lang="en-US" altLang="zh-TW"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49</a:t>
            </a:fld>
            <a:endParaRPr lang="zh-TW" altLang="en-US"/>
          </a:p>
        </p:txBody>
      </p:sp>
    </p:spTree>
    <p:extLst>
      <p:ext uri="{BB962C8B-B14F-4D97-AF65-F5344CB8AC3E}">
        <p14:creationId xmlns:p14="http://schemas.microsoft.com/office/powerpoint/2010/main" val="3806971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eaLnBrk="1" hangingPunct="1"/>
            <a:r>
              <a:rPr lang="en-US" altLang="zh-TW" dirty="0" smtClean="0"/>
              <a:t>M2M Impact to Core Networks</a:t>
            </a:r>
            <a:br>
              <a:rPr lang="en-US" altLang="zh-TW" dirty="0" smtClean="0"/>
            </a:br>
            <a:r>
              <a:rPr lang="en-US" altLang="zh-TW" sz="4000" dirty="0" smtClean="0"/>
              <a:t>Outline</a:t>
            </a:r>
          </a:p>
        </p:txBody>
      </p:sp>
      <p:sp>
        <p:nvSpPr>
          <p:cNvPr id="30723" name="Content Placeholder 2"/>
          <p:cNvSpPr>
            <a:spLocks noGrp="1"/>
          </p:cNvSpPr>
          <p:nvPr>
            <p:ph idx="1"/>
          </p:nvPr>
        </p:nvSpPr>
        <p:spPr>
          <a:xfrm>
            <a:off x="457200" y="1823666"/>
            <a:ext cx="8229600" cy="4525963"/>
          </a:xfrm>
        </p:spPr>
        <p:txBody>
          <a:bodyPr/>
          <a:lstStyle/>
          <a:p>
            <a:pPr eaLnBrk="1" hangingPunct="1"/>
            <a:r>
              <a:rPr lang="en-US" altLang="zh-TW" dirty="0" smtClean="0"/>
              <a:t>M2M Communication Scenarios</a:t>
            </a:r>
          </a:p>
          <a:p>
            <a:pPr eaLnBrk="1" hangingPunct="1"/>
            <a:r>
              <a:rPr lang="en-US" altLang="zh-TW" dirty="0" smtClean="0"/>
              <a:t>Which Network to Use: Fixed or Mobile?</a:t>
            </a:r>
          </a:p>
          <a:p>
            <a:pPr eaLnBrk="1" hangingPunct="1"/>
            <a:r>
              <a:rPr lang="en-US" altLang="zh-TW" dirty="0" smtClean="0"/>
              <a:t>Characteristics of M2M Communications</a:t>
            </a:r>
          </a:p>
          <a:p>
            <a:pPr eaLnBrk="1" hangingPunct="1"/>
            <a:r>
              <a:rPr lang="en-US" altLang="zh-TW" dirty="0" smtClean="0"/>
              <a:t>Impact to Core Networks</a:t>
            </a:r>
          </a:p>
          <a:p>
            <a:pPr marL="971550" lvl="1" indent="-514350" eaLnBrk="1" hangingPunct="1">
              <a:buFont typeface="Calibri" panose="020F0502020204030204" pitchFamily="34" charset="0"/>
              <a:buAutoNum type="arabicPeriod"/>
            </a:pPr>
            <a:r>
              <a:rPr lang="en-US" altLang="zh-TW" dirty="0" smtClean="0"/>
              <a:t>Cost Reduction Requirement</a:t>
            </a:r>
          </a:p>
          <a:p>
            <a:pPr marL="971550" lvl="1" indent="-514350" eaLnBrk="1" hangingPunct="1">
              <a:buFont typeface="Calibri" panose="020F0502020204030204" pitchFamily="34" charset="0"/>
              <a:buAutoNum type="arabicPeriod"/>
            </a:pPr>
            <a:r>
              <a:rPr lang="en-US" altLang="zh-TW" dirty="0" smtClean="0"/>
              <a:t>Value-Added Services Requirement</a:t>
            </a:r>
          </a:p>
          <a:p>
            <a:pPr marL="971550" lvl="1" indent="-514350" eaLnBrk="1" hangingPunct="1">
              <a:buFont typeface="Calibri" panose="020F0502020204030204" pitchFamily="34" charset="0"/>
              <a:buAutoNum type="arabicPeriod"/>
            </a:pPr>
            <a:r>
              <a:rPr lang="en-US" altLang="zh-TW" dirty="0" smtClean="0"/>
              <a:t>Numbering, Identifiers, and Addressing Requirement</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5</a:t>
            </a:fld>
            <a:endParaRPr lang="zh-TW" altLang="en-US"/>
          </a:p>
        </p:txBody>
      </p:sp>
    </p:spTree>
    <p:extLst>
      <p:ext uri="{BB962C8B-B14F-4D97-AF65-F5344CB8AC3E}">
        <p14:creationId xmlns:p14="http://schemas.microsoft.com/office/powerpoint/2010/main" val="12476329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normAutofit fontScale="90000"/>
          </a:bodyPr>
          <a:lstStyle/>
          <a:p>
            <a:pPr eaLnBrk="1" hangingPunct="1"/>
            <a:r>
              <a:rPr lang="en-US" altLang="zh-TW" sz="4000" smtClean="0"/>
              <a:t>Network Optimization for MTC –</a:t>
            </a:r>
            <a:br>
              <a:rPr lang="en-US" altLang="zh-TW" sz="4000" smtClean="0"/>
            </a:br>
            <a:r>
              <a:rPr lang="en-US" altLang="zh-TW" sz="4000" b="1" smtClean="0"/>
              <a:t>3GPP Standardization</a:t>
            </a:r>
          </a:p>
        </p:txBody>
      </p:sp>
      <p:sp>
        <p:nvSpPr>
          <p:cNvPr id="76803" name="Content Placeholder 2"/>
          <p:cNvSpPr>
            <a:spLocks noGrp="1"/>
          </p:cNvSpPr>
          <p:nvPr>
            <p:ph idx="1"/>
          </p:nvPr>
        </p:nvSpPr>
        <p:spPr>
          <a:xfrm>
            <a:off x="467329" y="1757706"/>
            <a:ext cx="8229600" cy="4525963"/>
          </a:xfrm>
        </p:spPr>
        <p:txBody>
          <a:bodyPr>
            <a:normAutofit lnSpcReduction="10000"/>
          </a:bodyPr>
          <a:lstStyle/>
          <a:p>
            <a:pPr eaLnBrk="1" hangingPunct="1"/>
            <a:r>
              <a:rPr lang="en-US" altLang="zh-TW" sz="2400" dirty="0" smtClean="0"/>
              <a:t>3GPP WG SA1 established a work item on network improvement for machine type communications (MTC) in 2008.</a:t>
            </a:r>
          </a:p>
          <a:p>
            <a:pPr eaLnBrk="1" hangingPunct="1"/>
            <a:r>
              <a:rPr lang="en-US" altLang="zh-TW" sz="2400" dirty="0" smtClean="0"/>
              <a:t>Samples of 3GPP documents addressing impact of MTC</a:t>
            </a:r>
          </a:p>
          <a:p>
            <a:pPr lvl="1" eaLnBrk="1" hangingPunct="1"/>
            <a:r>
              <a:rPr lang="en-US" altLang="zh-TW" sz="2000" dirty="0" smtClean="0"/>
              <a:t>TS 22.368, “ Service Requirements for MTC”</a:t>
            </a:r>
          </a:p>
          <a:p>
            <a:pPr lvl="1" eaLnBrk="1" hangingPunct="1"/>
            <a:r>
              <a:rPr lang="en-US" altLang="zh-TW" sz="2000" dirty="0" smtClean="0"/>
              <a:t>TS 22.888, “Study on Enhancements for MTC”</a:t>
            </a:r>
          </a:p>
          <a:p>
            <a:pPr lvl="1" eaLnBrk="1" hangingPunct="1"/>
            <a:r>
              <a:rPr lang="en-US" altLang="zh-TW" sz="2000" b="1" dirty="0" smtClean="0"/>
              <a:t>TR 23.888, “System Improvements in MTC”</a:t>
            </a:r>
          </a:p>
          <a:p>
            <a:pPr lvl="1" eaLnBrk="1" hangingPunct="1"/>
            <a:r>
              <a:rPr lang="en-US" altLang="zh-TW" sz="2000" dirty="0" smtClean="0"/>
              <a:t>TS 23.682, “Architecture Enhancements to Facilitate Communications with Packet Data Networks and Applications”</a:t>
            </a:r>
          </a:p>
          <a:p>
            <a:pPr lvl="1" eaLnBrk="1" hangingPunct="1"/>
            <a:r>
              <a:rPr lang="en-US" altLang="zh-TW" sz="2000" dirty="0" smtClean="0"/>
              <a:t>TS 33.868, “Security Aspects of Machine-Type Communications”</a:t>
            </a:r>
          </a:p>
          <a:p>
            <a:pPr lvl="1" eaLnBrk="1" hangingPunct="1"/>
            <a:r>
              <a:rPr lang="en-US" altLang="zh-TW" sz="2000" dirty="0" smtClean="0"/>
              <a:t>TS 23.401 &amp; TS 22.011 on Core Network Optimization</a:t>
            </a:r>
          </a:p>
          <a:p>
            <a:pPr lvl="1" eaLnBrk="1" hangingPunct="1"/>
            <a:r>
              <a:rPr lang="en-US" altLang="zh-TW" sz="2000" dirty="0" smtClean="0"/>
              <a:t>TS 22.011 on Access Network Optimization</a:t>
            </a:r>
          </a:p>
          <a:p>
            <a:pPr lvl="1" eaLnBrk="1" hangingPunct="1"/>
            <a:r>
              <a:rPr lang="en-US" altLang="zh-TW" sz="2000" dirty="0" smtClean="0"/>
              <a:t>Etc.</a:t>
            </a:r>
          </a:p>
          <a:p>
            <a:pPr lvl="1" eaLnBrk="1" hangingPunct="1"/>
            <a:endParaRPr lang="en-US" altLang="zh-TW" sz="2000" dirty="0" smtClean="0"/>
          </a:p>
          <a:p>
            <a:pPr lvl="1" eaLnBrk="1" hangingPunct="1"/>
            <a:endParaRPr lang="en-US" altLang="zh-TW" sz="2400" dirty="0" smtClean="0"/>
          </a:p>
          <a:p>
            <a:pPr eaLnBrk="1" hangingPunct="1"/>
            <a:endParaRPr lang="en-US" altLang="zh-TW" sz="2800" dirty="0" smtClean="0"/>
          </a:p>
          <a:p>
            <a:pPr eaLnBrk="1" hangingPunct="1"/>
            <a:endParaRPr lang="en-US" altLang="zh-TW" dirty="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50</a:t>
            </a:fld>
            <a:endParaRPr lang="zh-TW" altLang="en-US"/>
          </a:p>
        </p:txBody>
      </p:sp>
    </p:spTree>
    <p:extLst>
      <p:ext uri="{BB962C8B-B14F-4D97-AF65-F5344CB8AC3E}">
        <p14:creationId xmlns:p14="http://schemas.microsoft.com/office/powerpoint/2010/main" val="18283855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normAutofit fontScale="90000"/>
          </a:bodyPr>
          <a:lstStyle/>
          <a:p>
            <a:r>
              <a:rPr lang="en-US" altLang="zh-TW" sz="4000" smtClean="0"/>
              <a:t>Network Optimization Features for MTC in 3GPP Releases 10 and 11 </a:t>
            </a:r>
          </a:p>
        </p:txBody>
      </p:sp>
      <p:sp>
        <p:nvSpPr>
          <p:cNvPr id="77827" name="Content Placeholder 2"/>
          <p:cNvSpPr>
            <a:spLocks noGrp="1"/>
          </p:cNvSpPr>
          <p:nvPr>
            <p:ph idx="1"/>
          </p:nvPr>
        </p:nvSpPr>
        <p:spPr/>
        <p:txBody>
          <a:bodyPr>
            <a:normAutofit lnSpcReduction="10000"/>
          </a:bodyPr>
          <a:lstStyle/>
          <a:p>
            <a:r>
              <a:rPr lang="en-US" altLang="zh-TW" sz="2400" smtClean="0"/>
              <a:t>Release 10</a:t>
            </a:r>
          </a:p>
          <a:p>
            <a:pPr lvl="1"/>
            <a:r>
              <a:rPr lang="en-US" altLang="zh-TW" sz="2000" smtClean="0"/>
              <a:t>Extended access barring</a:t>
            </a:r>
          </a:p>
          <a:p>
            <a:pPr lvl="1"/>
            <a:r>
              <a:rPr lang="en-US" altLang="zh-TW" sz="2000" smtClean="0"/>
              <a:t>Low-access priority indicators in radio-resource control</a:t>
            </a:r>
          </a:p>
          <a:p>
            <a:pPr lvl="1"/>
            <a:r>
              <a:rPr lang="en-US" altLang="zh-TW" sz="2000" smtClean="0"/>
              <a:t>Extended wait timers in radio resource control</a:t>
            </a:r>
          </a:p>
          <a:p>
            <a:pPr lvl="1"/>
            <a:r>
              <a:rPr lang="en-US" altLang="zh-TW" sz="2000" smtClean="0"/>
              <a:t>Throttling of downlink data notification requests</a:t>
            </a:r>
          </a:p>
          <a:p>
            <a:pPr lvl="1"/>
            <a:r>
              <a:rPr lang="en-US" altLang="zh-TW" sz="2000" smtClean="0"/>
              <a:t>APN-based congestion control</a:t>
            </a:r>
          </a:p>
          <a:p>
            <a:pPr lvl="1"/>
            <a:r>
              <a:rPr lang="en-US" altLang="zh-TW" sz="2000" smtClean="0"/>
              <a:t>Generic core network mobility management control</a:t>
            </a:r>
          </a:p>
          <a:p>
            <a:pPr lvl="1"/>
            <a:r>
              <a:rPr lang="en-US" altLang="zh-TW" sz="2000" smtClean="0"/>
              <a:t>Optimizations to prevent overload from PLMN reselection</a:t>
            </a:r>
          </a:p>
          <a:p>
            <a:r>
              <a:rPr lang="en-US" altLang="zh-TW" sz="2400" smtClean="0"/>
              <a:t>Release 11</a:t>
            </a:r>
          </a:p>
          <a:p>
            <a:pPr lvl="1"/>
            <a:r>
              <a:rPr lang="en-US" altLang="zh-TW" sz="2000" smtClean="0"/>
              <a:t>Triggering optimization and triggering architecture</a:t>
            </a:r>
          </a:p>
          <a:p>
            <a:pPr lvl="1"/>
            <a:r>
              <a:rPr lang="en-US" altLang="zh-TW" sz="2000" smtClean="0"/>
              <a:t>Addressing optimizations and removal of dependency on telephone numbers</a:t>
            </a:r>
          </a:p>
          <a:p>
            <a:pPr lvl="1"/>
            <a:endParaRPr lang="en-US" altLang="zh-TW" sz="200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51</a:t>
            </a:fld>
            <a:endParaRPr lang="zh-TW" altLang="en-US"/>
          </a:p>
        </p:txBody>
      </p:sp>
    </p:spTree>
    <p:extLst>
      <p:ext uri="{BB962C8B-B14F-4D97-AF65-F5344CB8AC3E}">
        <p14:creationId xmlns:p14="http://schemas.microsoft.com/office/powerpoint/2010/main" val="19038287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539750" y="2565400"/>
            <a:ext cx="8229600" cy="1143000"/>
          </a:xfrm>
        </p:spPr>
        <p:txBody>
          <a:bodyPr>
            <a:normAutofit fontScale="90000"/>
          </a:bodyPr>
          <a:lstStyle/>
          <a:p>
            <a:r>
              <a:rPr lang="en-US" altLang="zh-TW" dirty="0"/>
              <a:t>Impact of Low Power Wide Area Network (LPWAN)</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52</a:t>
            </a:fld>
            <a:endParaRPr lang="zh-TW" altLang="en-US"/>
          </a:p>
        </p:txBody>
      </p:sp>
    </p:spTree>
    <p:extLst>
      <p:ext uri="{BB962C8B-B14F-4D97-AF65-F5344CB8AC3E}">
        <p14:creationId xmlns:p14="http://schemas.microsoft.com/office/powerpoint/2010/main" val="3409834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Low </a:t>
            </a:r>
            <a:r>
              <a:rPr lang="en-US" altLang="zh-TW" dirty="0"/>
              <a:t>Power Wide Area Network (LPWAN)</a:t>
            </a:r>
          </a:p>
        </p:txBody>
      </p:sp>
      <p:sp>
        <p:nvSpPr>
          <p:cNvPr id="3" name="內容版面配置區 2"/>
          <p:cNvSpPr>
            <a:spLocks noGrp="1"/>
          </p:cNvSpPr>
          <p:nvPr>
            <p:ph idx="1"/>
          </p:nvPr>
        </p:nvSpPr>
        <p:spPr>
          <a:xfrm>
            <a:off x="457200" y="1811957"/>
            <a:ext cx="8363272" cy="4425355"/>
          </a:xfrm>
        </p:spPr>
        <p:txBody>
          <a:bodyPr>
            <a:normAutofit fontScale="85000" lnSpcReduction="10000"/>
          </a:bodyPr>
          <a:lstStyle/>
          <a:p>
            <a:r>
              <a:rPr lang="en-US" altLang="zh-TW" dirty="0" smtClean="0"/>
              <a:t>Non 3GPP Unlicensed </a:t>
            </a:r>
            <a:r>
              <a:rPr lang="en-US" altLang="zh-TW" dirty="0"/>
              <a:t>Networks </a:t>
            </a:r>
            <a:r>
              <a:rPr lang="en-US" altLang="zh-TW" dirty="0" smtClean="0"/>
              <a:t>(already deployed</a:t>
            </a:r>
            <a:r>
              <a:rPr lang="en-US" altLang="zh-TW" dirty="0"/>
              <a:t>) </a:t>
            </a:r>
            <a:endParaRPr lang="en-US" altLang="zh-TW" dirty="0" smtClean="0"/>
          </a:p>
          <a:p>
            <a:pPr lvl="1"/>
            <a:r>
              <a:rPr lang="en-US" altLang="zh-TW" dirty="0" smtClean="0"/>
              <a:t>E.g. </a:t>
            </a:r>
            <a:r>
              <a:rPr lang="en-US" altLang="zh-TW" dirty="0" err="1"/>
              <a:t>LoRaWAN</a:t>
            </a:r>
            <a:r>
              <a:rPr lang="en-US" altLang="zh-TW" dirty="0"/>
              <a:t>, </a:t>
            </a:r>
            <a:r>
              <a:rPr lang="en-US" altLang="zh-TW" dirty="0" err="1" smtClean="0"/>
              <a:t>Sigfox</a:t>
            </a:r>
            <a:r>
              <a:rPr lang="en-US" altLang="zh-TW" dirty="0" smtClean="0"/>
              <a:t>,  </a:t>
            </a:r>
            <a:r>
              <a:rPr lang="en-US" altLang="zh-TW" dirty="0" err="1" smtClean="0"/>
              <a:t>Neul</a:t>
            </a:r>
            <a:r>
              <a:rPr lang="en-US" altLang="zh-TW" dirty="0"/>
              <a:t> </a:t>
            </a:r>
            <a:r>
              <a:rPr lang="en-US" altLang="zh-TW" dirty="0" smtClean="0"/>
              <a:t>and</a:t>
            </a:r>
            <a:r>
              <a:rPr lang="en-US" altLang="zh-TW" sz="3200" dirty="0" smtClean="0">
                <a:solidFill>
                  <a:prstClr val="black"/>
                </a:solidFill>
              </a:rPr>
              <a:t> </a:t>
            </a:r>
            <a:r>
              <a:rPr lang="en-US" altLang="zh-TW" dirty="0" err="1" smtClean="0"/>
              <a:t>Nwave</a:t>
            </a:r>
            <a:r>
              <a:rPr lang="en-US" altLang="zh-TW" dirty="0" smtClean="0"/>
              <a:t> (based on Weightless–N) etc</a:t>
            </a:r>
            <a:r>
              <a:rPr lang="en-US" altLang="zh-TW" dirty="0"/>
              <a:t>. </a:t>
            </a:r>
            <a:endParaRPr lang="en-US" altLang="zh-TW" dirty="0" smtClean="0"/>
          </a:p>
          <a:p>
            <a:pPr lvl="1"/>
            <a:r>
              <a:rPr lang="en-US" altLang="zh-TW" dirty="0" smtClean="0"/>
              <a:t>Most </a:t>
            </a:r>
            <a:r>
              <a:rPr lang="en-US" altLang="zh-TW" dirty="0"/>
              <a:t>of these networks take advantage of ISM (industrial, scientific, and </a:t>
            </a:r>
            <a:r>
              <a:rPr lang="en-US" altLang="zh-TW" dirty="0" smtClean="0"/>
              <a:t>medical) </a:t>
            </a:r>
            <a:r>
              <a:rPr lang="en-US" altLang="zh-TW" dirty="0"/>
              <a:t>unlicensed frequency bands. </a:t>
            </a:r>
          </a:p>
          <a:p>
            <a:r>
              <a:rPr lang="en-US" altLang="zh-TW" dirty="0"/>
              <a:t>3GPP Licensed Networks </a:t>
            </a:r>
            <a:r>
              <a:rPr lang="en-US" altLang="zh-TW" dirty="0" smtClean="0"/>
              <a:t>Evolution </a:t>
            </a:r>
            <a:r>
              <a:rPr lang="en-US" altLang="zh-TW" dirty="0"/>
              <a:t>(released in 3GPP Rel. </a:t>
            </a:r>
            <a:r>
              <a:rPr lang="en-US" altLang="zh-TW" dirty="0" smtClean="0"/>
              <a:t>13; under development)</a:t>
            </a:r>
            <a:endParaRPr lang="en-US" altLang="zh-TW" dirty="0"/>
          </a:p>
          <a:p>
            <a:pPr lvl="1"/>
            <a:r>
              <a:rPr lang="en-US" altLang="zh-TW" dirty="0" err="1"/>
              <a:t>eMTC</a:t>
            </a:r>
            <a:r>
              <a:rPr lang="en-US" altLang="zh-TW" dirty="0"/>
              <a:t> </a:t>
            </a:r>
            <a:r>
              <a:rPr lang="en-US" altLang="zh-TW" dirty="0" smtClean="0"/>
              <a:t>– LTE-M (M: MTC - machine </a:t>
            </a:r>
            <a:r>
              <a:rPr lang="en-US" altLang="zh-TW" dirty="0"/>
              <a:t>type communication) </a:t>
            </a:r>
            <a:r>
              <a:rPr lang="en-US" altLang="zh-TW" dirty="0" smtClean="0"/>
              <a:t>evolution</a:t>
            </a:r>
          </a:p>
          <a:p>
            <a:pPr lvl="1"/>
            <a:r>
              <a:rPr lang="en-US" altLang="zh-TW" dirty="0" smtClean="0"/>
              <a:t>NB-</a:t>
            </a:r>
            <a:r>
              <a:rPr lang="en-US" altLang="zh-TW" dirty="0" err="1" smtClean="0"/>
              <a:t>IoT</a:t>
            </a:r>
            <a:r>
              <a:rPr lang="en-US" altLang="zh-TW" dirty="0" smtClean="0"/>
              <a:t> (evolved from NB-</a:t>
            </a:r>
            <a:r>
              <a:rPr lang="en-US" altLang="zh-TW" dirty="0" err="1" smtClean="0"/>
              <a:t>CIoT</a:t>
            </a:r>
            <a:r>
              <a:rPr lang="en-US" altLang="zh-TW" dirty="0" smtClean="0"/>
              <a:t> </a:t>
            </a:r>
            <a:r>
              <a:rPr lang="en-US" altLang="zh-TW" dirty="0"/>
              <a:t>and NB-LTE) </a:t>
            </a:r>
            <a:endParaRPr lang="en-US" altLang="zh-TW" dirty="0" smtClean="0"/>
          </a:p>
          <a:p>
            <a:pPr lvl="1"/>
            <a:r>
              <a:rPr lang="en-US" altLang="zh-TW" dirty="0" smtClean="0"/>
              <a:t>EC-GSM </a:t>
            </a:r>
            <a:endParaRPr lang="en-US" altLang="zh-TW"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53</a:t>
            </a:fld>
            <a:endParaRPr lang="zh-TW" altLang="en-US"/>
          </a:p>
        </p:txBody>
      </p:sp>
    </p:spTree>
    <p:extLst>
      <p:ext uri="{BB962C8B-B14F-4D97-AF65-F5344CB8AC3E}">
        <p14:creationId xmlns:p14="http://schemas.microsoft.com/office/powerpoint/2010/main" val="3621023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solidFill>
                  <a:prstClr val="black"/>
                </a:solidFill>
              </a:rPr>
              <a:t>Importance of LPWAN</a:t>
            </a:r>
            <a:endParaRPr lang="zh-TW" altLang="en-US"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54</a:t>
            </a:fld>
            <a:endParaRPr lang="zh-TW" altLang="en-US"/>
          </a:p>
        </p:txBody>
      </p:sp>
      <p:sp>
        <p:nvSpPr>
          <p:cNvPr id="4" name="矩形 3"/>
          <p:cNvSpPr/>
          <p:nvPr/>
        </p:nvSpPr>
        <p:spPr>
          <a:xfrm>
            <a:off x="1512077" y="1989368"/>
            <a:ext cx="5976664" cy="381642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4" idx="1"/>
            <a:endCxn id="4" idx="3"/>
          </p:cNvCxnSpPr>
          <p:nvPr/>
        </p:nvCxnSpPr>
        <p:spPr>
          <a:xfrm>
            <a:off x="1512077" y="3897580"/>
            <a:ext cx="5976664"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8" name="直線接點 7"/>
          <p:cNvCxnSpPr>
            <a:stCxn id="4" idx="0"/>
            <a:endCxn id="4" idx="2"/>
          </p:cNvCxnSpPr>
          <p:nvPr/>
        </p:nvCxnSpPr>
        <p:spPr>
          <a:xfrm>
            <a:off x="4500409" y="1989368"/>
            <a:ext cx="0" cy="381642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23528" y="2564904"/>
            <a:ext cx="1202573" cy="646331"/>
          </a:xfrm>
          <a:prstGeom prst="rect">
            <a:avLst/>
          </a:prstGeom>
          <a:noFill/>
        </p:spPr>
        <p:txBody>
          <a:bodyPr wrap="none" rtlCol="0">
            <a:spAutoFit/>
          </a:bodyPr>
          <a:lstStyle/>
          <a:p>
            <a:r>
              <a:rPr lang="en-US" altLang="zh-TW" dirty="0" smtClean="0"/>
              <a:t>High</a:t>
            </a:r>
          </a:p>
          <a:p>
            <a:r>
              <a:rPr lang="en-US" altLang="zh-TW" dirty="0" smtClean="0"/>
              <a:t>Bandwidth</a:t>
            </a:r>
            <a:endParaRPr lang="zh-TW" altLang="en-US" dirty="0"/>
          </a:p>
        </p:txBody>
      </p:sp>
      <p:sp>
        <p:nvSpPr>
          <p:cNvPr id="10" name="文字方塊 9"/>
          <p:cNvSpPr txBox="1"/>
          <p:nvPr/>
        </p:nvSpPr>
        <p:spPr>
          <a:xfrm>
            <a:off x="251520" y="4581128"/>
            <a:ext cx="1202573" cy="646331"/>
          </a:xfrm>
          <a:prstGeom prst="rect">
            <a:avLst/>
          </a:prstGeom>
          <a:noFill/>
        </p:spPr>
        <p:txBody>
          <a:bodyPr wrap="none" rtlCol="0">
            <a:spAutoFit/>
          </a:bodyPr>
          <a:lstStyle/>
          <a:p>
            <a:r>
              <a:rPr lang="en-US" altLang="zh-TW" dirty="0" smtClean="0"/>
              <a:t>Low</a:t>
            </a:r>
          </a:p>
          <a:p>
            <a:r>
              <a:rPr lang="en-US" altLang="zh-TW" dirty="0" smtClean="0"/>
              <a:t>Bandwidth</a:t>
            </a:r>
            <a:endParaRPr lang="zh-TW" altLang="en-US" dirty="0"/>
          </a:p>
        </p:txBody>
      </p:sp>
      <p:sp>
        <p:nvSpPr>
          <p:cNvPr id="11" name="文字方塊 10"/>
          <p:cNvSpPr txBox="1"/>
          <p:nvPr/>
        </p:nvSpPr>
        <p:spPr>
          <a:xfrm>
            <a:off x="2339752" y="5764614"/>
            <a:ext cx="1324080" cy="369332"/>
          </a:xfrm>
          <a:prstGeom prst="rect">
            <a:avLst/>
          </a:prstGeom>
          <a:noFill/>
        </p:spPr>
        <p:txBody>
          <a:bodyPr wrap="none" rtlCol="0">
            <a:spAutoFit/>
          </a:bodyPr>
          <a:lstStyle/>
          <a:p>
            <a:r>
              <a:rPr lang="en-US" altLang="zh-TW" dirty="0" smtClean="0"/>
              <a:t>Short Range</a:t>
            </a:r>
            <a:endParaRPr lang="zh-TW" altLang="en-US" dirty="0"/>
          </a:p>
        </p:txBody>
      </p:sp>
      <p:sp>
        <p:nvSpPr>
          <p:cNvPr id="12" name="文字方塊 11"/>
          <p:cNvSpPr txBox="1"/>
          <p:nvPr/>
        </p:nvSpPr>
        <p:spPr>
          <a:xfrm>
            <a:off x="5148064" y="5764614"/>
            <a:ext cx="1267976" cy="369332"/>
          </a:xfrm>
          <a:prstGeom prst="rect">
            <a:avLst/>
          </a:prstGeom>
          <a:noFill/>
        </p:spPr>
        <p:txBody>
          <a:bodyPr wrap="none" rtlCol="0">
            <a:spAutoFit/>
          </a:bodyPr>
          <a:lstStyle/>
          <a:p>
            <a:r>
              <a:rPr lang="en-US" altLang="zh-TW" dirty="0" smtClean="0"/>
              <a:t>Long Range</a:t>
            </a:r>
            <a:endParaRPr lang="zh-TW" altLang="en-US" dirty="0"/>
          </a:p>
        </p:txBody>
      </p:sp>
      <p:sp>
        <p:nvSpPr>
          <p:cNvPr id="15" name="橢圓 14"/>
          <p:cNvSpPr/>
          <p:nvPr/>
        </p:nvSpPr>
        <p:spPr>
          <a:xfrm>
            <a:off x="5178294" y="4468206"/>
            <a:ext cx="1368152" cy="108012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LPWAN</a:t>
            </a:r>
            <a:endParaRPr lang="zh-TW" altLang="en-US" dirty="0">
              <a:solidFill>
                <a:schemeClr val="tx1"/>
              </a:solidFill>
            </a:endParaRPr>
          </a:p>
        </p:txBody>
      </p:sp>
      <p:sp>
        <p:nvSpPr>
          <p:cNvPr id="16" name="橢圓 15"/>
          <p:cNvSpPr/>
          <p:nvPr/>
        </p:nvSpPr>
        <p:spPr>
          <a:xfrm>
            <a:off x="5042553" y="3159684"/>
            <a:ext cx="1455123" cy="1261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3G</a:t>
            </a:r>
            <a:endParaRPr lang="zh-TW" altLang="en-US" dirty="0"/>
          </a:p>
        </p:txBody>
      </p:sp>
      <p:sp>
        <p:nvSpPr>
          <p:cNvPr id="17" name="橢圓 16"/>
          <p:cNvSpPr/>
          <p:nvPr/>
        </p:nvSpPr>
        <p:spPr>
          <a:xfrm>
            <a:off x="5253234" y="2505294"/>
            <a:ext cx="1351934" cy="119459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4G</a:t>
            </a:r>
            <a:endParaRPr lang="zh-TW" altLang="en-US" dirty="0"/>
          </a:p>
        </p:txBody>
      </p:sp>
      <p:sp>
        <p:nvSpPr>
          <p:cNvPr id="18" name="橢圓 17"/>
          <p:cNvSpPr/>
          <p:nvPr/>
        </p:nvSpPr>
        <p:spPr>
          <a:xfrm>
            <a:off x="5429112" y="1765718"/>
            <a:ext cx="1316982" cy="123493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5G</a:t>
            </a:r>
            <a:endParaRPr lang="zh-TW" altLang="en-US" dirty="0"/>
          </a:p>
        </p:txBody>
      </p:sp>
      <p:sp>
        <p:nvSpPr>
          <p:cNvPr id="21" name="橢圓 20"/>
          <p:cNvSpPr/>
          <p:nvPr/>
        </p:nvSpPr>
        <p:spPr>
          <a:xfrm>
            <a:off x="1766177" y="4207216"/>
            <a:ext cx="864096" cy="680184"/>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BLE</a:t>
            </a:r>
            <a:endParaRPr lang="zh-TW" altLang="en-US" dirty="0"/>
          </a:p>
        </p:txBody>
      </p:sp>
      <p:sp>
        <p:nvSpPr>
          <p:cNvPr id="22" name="橢圓 21"/>
          <p:cNvSpPr/>
          <p:nvPr/>
        </p:nvSpPr>
        <p:spPr>
          <a:xfrm>
            <a:off x="1577063" y="5035132"/>
            <a:ext cx="864096" cy="680184"/>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t>RFID/</a:t>
            </a:r>
          </a:p>
          <a:p>
            <a:pPr algn="ctr"/>
            <a:r>
              <a:rPr lang="en-US" altLang="zh-TW" sz="1400" dirty="0" smtClean="0"/>
              <a:t>NFC</a:t>
            </a:r>
            <a:endParaRPr lang="zh-TW" altLang="en-US" sz="1400" dirty="0"/>
          </a:p>
        </p:txBody>
      </p:sp>
      <p:sp>
        <p:nvSpPr>
          <p:cNvPr id="23" name="橢圓 22"/>
          <p:cNvSpPr/>
          <p:nvPr/>
        </p:nvSpPr>
        <p:spPr>
          <a:xfrm>
            <a:off x="2743632" y="3596064"/>
            <a:ext cx="1419850" cy="1121038"/>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Zigbee</a:t>
            </a:r>
            <a:r>
              <a:rPr lang="en-US" altLang="zh-TW" dirty="0" smtClean="0"/>
              <a:t>/ 802.15.4</a:t>
            </a:r>
            <a:endParaRPr lang="zh-TW" altLang="en-US" dirty="0"/>
          </a:p>
        </p:txBody>
      </p:sp>
      <p:sp>
        <p:nvSpPr>
          <p:cNvPr id="24" name="橢圓 23"/>
          <p:cNvSpPr/>
          <p:nvPr/>
        </p:nvSpPr>
        <p:spPr>
          <a:xfrm>
            <a:off x="1691605" y="2730601"/>
            <a:ext cx="1407666" cy="117509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802.11a</a:t>
            </a:r>
          </a:p>
          <a:p>
            <a:pPr algn="ctr"/>
            <a:r>
              <a:rPr lang="en-US" altLang="zh-TW" dirty="0" smtClean="0"/>
              <a:t>802.11b</a:t>
            </a:r>
          </a:p>
          <a:p>
            <a:pPr algn="ctr"/>
            <a:r>
              <a:rPr lang="en-US" altLang="zh-TW" dirty="0" smtClean="0"/>
              <a:t>802.11g</a:t>
            </a:r>
          </a:p>
        </p:txBody>
      </p:sp>
      <p:sp>
        <p:nvSpPr>
          <p:cNvPr id="25" name="橢圓 24"/>
          <p:cNvSpPr/>
          <p:nvPr/>
        </p:nvSpPr>
        <p:spPr>
          <a:xfrm>
            <a:off x="2764898" y="2048719"/>
            <a:ext cx="1540883" cy="115057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802.11ac</a:t>
            </a:r>
          </a:p>
          <a:p>
            <a:pPr algn="ctr"/>
            <a:r>
              <a:rPr lang="en-US" altLang="zh-TW" dirty="0" smtClean="0"/>
              <a:t>802.11ad</a:t>
            </a:r>
          </a:p>
          <a:p>
            <a:pPr algn="ctr"/>
            <a:r>
              <a:rPr lang="en-US" altLang="zh-TW" dirty="0" smtClean="0"/>
              <a:t>802.11n</a:t>
            </a:r>
          </a:p>
        </p:txBody>
      </p:sp>
      <p:sp>
        <p:nvSpPr>
          <p:cNvPr id="32" name="橢圓 31"/>
          <p:cNvSpPr/>
          <p:nvPr/>
        </p:nvSpPr>
        <p:spPr>
          <a:xfrm>
            <a:off x="6564391" y="3581926"/>
            <a:ext cx="987065" cy="83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VSAT</a:t>
            </a:r>
            <a:endParaRPr lang="zh-TW" altLang="en-US" dirty="0"/>
          </a:p>
        </p:txBody>
      </p:sp>
      <p:sp>
        <p:nvSpPr>
          <p:cNvPr id="35" name="橢圓 34"/>
          <p:cNvSpPr/>
          <p:nvPr/>
        </p:nvSpPr>
        <p:spPr>
          <a:xfrm>
            <a:off x="3330842" y="4673690"/>
            <a:ext cx="1457181" cy="104162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WPAN 802.15.3</a:t>
            </a:r>
            <a:endParaRPr lang="zh-TW" altLang="en-US" dirty="0"/>
          </a:p>
        </p:txBody>
      </p:sp>
      <p:sp>
        <p:nvSpPr>
          <p:cNvPr id="36" name="橢圓 35"/>
          <p:cNvSpPr/>
          <p:nvPr/>
        </p:nvSpPr>
        <p:spPr>
          <a:xfrm>
            <a:off x="2290670" y="4426085"/>
            <a:ext cx="1320056" cy="1104449"/>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WBAN</a:t>
            </a:r>
          </a:p>
          <a:p>
            <a:pPr algn="ctr"/>
            <a:r>
              <a:rPr lang="en-US" altLang="zh-TW" sz="1600" dirty="0" smtClean="0"/>
              <a:t>802.15.6</a:t>
            </a:r>
            <a:endParaRPr lang="zh-TW" altLang="en-US" dirty="0"/>
          </a:p>
        </p:txBody>
      </p:sp>
    </p:spTree>
    <p:extLst>
      <p:ext uri="{BB962C8B-B14F-4D97-AF65-F5344CB8AC3E}">
        <p14:creationId xmlns:p14="http://schemas.microsoft.com/office/powerpoint/2010/main" val="1241839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2708920"/>
            <a:ext cx="8229600" cy="936104"/>
          </a:xfrm>
        </p:spPr>
        <p:txBody>
          <a:bodyPr>
            <a:normAutofit/>
          </a:bodyPr>
          <a:lstStyle/>
          <a:p>
            <a:r>
              <a:rPr lang="en-US" altLang="zh-TW" dirty="0">
                <a:solidFill>
                  <a:schemeClr val="tx1"/>
                </a:solidFill>
              </a:rPr>
              <a:t>Non 3GPP </a:t>
            </a:r>
            <a:r>
              <a:rPr lang="en-US" altLang="zh-TW" dirty="0" smtClean="0">
                <a:solidFill>
                  <a:schemeClr val="tx1"/>
                </a:solidFill>
              </a:rPr>
              <a:t>LPWAN</a:t>
            </a:r>
            <a:endParaRPr lang="zh-TW" altLang="en-US" dirty="0">
              <a:solidFill>
                <a:schemeClr val="tx1"/>
              </a:solidFill>
            </a:endParaRP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55</a:t>
            </a:fld>
            <a:endParaRPr lang="zh-TW" altLang="en-US"/>
          </a:p>
        </p:txBody>
      </p:sp>
    </p:spTree>
    <p:extLst>
      <p:ext uri="{BB962C8B-B14F-4D97-AF65-F5344CB8AC3E}">
        <p14:creationId xmlns:p14="http://schemas.microsoft.com/office/powerpoint/2010/main" val="3273685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LoRaWAN</a:t>
            </a:r>
            <a:r>
              <a:rPr lang="en-US" altLang="zh-TW" dirty="0" smtClean="0"/>
              <a:t> (</a:t>
            </a:r>
            <a:r>
              <a:rPr lang="en-US" altLang="zh-TW" dirty="0"/>
              <a:t>1)</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Target key requirements of Internet of things such as secure bi-directional communication, mobility and localization services.</a:t>
            </a:r>
          </a:p>
          <a:p>
            <a:r>
              <a:rPr lang="en-US" altLang="zh-TW" dirty="0"/>
              <a:t>Typically laid out in a star-of-stars topology in which gateways is a transparent bridge relaying messages between end-devices and a central network server in the backend.</a:t>
            </a:r>
          </a:p>
          <a:p>
            <a:r>
              <a:rPr lang="en-US" altLang="zh-TW" dirty="0"/>
              <a:t>All end-point communication is generally bi-directional, but also supports operations such as </a:t>
            </a:r>
            <a:r>
              <a:rPr lang="en-US" altLang="zh-TW" dirty="0" smtClean="0"/>
              <a:t>multicast, </a:t>
            </a:r>
            <a:r>
              <a:rPr lang="en-US" altLang="zh-TW" dirty="0"/>
              <a:t>enabling software upgrade over the air or other mass distribution messages to reduce the on-air communication time.</a:t>
            </a:r>
          </a:p>
          <a:p>
            <a:r>
              <a:rPr lang="en-US" altLang="zh-TW" dirty="0"/>
              <a:t>Communication between end-devices and gateways is spread out on different frequency channels and data rates. Data rates range </a:t>
            </a:r>
            <a:r>
              <a:rPr lang="en-US" altLang="zh-TW" b="1" dirty="0"/>
              <a:t>from 0.3 kbps to 50 kbps</a:t>
            </a:r>
            <a:r>
              <a:rPr lang="en-US" altLang="zh-TW" dirty="0"/>
              <a:t>. The </a:t>
            </a:r>
            <a:r>
              <a:rPr lang="en-US" altLang="zh-TW" dirty="0" err="1"/>
              <a:t>LoRaWAN</a:t>
            </a:r>
            <a:r>
              <a:rPr lang="en-US" altLang="zh-TW" dirty="0"/>
              <a:t> network server is managing the data rate and RF output for each end-device individually by means of an </a:t>
            </a:r>
            <a:r>
              <a:rPr lang="en-US" altLang="zh-TW" b="1" dirty="0"/>
              <a:t>adaptive data rate (ADR) </a:t>
            </a:r>
            <a:r>
              <a:rPr lang="en-US" altLang="zh-TW" dirty="0"/>
              <a:t>scheme.</a:t>
            </a:r>
          </a:p>
          <a:p>
            <a:endParaRPr lang="zh-TW" altLang="en-US" dirty="0"/>
          </a:p>
        </p:txBody>
      </p:sp>
      <p:sp>
        <p:nvSpPr>
          <p:cNvPr id="5" name="文字方塊 4"/>
          <p:cNvSpPr txBox="1"/>
          <p:nvPr/>
        </p:nvSpPr>
        <p:spPr>
          <a:xfrm>
            <a:off x="3347864" y="5893741"/>
            <a:ext cx="2212978" cy="369332"/>
          </a:xfrm>
          <a:prstGeom prst="rect">
            <a:avLst/>
          </a:prstGeom>
          <a:noFill/>
        </p:spPr>
        <p:txBody>
          <a:bodyPr wrap="none" rtlCol="0">
            <a:spAutoFit/>
          </a:bodyPr>
          <a:lstStyle/>
          <a:p>
            <a:r>
              <a:rPr lang="en-US" altLang="zh-TW" dirty="0" smtClean="0">
                <a:solidFill>
                  <a:prstClr val="black"/>
                </a:solidFill>
              </a:rPr>
              <a:t>Source: LoRa Website</a:t>
            </a:r>
            <a:endParaRPr lang="zh-TW" altLang="en-US" dirty="0">
              <a:solidFill>
                <a:prstClr val="black"/>
              </a:solidFill>
            </a:endParaRPr>
          </a:p>
        </p:txBody>
      </p:sp>
      <p:sp>
        <p:nvSpPr>
          <p:cNvPr id="6" name="投影片編號版面配置區 5"/>
          <p:cNvSpPr>
            <a:spLocks noGrp="1"/>
          </p:cNvSpPr>
          <p:nvPr>
            <p:ph type="sldNum" sz="quarter" idx="4"/>
          </p:nvPr>
        </p:nvSpPr>
        <p:spPr/>
        <p:txBody>
          <a:bodyPr/>
          <a:lstStyle/>
          <a:p>
            <a:fld id="{BC71E80C-9635-473D-9F26-B779060F2DD3}" type="slidenum">
              <a:rPr lang="zh-TW" altLang="en-US" smtClean="0">
                <a:solidFill>
                  <a:prstClr val="black"/>
                </a:solidFill>
              </a:rPr>
              <a:pPr/>
              <a:t>56</a:t>
            </a:fld>
            <a:endParaRPr lang="zh-TW" altLang="en-US">
              <a:solidFill>
                <a:prstClr val="black"/>
              </a:solidFill>
            </a:endParaRPr>
          </a:p>
        </p:txBody>
      </p:sp>
    </p:spTree>
    <p:extLst>
      <p:ext uri="{BB962C8B-B14F-4D97-AF65-F5344CB8AC3E}">
        <p14:creationId xmlns:p14="http://schemas.microsoft.com/office/powerpoint/2010/main" val="18873799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LoRaWAN</a:t>
            </a:r>
            <a:r>
              <a:rPr lang="en-US" altLang="zh-TW" dirty="0" smtClean="0"/>
              <a:t> (</a:t>
            </a:r>
            <a:r>
              <a:rPr lang="en-US" altLang="zh-TW" dirty="0"/>
              <a:t>2)</a:t>
            </a:r>
            <a:endParaRPr lang="zh-TW" altLang="en-US" dirty="0"/>
          </a:p>
        </p:txBody>
      </p:sp>
      <p:sp>
        <p:nvSpPr>
          <p:cNvPr id="3" name="內容版面配置區 2"/>
          <p:cNvSpPr>
            <a:spLocks noGrp="1"/>
          </p:cNvSpPr>
          <p:nvPr>
            <p:ph idx="1"/>
          </p:nvPr>
        </p:nvSpPr>
        <p:spPr/>
        <p:txBody>
          <a:bodyPr>
            <a:normAutofit fontScale="77500" lnSpcReduction="20000"/>
          </a:bodyPr>
          <a:lstStyle/>
          <a:p>
            <a:r>
              <a:rPr lang="en-US" altLang="zh-TW" dirty="0"/>
              <a:t>Secure communications by several layer of encryption: Unique Network key (EUI64) on network level, Unique Application key (EUI64) for end to end security on application level and Device specific key (EUI128).</a:t>
            </a:r>
          </a:p>
          <a:p>
            <a:r>
              <a:rPr lang="en-US" altLang="zh-TW" dirty="0"/>
              <a:t>Support three classes of end-point devices: </a:t>
            </a:r>
          </a:p>
          <a:p>
            <a:pPr lvl="1"/>
            <a:r>
              <a:rPr lang="en-US" altLang="zh-TW" b="1" dirty="0"/>
              <a:t>Bi-directional end-devices (Class A): </a:t>
            </a:r>
            <a:r>
              <a:rPr lang="en-US" altLang="zh-TW" dirty="0"/>
              <a:t>Devices require downlink communication from the server shortly after the end-device has sent an uplink transmission. </a:t>
            </a:r>
          </a:p>
          <a:p>
            <a:pPr lvl="1"/>
            <a:r>
              <a:rPr lang="en-US" altLang="zh-TW" b="1" dirty="0"/>
              <a:t>Bi-directional end-devices with scheduled receive slots (Class B)</a:t>
            </a:r>
            <a:r>
              <a:rPr lang="en-US" altLang="zh-TW" dirty="0"/>
              <a:t>: In addition to the Class A random receive windows, Class B devices open extra receive windows at scheduled times. </a:t>
            </a:r>
          </a:p>
          <a:p>
            <a:pPr lvl="1"/>
            <a:r>
              <a:rPr lang="en-US" altLang="zh-TW" b="1" dirty="0"/>
              <a:t>Bi-directional end-devices with maximal receive slots (Class C): </a:t>
            </a:r>
            <a:r>
              <a:rPr lang="en-US" altLang="zh-TW" dirty="0"/>
              <a:t>End-devices of Class C have nearly continuously open receive windows.</a:t>
            </a:r>
          </a:p>
        </p:txBody>
      </p:sp>
      <p:sp>
        <p:nvSpPr>
          <p:cNvPr id="5" name="文字方塊 4"/>
          <p:cNvSpPr txBox="1"/>
          <p:nvPr/>
        </p:nvSpPr>
        <p:spPr>
          <a:xfrm>
            <a:off x="3465511" y="6150927"/>
            <a:ext cx="2212978" cy="369332"/>
          </a:xfrm>
          <a:prstGeom prst="rect">
            <a:avLst/>
          </a:prstGeom>
          <a:noFill/>
        </p:spPr>
        <p:txBody>
          <a:bodyPr wrap="none" rtlCol="0">
            <a:spAutoFit/>
          </a:bodyPr>
          <a:lstStyle/>
          <a:p>
            <a:r>
              <a:rPr lang="en-US" altLang="zh-TW" dirty="0" smtClean="0">
                <a:solidFill>
                  <a:prstClr val="black"/>
                </a:solidFill>
              </a:rPr>
              <a:t>Source: LoRa Website</a:t>
            </a:r>
            <a:endParaRPr lang="zh-TW" altLang="en-US" dirty="0">
              <a:solidFill>
                <a:prstClr val="black"/>
              </a:solidFill>
            </a:endParaRPr>
          </a:p>
        </p:txBody>
      </p:sp>
      <p:sp>
        <p:nvSpPr>
          <p:cNvPr id="6" name="投影片編號版面配置區 5"/>
          <p:cNvSpPr>
            <a:spLocks noGrp="1"/>
          </p:cNvSpPr>
          <p:nvPr>
            <p:ph type="sldNum" sz="quarter" idx="4"/>
          </p:nvPr>
        </p:nvSpPr>
        <p:spPr/>
        <p:txBody>
          <a:bodyPr/>
          <a:lstStyle/>
          <a:p>
            <a:fld id="{BC71E80C-9635-473D-9F26-B779060F2DD3}" type="slidenum">
              <a:rPr lang="zh-TW" altLang="en-US" smtClean="0">
                <a:solidFill>
                  <a:prstClr val="black"/>
                </a:solidFill>
              </a:rPr>
              <a:pPr/>
              <a:t>57</a:t>
            </a:fld>
            <a:endParaRPr lang="zh-TW" altLang="en-US">
              <a:solidFill>
                <a:prstClr val="black"/>
              </a:solidFill>
            </a:endParaRPr>
          </a:p>
        </p:txBody>
      </p:sp>
    </p:spTree>
    <p:extLst>
      <p:ext uri="{BB962C8B-B14F-4D97-AF65-F5344CB8AC3E}">
        <p14:creationId xmlns:p14="http://schemas.microsoft.com/office/powerpoint/2010/main" val="30505543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51987"/>
            <a:ext cx="8229600" cy="1008112"/>
          </a:xfrm>
        </p:spPr>
        <p:txBody>
          <a:bodyPr/>
          <a:lstStyle/>
          <a:p>
            <a:r>
              <a:rPr lang="en-US" altLang="zh-TW" dirty="0" smtClean="0"/>
              <a:t>SIGFOX</a:t>
            </a:r>
            <a:endParaRPr lang="zh-TW" altLang="en-US" dirty="0"/>
          </a:p>
        </p:txBody>
      </p:sp>
      <p:sp>
        <p:nvSpPr>
          <p:cNvPr id="3" name="內容版面配置區 2"/>
          <p:cNvSpPr>
            <a:spLocks noGrp="1"/>
          </p:cNvSpPr>
          <p:nvPr>
            <p:ph idx="1"/>
          </p:nvPr>
        </p:nvSpPr>
        <p:spPr>
          <a:xfrm>
            <a:off x="524036" y="1052736"/>
            <a:ext cx="8229600" cy="4425355"/>
          </a:xfrm>
        </p:spPr>
        <p:txBody>
          <a:bodyPr>
            <a:noAutofit/>
          </a:bodyPr>
          <a:lstStyle/>
          <a:p>
            <a:r>
              <a:rPr lang="en-US" altLang="zh-TW" sz="2400" dirty="0"/>
              <a:t>SIGFOX provides a tailor-made solution for low-throughput IoT/M2M applications.</a:t>
            </a:r>
          </a:p>
          <a:p>
            <a:r>
              <a:rPr lang="en-US" altLang="zh-TW" sz="2400" dirty="0"/>
              <a:t>Designed for IoT/M2M devices characterized by:</a:t>
            </a:r>
          </a:p>
          <a:p>
            <a:pPr lvl="1"/>
            <a:r>
              <a:rPr lang="en-US" altLang="zh-TW" sz="2400" dirty="0"/>
              <a:t>Up to 140 messages per device per day</a:t>
            </a:r>
          </a:p>
          <a:p>
            <a:pPr lvl="1"/>
            <a:r>
              <a:rPr lang="en-US" altLang="zh-TW" sz="2400" dirty="0"/>
              <a:t>Payload size for each message is </a:t>
            </a:r>
            <a:r>
              <a:rPr lang="en-US" altLang="zh-TW" sz="2400" b="1" dirty="0"/>
              <a:t>12 bytes</a:t>
            </a:r>
          </a:p>
          <a:p>
            <a:pPr lvl="1"/>
            <a:r>
              <a:rPr lang="en-US" altLang="zh-TW" sz="2400" dirty="0"/>
              <a:t>Wireless throughput up to </a:t>
            </a:r>
            <a:r>
              <a:rPr lang="en-US" altLang="zh-TW" sz="2400" b="1" dirty="0"/>
              <a:t>100 bits per second</a:t>
            </a:r>
          </a:p>
          <a:p>
            <a:r>
              <a:rPr lang="en-US" altLang="zh-TW" sz="2400" dirty="0"/>
              <a:t>Based on Ultra-Narrow Band (UNB) technology such as unlicensed ISM radio bands (in Europe, 868MHz; in the US, 915MHz)</a:t>
            </a:r>
          </a:p>
          <a:p>
            <a:r>
              <a:rPr lang="en-US" altLang="zh-TW" sz="2400" dirty="0"/>
              <a:t>Cellular scope at an average range of about </a:t>
            </a:r>
            <a:r>
              <a:rPr lang="en-US" altLang="zh-TW" sz="2400" b="1" dirty="0"/>
              <a:t>30-50km</a:t>
            </a:r>
            <a:r>
              <a:rPr lang="en-US" altLang="zh-TW" sz="2400" dirty="0"/>
              <a:t> in rural areas and in urban areas </a:t>
            </a:r>
            <a:r>
              <a:rPr lang="en-US" altLang="zh-TW" sz="2400" b="1" dirty="0"/>
              <a:t>between 3 and 10km</a:t>
            </a:r>
            <a:r>
              <a:rPr lang="en-US" altLang="zh-TW" sz="2400" dirty="0"/>
              <a:t>.</a:t>
            </a:r>
          </a:p>
          <a:p>
            <a:r>
              <a:rPr lang="en-US" altLang="zh-TW" sz="2400" dirty="0"/>
              <a:t>Deployment in Netherlands, France, the UK, Spain and San Francisco in the US.</a:t>
            </a:r>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solidFill>
                  <a:prstClr val="black"/>
                </a:solidFill>
              </a:rPr>
              <a:pPr/>
              <a:t>58</a:t>
            </a:fld>
            <a:endParaRPr lang="zh-TW" altLang="en-US">
              <a:solidFill>
                <a:prstClr val="black"/>
              </a:solidFill>
            </a:endParaRPr>
          </a:p>
        </p:txBody>
      </p:sp>
    </p:spTree>
    <p:extLst>
      <p:ext uri="{BB962C8B-B14F-4D97-AF65-F5344CB8AC3E}">
        <p14:creationId xmlns:p14="http://schemas.microsoft.com/office/powerpoint/2010/main" val="26850921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Neul</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err="1"/>
              <a:t>Neul</a:t>
            </a:r>
            <a:r>
              <a:rPr lang="en-US" altLang="zh-TW" dirty="0"/>
              <a:t> provides a highly-scalable ubiquitous wide area wireless connectivity solution, providing deep indoor coverage, </a:t>
            </a:r>
            <a:r>
              <a:rPr lang="en-US" altLang="zh-TW" b="1" dirty="0"/>
              <a:t>10-15 year battery life </a:t>
            </a:r>
            <a:r>
              <a:rPr lang="en-US" altLang="zh-TW" dirty="0"/>
              <a:t>at low cost and the ubiquity of security without awkward configuration. </a:t>
            </a:r>
          </a:p>
          <a:p>
            <a:r>
              <a:rPr lang="en-US" altLang="zh-TW" dirty="0"/>
              <a:t>Based on </a:t>
            </a:r>
            <a:r>
              <a:rPr lang="en-US" altLang="zh-TW" u="sng" dirty="0"/>
              <a:t>Weightless-N</a:t>
            </a:r>
            <a:r>
              <a:rPr lang="en-US" altLang="zh-TW" dirty="0"/>
              <a:t> (based on ISM bands), also a UNB technology.</a:t>
            </a:r>
          </a:p>
          <a:p>
            <a:r>
              <a:rPr lang="en-US" altLang="zh-TW" dirty="0"/>
              <a:t>Deployed and trialed in Milton Keynes of the UK.</a:t>
            </a:r>
          </a:p>
          <a:p>
            <a:r>
              <a:rPr lang="en-US" altLang="zh-TW" dirty="0"/>
              <a:t>Acquired by Huawei on September 22, 2014 at $25M.</a:t>
            </a:r>
          </a:p>
          <a:p>
            <a:endParaRPr lang="en-US" altLang="zh-TW" dirty="0"/>
          </a:p>
          <a:p>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solidFill>
                  <a:prstClr val="black"/>
                </a:solidFill>
              </a:rPr>
              <a:pPr/>
              <a:t>59</a:t>
            </a:fld>
            <a:endParaRPr lang="zh-TW" altLang="en-US">
              <a:solidFill>
                <a:prstClr val="black"/>
              </a:solidFill>
            </a:endParaRPr>
          </a:p>
        </p:txBody>
      </p:sp>
    </p:spTree>
    <p:extLst>
      <p:ext uri="{BB962C8B-B14F-4D97-AF65-F5344CB8AC3E}">
        <p14:creationId xmlns:p14="http://schemas.microsoft.com/office/powerpoint/2010/main" val="1047989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zh-TW" dirty="0" smtClean="0"/>
              <a:t>M2M Communication Scenarios</a:t>
            </a:r>
          </a:p>
        </p:txBody>
      </p:sp>
      <p:sp>
        <p:nvSpPr>
          <p:cNvPr id="31747" name="Content Placeholder 2"/>
          <p:cNvSpPr>
            <a:spLocks noGrp="1"/>
          </p:cNvSpPr>
          <p:nvPr>
            <p:ph idx="1"/>
          </p:nvPr>
        </p:nvSpPr>
        <p:spPr>
          <a:xfrm>
            <a:off x="457200" y="1729593"/>
            <a:ext cx="8229600" cy="4525963"/>
          </a:xfrm>
        </p:spPr>
        <p:txBody>
          <a:bodyPr>
            <a:normAutofit fontScale="92500" lnSpcReduction="10000"/>
          </a:bodyPr>
          <a:lstStyle/>
          <a:p>
            <a:pPr eaLnBrk="1" hangingPunct="1"/>
            <a:r>
              <a:rPr lang="en-US" altLang="zh-TW" sz="2800" dirty="0" smtClean="0"/>
              <a:t>Network Communication Scenarios</a:t>
            </a:r>
          </a:p>
          <a:p>
            <a:pPr lvl="1" eaLnBrk="1" hangingPunct="1"/>
            <a:r>
              <a:rPr lang="en-US" altLang="zh-TW" sz="2400" dirty="0" smtClean="0"/>
              <a:t>Machine-to-machine</a:t>
            </a:r>
          </a:p>
          <a:p>
            <a:pPr lvl="1" eaLnBrk="1" hangingPunct="1"/>
            <a:r>
              <a:rPr lang="en-US" altLang="zh-TW" sz="2400" dirty="0" smtClean="0"/>
              <a:t>Machine-to-server</a:t>
            </a:r>
          </a:p>
          <a:p>
            <a:pPr lvl="1" eaLnBrk="1" hangingPunct="1"/>
            <a:r>
              <a:rPr lang="en-US" altLang="zh-TW" sz="2400" dirty="0" smtClean="0"/>
              <a:t>Machine-to-gateway-to-server</a:t>
            </a:r>
          </a:p>
          <a:p>
            <a:pPr eaLnBrk="1" hangingPunct="1"/>
            <a:r>
              <a:rPr lang="en-US" altLang="zh-TW" sz="2800" dirty="0" smtClean="0"/>
              <a:t>Machine Communication Scenarios</a:t>
            </a:r>
          </a:p>
          <a:p>
            <a:pPr lvl="1" eaLnBrk="1" hangingPunct="1"/>
            <a:r>
              <a:rPr lang="en-US" altLang="zh-TW" sz="2400" dirty="0" smtClean="0"/>
              <a:t>Rarely send data and device-originated only</a:t>
            </a:r>
          </a:p>
          <a:p>
            <a:pPr lvl="1" eaLnBrk="1" hangingPunct="1"/>
            <a:r>
              <a:rPr lang="en-US" altLang="zh-TW" sz="2400" dirty="0" smtClean="0"/>
              <a:t>Rarely send data but have to be reachable</a:t>
            </a:r>
          </a:p>
          <a:p>
            <a:pPr lvl="1" eaLnBrk="1" hangingPunct="1"/>
            <a:r>
              <a:rPr lang="en-US" altLang="zh-TW" sz="2400" dirty="0" smtClean="0"/>
              <a:t>Continuously need to send and receive data</a:t>
            </a:r>
          </a:p>
          <a:p>
            <a:pPr lvl="1" eaLnBrk="1" hangingPunct="1"/>
            <a:r>
              <a:rPr lang="en-US" altLang="zh-TW" sz="2400" dirty="0" smtClean="0"/>
              <a:t>Occasionally need to send data</a:t>
            </a:r>
          </a:p>
          <a:p>
            <a:pPr lvl="1" eaLnBrk="1" hangingPunct="1"/>
            <a:r>
              <a:rPr lang="en-US" altLang="zh-TW" sz="2400" dirty="0" smtClean="0"/>
              <a:t>High-bandwidth data such as video surveillance</a:t>
            </a:r>
          </a:p>
          <a:p>
            <a:pPr lvl="1" eaLnBrk="1" hangingPunct="1"/>
            <a:r>
              <a:rPr lang="en-US" altLang="zh-TW" sz="2400" dirty="0" smtClean="0"/>
              <a:t>Low-bandwidth data such as meter reading</a:t>
            </a:r>
          </a:p>
          <a:p>
            <a:pPr eaLnBrk="1" hangingPunct="1"/>
            <a:endParaRPr lang="en-US" altLang="zh-TW" dirty="0" smtClean="0"/>
          </a:p>
          <a:p>
            <a:pPr eaLnBrk="1" hangingPunct="1"/>
            <a:endParaRPr lang="en-US" altLang="zh-TW" dirty="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6</a:t>
            </a:fld>
            <a:endParaRPr lang="zh-TW" altLang="en-US"/>
          </a:p>
        </p:txBody>
      </p:sp>
    </p:spTree>
    <p:extLst>
      <p:ext uri="{BB962C8B-B14F-4D97-AF65-F5344CB8AC3E}">
        <p14:creationId xmlns:p14="http://schemas.microsoft.com/office/powerpoint/2010/main" val="3843591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Nwave</a:t>
            </a:r>
            <a:r>
              <a:rPr lang="en-US" altLang="zh-TW" dirty="0" smtClean="0"/>
              <a:t> (1)</a:t>
            </a:r>
            <a:endParaRPr lang="zh-TW" altLang="en-US" dirty="0"/>
          </a:p>
        </p:txBody>
      </p:sp>
      <p:sp>
        <p:nvSpPr>
          <p:cNvPr id="3" name="內容版面配置區 2"/>
          <p:cNvSpPr>
            <a:spLocks noGrp="1"/>
          </p:cNvSpPr>
          <p:nvPr>
            <p:ph idx="1"/>
          </p:nvPr>
        </p:nvSpPr>
        <p:spPr/>
        <p:txBody>
          <a:bodyPr>
            <a:normAutofit fontScale="77500" lnSpcReduction="20000"/>
          </a:bodyPr>
          <a:lstStyle/>
          <a:p>
            <a:r>
              <a:rPr lang="en-US" altLang="zh-TW" dirty="0" err="1"/>
              <a:t>Nwave</a:t>
            </a:r>
            <a:r>
              <a:rPr lang="en-US" altLang="zh-TW" dirty="0"/>
              <a:t> employs advanced de-modulation techniques to its network to co-exist within the ISM bands with other radio technologies without the risk of collisions and capacity problems.</a:t>
            </a:r>
          </a:p>
          <a:p>
            <a:r>
              <a:rPr lang="en-US" altLang="zh-TW" dirty="0"/>
              <a:t>Unlike some other IoT communications technologies that require the use of a mesh network, UNB is highly scalable, allowing for high capacity networks with a </a:t>
            </a:r>
            <a:r>
              <a:rPr lang="en-US" altLang="zh-TW" b="1" dirty="0"/>
              <a:t>simple star architecture</a:t>
            </a:r>
            <a:r>
              <a:rPr lang="en-US" altLang="zh-TW" dirty="0"/>
              <a:t>, whereby devices communicate directly with base station transceivers. </a:t>
            </a:r>
          </a:p>
          <a:p>
            <a:r>
              <a:rPr lang="en-US" altLang="zh-TW" dirty="0" err="1"/>
              <a:t>Nwave</a:t>
            </a:r>
            <a:r>
              <a:rPr lang="en-US" altLang="zh-TW" dirty="0"/>
              <a:t> ensures that data sent over its networks are secure, so its platform is suitable for use in applications where data privacy and security are critical.</a:t>
            </a:r>
          </a:p>
          <a:p>
            <a:endParaRPr lang="zh-TW" altLang="en-US" dirty="0"/>
          </a:p>
        </p:txBody>
      </p:sp>
      <p:sp>
        <p:nvSpPr>
          <p:cNvPr id="5" name="文字方塊 4"/>
          <p:cNvSpPr txBox="1"/>
          <p:nvPr/>
        </p:nvSpPr>
        <p:spPr>
          <a:xfrm>
            <a:off x="3543546" y="5746932"/>
            <a:ext cx="2393476" cy="369332"/>
          </a:xfrm>
          <a:prstGeom prst="rect">
            <a:avLst/>
          </a:prstGeom>
          <a:noFill/>
        </p:spPr>
        <p:txBody>
          <a:bodyPr wrap="none" rtlCol="0">
            <a:spAutoFit/>
          </a:bodyPr>
          <a:lstStyle/>
          <a:p>
            <a:r>
              <a:rPr lang="en-US" altLang="zh-TW" dirty="0" smtClean="0">
                <a:solidFill>
                  <a:prstClr val="black"/>
                </a:solidFill>
              </a:rPr>
              <a:t>Source: Nwave Website</a:t>
            </a:r>
            <a:endParaRPr lang="zh-TW" altLang="en-US" dirty="0">
              <a:solidFill>
                <a:prstClr val="black"/>
              </a:solidFill>
            </a:endParaRPr>
          </a:p>
        </p:txBody>
      </p:sp>
      <p:sp>
        <p:nvSpPr>
          <p:cNvPr id="6" name="投影片編號版面配置區 5"/>
          <p:cNvSpPr>
            <a:spLocks noGrp="1"/>
          </p:cNvSpPr>
          <p:nvPr>
            <p:ph type="sldNum" sz="quarter" idx="4"/>
          </p:nvPr>
        </p:nvSpPr>
        <p:spPr/>
        <p:txBody>
          <a:bodyPr/>
          <a:lstStyle/>
          <a:p>
            <a:fld id="{BC71E80C-9635-473D-9F26-B779060F2DD3}" type="slidenum">
              <a:rPr lang="zh-TW" altLang="en-US" smtClean="0">
                <a:solidFill>
                  <a:prstClr val="black"/>
                </a:solidFill>
              </a:rPr>
              <a:pPr/>
              <a:t>60</a:t>
            </a:fld>
            <a:endParaRPr lang="zh-TW" altLang="en-US">
              <a:solidFill>
                <a:prstClr val="black"/>
              </a:solidFill>
            </a:endParaRPr>
          </a:p>
        </p:txBody>
      </p:sp>
    </p:spTree>
    <p:extLst>
      <p:ext uri="{BB962C8B-B14F-4D97-AF65-F5344CB8AC3E}">
        <p14:creationId xmlns:p14="http://schemas.microsoft.com/office/powerpoint/2010/main" val="35061634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Nwave</a:t>
            </a:r>
            <a:r>
              <a:rPr lang="en-US" altLang="zh-TW" dirty="0"/>
              <a:t> </a:t>
            </a:r>
            <a:r>
              <a:rPr lang="en-US" altLang="zh-TW" dirty="0" smtClean="0"/>
              <a:t>(2)</a:t>
            </a:r>
            <a:endParaRPr lang="zh-TW" altLang="en-US" dirty="0"/>
          </a:p>
        </p:txBody>
      </p:sp>
      <p:sp>
        <p:nvSpPr>
          <p:cNvPr id="3" name="內容版面配置區 2"/>
          <p:cNvSpPr>
            <a:spLocks noGrp="1"/>
          </p:cNvSpPr>
          <p:nvPr>
            <p:ph idx="1"/>
          </p:nvPr>
        </p:nvSpPr>
        <p:spPr/>
        <p:txBody>
          <a:bodyPr>
            <a:normAutofit fontScale="77500" lnSpcReduction="20000"/>
          </a:bodyPr>
          <a:lstStyle/>
          <a:p>
            <a:r>
              <a:rPr lang="en-US" altLang="zh-TW" dirty="0" err="1"/>
              <a:t>Nwave</a:t>
            </a:r>
            <a:r>
              <a:rPr lang="en-US" altLang="zh-TW" dirty="0"/>
              <a:t> technology operates a </a:t>
            </a:r>
            <a:r>
              <a:rPr lang="en-US" altLang="zh-TW" u="sng" dirty="0"/>
              <a:t>Weightless-N</a:t>
            </a:r>
            <a:r>
              <a:rPr lang="en-US" altLang="zh-TW" dirty="0"/>
              <a:t> Smart City network in London. </a:t>
            </a:r>
          </a:p>
          <a:p>
            <a:r>
              <a:rPr lang="en-US" altLang="zh-TW" dirty="0"/>
              <a:t>Operating in sub-1GHz, license-exempt ISM spectrum using ultra narrow band (UNB) technology, Weightless-N offers best-in-class signal propagation characteristics, leading to </a:t>
            </a:r>
            <a:r>
              <a:rPr lang="en-US" altLang="zh-TW" b="1" dirty="0"/>
              <a:t>excellent range of several kilometers</a:t>
            </a:r>
            <a:r>
              <a:rPr lang="en-US" altLang="zh-TW" dirty="0"/>
              <a:t>, even in challenging urban environments such as the city of London. </a:t>
            </a:r>
          </a:p>
          <a:p>
            <a:r>
              <a:rPr lang="en-US" altLang="zh-TW" dirty="0"/>
              <a:t>Very low power consumption provides end points with </a:t>
            </a:r>
            <a:r>
              <a:rPr lang="en-US" altLang="zh-TW" b="1" dirty="0"/>
              <a:t>exceptionally long battery life measured in years </a:t>
            </a:r>
            <a:r>
              <a:rPr lang="en-US" altLang="zh-TW" dirty="0"/>
              <a:t>from small conventional cells.</a:t>
            </a:r>
          </a:p>
          <a:p>
            <a:r>
              <a:rPr lang="en-US" altLang="zh-TW" dirty="0"/>
              <a:t>Both terminal hardware and network costs are also minimized with leading edge design.</a:t>
            </a:r>
          </a:p>
          <a:p>
            <a:endParaRPr lang="zh-TW" altLang="en-US" dirty="0"/>
          </a:p>
        </p:txBody>
      </p:sp>
      <p:sp>
        <p:nvSpPr>
          <p:cNvPr id="5" name="文字方塊 4"/>
          <p:cNvSpPr txBox="1"/>
          <p:nvPr/>
        </p:nvSpPr>
        <p:spPr>
          <a:xfrm>
            <a:off x="3635896" y="5857038"/>
            <a:ext cx="2393476" cy="369332"/>
          </a:xfrm>
          <a:prstGeom prst="rect">
            <a:avLst/>
          </a:prstGeom>
          <a:noFill/>
        </p:spPr>
        <p:txBody>
          <a:bodyPr wrap="none" rtlCol="0">
            <a:spAutoFit/>
          </a:bodyPr>
          <a:lstStyle/>
          <a:p>
            <a:r>
              <a:rPr lang="en-US" altLang="zh-TW" dirty="0" smtClean="0">
                <a:solidFill>
                  <a:prstClr val="black"/>
                </a:solidFill>
              </a:rPr>
              <a:t>Source: Nwave Website</a:t>
            </a:r>
            <a:endParaRPr lang="zh-TW" altLang="en-US" dirty="0">
              <a:solidFill>
                <a:prstClr val="black"/>
              </a:solidFill>
            </a:endParaRPr>
          </a:p>
        </p:txBody>
      </p:sp>
      <p:sp>
        <p:nvSpPr>
          <p:cNvPr id="6" name="投影片編號版面配置區 5"/>
          <p:cNvSpPr>
            <a:spLocks noGrp="1"/>
          </p:cNvSpPr>
          <p:nvPr>
            <p:ph type="sldNum" sz="quarter" idx="4"/>
          </p:nvPr>
        </p:nvSpPr>
        <p:spPr/>
        <p:txBody>
          <a:bodyPr/>
          <a:lstStyle/>
          <a:p>
            <a:fld id="{BC71E80C-9635-473D-9F26-B779060F2DD3}" type="slidenum">
              <a:rPr lang="zh-TW" altLang="en-US" smtClean="0">
                <a:solidFill>
                  <a:prstClr val="black"/>
                </a:solidFill>
              </a:rPr>
              <a:pPr/>
              <a:t>61</a:t>
            </a:fld>
            <a:endParaRPr lang="zh-TW" altLang="en-US">
              <a:solidFill>
                <a:prstClr val="black"/>
              </a:solidFill>
            </a:endParaRPr>
          </a:p>
        </p:txBody>
      </p:sp>
    </p:spTree>
    <p:extLst>
      <p:ext uri="{BB962C8B-B14F-4D97-AF65-F5344CB8AC3E}">
        <p14:creationId xmlns:p14="http://schemas.microsoft.com/office/powerpoint/2010/main" val="26305446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24128" y="1484784"/>
            <a:ext cx="3538736" cy="3240360"/>
          </a:xfrm>
        </p:spPr>
        <p:txBody>
          <a:bodyPr>
            <a:normAutofit fontScale="90000"/>
          </a:bodyPr>
          <a:lstStyle/>
          <a:p>
            <a:r>
              <a:rPr lang="en-US" altLang="zh-TW" dirty="0" err="1" smtClean="0">
                <a:solidFill>
                  <a:schemeClr val="tx1"/>
                </a:solidFill>
              </a:rPr>
              <a:t>Comparion</a:t>
            </a:r>
            <a:r>
              <a:rPr lang="en-US" altLang="zh-TW" dirty="0" smtClean="0">
                <a:solidFill>
                  <a:schemeClr val="tx1"/>
                </a:solidFill>
              </a:rPr>
              <a:t> among </a:t>
            </a:r>
            <a:r>
              <a:rPr lang="en-US" altLang="zh-TW" dirty="0" err="1" smtClean="0">
                <a:solidFill>
                  <a:schemeClr val="tx1"/>
                </a:solidFill>
              </a:rPr>
              <a:t>LoRaWAN</a:t>
            </a:r>
            <a:r>
              <a:rPr lang="en-US" altLang="zh-TW" dirty="0" smtClean="0">
                <a:solidFill>
                  <a:schemeClr val="tx1"/>
                </a:solidFill>
              </a:rPr>
              <a:t>, </a:t>
            </a:r>
            <a:r>
              <a:rPr lang="en-US" altLang="zh-TW" dirty="0" err="1" smtClean="0">
                <a:solidFill>
                  <a:schemeClr val="tx1"/>
                </a:solidFill>
              </a:rPr>
              <a:t>NWave</a:t>
            </a:r>
            <a:r>
              <a:rPr lang="en-US" altLang="zh-TW" dirty="0" smtClean="0">
                <a:solidFill>
                  <a:schemeClr val="tx1"/>
                </a:solidFill>
              </a:rPr>
              <a:t>, </a:t>
            </a:r>
            <a:r>
              <a:rPr lang="en-US" altLang="zh-TW" dirty="0" err="1" smtClean="0">
                <a:solidFill>
                  <a:schemeClr val="tx1"/>
                </a:solidFill>
              </a:rPr>
              <a:t>Neul</a:t>
            </a:r>
            <a:r>
              <a:rPr lang="en-US" altLang="zh-TW" dirty="0" smtClean="0">
                <a:solidFill>
                  <a:schemeClr val="tx1"/>
                </a:solidFill>
              </a:rPr>
              <a:t> and </a:t>
            </a:r>
            <a:r>
              <a:rPr lang="en-US" altLang="zh-TW" dirty="0" err="1" smtClean="0">
                <a:solidFill>
                  <a:schemeClr val="tx1"/>
                </a:solidFill>
              </a:rPr>
              <a:t>Sigfox</a:t>
            </a:r>
            <a:endParaRPr lang="zh-TW" altLang="en-US" dirty="0">
              <a:solidFill>
                <a:schemeClr val="tx1"/>
              </a:solidFill>
            </a:endParaRP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62</a:t>
            </a:fld>
            <a:endParaRPr lang="zh-TW" altLang="en-US"/>
          </a:p>
        </p:txBody>
      </p:sp>
      <p:graphicFrame>
        <p:nvGraphicFramePr>
          <p:cNvPr id="4" name="表格 3"/>
          <p:cNvGraphicFramePr>
            <a:graphicFrameLocks noGrp="1"/>
          </p:cNvGraphicFramePr>
          <p:nvPr>
            <p:extLst>
              <p:ext uri="{D42A27DB-BD31-4B8C-83A1-F6EECF244321}">
                <p14:modId xmlns:p14="http://schemas.microsoft.com/office/powerpoint/2010/main" val="2525554338"/>
              </p:ext>
            </p:extLst>
          </p:nvPr>
        </p:nvGraphicFramePr>
        <p:xfrm>
          <a:off x="827584" y="292843"/>
          <a:ext cx="5048250" cy="6146800"/>
        </p:xfrm>
        <a:graphic>
          <a:graphicData uri="http://schemas.openxmlformats.org/drawingml/2006/table">
            <a:tbl>
              <a:tblPr firstRow="1" bandRow="1">
                <a:tableStyleId>{5C22544A-7EE6-4342-B048-85BDC9FD1C3A}</a:tableStyleId>
              </a:tblPr>
              <a:tblGrid>
                <a:gridCol w="1009650"/>
                <a:gridCol w="1009650"/>
                <a:gridCol w="1009650"/>
                <a:gridCol w="1009650"/>
                <a:gridCol w="1009650"/>
              </a:tblGrid>
              <a:tr h="370840">
                <a:tc>
                  <a:txBody>
                    <a:bodyPr/>
                    <a:lstStyle/>
                    <a:p>
                      <a:endParaRPr lang="zh-TW" altLang="en-US" dirty="0"/>
                    </a:p>
                  </a:txBody>
                  <a:tcPr/>
                </a:tc>
                <a:tc>
                  <a:txBody>
                    <a:bodyPr/>
                    <a:lstStyle/>
                    <a:p>
                      <a:r>
                        <a:rPr lang="en-US" altLang="zh-TW" dirty="0" err="1" smtClean="0"/>
                        <a:t>LoRa</a:t>
                      </a:r>
                      <a:endParaRPr lang="zh-TW" altLang="en-US" dirty="0"/>
                    </a:p>
                  </a:txBody>
                  <a:tcPr/>
                </a:tc>
                <a:tc>
                  <a:txBody>
                    <a:bodyPr/>
                    <a:lstStyle/>
                    <a:p>
                      <a:r>
                        <a:rPr lang="en-US" altLang="zh-TW" dirty="0" err="1" smtClean="0"/>
                        <a:t>NWave</a:t>
                      </a:r>
                      <a:endParaRPr lang="zh-TW" altLang="en-US" dirty="0"/>
                    </a:p>
                  </a:txBody>
                  <a:tcPr/>
                </a:tc>
                <a:tc>
                  <a:txBody>
                    <a:bodyPr/>
                    <a:lstStyle/>
                    <a:p>
                      <a:r>
                        <a:rPr lang="en-US" altLang="zh-TW" dirty="0" err="1" smtClean="0"/>
                        <a:t>Neul</a:t>
                      </a:r>
                      <a:endParaRPr lang="zh-TW" altLang="en-US" dirty="0"/>
                    </a:p>
                  </a:txBody>
                  <a:tcPr/>
                </a:tc>
                <a:tc>
                  <a:txBody>
                    <a:bodyPr/>
                    <a:lstStyle/>
                    <a:p>
                      <a:r>
                        <a:rPr lang="en-US" altLang="zh-TW" dirty="0" err="1" smtClean="0"/>
                        <a:t>Sigfox</a:t>
                      </a:r>
                      <a:endParaRPr lang="zh-TW" altLang="en-US" dirty="0"/>
                    </a:p>
                  </a:txBody>
                  <a:tcPr/>
                </a:tc>
              </a:tr>
              <a:tr h="370840">
                <a:tc>
                  <a:txBody>
                    <a:bodyPr/>
                    <a:lstStyle/>
                    <a:p>
                      <a:r>
                        <a:rPr lang="en-US" altLang="zh-TW" sz="1200" dirty="0" smtClean="0"/>
                        <a:t>Architecture &amp; Topology</a:t>
                      </a:r>
                      <a:endParaRPr lang="zh-TW" altLang="en-US" sz="1200" dirty="0"/>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Star-of-stars</a:t>
                      </a:r>
                      <a:r>
                        <a:rPr lang="en-US" altLang="zh-TW" sz="1100" kern="1200" baseline="0" dirty="0" smtClean="0">
                          <a:solidFill>
                            <a:schemeClr val="dk1"/>
                          </a:solidFill>
                          <a:latin typeface="+mn-lt"/>
                          <a:ea typeface="+mn-ea"/>
                          <a:cs typeface="+mn-cs"/>
                        </a:rPr>
                        <a:t> topology</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Star Topology</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Star Topology</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Star Topology</a:t>
                      </a:r>
                      <a:endParaRPr lang="zh-TW" altLang="en-US" sz="1100" kern="1200" dirty="0">
                        <a:solidFill>
                          <a:schemeClr val="dk1"/>
                        </a:solidFill>
                        <a:latin typeface="+mn-lt"/>
                        <a:ea typeface="+mn-ea"/>
                        <a:cs typeface="+mn-cs"/>
                      </a:endParaRPr>
                    </a:p>
                  </a:txBody>
                  <a:tcPr/>
                </a:tc>
              </a:tr>
              <a:tr h="370840">
                <a:tc>
                  <a:txBody>
                    <a:bodyPr/>
                    <a:lstStyle/>
                    <a:p>
                      <a:r>
                        <a:rPr lang="en-US" altLang="zh-TW" sz="1200" dirty="0" smtClean="0"/>
                        <a:t>Wireless Technologies</a:t>
                      </a:r>
                    </a:p>
                    <a:p>
                      <a:endParaRPr lang="en-US" altLang="zh-TW" sz="1200" dirty="0" smtClean="0"/>
                    </a:p>
                    <a:p>
                      <a:r>
                        <a:rPr lang="en-US" altLang="zh-TW" sz="1200" dirty="0" smtClean="0"/>
                        <a:t>*Adaptive Data Rate </a:t>
                      </a:r>
                      <a:endParaRPr lang="zh-TW" altLang="en-US" sz="1200" dirty="0"/>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Spread </a:t>
                      </a:r>
                      <a:r>
                        <a:rPr lang="en-US" altLang="zh-TW" sz="1100" kern="1200" baseline="0" dirty="0" smtClean="0">
                          <a:solidFill>
                            <a:schemeClr val="dk1"/>
                          </a:solidFill>
                          <a:latin typeface="+mn-lt"/>
                          <a:ea typeface="+mn-ea"/>
                          <a:cs typeface="+mn-cs"/>
                        </a:rPr>
                        <a:t>spectrum, ADR* 0.3-50kbps, ISM band, point-to-point and multicast</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UNB, </a:t>
                      </a:r>
                      <a:r>
                        <a:rPr lang="en-US" altLang="zh-TW" sz="1100" kern="1200" dirty="0" err="1" smtClean="0">
                          <a:solidFill>
                            <a:schemeClr val="dk1"/>
                          </a:solidFill>
                          <a:latin typeface="+mn-lt"/>
                          <a:ea typeface="+mn-ea"/>
                          <a:cs typeface="+mn-cs"/>
                        </a:rPr>
                        <a:t>Nwave</a:t>
                      </a:r>
                      <a:r>
                        <a:rPr lang="en-US" altLang="zh-TW" sz="1100" kern="1200" dirty="0" smtClean="0">
                          <a:solidFill>
                            <a:schemeClr val="dk1"/>
                          </a:solidFill>
                          <a:latin typeface="+mn-lt"/>
                          <a:ea typeface="+mn-ea"/>
                          <a:cs typeface="+mn-cs"/>
                        </a:rPr>
                        <a:t> software-defined radio,</a:t>
                      </a:r>
                      <a:r>
                        <a:rPr lang="en-US" altLang="zh-TW" sz="1100" kern="1200" baseline="0" dirty="0" smtClean="0">
                          <a:solidFill>
                            <a:schemeClr val="dk1"/>
                          </a:solidFill>
                          <a:latin typeface="+mn-lt"/>
                          <a:ea typeface="+mn-ea"/>
                          <a:cs typeface="+mn-cs"/>
                        </a:rPr>
                        <a:t> </a:t>
                      </a:r>
                      <a:r>
                        <a:rPr lang="en-US" altLang="zh-TW" sz="1100" kern="1200" dirty="0" smtClean="0">
                          <a:solidFill>
                            <a:schemeClr val="dk1"/>
                          </a:solidFill>
                          <a:latin typeface="+mn-lt"/>
                          <a:ea typeface="+mn-ea"/>
                          <a:cs typeface="+mn-cs"/>
                        </a:rPr>
                        <a:t>in sub-GHz license-exempt spectrum</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ISM band (868/902MHz), TV white space,</a:t>
                      </a:r>
                      <a:r>
                        <a:rPr lang="en-US" altLang="zh-TW" sz="1100" kern="1200" baseline="0" dirty="0" smtClean="0">
                          <a:solidFill>
                            <a:schemeClr val="dk1"/>
                          </a:solidFill>
                          <a:latin typeface="+mn-lt"/>
                          <a:ea typeface="+mn-ea"/>
                          <a:cs typeface="+mn-cs"/>
                        </a:rPr>
                        <a:t>  or licensed sub-GHz</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UNB, ISM band, payload 12 bytes, up to 100 bps,</a:t>
                      </a:r>
                      <a:r>
                        <a:rPr lang="en-US" altLang="zh-TW" sz="1100" kern="1200" baseline="0" dirty="0" smtClean="0">
                          <a:solidFill>
                            <a:schemeClr val="dk1"/>
                          </a:solidFill>
                          <a:latin typeface="+mn-lt"/>
                          <a:ea typeface="+mn-ea"/>
                          <a:cs typeface="+mn-cs"/>
                        </a:rPr>
                        <a:t> </a:t>
                      </a:r>
                      <a:r>
                        <a:rPr lang="en-US" altLang="zh-TW" sz="1100" kern="1200" baseline="0" dirty="0" err="1" smtClean="0">
                          <a:solidFill>
                            <a:schemeClr val="dk1"/>
                          </a:solidFill>
                          <a:latin typeface="+mn-lt"/>
                          <a:ea typeface="+mn-ea"/>
                          <a:cs typeface="+mn-cs"/>
                        </a:rPr>
                        <a:t>Sigfox</a:t>
                      </a:r>
                      <a:r>
                        <a:rPr lang="en-US" altLang="zh-TW" sz="1100" kern="1200" baseline="0" dirty="0" smtClean="0">
                          <a:solidFill>
                            <a:schemeClr val="dk1"/>
                          </a:solidFill>
                          <a:latin typeface="+mn-lt"/>
                          <a:ea typeface="+mn-ea"/>
                          <a:cs typeface="+mn-cs"/>
                        </a:rPr>
                        <a:t> protocol</a:t>
                      </a:r>
                      <a:endParaRPr lang="zh-TW" altLang="en-US" sz="1100" kern="1200" dirty="0">
                        <a:solidFill>
                          <a:schemeClr val="dk1"/>
                        </a:solidFill>
                        <a:latin typeface="+mn-lt"/>
                        <a:ea typeface="+mn-ea"/>
                        <a:cs typeface="+mn-cs"/>
                      </a:endParaRPr>
                    </a:p>
                  </a:txBody>
                  <a:tcPr/>
                </a:tc>
              </a:tr>
              <a:tr h="370840">
                <a:tc>
                  <a:txBody>
                    <a:bodyPr/>
                    <a:lstStyle/>
                    <a:p>
                      <a:r>
                        <a:rPr lang="en-US" altLang="zh-TW" sz="1200" dirty="0" smtClean="0"/>
                        <a:t>Base Station Functionality</a:t>
                      </a:r>
                      <a:endParaRPr lang="zh-TW" altLang="en-US" sz="1200" dirty="0"/>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3~8/15~45 Km, 1M</a:t>
                      </a:r>
                      <a:r>
                        <a:rPr lang="en-US" altLang="zh-TW" sz="1100" kern="1200" baseline="0" dirty="0" smtClean="0">
                          <a:solidFill>
                            <a:schemeClr val="dk1"/>
                          </a:solidFill>
                          <a:latin typeface="+mn-lt"/>
                          <a:ea typeface="+mn-ea"/>
                          <a:cs typeface="+mn-cs"/>
                        </a:rPr>
                        <a:t> nodes</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10~30 Km, 1M</a:t>
                      </a:r>
                      <a:r>
                        <a:rPr lang="en-US" altLang="zh-TW" sz="1100" kern="1200" baseline="0" dirty="0" smtClean="0">
                          <a:solidFill>
                            <a:schemeClr val="dk1"/>
                          </a:solidFill>
                          <a:latin typeface="+mn-lt"/>
                          <a:ea typeface="+mn-ea"/>
                          <a:cs typeface="+mn-cs"/>
                        </a:rPr>
                        <a:t> nodes</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err="1" smtClean="0">
                          <a:solidFill>
                            <a:schemeClr val="dk1"/>
                          </a:solidFill>
                          <a:latin typeface="+mn-lt"/>
                          <a:ea typeface="+mn-ea"/>
                          <a:cs typeface="+mn-cs"/>
                        </a:rPr>
                        <a:t>NeulNET</a:t>
                      </a:r>
                      <a:r>
                        <a:rPr lang="en-US" altLang="zh-TW" sz="1100" kern="1200" dirty="0" smtClean="0">
                          <a:solidFill>
                            <a:schemeClr val="dk1"/>
                          </a:solidFill>
                          <a:latin typeface="+mn-lt"/>
                          <a:ea typeface="+mn-ea"/>
                          <a:cs typeface="+mn-cs"/>
                        </a:rPr>
                        <a:t>, 10</a:t>
                      </a:r>
                      <a:r>
                        <a:rPr lang="en-US" altLang="zh-TW" sz="1100" kern="1200" baseline="0" dirty="0" smtClean="0">
                          <a:solidFill>
                            <a:schemeClr val="dk1"/>
                          </a:solidFill>
                          <a:latin typeface="+mn-lt"/>
                          <a:ea typeface="+mn-ea"/>
                          <a:cs typeface="+mn-cs"/>
                        </a:rPr>
                        <a:t> </a:t>
                      </a:r>
                      <a:r>
                        <a:rPr lang="en-US" altLang="zh-TW" sz="1100" kern="1200" dirty="0" smtClean="0">
                          <a:solidFill>
                            <a:schemeClr val="dk1"/>
                          </a:solidFill>
                          <a:latin typeface="+mn-lt"/>
                          <a:ea typeface="+mn-ea"/>
                          <a:cs typeface="+mn-cs"/>
                        </a:rPr>
                        <a:t>Km</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3~10/</a:t>
                      </a:r>
                      <a:r>
                        <a:rPr lang="en-US" altLang="zh-TW" sz="1100" kern="1200" baseline="0" dirty="0" smtClean="0">
                          <a:solidFill>
                            <a:schemeClr val="dk1"/>
                          </a:solidFill>
                          <a:latin typeface="+mn-lt"/>
                          <a:ea typeface="+mn-ea"/>
                          <a:cs typeface="+mn-cs"/>
                        </a:rPr>
                        <a:t> </a:t>
                      </a:r>
                      <a:r>
                        <a:rPr lang="en-US" altLang="zh-TW" sz="1100" kern="1200" dirty="0" smtClean="0">
                          <a:solidFill>
                            <a:schemeClr val="dk1"/>
                          </a:solidFill>
                          <a:latin typeface="+mn-lt"/>
                          <a:ea typeface="+mn-ea"/>
                          <a:cs typeface="+mn-cs"/>
                        </a:rPr>
                        <a:t>30 ~50Km/1M</a:t>
                      </a:r>
                      <a:r>
                        <a:rPr lang="en-US" altLang="zh-TW" sz="1100" kern="1200" baseline="0" dirty="0" smtClean="0">
                          <a:solidFill>
                            <a:schemeClr val="dk1"/>
                          </a:solidFill>
                          <a:latin typeface="+mn-lt"/>
                          <a:ea typeface="+mn-ea"/>
                          <a:cs typeface="+mn-cs"/>
                        </a:rPr>
                        <a:t>n</a:t>
                      </a:r>
                      <a:endParaRPr lang="zh-TW" altLang="en-US" sz="1100" kern="1200" dirty="0">
                        <a:solidFill>
                          <a:schemeClr val="dk1"/>
                        </a:solidFill>
                        <a:latin typeface="+mn-lt"/>
                        <a:ea typeface="+mn-ea"/>
                        <a:cs typeface="+mn-cs"/>
                      </a:endParaRPr>
                    </a:p>
                  </a:txBody>
                  <a:tcPr/>
                </a:tc>
              </a:tr>
              <a:tr h="370840">
                <a:tc>
                  <a:txBody>
                    <a:bodyPr/>
                    <a:lstStyle/>
                    <a:p>
                      <a:r>
                        <a:rPr lang="en-US" altLang="zh-TW" sz="1200" dirty="0" smtClean="0"/>
                        <a:t>BS and Device</a:t>
                      </a:r>
                      <a:r>
                        <a:rPr lang="en-US" altLang="zh-TW" sz="1200" baseline="0" dirty="0" smtClean="0"/>
                        <a:t> </a:t>
                      </a:r>
                      <a:r>
                        <a:rPr lang="en-US" altLang="zh-TW" sz="1200" dirty="0" smtClean="0"/>
                        <a:t>Cost</a:t>
                      </a:r>
                      <a:endParaRPr lang="zh-TW" altLang="en-US" sz="1200" dirty="0"/>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B $4980 Euros </a:t>
                      </a:r>
                    </a:p>
                    <a:p>
                      <a:pPr marL="0" algn="l" defTabSz="914400" rtl="0" eaLnBrk="1" latinLnBrk="0" hangingPunct="1"/>
                      <a:r>
                        <a:rPr lang="en-US" altLang="zh-TW" sz="1100" kern="1200" baseline="0" dirty="0" smtClean="0">
                          <a:solidFill>
                            <a:schemeClr val="dk1"/>
                          </a:solidFill>
                          <a:latin typeface="+mn-lt"/>
                          <a:ea typeface="+mn-ea"/>
                          <a:cs typeface="+mn-cs"/>
                        </a:rPr>
                        <a:t>3 class devices</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D &lt; $8</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D (Iceni)  $4</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B 3000 Euros</a:t>
                      </a:r>
                    </a:p>
                    <a:p>
                      <a:pPr marL="0" algn="l" defTabSz="914400" rtl="0" eaLnBrk="1" latinLnBrk="0" hangingPunct="1"/>
                      <a:r>
                        <a:rPr lang="en-US" altLang="zh-TW" sz="1100" kern="1200" dirty="0" smtClean="0">
                          <a:solidFill>
                            <a:schemeClr val="dk1"/>
                          </a:solidFill>
                          <a:latin typeface="+mn-lt"/>
                          <a:ea typeface="+mn-ea"/>
                          <a:cs typeface="+mn-cs"/>
                        </a:rPr>
                        <a:t>D  &lt; US$3</a:t>
                      </a:r>
                      <a:endParaRPr lang="zh-TW" altLang="en-US" sz="1100" kern="1200" dirty="0">
                        <a:solidFill>
                          <a:schemeClr val="dk1"/>
                        </a:solidFill>
                        <a:latin typeface="+mn-lt"/>
                        <a:ea typeface="+mn-ea"/>
                        <a:cs typeface="+mn-cs"/>
                      </a:endParaRPr>
                    </a:p>
                  </a:txBody>
                  <a:tcPr/>
                </a:tc>
              </a:tr>
              <a:tr h="370840">
                <a:tc>
                  <a:txBody>
                    <a:bodyPr/>
                    <a:lstStyle/>
                    <a:p>
                      <a:r>
                        <a:rPr lang="en-US" altLang="zh-TW" sz="1200" dirty="0" smtClean="0"/>
                        <a:t>Security Support</a:t>
                      </a:r>
                      <a:endParaRPr lang="zh-TW" altLang="en-US" sz="1200" dirty="0"/>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Network/</a:t>
                      </a:r>
                      <a:r>
                        <a:rPr lang="en-US" altLang="zh-TW" sz="1100" kern="1200" baseline="0" dirty="0" smtClean="0">
                          <a:solidFill>
                            <a:schemeClr val="dk1"/>
                          </a:solidFill>
                          <a:latin typeface="+mn-lt"/>
                          <a:ea typeface="+mn-ea"/>
                          <a:cs typeface="+mn-cs"/>
                        </a:rPr>
                        <a:t> application/ device keys</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err="1" smtClean="0">
                          <a:solidFill>
                            <a:schemeClr val="dk1"/>
                          </a:solidFill>
                          <a:latin typeface="+mn-lt"/>
                          <a:ea typeface="+mn-ea"/>
                          <a:cs typeface="+mn-cs"/>
                        </a:rPr>
                        <a:t>NWave</a:t>
                      </a:r>
                      <a:r>
                        <a:rPr lang="en-US" altLang="zh-TW" sz="1100" kern="1200" dirty="0" smtClean="0">
                          <a:solidFill>
                            <a:schemeClr val="dk1"/>
                          </a:solidFill>
                          <a:latin typeface="+mn-lt"/>
                          <a:ea typeface="+mn-ea"/>
                          <a:cs typeface="+mn-cs"/>
                        </a:rPr>
                        <a:t> security</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AES</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AES</a:t>
                      </a:r>
                      <a:endParaRPr lang="zh-TW" altLang="en-US" sz="1100" kern="1200" dirty="0">
                        <a:solidFill>
                          <a:schemeClr val="dk1"/>
                        </a:solidFill>
                        <a:latin typeface="+mn-lt"/>
                        <a:ea typeface="+mn-ea"/>
                        <a:cs typeface="+mn-cs"/>
                      </a:endParaRPr>
                    </a:p>
                  </a:txBody>
                  <a:tcPr/>
                </a:tc>
              </a:tr>
              <a:tr h="370840">
                <a:tc>
                  <a:txBody>
                    <a:bodyPr/>
                    <a:lstStyle/>
                    <a:p>
                      <a:r>
                        <a:rPr lang="en-US" altLang="zh-TW" sz="1200" dirty="0" smtClean="0"/>
                        <a:t>Backend</a:t>
                      </a:r>
                      <a:r>
                        <a:rPr lang="en-US" altLang="zh-TW" sz="1200" baseline="0" dirty="0" smtClean="0"/>
                        <a:t> Support</a:t>
                      </a:r>
                      <a:endParaRPr lang="zh-TW" altLang="en-US" sz="1200" dirty="0"/>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Backend</a:t>
                      </a:r>
                      <a:r>
                        <a:rPr lang="en-US" altLang="zh-TW" sz="1100" kern="1200" baseline="0" dirty="0" smtClean="0">
                          <a:solidFill>
                            <a:schemeClr val="dk1"/>
                          </a:solidFill>
                          <a:latin typeface="+mn-lt"/>
                          <a:ea typeface="+mn-ea"/>
                          <a:cs typeface="+mn-cs"/>
                        </a:rPr>
                        <a:t> server</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Backend server</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Data cloud (</a:t>
                      </a:r>
                      <a:r>
                        <a:rPr lang="en-US" altLang="zh-TW" sz="1100" kern="1200" dirty="0" err="1" smtClean="0">
                          <a:solidFill>
                            <a:schemeClr val="dk1"/>
                          </a:solidFill>
                          <a:latin typeface="+mn-lt"/>
                          <a:ea typeface="+mn-ea"/>
                          <a:cs typeface="+mn-cs"/>
                        </a:rPr>
                        <a:t>NaaS</a:t>
                      </a:r>
                      <a:r>
                        <a:rPr lang="en-US" altLang="zh-TW" sz="1100" kern="1200" dirty="0" smtClean="0">
                          <a:solidFill>
                            <a:schemeClr val="dk1"/>
                          </a:solidFill>
                          <a:latin typeface="+mn-lt"/>
                          <a:ea typeface="+mn-ea"/>
                          <a:cs typeface="+mn-cs"/>
                        </a:rPr>
                        <a:t>),</a:t>
                      </a:r>
                      <a:r>
                        <a:rPr lang="en-US" altLang="zh-TW" sz="1100" kern="1200" baseline="0" dirty="0" smtClean="0">
                          <a:solidFill>
                            <a:schemeClr val="dk1"/>
                          </a:solidFill>
                          <a:latin typeface="+mn-lt"/>
                          <a:ea typeface="+mn-ea"/>
                          <a:cs typeface="+mn-cs"/>
                        </a:rPr>
                        <a:t> billing, DM, OSS/BSS</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err="1" smtClean="0">
                          <a:solidFill>
                            <a:schemeClr val="dk1"/>
                          </a:solidFill>
                          <a:latin typeface="+mn-lt"/>
                          <a:ea typeface="+mn-ea"/>
                          <a:cs typeface="+mn-cs"/>
                        </a:rPr>
                        <a:t>Sigfox</a:t>
                      </a:r>
                      <a:r>
                        <a:rPr lang="en-US" altLang="zh-TW" sz="1100" kern="1200" dirty="0" smtClean="0">
                          <a:solidFill>
                            <a:schemeClr val="dk1"/>
                          </a:solidFill>
                          <a:latin typeface="+mn-lt"/>
                          <a:ea typeface="+mn-ea"/>
                          <a:cs typeface="+mn-cs"/>
                        </a:rPr>
                        <a:t> OSS/BSS</a:t>
                      </a:r>
                      <a:endParaRPr lang="zh-TW" altLang="en-US" sz="1100" kern="1200" dirty="0">
                        <a:solidFill>
                          <a:schemeClr val="dk1"/>
                        </a:solidFill>
                        <a:latin typeface="+mn-lt"/>
                        <a:ea typeface="+mn-ea"/>
                        <a:cs typeface="+mn-cs"/>
                      </a:endParaRPr>
                    </a:p>
                  </a:txBody>
                  <a:tcPr/>
                </a:tc>
              </a:tr>
              <a:tr h="370840">
                <a:tc>
                  <a:txBody>
                    <a:bodyPr/>
                    <a:lstStyle/>
                    <a:p>
                      <a:r>
                        <a:rPr lang="en-US" altLang="zh-TW" sz="1200" dirty="0" smtClean="0"/>
                        <a:t>Applications</a:t>
                      </a:r>
                      <a:endParaRPr lang="zh-TW" altLang="en-US" sz="1200" dirty="0"/>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Healthcare, Tracker,</a:t>
                      </a:r>
                      <a:r>
                        <a:rPr lang="en-US" altLang="zh-TW" sz="1100" kern="1200" baseline="0" dirty="0" smtClean="0">
                          <a:solidFill>
                            <a:schemeClr val="dk1"/>
                          </a:solidFill>
                          <a:latin typeface="+mn-lt"/>
                          <a:ea typeface="+mn-ea"/>
                          <a:cs typeface="+mn-cs"/>
                        </a:rPr>
                        <a:t> agriculture, lighting</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Smart</a:t>
                      </a:r>
                      <a:r>
                        <a:rPr lang="en-US" altLang="zh-TW" sz="1100" kern="1200" baseline="0" dirty="0" smtClean="0">
                          <a:solidFill>
                            <a:schemeClr val="dk1"/>
                          </a:solidFill>
                          <a:latin typeface="+mn-lt"/>
                          <a:ea typeface="+mn-ea"/>
                          <a:cs typeface="+mn-cs"/>
                        </a:rPr>
                        <a:t> parking, smart meter, smart agriculture</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Waste mgmt., Pest control, wind energy</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Car theft detector, water</a:t>
                      </a:r>
                      <a:r>
                        <a:rPr lang="en-US" altLang="zh-TW" sz="1100" kern="1200" baseline="0" dirty="0" smtClean="0">
                          <a:solidFill>
                            <a:schemeClr val="dk1"/>
                          </a:solidFill>
                          <a:latin typeface="+mn-lt"/>
                          <a:ea typeface="+mn-ea"/>
                          <a:cs typeface="+mn-cs"/>
                        </a:rPr>
                        <a:t> meter, valve control</a:t>
                      </a:r>
                      <a:endParaRPr lang="zh-TW" altLang="en-US" sz="1100" kern="1200" dirty="0">
                        <a:solidFill>
                          <a:schemeClr val="dk1"/>
                        </a:solidFill>
                        <a:latin typeface="+mn-lt"/>
                        <a:ea typeface="+mn-ea"/>
                        <a:cs typeface="+mn-cs"/>
                      </a:endParaRPr>
                    </a:p>
                  </a:txBody>
                  <a:tcPr/>
                </a:tc>
              </a:tr>
              <a:tr h="370840">
                <a:tc>
                  <a:txBody>
                    <a:bodyPr/>
                    <a:lstStyle/>
                    <a:p>
                      <a:r>
                        <a:rPr lang="en-US" altLang="zh-TW" sz="1200" dirty="0" smtClean="0"/>
                        <a:t>Standards</a:t>
                      </a:r>
                      <a:endParaRPr lang="zh-TW" altLang="en-US" sz="1200" dirty="0"/>
                    </a:p>
                  </a:txBody>
                  <a:tcPr/>
                </a:tc>
                <a:tc>
                  <a:txBody>
                    <a:bodyPr/>
                    <a:lstStyle/>
                    <a:p>
                      <a:pPr marL="0" algn="l" defTabSz="914400" rtl="0" eaLnBrk="1" latinLnBrk="0" hangingPunct="1"/>
                      <a:r>
                        <a:rPr lang="en-US" altLang="zh-TW" sz="1100" kern="1200" dirty="0" err="1" smtClean="0">
                          <a:solidFill>
                            <a:schemeClr val="dk1"/>
                          </a:solidFill>
                          <a:latin typeface="+mn-lt"/>
                          <a:ea typeface="+mn-ea"/>
                          <a:cs typeface="+mn-cs"/>
                        </a:rPr>
                        <a:t>LoRaWAN</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Weightless-N,</a:t>
                      </a:r>
                    </a:p>
                    <a:p>
                      <a:pPr marL="0" algn="l" defTabSz="914400" rtl="0" eaLnBrk="1" latinLnBrk="0" hangingPunct="1"/>
                      <a:r>
                        <a:rPr lang="en-US" altLang="zh-TW" sz="1100" kern="1200" dirty="0" smtClean="0">
                          <a:solidFill>
                            <a:schemeClr val="dk1"/>
                          </a:solidFill>
                          <a:latin typeface="+mn-lt"/>
                          <a:ea typeface="+mn-ea"/>
                          <a:cs typeface="+mn-cs"/>
                        </a:rPr>
                        <a:t>30</a:t>
                      </a:r>
                      <a:r>
                        <a:rPr lang="en-US" altLang="zh-TW" sz="1100" kern="1200" baseline="0" dirty="0" smtClean="0">
                          <a:solidFill>
                            <a:schemeClr val="dk1"/>
                          </a:solidFill>
                          <a:latin typeface="+mn-lt"/>
                          <a:ea typeface="+mn-ea"/>
                          <a:cs typeface="+mn-cs"/>
                        </a:rPr>
                        <a:t>k~100k bps</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Weightless-N, -W, -P (P: 16Mbps)</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endParaRPr lang="zh-TW" altLang="en-US" sz="1100" kern="1200" dirty="0">
                        <a:solidFill>
                          <a:schemeClr val="dk1"/>
                        </a:solidFill>
                        <a:latin typeface="+mn-lt"/>
                        <a:ea typeface="+mn-ea"/>
                        <a:cs typeface="+mn-cs"/>
                      </a:endParaRPr>
                    </a:p>
                  </a:txBody>
                  <a:tcPr/>
                </a:tc>
              </a:tr>
              <a:tr h="370840">
                <a:tc>
                  <a:txBody>
                    <a:bodyPr/>
                    <a:lstStyle/>
                    <a:p>
                      <a:r>
                        <a:rPr lang="en-US" altLang="zh-TW" sz="1200" dirty="0" smtClean="0"/>
                        <a:t>Deployment Field</a:t>
                      </a:r>
                      <a:endParaRPr lang="zh-TW" altLang="en-US" sz="1200" dirty="0"/>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USA, France, Netherlands</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London,</a:t>
                      </a:r>
                      <a:r>
                        <a:rPr lang="en-US" altLang="zh-TW" sz="1100" kern="1200" baseline="0" dirty="0" smtClean="0">
                          <a:solidFill>
                            <a:schemeClr val="dk1"/>
                          </a:solidFill>
                          <a:latin typeface="+mn-lt"/>
                          <a:ea typeface="+mn-ea"/>
                          <a:cs typeface="+mn-cs"/>
                        </a:rPr>
                        <a:t> UK</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dirty="0" smtClean="0">
                          <a:solidFill>
                            <a:schemeClr val="dk1"/>
                          </a:solidFill>
                          <a:latin typeface="+mn-lt"/>
                          <a:ea typeface="+mn-ea"/>
                          <a:cs typeface="+mn-cs"/>
                        </a:rPr>
                        <a:t>Smart</a:t>
                      </a:r>
                      <a:r>
                        <a:rPr lang="en-US" altLang="zh-TW" sz="1100" kern="1200" baseline="0" dirty="0" smtClean="0">
                          <a:solidFill>
                            <a:schemeClr val="dk1"/>
                          </a:solidFill>
                          <a:latin typeface="+mn-lt"/>
                          <a:ea typeface="+mn-ea"/>
                          <a:cs typeface="+mn-cs"/>
                        </a:rPr>
                        <a:t> city - Milton Keynes, UK</a:t>
                      </a:r>
                      <a:endParaRPr lang="zh-TW" altLang="en-US" sz="1100" kern="1200" dirty="0">
                        <a:solidFill>
                          <a:schemeClr val="dk1"/>
                        </a:solidFill>
                        <a:latin typeface="+mn-lt"/>
                        <a:ea typeface="+mn-ea"/>
                        <a:cs typeface="+mn-cs"/>
                      </a:endParaRPr>
                    </a:p>
                  </a:txBody>
                  <a:tcPr/>
                </a:tc>
                <a:tc>
                  <a:txBody>
                    <a:bodyPr/>
                    <a:lstStyle/>
                    <a:p>
                      <a:pPr marL="0" algn="l" defTabSz="914400" rtl="0" eaLnBrk="1" latinLnBrk="0" hangingPunct="1"/>
                      <a:r>
                        <a:rPr lang="en-US" altLang="zh-TW" sz="1100" kern="1200" baseline="0" dirty="0" smtClean="0">
                          <a:solidFill>
                            <a:schemeClr val="dk1"/>
                          </a:solidFill>
                          <a:latin typeface="+mn-lt"/>
                          <a:ea typeface="+mn-ea"/>
                          <a:cs typeface="+mn-cs"/>
                        </a:rPr>
                        <a:t>Netherlands, France, UK, Spain and USA</a:t>
                      </a:r>
                      <a:endParaRPr lang="zh-TW" altLang="en-US" sz="11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1107601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2708920"/>
            <a:ext cx="8229600" cy="936104"/>
          </a:xfrm>
        </p:spPr>
        <p:txBody>
          <a:bodyPr>
            <a:normAutofit/>
          </a:bodyPr>
          <a:lstStyle/>
          <a:p>
            <a:r>
              <a:rPr lang="en-US" altLang="zh-TW" dirty="0" smtClean="0">
                <a:solidFill>
                  <a:schemeClr val="tx1"/>
                </a:solidFill>
              </a:rPr>
              <a:t>3GPP LPWAN</a:t>
            </a:r>
            <a:endParaRPr lang="zh-TW" altLang="en-US" dirty="0">
              <a:solidFill>
                <a:schemeClr val="tx1"/>
              </a:solidFill>
            </a:endParaRP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solidFill>
                  <a:prstClr val="black"/>
                </a:solidFill>
              </a:rPr>
              <a:pPr/>
              <a:t>63</a:t>
            </a:fld>
            <a:endParaRPr lang="zh-TW" altLang="en-US">
              <a:solidFill>
                <a:prstClr val="black"/>
              </a:solidFill>
            </a:endParaRPr>
          </a:p>
        </p:txBody>
      </p:sp>
    </p:spTree>
    <p:extLst>
      <p:ext uri="{BB962C8B-B14F-4D97-AF65-F5344CB8AC3E}">
        <p14:creationId xmlns:p14="http://schemas.microsoft.com/office/powerpoint/2010/main" val="24080866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18708" y="620688"/>
            <a:ext cx="8229600" cy="1008112"/>
          </a:xfrm>
        </p:spPr>
        <p:txBody>
          <a:bodyPr/>
          <a:lstStyle/>
          <a:p>
            <a:r>
              <a:rPr lang="en-US" altLang="zh-TW" dirty="0" smtClean="0"/>
              <a:t>LTE-M</a:t>
            </a:r>
            <a:endParaRPr lang="zh-TW" altLang="en-US" dirty="0"/>
          </a:p>
        </p:txBody>
      </p:sp>
      <p:sp>
        <p:nvSpPr>
          <p:cNvPr id="3" name="內容版面配置區 2"/>
          <p:cNvSpPr>
            <a:spLocks noGrp="1"/>
          </p:cNvSpPr>
          <p:nvPr>
            <p:ph idx="1"/>
          </p:nvPr>
        </p:nvSpPr>
        <p:spPr>
          <a:xfrm>
            <a:off x="524036" y="1532441"/>
            <a:ext cx="8229600" cy="4425355"/>
          </a:xfrm>
        </p:spPr>
        <p:txBody>
          <a:bodyPr>
            <a:noAutofit/>
          </a:bodyPr>
          <a:lstStyle/>
          <a:p>
            <a:r>
              <a:rPr lang="en-US" altLang="zh-TW" sz="2400" dirty="0"/>
              <a:t>A study for low-cost LTE is on-going in 3GPP </a:t>
            </a:r>
            <a:r>
              <a:rPr lang="en-US" altLang="zh-TW" sz="2400" dirty="0" smtClean="0"/>
              <a:t>since </a:t>
            </a:r>
            <a:r>
              <a:rPr lang="en-US" altLang="zh-TW" sz="2400" dirty="0"/>
              <a:t>September 2011.  Release 12 has specified LTE Cat0 (LTE-M) and Release 13 </a:t>
            </a:r>
            <a:r>
              <a:rPr lang="en-US" altLang="zh-TW" sz="2400" dirty="0" smtClean="0"/>
              <a:t>evolves to </a:t>
            </a:r>
            <a:r>
              <a:rPr lang="en-US" altLang="zh-TW" sz="2400" dirty="0" err="1" smtClean="0"/>
              <a:t>eMTC</a:t>
            </a:r>
            <a:r>
              <a:rPr lang="en-US" altLang="zh-TW" sz="2400" dirty="0" smtClean="0"/>
              <a:t>.</a:t>
            </a:r>
            <a:endParaRPr lang="en-US" altLang="zh-TW" sz="2400" dirty="0"/>
          </a:p>
          <a:p>
            <a:r>
              <a:rPr lang="en-US" altLang="zh-TW" sz="2400" dirty="0" smtClean="0"/>
              <a:t>Main </a:t>
            </a:r>
            <a:r>
              <a:rPr lang="en-US" altLang="zh-TW" sz="2400" dirty="0"/>
              <a:t>goal of the study is to reduce cost of LTE devices to be utilized for M2M. </a:t>
            </a:r>
          </a:p>
          <a:p>
            <a:pPr marL="457200" lvl="1" indent="0">
              <a:buNone/>
            </a:pPr>
            <a:r>
              <a:rPr lang="en-US" altLang="zh-TW" sz="2000" dirty="0"/>
              <a:t>Identified approaches </a:t>
            </a:r>
            <a:r>
              <a:rPr lang="en-US" altLang="zh-TW" sz="2000" dirty="0" smtClean="0"/>
              <a:t>include:</a:t>
            </a:r>
            <a:endParaRPr lang="en-US" altLang="zh-TW" sz="2000" dirty="0"/>
          </a:p>
          <a:p>
            <a:pPr lvl="1"/>
            <a:r>
              <a:rPr lang="en-US" altLang="zh-TW" sz="2000" dirty="0"/>
              <a:t>Reduction of Bandwidth</a:t>
            </a:r>
          </a:p>
          <a:p>
            <a:pPr lvl="1"/>
            <a:r>
              <a:rPr lang="en-US" altLang="zh-TW" sz="2000" dirty="0"/>
              <a:t>Hardware simplification</a:t>
            </a:r>
          </a:p>
          <a:p>
            <a:pPr lvl="1"/>
            <a:r>
              <a:rPr lang="en-US" altLang="zh-TW" sz="2000" dirty="0"/>
              <a:t>Reduction of Transmit Power</a:t>
            </a:r>
          </a:p>
          <a:p>
            <a:pPr lvl="1"/>
            <a:r>
              <a:rPr lang="en-US" altLang="zh-TW" sz="2000" dirty="0"/>
              <a:t>Reduction of Peak </a:t>
            </a:r>
            <a:r>
              <a:rPr lang="en-US" altLang="zh-TW" sz="2000" dirty="0" smtClean="0"/>
              <a:t>Rate</a:t>
            </a:r>
          </a:p>
          <a:p>
            <a:endParaRPr lang="en-US" altLang="zh-TW" sz="2200" dirty="0"/>
          </a:p>
          <a:p>
            <a:endParaRPr lang="zh-TW" altLang="en-US" sz="2000" dirty="0"/>
          </a:p>
        </p:txBody>
      </p:sp>
      <p:sp>
        <p:nvSpPr>
          <p:cNvPr id="7" name="投影片編號版面配置區 6"/>
          <p:cNvSpPr>
            <a:spLocks noGrp="1"/>
          </p:cNvSpPr>
          <p:nvPr>
            <p:ph type="sldNum" sz="quarter" idx="4"/>
          </p:nvPr>
        </p:nvSpPr>
        <p:spPr/>
        <p:txBody>
          <a:bodyPr/>
          <a:lstStyle/>
          <a:p>
            <a:fld id="{BC71E80C-9635-473D-9F26-B779060F2DD3}" type="slidenum">
              <a:rPr lang="zh-TW" altLang="en-US" smtClean="0"/>
              <a:t>64</a:t>
            </a:fld>
            <a:endParaRPr lang="zh-TW" altLang="en-US"/>
          </a:p>
        </p:txBody>
      </p:sp>
      <p:sp>
        <p:nvSpPr>
          <p:cNvPr id="8" name="文字方塊 7"/>
          <p:cNvSpPr txBox="1"/>
          <p:nvPr/>
        </p:nvSpPr>
        <p:spPr>
          <a:xfrm>
            <a:off x="6588224" y="6147971"/>
            <a:ext cx="1580304" cy="400110"/>
          </a:xfrm>
          <a:prstGeom prst="rect">
            <a:avLst/>
          </a:prstGeom>
          <a:noFill/>
        </p:spPr>
        <p:txBody>
          <a:bodyPr wrap="none" rtlCol="0">
            <a:spAutoFit/>
          </a:bodyPr>
          <a:lstStyle/>
          <a:p>
            <a:r>
              <a:rPr lang="en-US" altLang="zh-TW" sz="2000" dirty="0" smtClean="0"/>
              <a:t>Source: 3GPP</a:t>
            </a:r>
            <a:endParaRPr lang="zh-TW" altLang="en-US" sz="2000" dirty="0"/>
          </a:p>
        </p:txBody>
      </p:sp>
    </p:spTree>
    <p:extLst>
      <p:ext uri="{BB962C8B-B14F-4D97-AF65-F5344CB8AC3E}">
        <p14:creationId xmlns:p14="http://schemas.microsoft.com/office/powerpoint/2010/main" val="6286075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LTE-M for 3GPP Rel. 12</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Antennas</a:t>
            </a:r>
          </a:p>
          <a:p>
            <a:pPr lvl="1"/>
            <a:r>
              <a:rPr lang="en-US" altLang="zh-TW" dirty="0" smtClean="0"/>
              <a:t>Only 1 receive antenna compared to 2 antennas for other device categories</a:t>
            </a:r>
            <a:endParaRPr lang="en-US" altLang="zh-TW" dirty="0"/>
          </a:p>
          <a:p>
            <a:r>
              <a:rPr lang="en-US" altLang="zh-TW" dirty="0"/>
              <a:t>Transport </a:t>
            </a:r>
            <a:r>
              <a:rPr lang="en-US" altLang="zh-TW" dirty="0" smtClean="0"/>
              <a:t>block size</a:t>
            </a:r>
          </a:p>
          <a:p>
            <a:pPr lvl="1"/>
            <a:r>
              <a:rPr lang="en-US" altLang="zh-TW" dirty="0" smtClean="0"/>
              <a:t>Send or receive up to </a:t>
            </a:r>
            <a:r>
              <a:rPr lang="en-US" altLang="zh-TW" b="1" dirty="0" smtClean="0"/>
              <a:t>1000 bits </a:t>
            </a:r>
            <a:r>
              <a:rPr lang="en-US" altLang="zh-TW" dirty="0" smtClean="0"/>
              <a:t>of unicast data per sub-frame</a:t>
            </a:r>
          </a:p>
          <a:p>
            <a:pPr lvl="1"/>
            <a:r>
              <a:rPr lang="en-US" altLang="zh-TW" dirty="0" smtClean="0"/>
              <a:t>Reduce the max data rate to </a:t>
            </a:r>
            <a:r>
              <a:rPr lang="en-US" altLang="zh-TW" b="1" dirty="0" smtClean="0"/>
              <a:t>1 Mbps</a:t>
            </a:r>
            <a:r>
              <a:rPr lang="en-US" altLang="zh-TW" dirty="0" smtClean="0"/>
              <a:t> in both the uplink and the downlink</a:t>
            </a:r>
            <a:endParaRPr lang="en-US" altLang="zh-TW" dirty="0"/>
          </a:p>
          <a:p>
            <a:r>
              <a:rPr lang="en-US" altLang="zh-TW" dirty="0" smtClean="0"/>
              <a:t>Duplex</a:t>
            </a:r>
          </a:p>
          <a:p>
            <a:pPr lvl="1"/>
            <a:r>
              <a:rPr lang="en-US" altLang="zh-TW" dirty="0"/>
              <a:t>Half duplex FDD devices are supported as an optional </a:t>
            </a:r>
            <a:r>
              <a:rPr lang="en-US" altLang="zh-TW" dirty="0" smtClean="0"/>
              <a:t>feature</a:t>
            </a:r>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65</a:t>
            </a:fld>
            <a:endParaRPr lang="zh-TW" altLang="en-US"/>
          </a:p>
        </p:txBody>
      </p:sp>
      <p:sp>
        <p:nvSpPr>
          <p:cNvPr id="6" name="文字方塊 5"/>
          <p:cNvSpPr txBox="1"/>
          <p:nvPr/>
        </p:nvSpPr>
        <p:spPr>
          <a:xfrm>
            <a:off x="6588224" y="6147971"/>
            <a:ext cx="1580304" cy="400110"/>
          </a:xfrm>
          <a:prstGeom prst="rect">
            <a:avLst/>
          </a:prstGeom>
          <a:noFill/>
        </p:spPr>
        <p:txBody>
          <a:bodyPr wrap="none" rtlCol="0">
            <a:spAutoFit/>
          </a:bodyPr>
          <a:lstStyle/>
          <a:p>
            <a:r>
              <a:rPr lang="en-US" altLang="zh-TW" sz="2000" dirty="0" smtClean="0"/>
              <a:t>Source: 3GPP</a:t>
            </a:r>
            <a:endParaRPr lang="zh-TW" altLang="en-US" sz="2000" dirty="0"/>
          </a:p>
        </p:txBody>
      </p:sp>
    </p:spTree>
    <p:extLst>
      <p:ext uri="{BB962C8B-B14F-4D97-AF65-F5344CB8AC3E}">
        <p14:creationId xmlns:p14="http://schemas.microsoft.com/office/powerpoint/2010/main" val="1465936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eMTC</a:t>
            </a:r>
            <a:r>
              <a:rPr lang="en-US" altLang="zh-TW" dirty="0" smtClean="0"/>
              <a:t> for 3GPP Rel. </a:t>
            </a:r>
            <a:r>
              <a:rPr lang="en-US" altLang="zh-TW" dirty="0"/>
              <a:t>13</a:t>
            </a:r>
            <a:endParaRPr lang="zh-TW" altLang="en-US" dirty="0"/>
          </a:p>
        </p:txBody>
      </p:sp>
      <p:sp>
        <p:nvSpPr>
          <p:cNvPr id="3" name="內容版面配置區 2"/>
          <p:cNvSpPr>
            <a:spLocks noGrp="1"/>
          </p:cNvSpPr>
          <p:nvPr>
            <p:ph idx="1"/>
          </p:nvPr>
        </p:nvSpPr>
        <p:spPr>
          <a:xfrm>
            <a:off x="457200" y="1484785"/>
            <a:ext cx="8229600" cy="4752528"/>
          </a:xfrm>
        </p:spPr>
        <p:txBody>
          <a:bodyPr>
            <a:normAutofit fontScale="62500" lnSpcReduction="20000"/>
          </a:bodyPr>
          <a:lstStyle/>
          <a:p>
            <a:endParaRPr lang="zh-TW" altLang="en-US" sz="2800" dirty="0">
              <a:solidFill>
                <a:srgbClr val="000000"/>
              </a:solidFill>
              <a:latin typeface="Calibri" panose="020F0502020204030204" pitchFamily="34" charset="0"/>
            </a:endParaRPr>
          </a:p>
          <a:p>
            <a:pPr marL="0" indent="0">
              <a:buNone/>
            </a:pPr>
            <a:r>
              <a:rPr lang="en-US" altLang="zh-TW" sz="4500" b="1" dirty="0" smtClean="0">
                <a:solidFill>
                  <a:srgbClr val="000000"/>
                </a:solidFill>
                <a:latin typeface="Calibri" panose="020F0502020204030204" pitchFamily="34" charset="0"/>
              </a:rPr>
              <a:t>Objectives</a:t>
            </a:r>
          </a:p>
          <a:p>
            <a:r>
              <a:rPr lang="en-US" altLang="zh-TW" sz="3800" dirty="0" smtClean="0">
                <a:solidFill>
                  <a:srgbClr val="000000"/>
                </a:solidFill>
                <a:latin typeface="Calibri" panose="020F0502020204030204" pitchFamily="34" charset="0"/>
              </a:rPr>
              <a:t>Long </a:t>
            </a:r>
            <a:r>
              <a:rPr lang="en-US" altLang="zh-TW" sz="3800" dirty="0">
                <a:solidFill>
                  <a:srgbClr val="000000"/>
                </a:solidFill>
                <a:latin typeface="Calibri" panose="020F0502020204030204" pitchFamily="34" charset="0"/>
              </a:rPr>
              <a:t>battery life: ~10 years of operation with 5 Watt Hour battery </a:t>
            </a:r>
            <a:endParaRPr lang="en-US" altLang="zh-TW" sz="3800" dirty="0" smtClean="0">
              <a:solidFill>
                <a:srgbClr val="000000"/>
              </a:solidFill>
              <a:latin typeface="Calibri" panose="020F0502020204030204" pitchFamily="34" charset="0"/>
            </a:endParaRPr>
          </a:p>
          <a:p>
            <a:r>
              <a:rPr lang="en-US" altLang="zh-TW" sz="3800" dirty="0" smtClean="0">
                <a:solidFill>
                  <a:srgbClr val="000000"/>
                </a:solidFill>
                <a:latin typeface="Calibri" panose="020F0502020204030204" pitchFamily="34" charset="0"/>
              </a:rPr>
              <a:t>Low </a:t>
            </a:r>
            <a:r>
              <a:rPr lang="en-US" altLang="zh-TW" sz="3800" dirty="0">
                <a:solidFill>
                  <a:srgbClr val="000000"/>
                </a:solidFill>
                <a:latin typeface="Calibri" panose="020F0502020204030204" pitchFamily="34" charset="0"/>
              </a:rPr>
              <a:t>device cost: comparable to that of GPRS/GSM devices </a:t>
            </a:r>
            <a:endParaRPr lang="en-US" altLang="zh-TW" sz="3800" dirty="0" smtClean="0">
              <a:solidFill>
                <a:srgbClr val="000000"/>
              </a:solidFill>
              <a:latin typeface="Calibri" panose="020F0502020204030204" pitchFamily="34" charset="0"/>
            </a:endParaRPr>
          </a:p>
          <a:p>
            <a:r>
              <a:rPr lang="en-US" altLang="zh-TW" sz="3800" dirty="0" smtClean="0">
                <a:solidFill>
                  <a:srgbClr val="000000"/>
                </a:solidFill>
                <a:latin typeface="Calibri" panose="020F0502020204030204" pitchFamily="34" charset="0"/>
              </a:rPr>
              <a:t>Extended </a:t>
            </a:r>
            <a:r>
              <a:rPr lang="en-US" altLang="zh-TW" sz="3800" dirty="0">
                <a:solidFill>
                  <a:srgbClr val="000000"/>
                </a:solidFill>
                <a:latin typeface="Calibri" panose="020F0502020204030204" pitchFamily="34" charset="0"/>
              </a:rPr>
              <a:t>coverage: &gt;155.7 dB maximum coupling loss (MCL)</a:t>
            </a:r>
          </a:p>
          <a:p>
            <a:r>
              <a:rPr lang="en-US" altLang="zh-TW" sz="3800" dirty="0">
                <a:solidFill>
                  <a:srgbClr val="000000"/>
                </a:solidFill>
                <a:latin typeface="Calibri" panose="020F0502020204030204" pitchFamily="34" charset="0"/>
              </a:rPr>
              <a:t>Variable rates: ~10 kbps to 1 Mbps depending on coverage needs</a:t>
            </a:r>
          </a:p>
          <a:p>
            <a:pPr marL="0" indent="0">
              <a:buNone/>
            </a:pPr>
            <a:r>
              <a:rPr lang="en-US" altLang="zh-TW" sz="4500" b="1" dirty="0" smtClean="0">
                <a:solidFill>
                  <a:srgbClr val="000000"/>
                </a:solidFill>
                <a:latin typeface="Calibri" panose="020F0502020204030204" pitchFamily="34" charset="0"/>
              </a:rPr>
              <a:t>Deployment</a:t>
            </a:r>
            <a:endParaRPr lang="zh-TW" altLang="en-US" sz="4500" b="1" dirty="0">
              <a:solidFill>
                <a:srgbClr val="000000"/>
              </a:solidFill>
              <a:latin typeface="Calibri" panose="020F0502020204030204" pitchFamily="34" charset="0"/>
            </a:endParaRPr>
          </a:p>
          <a:p>
            <a:r>
              <a:rPr lang="en-US" altLang="zh-TW" sz="3800" dirty="0">
                <a:solidFill>
                  <a:srgbClr val="000000"/>
                </a:solidFill>
                <a:latin typeface="Calibri" panose="020F0502020204030204" pitchFamily="34" charset="0"/>
              </a:rPr>
              <a:t>Can be deployed in any LTE spectrum</a:t>
            </a:r>
          </a:p>
          <a:p>
            <a:r>
              <a:rPr lang="en-US" altLang="zh-TW" sz="3800" dirty="0">
                <a:solidFill>
                  <a:srgbClr val="000000"/>
                </a:solidFill>
                <a:latin typeface="Calibri" panose="020F0502020204030204" pitchFamily="34" charset="0"/>
              </a:rPr>
              <a:t>Coexist with other LTE services within the same bandwidth</a:t>
            </a:r>
          </a:p>
          <a:p>
            <a:r>
              <a:rPr lang="en-US" altLang="zh-TW" sz="3800" dirty="0">
                <a:solidFill>
                  <a:srgbClr val="000000"/>
                </a:solidFill>
                <a:latin typeface="Calibri" panose="020F0502020204030204" pitchFamily="34" charset="0"/>
              </a:rPr>
              <a:t>Support FDD, TDD and half duplex (HD) modes</a:t>
            </a:r>
          </a:p>
          <a:p>
            <a:r>
              <a:rPr lang="en-US" altLang="zh-TW" sz="3800" dirty="0">
                <a:solidFill>
                  <a:srgbClr val="000000"/>
                </a:solidFill>
                <a:latin typeface="Calibri" panose="020F0502020204030204" pitchFamily="34" charset="0"/>
              </a:rPr>
              <a:t>Reuse existing LTE base stations with software update</a:t>
            </a:r>
          </a:p>
          <a:p>
            <a:endParaRPr lang="zh-TW" altLang="en-US" sz="3400" dirty="0">
              <a:solidFill>
                <a:srgbClr val="000000"/>
              </a:solidFill>
              <a:latin typeface="Calibri" panose="020F0502020204030204" pitchFamily="34" charset="0"/>
            </a:endParaRPr>
          </a:p>
          <a:p>
            <a:endParaRPr lang="zh-TW" altLang="en-US" dirty="0">
              <a:solidFill>
                <a:srgbClr val="000000"/>
              </a:solidFill>
              <a:latin typeface="Calibri" panose="020F0502020204030204" pitchFamily="34" charset="0"/>
            </a:endParaRP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66</a:t>
            </a:fld>
            <a:endParaRPr lang="zh-TW" altLang="en-US"/>
          </a:p>
        </p:txBody>
      </p:sp>
      <p:sp>
        <p:nvSpPr>
          <p:cNvPr id="5" name="文字方塊 4"/>
          <p:cNvSpPr txBox="1"/>
          <p:nvPr/>
        </p:nvSpPr>
        <p:spPr>
          <a:xfrm>
            <a:off x="6588224" y="6147971"/>
            <a:ext cx="1580304" cy="400110"/>
          </a:xfrm>
          <a:prstGeom prst="rect">
            <a:avLst/>
          </a:prstGeom>
          <a:noFill/>
        </p:spPr>
        <p:txBody>
          <a:bodyPr wrap="none" rtlCol="0">
            <a:spAutoFit/>
          </a:bodyPr>
          <a:lstStyle/>
          <a:p>
            <a:r>
              <a:rPr lang="en-US" altLang="zh-TW" sz="2000" dirty="0" smtClean="0"/>
              <a:t>Source: 3GPP</a:t>
            </a:r>
            <a:endParaRPr lang="zh-TW" altLang="en-US" sz="2000" dirty="0"/>
          </a:p>
        </p:txBody>
      </p:sp>
    </p:spTree>
    <p:extLst>
      <p:ext uri="{BB962C8B-B14F-4D97-AF65-F5344CB8AC3E}">
        <p14:creationId xmlns:p14="http://schemas.microsoft.com/office/powerpoint/2010/main" val="29508084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eMTC</a:t>
            </a:r>
            <a:r>
              <a:rPr lang="en-US" altLang="zh-TW" dirty="0"/>
              <a:t> for 3GPP Rel. </a:t>
            </a:r>
            <a:r>
              <a:rPr lang="en-US" altLang="zh-TW" dirty="0" smtClean="0"/>
              <a:t>13 (Cont.)</a:t>
            </a:r>
            <a:endParaRPr lang="zh-TW" altLang="en-US" dirty="0"/>
          </a:p>
        </p:txBody>
      </p:sp>
      <p:sp>
        <p:nvSpPr>
          <p:cNvPr id="3" name="內容版面配置區 2"/>
          <p:cNvSpPr>
            <a:spLocks noGrp="1"/>
          </p:cNvSpPr>
          <p:nvPr>
            <p:ph idx="1"/>
          </p:nvPr>
        </p:nvSpPr>
        <p:spPr/>
        <p:txBody>
          <a:bodyPr/>
          <a:lstStyle/>
          <a:p>
            <a:pPr marL="0" lvl="0" indent="0">
              <a:buNone/>
            </a:pPr>
            <a:r>
              <a:rPr lang="en-US" altLang="zh-TW" sz="2400" b="1" dirty="0" smtClean="0">
                <a:solidFill>
                  <a:srgbClr val="000000"/>
                </a:solidFill>
                <a:latin typeface="Calibri" panose="020F0502020204030204" pitchFamily="34" charset="0"/>
              </a:rPr>
              <a:t>Main PHY/RF Features</a:t>
            </a:r>
          </a:p>
          <a:p>
            <a:pPr lvl="0"/>
            <a:r>
              <a:rPr lang="en-US" altLang="zh-TW" sz="2400" dirty="0" smtClean="0">
                <a:solidFill>
                  <a:srgbClr val="000000"/>
                </a:solidFill>
                <a:latin typeface="Calibri" panose="020F0502020204030204" pitchFamily="34" charset="0"/>
              </a:rPr>
              <a:t>Narrowband </a:t>
            </a:r>
            <a:r>
              <a:rPr lang="en-US" altLang="zh-TW" sz="2400" dirty="0">
                <a:solidFill>
                  <a:srgbClr val="000000"/>
                </a:solidFill>
                <a:latin typeface="Calibri" panose="020F0502020204030204" pitchFamily="34" charset="0"/>
              </a:rPr>
              <a:t>operation with 1.08 MHz bandwidth</a:t>
            </a:r>
          </a:p>
          <a:p>
            <a:pPr lvl="0"/>
            <a:r>
              <a:rPr lang="en-US" altLang="zh-TW" sz="2400" dirty="0">
                <a:solidFill>
                  <a:srgbClr val="000000"/>
                </a:solidFill>
                <a:latin typeface="Calibri" panose="020F0502020204030204" pitchFamily="34" charset="0"/>
              </a:rPr>
              <a:t>Frequency hopping with narrowband retuning for frequency diversity</a:t>
            </a:r>
          </a:p>
          <a:p>
            <a:pPr lvl="0"/>
            <a:r>
              <a:rPr lang="en-US" altLang="zh-TW" sz="2400" dirty="0">
                <a:solidFill>
                  <a:srgbClr val="000000"/>
                </a:solidFill>
                <a:latin typeface="Calibri" panose="020F0502020204030204" pitchFamily="34" charset="0"/>
              </a:rPr>
              <a:t>TTI bundling/repetition to achieve large coverage enhancements</a:t>
            </a:r>
          </a:p>
          <a:p>
            <a:pPr lvl="0"/>
            <a:r>
              <a:rPr lang="en-US" altLang="zh-TW" sz="2400" dirty="0">
                <a:solidFill>
                  <a:srgbClr val="000000"/>
                </a:solidFill>
                <a:latin typeface="Calibri" panose="020F0502020204030204" pitchFamily="34" charset="0"/>
              </a:rPr>
              <a:t>New UE power class of 20 </a:t>
            </a:r>
            <a:r>
              <a:rPr lang="en-US" altLang="zh-TW" sz="2400" dirty="0" err="1">
                <a:solidFill>
                  <a:srgbClr val="000000"/>
                </a:solidFill>
                <a:latin typeface="Calibri" panose="020F0502020204030204" pitchFamily="34" charset="0"/>
              </a:rPr>
              <a:t>dBm</a:t>
            </a:r>
            <a:endParaRPr lang="en-US" altLang="zh-TW" sz="2400" dirty="0">
              <a:solidFill>
                <a:srgbClr val="000000"/>
              </a:solidFill>
              <a:latin typeface="Calibri" panose="020F0502020204030204" pitchFamily="34" charset="0"/>
            </a:endParaRPr>
          </a:p>
          <a:p>
            <a:pPr lvl="0"/>
            <a:r>
              <a:rPr lang="en-US" altLang="zh-TW" sz="2400" dirty="0">
                <a:solidFill>
                  <a:srgbClr val="000000"/>
                </a:solidFill>
                <a:latin typeface="Calibri" panose="020F0502020204030204" pitchFamily="34" charset="0"/>
              </a:rPr>
              <a:t>Further cost reduction beyond Cat 0 (no wideband control channel, reduced TM support, reduced HARQ)</a:t>
            </a: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67</a:t>
            </a:fld>
            <a:endParaRPr lang="zh-TW" altLang="en-US"/>
          </a:p>
        </p:txBody>
      </p:sp>
      <p:sp>
        <p:nvSpPr>
          <p:cNvPr id="5" name="文字方塊 4"/>
          <p:cNvSpPr txBox="1"/>
          <p:nvPr/>
        </p:nvSpPr>
        <p:spPr>
          <a:xfrm>
            <a:off x="6516216" y="5517232"/>
            <a:ext cx="1580304" cy="400110"/>
          </a:xfrm>
          <a:prstGeom prst="rect">
            <a:avLst/>
          </a:prstGeom>
          <a:noFill/>
        </p:spPr>
        <p:txBody>
          <a:bodyPr wrap="none" rtlCol="0">
            <a:spAutoFit/>
          </a:bodyPr>
          <a:lstStyle/>
          <a:p>
            <a:r>
              <a:rPr lang="en-US" altLang="zh-TW" sz="2000" dirty="0" smtClean="0"/>
              <a:t>Source: 3GPP</a:t>
            </a:r>
            <a:endParaRPr lang="zh-TW" altLang="en-US" sz="2000" dirty="0"/>
          </a:p>
        </p:txBody>
      </p:sp>
    </p:spTree>
    <p:extLst>
      <p:ext uri="{BB962C8B-B14F-4D97-AF65-F5344CB8AC3E}">
        <p14:creationId xmlns:p14="http://schemas.microsoft.com/office/powerpoint/2010/main" val="1242570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7821" y="471588"/>
            <a:ext cx="8229600" cy="1008112"/>
          </a:xfrm>
        </p:spPr>
        <p:txBody>
          <a:bodyPr/>
          <a:lstStyle/>
          <a:p>
            <a:r>
              <a:rPr lang="en-US" altLang="zh-TW" dirty="0" smtClean="0"/>
              <a:t>NB-</a:t>
            </a:r>
            <a:r>
              <a:rPr lang="en-US" altLang="zh-TW" dirty="0" err="1" smtClean="0"/>
              <a:t>IoT</a:t>
            </a:r>
            <a:endParaRPr lang="zh-TW" altLang="en-US" dirty="0"/>
          </a:p>
        </p:txBody>
      </p:sp>
      <p:sp>
        <p:nvSpPr>
          <p:cNvPr id="3" name="內容版面配置區 2"/>
          <p:cNvSpPr>
            <a:spLocks noGrp="1"/>
          </p:cNvSpPr>
          <p:nvPr>
            <p:ph idx="1"/>
          </p:nvPr>
        </p:nvSpPr>
        <p:spPr>
          <a:xfrm>
            <a:off x="457200" y="1340769"/>
            <a:ext cx="8229600" cy="5179490"/>
          </a:xfrm>
        </p:spPr>
        <p:txBody>
          <a:bodyPr>
            <a:normAutofit fontScale="40000" lnSpcReduction="20000"/>
          </a:bodyPr>
          <a:lstStyle/>
          <a:p>
            <a:endParaRPr lang="zh-TW" altLang="en-US" sz="2500" b="1" dirty="0">
              <a:solidFill>
                <a:srgbClr val="000000"/>
              </a:solidFill>
              <a:latin typeface="Calibri" panose="020F0502020204030204" pitchFamily="34" charset="0"/>
            </a:endParaRPr>
          </a:p>
          <a:p>
            <a:pPr marL="0" indent="0">
              <a:buNone/>
            </a:pPr>
            <a:r>
              <a:rPr lang="en-US" altLang="zh-TW" sz="5100" b="1" dirty="0" smtClean="0">
                <a:solidFill>
                  <a:srgbClr val="000000"/>
                </a:solidFill>
                <a:latin typeface="Calibri" panose="020F0502020204030204" pitchFamily="34" charset="0"/>
              </a:rPr>
              <a:t>Objectives</a:t>
            </a:r>
          </a:p>
          <a:p>
            <a:r>
              <a:rPr lang="en-US" altLang="zh-TW" sz="4200" dirty="0" smtClean="0">
                <a:solidFill>
                  <a:srgbClr val="000000"/>
                </a:solidFill>
                <a:latin typeface="Calibri" panose="020F0502020204030204" pitchFamily="34" charset="0"/>
              </a:rPr>
              <a:t>Even </a:t>
            </a:r>
            <a:r>
              <a:rPr lang="en-US" altLang="zh-TW" sz="4200" dirty="0">
                <a:solidFill>
                  <a:srgbClr val="000000"/>
                </a:solidFill>
                <a:latin typeface="Calibri" panose="020F0502020204030204" pitchFamily="34" charset="0"/>
              </a:rPr>
              <a:t>lower cost than </a:t>
            </a:r>
            <a:r>
              <a:rPr lang="en-US" altLang="zh-TW" sz="4200" dirty="0" err="1">
                <a:solidFill>
                  <a:srgbClr val="000000"/>
                </a:solidFill>
                <a:latin typeface="Calibri" panose="020F0502020204030204" pitchFamily="34" charset="0"/>
              </a:rPr>
              <a:t>eMTC</a:t>
            </a:r>
            <a:endParaRPr lang="en-US" altLang="zh-TW" sz="4200" dirty="0">
              <a:solidFill>
                <a:srgbClr val="000000"/>
              </a:solidFill>
              <a:latin typeface="Calibri" panose="020F0502020204030204" pitchFamily="34" charset="0"/>
            </a:endParaRPr>
          </a:p>
          <a:p>
            <a:r>
              <a:rPr lang="en-US" altLang="zh-TW" sz="4200" dirty="0">
                <a:solidFill>
                  <a:srgbClr val="000000"/>
                </a:solidFill>
                <a:latin typeface="Calibri" panose="020F0502020204030204" pitchFamily="34" charset="0"/>
              </a:rPr>
              <a:t>Extended coverage: 164 dB maximum coupling loss </a:t>
            </a:r>
            <a:endParaRPr lang="en-US" altLang="zh-TW" sz="4200" dirty="0" smtClean="0">
              <a:solidFill>
                <a:srgbClr val="000000"/>
              </a:solidFill>
              <a:latin typeface="Calibri" panose="020F0502020204030204" pitchFamily="34" charset="0"/>
            </a:endParaRPr>
          </a:p>
          <a:p>
            <a:r>
              <a:rPr lang="en-US" altLang="zh-TW" sz="4200" dirty="0" smtClean="0">
                <a:solidFill>
                  <a:srgbClr val="000000"/>
                </a:solidFill>
                <a:latin typeface="Calibri" panose="020F0502020204030204" pitchFamily="34" charset="0"/>
              </a:rPr>
              <a:t>Long </a:t>
            </a:r>
            <a:r>
              <a:rPr lang="en-US" altLang="zh-TW" sz="4200" dirty="0">
                <a:solidFill>
                  <a:srgbClr val="000000"/>
                </a:solidFill>
                <a:latin typeface="Calibri" panose="020F0502020204030204" pitchFamily="34" charset="0"/>
              </a:rPr>
              <a:t>battery life: 10 years with 5 Watt Hour battery </a:t>
            </a:r>
            <a:endParaRPr lang="en-US" altLang="zh-TW" sz="4200" dirty="0" smtClean="0">
              <a:solidFill>
                <a:srgbClr val="000000"/>
              </a:solidFill>
              <a:latin typeface="Calibri" panose="020F0502020204030204" pitchFamily="34" charset="0"/>
            </a:endParaRPr>
          </a:p>
          <a:p>
            <a:r>
              <a:rPr lang="en-US" altLang="zh-TW" sz="4200" dirty="0" smtClean="0">
                <a:solidFill>
                  <a:srgbClr val="000000"/>
                </a:solidFill>
                <a:latin typeface="Calibri" panose="020F0502020204030204" pitchFamily="34" charset="0"/>
              </a:rPr>
              <a:t>Support </a:t>
            </a:r>
            <a:r>
              <a:rPr lang="en-US" altLang="zh-TW" sz="4200" dirty="0">
                <a:solidFill>
                  <a:srgbClr val="000000"/>
                </a:solidFill>
                <a:latin typeface="Calibri" panose="020F0502020204030204" pitchFamily="34" charset="0"/>
              </a:rPr>
              <a:t>for massive number of devices: ~</a:t>
            </a:r>
            <a:r>
              <a:rPr lang="en-US" altLang="zh-TW" sz="4200" dirty="0" smtClean="0">
                <a:solidFill>
                  <a:srgbClr val="000000"/>
                </a:solidFill>
                <a:latin typeface="Calibri" panose="020F0502020204030204" pitchFamily="34" charset="0"/>
              </a:rPr>
              <a:t>50,000 </a:t>
            </a:r>
            <a:r>
              <a:rPr lang="en-US" altLang="zh-TW" sz="4200" dirty="0">
                <a:solidFill>
                  <a:srgbClr val="000000"/>
                </a:solidFill>
                <a:latin typeface="Calibri" panose="020F0502020204030204" pitchFamily="34" charset="0"/>
              </a:rPr>
              <a:t>per cell</a:t>
            </a:r>
          </a:p>
          <a:p>
            <a:endParaRPr lang="zh-TW" altLang="en-US" sz="4200" dirty="0">
              <a:solidFill>
                <a:srgbClr val="000000"/>
              </a:solidFill>
              <a:latin typeface="Calibri" panose="020F0502020204030204" pitchFamily="34" charset="0"/>
            </a:endParaRPr>
          </a:p>
          <a:p>
            <a:pPr marL="0" indent="0">
              <a:buNone/>
            </a:pPr>
            <a:r>
              <a:rPr lang="en-US" altLang="zh-TW" sz="5000" b="1" dirty="0" smtClean="0">
                <a:latin typeface="Calibri" panose="020F0502020204030204" pitchFamily="34" charset="0"/>
              </a:rPr>
              <a:t>Main simplification</a:t>
            </a:r>
          </a:p>
          <a:p>
            <a:r>
              <a:rPr lang="en-US" altLang="zh-TW" sz="4200" dirty="0" smtClean="0">
                <a:solidFill>
                  <a:srgbClr val="000000"/>
                </a:solidFill>
                <a:latin typeface="Calibri" panose="020F0502020204030204" pitchFamily="34" charset="0"/>
              </a:rPr>
              <a:t>Reduced </a:t>
            </a:r>
            <a:r>
              <a:rPr lang="en-US" altLang="zh-TW" sz="4200" dirty="0">
                <a:solidFill>
                  <a:srgbClr val="000000"/>
                </a:solidFill>
                <a:latin typeface="Calibri" panose="020F0502020204030204" pitchFamily="34" charset="0"/>
              </a:rPr>
              <a:t>data rate/bandwidth, mobility support and further protocol optimizations</a:t>
            </a:r>
          </a:p>
          <a:p>
            <a:pPr marL="0" indent="0">
              <a:buNone/>
            </a:pPr>
            <a:endParaRPr lang="en-US" altLang="zh-TW" sz="4200" dirty="0" smtClean="0">
              <a:solidFill>
                <a:srgbClr val="000000"/>
              </a:solidFill>
              <a:latin typeface="Calibri" panose="020F0502020204030204" pitchFamily="34" charset="0"/>
            </a:endParaRPr>
          </a:p>
          <a:p>
            <a:pPr marL="0" indent="0">
              <a:buNone/>
            </a:pPr>
            <a:r>
              <a:rPr lang="en-US" altLang="zh-TW" sz="5000" b="1" dirty="0" smtClean="0">
                <a:solidFill>
                  <a:srgbClr val="000000"/>
                </a:solidFill>
                <a:latin typeface="Calibri" panose="020F0502020204030204" pitchFamily="34" charset="0"/>
              </a:rPr>
              <a:t>NB-</a:t>
            </a:r>
            <a:r>
              <a:rPr lang="en-US" altLang="zh-TW" sz="5000" b="1" dirty="0" err="1" smtClean="0">
                <a:solidFill>
                  <a:srgbClr val="000000"/>
                </a:solidFill>
                <a:latin typeface="Calibri" panose="020F0502020204030204" pitchFamily="34" charset="0"/>
              </a:rPr>
              <a:t>IoT</a:t>
            </a:r>
            <a:r>
              <a:rPr lang="en-US" altLang="zh-TW" sz="5000" b="1" dirty="0" smtClean="0">
                <a:solidFill>
                  <a:srgbClr val="000000"/>
                </a:solidFill>
                <a:latin typeface="Calibri" panose="020F0502020204030204" pitchFamily="34" charset="0"/>
              </a:rPr>
              <a:t> </a:t>
            </a:r>
            <a:r>
              <a:rPr lang="en-US" altLang="zh-TW" sz="5000" b="1" dirty="0">
                <a:solidFill>
                  <a:srgbClr val="000000"/>
                </a:solidFill>
                <a:latin typeface="Calibri" panose="020F0502020204030204" pitchFamily="34" charset="0"/>
              </a:rPr>
              <a:t>supports 3 modes of operation</a:t>
            </a:r>
            <a:r>
              <a:rPr lang="en-US" altLang="zh-TW" sz="5000" b="1" dirty="0" smtClean="0">
                <a:solidFill>
                  <a:srgbClr val="000000"/>
                </a:solidFill>
                <a:latin typeface="Calibri" panose="020F0502020204030204" pitchFamily="34" charset="0"/>
              </a:rPr>
              <a:t>:</a:t>
            </a:r>
          </a:p>
          <a:p>
            <a:r>
              <a:rPr lang="en-US" altLang="zh-TW" sz="4600" b="1" dirty="0" smtClean="0">
                <a:solidFill>
                  <a:srgbClr val="000000"/>
                </a:solidFill>
                <a:latin typeface="Calibri" panose="020F0502020204030204" pitchFamily="34" charset="0"/>
              </a:rPr>
              <a:t>Stand-alone</a:t>
            </a:r>
            <a:r>
              <a:rPr lang="en-US" altLang="zh-TW" sz="4600" dirty="0">
                <a:solidFill>
                  <a:srgbClr val="000000"/>
                </a:solidFill>
                <a:latin typeface="Calibri" panose="020F0502020204030204" pitchFamily="34" charset="0"/>
              </a:rPr>
              <a:t>: utilizing stand-alone carrier, e.g. spectrum currently used by GERAN systems as a replacement of one or more GSM carriers</a:t>
            </a:r>
          </a:p>
          <a:p>
            <a:r>
              <a:rPr lang="en-US" altLang="zh-TW" sz="4600" b="1" dirty="0">
                <a:solidFill>
                  <a:srgbClr val="000000"/>
                </a:solidFill>
                <a:latin typeface="Calibri" panose="020F0502020204030204" pitchFamily="34" charset="0"/>
              </a:rPr>
              <a:t>Guard band</a:t>
            </a:r>
            <a:r>
              <a:rPr lang="en-US" altLang="zh-TW" sz="4600" dirty="0">
                <a:solidFill>
                  <a:srgbClr val="000000"/>
                </a:solidFill>
                <a:latin typeface="Calibri" panose="020F0502020204030204" pitchFamily="34" charset="0"/>
              </a:rPr>
              <a:t>: utilizing the unused resource blocks within a LTE carrier’s guard-band </a:t>
            </a:r>
          </a:p>
          <a:p>
            <a:r>
              <a:rPr lang="en-US" altLang="zh-TW" sz="4600" b="1" dirty="0">
                <a:solidFill>
                  <a:srgbClr val="000000"/>
                </a:solidFill>
                <a:latin typeface="Calibri" panose="020F0502020204030204" pitchFamily="34" charset="0"/>
              </a:rPr>
              <a:t>In-band</a:t>
            </a:r>
            <a:r>
              <a:rPr lang="en-US" altLang="zh-TW" sz="4600" dirty="0">
                <a:solidFill>
                  <a:srgbClr val="000000"/>
                </a:solidFill>
                <a:latin typeface="Calibri" panose="020F0502020204030204" pitchFamily="34" charset="0"/>
              </a:rPr>
              <a:t>: utilizing resource blocks within a normal LTE carrier</a:t>
            </a:r>
          </a:p>
          <a:p>
            <a:endParaRPr lang="zh-TW" altLang="en-US" dirty="0">
              <a:solidFill>
                <a:srgbClr val="000000"/>
              </a:solidFill>
              <a:latin typeface="Calibri" panose="020F0502020204030204" pitchFamily="34" charset="0"/>
            </a:endParaRP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68</a:t>
            </a:fld>
            <a:endParaRPr lang="zh-TW" altLang="en-US"/>
          </a:p>
        </p:txBody>
      </p:sp>
      <p:sp>
        <p:nvSpPr>
          <p:cNvPr id="5" name="文字方塊 4"/>
          <p:cNvSpPr txBox="1"/>
          <p:nvPr/>
        </p:nvSpPr>
        <p:spPr>
          <a:xfrm>
            <a:off x="6588224" y="6147971"/>
            <a:ext cx="1580304" cy="400110"/>
          </a:xfrm>
          <a:prstGeom prst="rect">
            <a:avLst/>
          </a:prstGeom>
          <a:noFill/>
        </p:spPr>
        <p:txBody>
          <a:bodyPr wrap="none" rtlCol="0">
            <a:spAutoFit/>
          </a:bodyPr>
          <a:lstStyle/>
          <a:p>
            <a:r>
              <a:rPr lang="en-US" altLang="zh-TW" sz="2000" dirty="0" smtClean="0"/>
              <a:t>Source: 3GPP</a:t>
            </a:r>
            <a:endParaRPr lang="zh-TW" altLang="en-US" sz="2000" dirty="0"/>
          </a:p>
        </p:txBody>
      </p:sp>
    </p:spTree>
    <p:extLst>
      <p:ext uri="{BB962C8B-B14F-4D97-AF65-F5344CB8AC3E}">
        <p14:creationId xmlns:p14="http://schemas.microsoft.com/office/powerpoint/2010/main" val="25464141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04664"/>
            <a:ext cx="8229600" cy="1008112"/>
          </a:xfrm>
        </p:spPr>
        <p:txBody>
          <a:bodyPr/>
          <a:lstStyle/>
          <a:p>
            <a:r>
              <a:rPr lang="en-US" altLang="zh-TW" dirty="0" smtClean="0"/>
              <a:t>NB-</a:t>
            </a:r>
            <a:r>
              <a:rPr lang="en-US" altLang="zh-TW" dirty="0" err="1" smtClean="0"/>
              <a:t>IoT</a:t>
            </a:r>
            <a:r>
              <a:rPr lang="en-US" altLang="zh-TW" dirty="0" smtClean="0"/>
              <a:t> (Cont.)</a:t>
            </a:r>
            <a:endParaRPr lang="zh-TW" altLang="en-US" dirty="0"/>
          </a:p>
        </p:txBody>
      </p:sp>
      <p:sp>
        <p:nvSpPr>
          <p:cNvPr id="3" name="內容版面配置區 2"/>
          <p:cNvSpPr>
            <a:spLocks noGrp="1"/>
          </p:cNvSpPr>
          <p:nvPr>
            <p:ph idx="1"/>
          </p:nvPr>
        </p:nvSpPr>
        <p:spPr>
          <a:xfrm>
            <a:off x="457200" y="1268761"/>
            <a:ext cx="8229600" cy="5472608"/>
          </a:xfrm>
        </p:spPr>
        <p:txBody>
          <a:bodyPr>
            <a:normAutofit fontScale="32500" lnSpcReduction="20000"/>
          </a:bodyPr>
          <a:lstStyle/>
          <a:p>
            <a:endParaRPr lang="zh-TW" altLang="en-US" dirty="0">
              <a:solidFill>
                <a:srgbClr val="000000"/>
              </a:solidFill>
              <a:latin typeface="Calibri" panose="020F0502020204030204" pitchFamily="34" charset="0"/>
            </a:endParaRPr>
          </a:p>
          <a:p>
            <a:pPr marL="0" indent="0">
              <a:buNone/>
            </a:pPr>
            <a:r>
              <a:rPr lang="en-US" altLang="zh-TW" sz="6200" b="1" dirty="0" smtClean="0">
                <a:solidFill>
                  <a:srgbClr val="000000"/>
                </a:solidFill>
                <a:latin typeface="Calibri" panose="020F0502020204030204" pitchFamily="34" charset="0"/>
              </a:rPr>
              <a:t>Main PHY features</a:t>
            </a:r>
          </a:p>
          <a:p>
            <a:r>
              <a:rPr lang="en-US" altLang="zh-TW" sz="4900" dirty="0" smtClean="0">
                <a:solidFill>
                  <a:srgbClr val="000000"/>
                </a:solidFill>
                <a:latin typeface="Calibri" panose="020F0502020204030204" pitchFamily="34" charset="0"/>
              </a:rPr>
              <a:t>Narrow </a:t>
            </a:r>
            <a:r>
              <a:rPr lang="en-US" altLang="zh-TW" sz="4900" dirty="0">
                <a:solidFill>
                  <a:srgbClr val="000000"/>
                </a:solidFill>
                <a:latin typeface="Calibri" panose="020F0502020204030204" pitchFamily="34" charset="0"/>
              </a:rPr>
              <a:t>band support of 180 </a:t>
            </a:r>
            <a:r>
              <a:rPr lang="en-US" altLang="zh-TW" sz="4900" dirty="0" smtClean="0">
                <a:solidFill>
                  <a:srgbClr val="000000"/>
                </a:solidFill>
                <a:latin typeface="Calibri" panose="020F0502020204030204" pitchFamily="34" charset="0"/>
              </a:rPr>
              <a:t>kHz</a:t>
            </a:r>
          </a:p>
          <a:p>
            <a:r>
              <a:rPr lang="en-US" altLang="zh-TW" sz="4900" dirty="0" smtClean="0">
                <a:solidFill>
                  <a:srgbClr val="000000"/>
                </a:solidFill>
                <a:latin typeface="Calibri" panose="020F0502020204030204" pitchFamily="34" charset="0"/>
              </a:rPr>
              <a:t>Supports </a:t>
            </a:r>
            <a:r>
              <a:rPr lang="en-US" altLang="zh-TW" sz="4900" dirty="0">
                <a:solidFill>
                  <a:srgbClr val="000000"/>
                </a:solidFill>
                <a:latin typeface="Calibri" panose="020F0502020204030204" pitchFamily="34" charset="0"/>
              </a:rPr>
              <a:t>two modes for </a:t>
            </a:r>
            <a:r>
              <a:rPr lang="en-US" altLang="zh-TW" sz="4900" dirty="0" smtClean="0">
                <a:solidFill>
                  <a:srgbClr val="000000"/>
                </a:solidFill>
                <a:latin typeface="Calibri" panose="020F0502020204030204" pitchFamily="34" charset="0"/>
              </a:rPr>
              <a:t>uplink</a:t>
            </a:r>
          </a:p>
          <a:p>
            <a:pPr lvl="1"/>
            <a:r>
              <a:rPr lang="en-US" altLang="zh-TW" sz="4900" dirty="0" smtClean="0">
                <a:solidFill>
                  <a:srgbClr val="000000"/>
                </a:solidFill>
                <a:latin typeface="Calibri" panose="020F0502020204030204" pitchFamily="34" charset="0"/>
              </a:rPr>
              <a:t>Single </a:t>
            </a:r>
            <a:r>
              <a:rPr lang="en-US" altLang="zh-TW" sz="4900" dirty="0">
                <a:solidFill>
                  <a:srgbClr val="000000"/>
                </a:solidFill>
                <a:latin typeface="Calibri" panose="020F0502020204030204" pitchFamily="34" charset="0"/>
              </a:rPr>
              <a:t>tone with 15 kHz and/or 3.75 kHz tone spacing</a:t>
            </a:r>
          </a:p>
          <a:p>
            <a:pPr lvl="1"/>
            <a:r>
              <a:rPr lang="en-US" altLang="zh-TW" sz="4900" dirty="0">
                <a:solidFill>
                  <a:srgbClr val="000000"/>
                </a:solidFill>
                <a:latin typeface="Calibri" panose="020F0502020204030204" pitchFamily="34" charset="0"/>
              </a:rPr>
              <a:t>Multiple tone transmissions with 15 kHz tone </a:t>
            </a:r>
            <a:r>
              <a:rPr lang="en-US" altLang="zh-TW" sz="4900" dirty="0" smtClean="0">
                <a:solidFill>
                  <a:srgbClr val="000000"/>
                </a:solidFill>
                <a:latin typeface="Calibri" panose="020F0502020204030204" pitchFamily="34" charset="0"/>
              </a:rPr>
              <a:t>spacing</a:t>
            </a:r>
            <a:endParaRPr lang="zh-TW" altLang="en-US" sz="4900" dirty="0">
              <a:solidFill>
                <a:srgbClr val="000000"/>
              </a:solidFill>
              <a:latin typeface="Calibri" panose="020F0502020204030204" pitchFamily="34" charset="0"/>
            </a:endParaRPr>
          </a:p>
          <a:p>
            <a:r>
              <a:rPr lang="en-US" altLang="zh-TW" sz="4900" dirty="0">
                <a:solidFill>
                  <a:srgbClr val="000000"/>
                </a:solidFill>
                <a:latin typeface="Calibri" panose="020F0502020204030204" pitchFamily="34" charset="0"/>
              </a:rPr>
              <a:t>No support of Turbo code for the downlink</a:t>
            </a:r>
          </a:p>
          <a:p>
            <a:r>
              <a:rPr lang="en-US" altLang="zh-TW" sz="4900" dirty="0">
                <a:solidFill>
                  <a:srgbClr val="000000"/>
                </a:solidFill>
                <a:latin typeface="Calibri" panose="020F0502020204030204" pitchFamily="34" charset="0"/>
              </a:rPr>
              <a:t>Single transmission mode of SFBC for PBCH, PDSCH, </a:t>
            </a:r>
            <a:r>
              <a:rPr lang="en-US" altLang="zh-TW" sz="4900" dirty="0" smtClean="0">
                <a:solidFill>
                  <a:srgbClr val="000000"/>
                </a:solidFill>
                <a:latin typeface="Calibri" panose="020F0502020204030204" pitchFamily="34" charset="0"/>
              </a:rPr>
              <a:t>PDCCH</a:t>
            </a:r>
          </a:p>
          <a:p>
            <a:r>
              <a:rPr lang="en-US" altLang="zh-TW" sz="4900" dirty="0" smtClean="0">
                <a:solidFill>
                  <a:srgbClr val="000000"/>
                </a:solidFill>
                <a:latin typeface="Calibri" panose="020F0502020204030204" pitchFamily="34" charset="0"/>
              </a:rPr>
              <a:t>New </a:t>
            </a:r>
            <a:r>
              <a:rPr lang="en-US" altLang="zh-TW" sz="4900" dirty="0">
                <a:solidFill>
                  <a:srgbClr val="000000"/>
                </a:solidFill>
                <a:latin typeface="Calibri" panose="020F0502020204030204" pitchFamily="34" charset="0"/>
              </a:rPr>
              <a:t>narrowband channels: </a:t>
            </a:r>
            <a:endParaRPr lang="en-US" altLang="zh-TW" sz="4900" dirty="0" smtClean="0">
              <a:solidFill>
                <a:srgbClr val="000000"/>
              </a:solidFill>
              <a:latin typeface="Calibri" panose="020F0502020204030204" pitchFamily="34" charset="0"/>
            </a:endParaRPr>
          </a:p>
          <a:p>
            <a:pPr lvl="1"/>
            <a:r>
              <a:rPr lang="en-US" altLang="zh-TW" sz="4900" dirty="0" smtClean="0">
                <a:solidFill>
                  <a:srgbClr val="000000"/>
                </a:solidFill>
                <a:latin typeface="Calibri" panose="020F0502020204030204" pitchFamily="34" charset="0"/>
              </a:rPr>
              <a:t>NPSS</a:t>
            </a:r>
            <a:r>
              <a:rPr lang="en-US" altLang="zh-TW" sz="4900" dirty="0">
                <a:solidFill>
                  <a:srgbClr val="000000"/>
                </a:solidFill>
                <a:latin typeface="Calibri" panose="020F0502020204030204" pitchFamily="34" charset="0"/>
              </a:rPr>
              <a:t>, NSSS, NPBCH, NPDCCH, NPDSCH, NPUSCH, </a:t>
            </a:r>
            <a:r>
              <a:rPr lang="en-US" altLang="zh-TW" sz="4900" dirty="0" smtClean="0">
                <a:solidFill>
                  <a:srgbClr val="000000"/>
                </a:solidFill>
                <a:latin typeface="Calibri" panose="020F0502020204030204" pitchFamily="34" charset="0"/>
              </a:rPr>
              <a:t>NPRACH</a:t>
            </a:r>
            <a:endParaRPr lang="zh-TW" altLang="en-US" sz="4900" dirty="0">
              <a:solidFill>
                <a:srgbClr val="000000"/>
              </a:solidFill>
              <a:latin typeface="Calibri" panose="020F0502020204030204" pitchFamily="34" charset="0"/>
            </a:endParaRPr>
          </a:p>
          <a:p>
            <a:pPr lvl="1"/>
            <a:endParaRPr lang="zh-TW" altLang="en-US" dirty="0">
              <a:solidFill>
                <a:srgbClr val="000000"/>
              </a:solidFill>
              <a:latin typeface="Calibri" panose="020F0502020204030204" pitchFamily="34" charset="0"/>
            </a:endParaRPr>
          </a:p>
          <a:p>
            <a:pPr marL="0" indent="0">
              <a:buNone/>
            </a:pPr>
            <a:r>
              <a:rPr lang="en-US" altLang="zh-TW" sz="6200" b="1" dirty="0" smtClean="0">
                <a:solidFill>
                  <a:srgbClr val="000000"/>
                </a:solidFill>
                <a:latin typeface="Calibri" panose="020F0502020204030204" pitchFamily="34" charset="0"/>
              </a:rPr>
              <a:t>Main </a:t>
            </a:r>
            <a:r>
              <a:rPr lang="en-US" altLang="zh-TW" sz="6200" b="1" dirty="0">
                <a:solidFill>
                  <a:srgbClr val="000000"/>
                </a:solidFill>
                <a:latin typeface="Calibri" panose="020F0502020204030204" pitchFamily="34" charset="0"/>
              </a:rPr>
              <a:t>r</a:t>
            </a:r>
            <a:r>
              <a:rPr lang="en-US" altLang="zh-TW" sz="6200" b="1" dirty="0" smtClean="0">
                <a:solidFill>
                  <a:srgbClr val="000000"/>
                </a:solidFill>
                <a:latin typeface="Calibri" panose="020F0502020204030204" pitchFamily="34" charset="0"/>
              </a:rPr>
              <a:t>adio protocol Features</a:t>
            </a:r>
          </a:p>
          <a:p>
            <a:r>
              <a:rPr lang="en-US" altLang="zh-TW" sz="4900" dirty="0" smtClean="0">
                <a:solidFill>
                  <a:srgbClr val="000000"/>
                </a:solidFill>
                <a:latin typeface="Calibri" panose="020F0502020204030204" pitchFamily="34" charset="0"/>
              </a:rPr>
              <a:t>Single </a:t>
            </a:r>
            <a:r>
              <a:rPr lang="en-US" altLang="zh-TW" sz="4900" dirty="0">
                <a:solidFill>
                  <a:srgbClr val="000000"/>
                </a:solidFill>
                <a:latin typeface="Calibri" panose="020F0502020204030204" pitchFamily="34" charset="0"/>
              </a:rPr>
              <a:t>HARQ process</a:t>
            </a:r>
          </a:p>
          <a:p>
            <a:r>
              <a:rPr lang="en-US" altLang="zh-TW" sz="4900" dirty="0">
                <a:solidFill>
                  <a:srgbClr val="000000"/>
                </a:solidFill>
                <a:latin typeface="Calibri" panose="020F0502020204030204" pitchFamily="34" charset="0"/>
              </a:rPr>
              <a:t>Only RLC AM mode with simplified status </a:t>
            </a:r>
            <a:r>
              <a:rPr lang="en-US" altLang="zh-TW" sz="4900" dirty="0" smtClean="0">
                <a:solidFill>
                  <a:srgbClr val="000000"/>
                </a:solidFill>
                <a:latin typeface="Calibri" panose="020F0502020204030204" pitchFamily="34" charset="0"/>
              </a:rPr>
              <a:t>reporting</a:t>
            </a:r>
          </a:p>
          <a:p>
            <a:r>
              <a:rPr lang="en-US" altLang="zh-TW" sz="4900" dirty="0" smtClean="0">
                <a:solidFill>
                  <a:srgbClr val="000000"/>
                </a:solidFill>
                <a:latin typeface="Calibri" panose="020F0502020204030204" pitchFamily="34" charset="0"/>
              </a:rPr>
              <a:t>Two </a:t>
            </a:r>
            <a:r>
              <a:rPr lang="en-US" altLang="zh-TW" sz="4900" dirty="0">
                <a:solidFill>
                  <a:srgbClr val="000000"/>
                </a:solidFill>
                <a:latin typeface="Calibri" panose="020F0502020204030204" pitchFamily="34" charset="0"/>
              </a:rPr>
              <a:t>PDCP options</a:t>
            </a:r>
            <a:r>
              <a:rPr lang="en-US" altLang="zh-TW" sz="4900" dirty="0" smtClean="0">
                <a:solidFill>
                  <a:srgbClr val="000000"/>
                </a:solidFill>
                <a:latin typeface="Calibri" panose="020F0502020204030204" pitchFamily="34" charset="0"/>
              </a:rPr>
              <a:t>:</a:t>
            </a:r>
          </a:p>
          <a:p>
            <a:pPr lvl="1"/>
            <a:r>
              <a:rPr lang="en-US" altLang="zh-TW" sz="4900" dirty="0" smtClean="0">
                <a:solidFill>
                  <a:srgbClr val="000000"/>
                </a:solidFill>
                <a:latin typeface="Calibri" panose="020F0502020204030204" pitchFamily="34" charset="0"/>
              </a:rPr>
              <a:t>SRB </a:t>
            </a:r>
            <a:r>
              <a:rPr lang="en-US" altLang="zh-TW" sz="4900" dirty="0">
                <a:solidFill>
                  <a:srgbClr val="000000"/>
                </a:solidFill>
                <a:latin typeface="Calibri" panose="020F0502020204030204" pitchFamily="34" charset="0"/>
              </a:rPr>
              <a:t>0 and 1 only. No AS security (NAS security is used instead). PDCP operating in transparent mode. </a:t>
            </a:r>
          </a:p>
          <a:p>
            <a:pPr lvl="1"/>
            <a:r>
              <a:rPr lang="en-US" altLang="zh-TW" sz="4900" dirty="0">
                <a:solidFill>
                  <a:srgbClr val="000000"/>
                </a:solidFill>
                <a:latin typeface="Calibri" panose="020F0502020204030204" pitchFamily="34" charset="0"/>
              </a:rPr>
              <a:t>SRB 0, 1, 2 and one DRB. AS security, which is cached upon RRC connection release</a:t>
            </a:r>
            <a:r>
              <a:rPr lang="en-US" altLang="zh-TW" sz="4900" dirty="0" smtClean="0">
                <a:solidFill>
                  <a:srgbClr val="000000"/>
                </a:solidFill>
                <a:latin typeface="Calibri" panose="020F0502020204030204" pitchFamily="34" charset="0"/>
              </a:rPr>
              <a:t>.</a:t>
            </a:r>
            <a:endParaRPr lang="zh-TW" altLang="en-US" sz="4900" dirty="0">
              <a:solidFill>
                <a:srgbClr val="000000"/>
              </a:solidFill>
              <a:latin typeface="Calibri" panose="020F0502020204030204" pitchFamily="34" charset="0"/>
            </a:endParaRPr>
          </a:p>
          <a:p>
            <a:r>
              <a:rPr lang="en-US" altLang="zh-TW" sz="4900" dirty="0">
                <a:solidFill>
                  <a:srgbClr val="000000"/>
                </a:solidFill>
                <a:latin typeface="Calibri" panose="020F0502020204030204" pitchFamily="34" charset="0"/>
              </a:rPr>
              <a:t>For PDCP option 2, RRC connection suspend/resume procedures to maintain AS security context.</a:t>
            </a:r>
          </a:p>
          <a:p>
            <a:r>
              <a:rPr lang="en-US" altLang="zh-TW" sz="4900" dirty="0">
                <a:solidFill>
                  <a:srgbClr val="000000"/>
                </a:solidFill>
                <a:latin typeface="Calibri" panose="020F0502020204030204" pitchFamily="34" charset="0"/>
              </a:rPr>
              <a:t>Significantly reduced broadcast system information </a:t>
            </a:r>
          </a:p>
          <a:p>
            <a:endParaRPr lang="zh-TW" altLang="en-US" sz="4200" dirty="0">
              <a:solidFill>
                <a:srgbClr val="000000"/>
              </a:solidFill>
              <a:latin typeface="Calibri" panose="020F0502020204030204" pitchFamily="34" charset="0"/>
            </a:endParaRP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69</a:t>
            </a:fld>
            <a:endParaRPr lang="zh-TW" altLang="en-US"/>
          </a:p>
        </p:txBody>
      </p:sp>
      <p:sp>
        <p:nvSpPr>
          <p:cNvPr id="5" name="文字方塊 4"/>
          <p:cNvSpPr txBox="1"/>
          <p:nvPr/>
        </p:nvSpPr>
        <p:spPr>
          <a:xfrm>
            <a:off x="6588224" y="6147971"/>
            <a:ext cx="1580304" cy="400110"/>
          </a:xfrm>
          <a:prstGeom prst="rect">
            <a:avLst/>
          </a:prstGeom>
          <a:noFill/>
        </p:spPr>
        <p:txBody>
          <a:bodyPr wrap="none" rtlCol="0">
            <a:spAutoFit/>
          </a:bodyPr>
          <a:lstStyle/>
          <a:p>
            <a:r>
              <a:rPr lang="en-US" altLang="zh-TW" sz="2000" dirty="0" smtClean="0"/>
              <a:t>Source: 3GPP</a:t>
            </a:r>
            <a:endParaRPr lang="zh-TW" altLang="en-US" sz="2000" dirty="0"/>
          </a:p>
        </p:txBody>
      </p:sp>
    </p:spTree>
    <p:extLst>
      <p:ext uri="{BB962C8B-B14F-4D97-AF65-F5344CB8AC3E}">
        <p14:creationId xmlns:p14="http://schemas.microsoft.com/office/powerpoint/2010/main" val="1940590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hangingPunct="1"/>
            <a:r>
              <a:rPr lang="en-US" altLang="zh-TW" dirty="0" smtClean="0"/>
              <a:t>Which Network to Use: </a:t>
            </a:r>
            <a:br>
              <a:rPr lang="en-US" altLang="zh-TW" dirty="0" smtClean="0"/>
            </a:br>
            <a:r>
              <a:rPr lang="en-US" altLang="zh-TW" dirty="0" smtClean="0"/>
              <a:t>Fixed or Mobile?</a:t>
            </a:r>
          </a:p>
        </p:txBody>
      </p:sp>
      <p:sp>
        <p:nvSpPr>
          <p:cNvPr id="32771" name="Content Placeholder 2"/>
          <p:cNvSpPr>
            <a:spLocks noGrp="1"/>
          </p:cNvSpPr>
          <p:nvPr>
            <p:ph idx="1"/>
          </p:nvPr>
        </p:nvSpPr>
        <p:spPr>
          <a:xfrm>
            <a:off x="611560" y="1841083"/>
            <a:ext cx="8229600" cy="4525963"/>
          </a:xfrm>
        </p:spPr>
        <p:txBody>
          <a:bodyPr>
            <a:normAutofit lnSpcReduction="10000"/>
          </a:bodyPr>
          <a:lstStyle/>
          <a:p>
            <a:pPr eaLnBrk="1" hangingPunct="1"/>
            <a:r>
              <a:rPr lang="en-US" altLang="zh-TW" dirty="0" smtClean="0"/>
              <a:t>Mobile network is the choice because</a:t>
            </a:r>
          </a:p>
          <a:p>
            <a:pPr lvl="1" eaLnBrk="1" hangingPunct="1"/>
            <a:r>
              <a:rPr lang="en-US" altLang="zh-TW" dirty="0" smtClean="0"/>
              <a:t>The cost of connecting M2M devices to a fixed network (wiring and cabling to each device) could be very expensive.</a:t>
            </a:r>
          </a:p>
          <a:p>
            <a:pPr lvl="1" eaLnBrk="1" hangingPunct="1"/>
            <a:r>
              <a:rPr lang="en-US" altLang="zh-TW" dirty="0" smtClean="0"/>
              <a:t>A large percentage of M2M applications involves mobile devices (e.g. connected car, eHealth)</a:t>
            </a:r>
          </a:p>
          <a:p>
            <a:pPr lvl="1" eaLnBrk="1" hangingPunct="1"/>
            <a:r>
              <a:rPr lang="en-US" altLang="zh-TW" dirty="0" smtClean="0"/>
              <a:t>Global roaming can be supported by the mobile network.</a:t>
            </a:r>
          </a:p>
          <a:p>
            <a:pPr eaLnBrk="1" hangingPunct="1"/>
            <a:r>
              <a:rPr lang="en-US" altLang="zh-TW" dirty="0" smtClean="0"/>
              <a:t>However, need to ensure the ubiquitous coverage of a mobile network.</a:t>
            </a:r>
          </a:p>
          <a:p>
            <a:pPr lvl="1" eaLnBrk="1" hangingPunct="1"/>
            <a:endParaRPr lang="en-US" altLang="zh-TW" dirty="0" smtClean="0"/>
          </a:p>
          <a:p>
            <a:pPr eaLnBrk="1" hangingPunct="1"/>
            <a:endParaRPr lang="en-US" altLang="zh-TW" dirty="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7</a:t>
            </a:fld>
            <a:endParaRPr lang="zh-TW" altLang="en-US"/>
          </a:p>
        </p:txBody>
      </p:sp>
    </p:spTree>
    <p:extLst>
      <p:ext uri="{BB962C8B-B14F-4D97-AF65-F5344CB8AC3E}">
        <p14:creationId xmlns:p14="http://schemas.microsoft.com/office/powerpoint/2010/main" val="21446608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EC-GSM-</a:t>
            </a:r>
            <a:r>
              <a:rPr lang="en-US" altLang="zh-TW" dirty="0" err="1" smtClean="0"/>
              <a:t>IoT</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sz="3400" b="1" dirty="0" smtClean="0">
                <a:solidFill>
                  <a:srgbClr val="000000"/>
                </a:solidFill>
                <a:latin typeface="Calibri" panose="020F0502020204030204" pitchFamily="34" charset="0"/>
              </a:rPr>
              <a:t>Objectives</a:t>
            </a:r>
          </a:p>
          <a:p>
            <a:r>
              <a:rPr lang="en-US" altLang="zh-TW" dirty="0" smtClean="0">
                <a:solidFill>
                  <a:srgbClr val="000000"/>
                </a:solidFill>
                <a:latin typeface="Calibri" panose="020F0502020204030204" pitchFamily="34" charset="0"/>
              </a:rPr>
              <a:t>Long </a:t>
            </a:r>
            <a:r>
              <a:rPr lang="en-US" altLang="zh-TW" dirty="0">
                <a:solidFill>
                  <a:srgbClr val="000000"/>
                </a:solidFill>
                <a:latin typeface="Calibri" panose="020F0502020204030204" pitchFamily="34" charset="0"/>
              </a:rPr>
              <a:t>battery life: ~10 years of operation with 5 </a:t>
            </a:r>
            <a:r>
              <a:rPr lang="en-US" altLang="zh-TW" dirty="0" err="1" smtClean="0">
                <a:solidFill>
                  <a:srgbClr val="000000"/>
                </a:solidFill>
                <a:latin typeface="Calibri" panose="020F0502020204030204" pitchFamily="34" charset="0"/>
              </a:rPr>
              <a:t>Wh</a:t>
            </a:r>
            <a:r>
              <a:rPr lang="en-US" altLang="zh-TW" dirty="0" smtClean="0">
                <a:solidFill>
                  <a:srgbClr val="000000"/>
                </a:solidFill>
                <a:latin typeface="Calibri" panose="020F0502020204030204" pitchFamily="34" charset="0"/>
              </a:rPr>
              <a:t> battery</a:t>
            </a:r>
            <a:endParaRPr lang="en-US" altLang="zh-TW" dirty="0">
              <a:solidFill>
                <a:srgbClr val="000000"/>
              </a:solidFill>
              <a:latin typeface="Calibri" panose="020F0502020204030204" pitchFamily="34" charset="0"/>
            </a:endParaRPr>
          </a:p>
          <a:p>
            <a:r>
              <a:rPr lang="en-US" altLang="zh-TW" dirty="0">
                <a:solidFill>
                  <a:srgbClr val="000000"/>
                </a:solidFill>
                <a:latin typeface="Calibri" panose="020F0502020204030204" pitchFamily="34" charset="0"/>
              </a:rPr>
              <a:t>Low device cost compared to GPRS/GSM </a:t>
            </a:r>
            <a:r>
              <a:rPr lang="en-US" altLang="zh-TW" dirty="0" smtClean="0">
                <a:solidFill>
                  <a:srgbClr val="000000"/>
                </a:solidFill>
                <a:latin typeface="Calibri" panose="020F0502020204030204" pitchFamily="34" charset="0"/>
              </a:rPr>
              <a:t>devices</a:t>
            </a:r>
          </a:p>
          <a:p>
            <a:r>
              <a:rPr lang="en-US" altLang="zh-TW" sz="3200" dirty="0" smtClean="0">
                <a:solidFill>
                  <a:srgbClr val="000000"/>
                </a:solidFill>
                <a:latin typeface="Calibri" panose="020F0502020204030204" pitchFamily="34" charset="0"/>
              </a:rPr>
              <a:t>Extended </a:t>
            </a:r>
            <a:r>
              <a:rPr lang="en-US" altLang="zh-TW" sz="3200" dirty="0">
                <a:solidFill>
                  <a:srgbClr val="000000"/>
                </a:solidFill>
                <a:latin typeface="Calibri" panose="020F0502020204030204" pitchFamily="34" charset="0"/>
              </a:rPr>
              <a:t>coverage: </a:t>
            </a:r>
            <a:endParaRPr lang="en-US" altLang="zh-TW" sz="3200" dirty="0" smtClean="0">
              <a:solidFill>
                <a:srgbClr val="000000"/>
              </a:solidFill>
              <a:latin typeface="Calibri" panose="020F0502020204030204" pitchFamily="34" charset="0"/>
            </a:endParaRPr>
          </a:p>
          <a:p>
            <a:pPr lvl="1"/>
            <a:r>
              <a:rPr lang="en-US" altLang="zh-TW" dirty="0" smtClean="0">
                <a:solidFill>
                  <a:srgbClr val="000000"/>
                </a:solidFill>
                <a:latin typeface="Calibri" panose="020F0502020204030204" pitchFamily="34" charset="0"/>
              </a:rPr>
              <a:t>164 </a:t>
            </a:r>
            <a:r>
              <a:rPr lang="en-US" altLang="zh-TW" dirty="0">
                <a:solidFill>
                  <a:srgbClr val="000000"/>
                </a:solidFill>
                <a:latin typeface="Calibri" panose="020F0502020204030204" pitchFamily="34" charset="0"/>
              </a:rPr>
              <a:t>dB MCL for 33 </a:t>
            </a:r>
            <a:r>
              <a:rPr lang="en-US" altLang="zh-TW" dirty="0" err="1">
                <a:solidFill>
                  <a:srgbClr val="000000"/>
                </a:solidFill>
                <a:latin typeface="Calibri" panose="020F0502020204030204" pitchFamily="34" charset="0"/>
              </a:rPr>
              <a:t>dBmUE</a:t>
            </a:r>
            <a:r>
              <a:rPr lang="en-US" altLang="zh-TW" dirty="0">
                <a:solidFill>
                  <a:srgbClr val="000000"/>
                </a:solidFill>
                <a:latin typeface="Calibri" panose="020F0502020204030204" pitchFamily="34" charset="0"/>
              </a:rPr>
              <a:t>,</a:t>
            </a:r>
          </a:p>
          <a:p>
            <a:pPr lvl="1"/>
            <a:r>
              <a:rPr lang="en-US" altLang="zh-TW" dirty="0">
                <a:solidFill>
                  <a:srgbClr val="000000"/>
                </a:solidFill>
                <a:latin typeface="Calibri" panose="020F0502020204030204" pitchFamily="34" charset="0"/>
              </a:rPr>
              <a:t>154 dB MCL for 23 </a:t>
            </a:r>
            <a:r>
              <a:rPr lang="en-US" altLang="zh-TW" dirty="0" err="1" smtClean="0">
                <a:solidFill>
                  <a:srgbClr val="000000"/>
                </a:solidFill>
                <a:latin typeface="Calibri" panose="020F0502020204030204" pitchFamily="34" charset="0"/>
              </a:rPr>
              <a:t>dBmUE</a:t>
            </a:r>
            <a:endParaRPr lang="en-US" altLang="zh-TW" dirty="0" smtClean="0">
              <a:solidFill>
                <a:srgbClr val="000000"/>
              </a:solidFill>
              <a:latin typeface="Calibri" panose="020F0502020204030204" pitchFamily="34" charset="0"/>
            </a:endParaRPr>
          </a:p>
          <a:p>
            <a:r>
              <a:rPr lang="en-US" altLang="zh-TW" sz="3600" dirty="0" smtClean="0">
                <a:solidFill>
                  <a:srgbClr val="000000"/>
                </a:solidFill>
                <a:latin typeface="Calibri" panose="020F0502020204030204" pitchFamily="34" charset="0"/>
              </a:rPr>
              <a:t>Variable </a:t>
            </a:r>
            <a:r>
              <a:rPr lang="en-US" altLang="zh-TW" sz="3600" dirty="0">
                <a:solidFill>
                  <a:srgbClr val="000000"/>
                </a:solidFill>
                <a:latin typeface="Calibri" panose="020F0502020204030204" pitchFamily="34" charset="0"/>
              </a:rPr>
              <a:t>rates: </a:t>
            </a:r>
            <a:endParaRPr lang="en-US" altLang="zh-TW" sz="3600" dirty="0" smtClean="0">
              <a:solidFill>
                <a:srgbClr val="000000"/>
              </a:solidFill>
              <a:latin typeface="Calibri" panose="020F0502020204030204" pitchFamily="34" charset="0"/>
            </a:endParaRPr>
          </a:p>
          <a:p>
            <a:pPr lvl="1"/>
            <a:r>
              <a:rPr lang="en-US" altLang="zh-TW" dirty="0" smtClean="0">
                <a:solidFill>
                  <a:srgbClr val="000000"/>
                </a:solidFill>
                <a:latin typeface="Calibri" panose="020F0502020204030204" pitchFamily="34" charset="0"/>
              </a:rPr>
              <a:t>GMSK</a:t>
            </a:r>
            <a:r>
              <a:rPr lang="en-US" altLang="zh-TW" dirty="0">
                <a:solidFill>
                  <a:srgbClr val="000000"/>
                </a:solidFill>
                <a:latin typeface="Calibri" panose="020F0502020204030204" pitchFamily="34" charset="0"/>
              </a:rPr>
              <a:t>: ~350bps to 70kbps depending on coverage level</a:t>
            </a:r>
          </a:p>
          <a:p>
            <a:pPr lvl="1"/>
            <a:r>
              <a:rPr lang="en-US" altLang="zh-TW" dirty="0">
                <a:solidFill>
                  <a:srgbClr val="000000"/>
                </a:solidFill>
                <a:latin typeface="Calibri" panose="020F0502020204030204" pitchFamily="34" charset="0"/>
              </a:rPr>
              <a:t>8PSK: up to 240 </a:t>
            </a:r>
            <a:r>
              <a:rPr lang="en-US" altLang="zh-TW" dirty="0" smtClean="0">
                <a:solidFill>
                  <a:srgbClr val="000000"/>
                </a:solidFill>
                <a:latin typeface="Calibri" panose="020F0502020204030204" pitchFamily="34" charset="0"/>
              </a:rPr>
              <a:t>kbps</a:t>
            </a:r>
            <a:endParaRPr lang="zh-TW" altLang="en-US" dirty="0">
              <a:solidFill>
                <a:srgbClr val="000000"/>
              </a:solidFill>
              <a:latin typeface="Calibri" panose="020F0502020204030204" pitchFamily="34" charset="0"/>
            </a:endParaRPr>
          </a:p>
          <a:p>
            <a:r>
              <a:rPr lang="en-US" altLang="zh-TW" dirty="0">
                <a:solidFill>
                  <a:srgbClr val="000000"/>
                </a:solidFill>
                <a:latin typeface="Calibri" panose="020F0502020204030204" pitchFamily="34" charset="0"/>
              </a:rPr>
              <a:t>Support for massive number of devices: ~</a:t>
            </a:r>
            <a:r>
              <a:rPr lang="en-US" altLang="zh-TW" dirty="0" smtClean="0">
                <a:solidFill>
                  <a:srgbClr val="000000"/>
                </a:solidFill>
                <a:latin typeface="Calibri" panose="020F0502020204030204" pitchFamily="34" charset="0"/>
              </a:rPr>
              <a:t>50,000 </a:t>
            </a:r>
            <a:r>
              <a:rPr lang="en-US" altLang="zh-TW" dirty="0">
                <a:solidFill>
                  <a:srgbClr val="000000"/>
                </a:solidFill>
                <a:latin typeface="Calibri" panose="020F0502020204030204" pitchFamily="34" charset="0"/>
              </a:rPr>
              <a:t>per cell</a:t>
            </a:r>
          </a:p>
          <a:p>
            <a:r>
              <a:rPr lang="en-US" altLang="zh-TW" dirty="0">
                <a:solidFill>
                  <a:srgbClr val="000000"/>
                </a:solidFill>
                <a:latin typeface="Calibri" panose="020F0502020204030204" pitchFamily="34" charset="0"/>
              </a:rPr>
              <a:t>Improved security compared to GSM/EDGE</a:t>
            </a:r>
          </a:p>
          <a:p>
            <a:endParaRPr lang="zh-TW" altLang="en-US" dirty="0">
              <a:solidFill>
                <a:srgbClr val="000000"/>
              </a:solidFill>
              <a:latin typeface="Calibri" panose="020F0502020204030204" pitchFamily="34" charset="0"/>
            </a:endParaRP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70</a:t>
            </a:fld>
            <a:endParaRPr lang="zh-TW" altLang="en-US"/>
          </a:p>
        </p:txBody>
      </p:sp>
      <p:sp>
        <p:nvSpPr>
          <p:cNvPr id="5" name="文字方塊 4"/>
          <p:cNvSpPr txBox="1"/>
          <p:nvPr/>
        </p:nvSpPr>
        <p:spPr>
          <a:xfrm>
            <a:off x="6588224" y="6147971"/>
            <a:ext cx="1580304" cy="400110"/>
          </a:xfrm>
          <a:prstGeom prst="rect">
            <a:avLst/>
          </a:prstGeom>
          <a:noFill/>
        </p:spPr>
        <p:txBody>
          <a:bodyPr wrap="none" rtlCol="0">
            <a:spAutoFit/>
          </a:bodyPr>
          <a:lstStyle/>
          <a:p>
            <a:r>
              <a:rPr lang="en-US" altLang="zh-TW" sz="2000" dirty="0" smtClean="0"/>
              <a:t>Source: 3GPP</a:t>
            </a:r>
            <a:endParaRPr lang="zh-TW" altLang="en-US" sz="2000" dirty="0"/>
          </a:p>
        </p:txBody>
      </p:sp>
    </p:spTree>
    <p:extLst>
      <p:ext uri="{BB962C8B-B14F-4D97-AF65-F5344CB8AC3E}">
        <p14:creationId xmlns:p14="http://schemas.microsoft.com/office/powerpoint/2010/main" val="20305686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EC-GSM-</a:t>
            </a:r>
            <a:r>
              <a:rPr lang="en-US" altLang="zh-TW" dirty="0" err="1" smtClean="0"/>
              <a:t>IoT</a:t>
            </a:r>
            <a:r>
              <a:rPr lang="en-US" altLang="zh-TW" dirty="0" smtClean="0"/>
              <a:t> (Cont.)</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sz="3800" b="1" dirty="0" smtClean="0">
                <a:solidFill>
                  <a:srgbClr val="000000"/>
                </a:solidFill>
                <a:latin typeface="Calibri" panose="020F0502020204030204" pitchFamily="34" charset="0"/>
              </a:rPr>
              <a:t>Main PHY Features</a:t>
            </a:r>
            <a:endParaRPr lang="zh-TW" altLang="en-US" sz="3800" b="1" dirty="0">
              <a:solidFill>
                <a:srgbClr val="000000"/>
              </a:solidFill>
              <a:latin typeface="Calibri" panose="020F0502020204030204" pitchFamily="34" charset="0"/>
            </a:endParaRPr>
          </a:p>
          <a:p>
            <a:pPr lvl="1"/>
            <a:r>
              <a:rPr lang="en-US" altLang="zh-TW" sz="3200" dirty="0">
                <a:solidFill>
                  <a:srgbClr val="000000"/>
                </a:solidFill>
                <a:latin typeface="Calibri" panose="020F0502020204030204" pitchFamily="34" charset="0"/>
              </a:rPr>
              <a:t>New logical channels designed for extended coverage Repetitions to provide necessary robustness to support up to 164 dB MCL </a:t>
            </a:r>
            <a:endParaRPr lang="en-US" altLang="zh-TW" sz="3200" dirty="0" smtClean="0">
              <a:solidFill>
                <a:srgbClr val="000000"/>
              </a:solidFill>
              <a:latin typeface="Calibri" panose="020F0502020204030204" pitchFamily="34" charset="0"/>
            </a:endParaRPr>
          </a:p>
          <a:p>
            <a:pPr lvl="1"/>
            <a:r>
              <a:rPr lang="en-US" altLang="zh-TW" sz="3200" dirty="0" smtClean="0">
                <a:solidFill>
                  <a:srgbClr val="000000"/>
                </a:solidFill>
                <a:latin typeface="Calibri" panose="020F0502020204030204" pitchFamily="34" charset="0"/>
              </a:rPr>
              <a:t>Overlaid </a:t>
            </a:r>
            <a:r>
              <a:rPr lang="en-US" altLang="zh-TW" sz="3200" dirty="0">
                <a:solidFill>
                  <a:srgbClr val="000000"/>
                </a:solidFill>
                <a:latin typeface="Calibri" panose="020F0502020204030204" pitchFamily="34" charset="0"/>
              </a:rPr>
              <a:t>CDMA to increase cell capacity (used for EC-PDTCH and EC-PACCH)</a:t>
            </a:r>
          </a:p>
          <a:p>
            <a:r>
              <a:rPr lang="en-US" altLang="zh-TW" sz="3800" b="1" dirty="0" smtClean="0">
                <a:solidFill>
                  <a:srgbClr val="000000"/>
                </a:solidFill>
                <a:latin typeface="Calibri" panose="020F0502020204030204" pitchFamily="34" charset="0"/>
              </a:rPr>
              <a:t>Other Features</a:t>
            </a:r>
            <a:endParaRPr lang="zh-TW" altLang="en-US" sz="3800" b="1" dirty="0">
              <a:solidFill>
                <a:srgbClr val="000000"/>
              </a:solidFill>
              <a:latin typeface="Calibri" panose="020F0502020204030204" pitchFamily="34" charset="0"/>
            </a:endParaRPr>
          </a:p>
          <a:p>
            <a:pPr lvl="1"/>
            <a:r>
              <a:rPr lang="en-US" altLang="zh-TW" sz="3200" dirty="0">
                <a:solidFill>
                  <a:srgbClr val="000000"/>
                </a:solidFill>
                <a:latin typeface="Calibri" panose="020F0502020204030204" pitchFamily="34" charset="0"/>
              </a:rPr>
              <a:t>Extended DRX (up to ~52min)</a:t>
            </a:r>
          </a:p>
          <a:p>
            <a:pPr lvl="1"/>
            <a:r>
              <a:rPr lang="en-US" altLang="zh-TW" sz="3200" dirty="0">
                <a:solidFill>
                  <a:srgbClr val="000000"/>
                </a:solidFill>
                <a:latin typeface="Calibri" panose="020F0502020204030204" pitchFamily="34" charset="0"/>
              </a:rPr>
              <a:t>Optimized system information (i.e. no inter-RAT support)</a:t>
            </a:r>
          </a:p>
          <a:p>
            <a:pPr lvl="1"/>
            <a:r>
              <a:rPr lang="en-US" altLang="zh-TW" sz="3200" dirty="0">
                <a:solidFill>
                  <a:srgbClr val="000000"/>
                </a:solidFill>
                <a:latin typeface="Calibri" panose="020F0502020204030204" pitchFamily="34" charset="0"/>
              </a:rPr>
              <a:t>Relaxed idle mode behavior (e.g. reduced monitoring of neighbor cells)</a:t>
            </a:r>
          </a:p>
          <a:p>
            <a:pPr lvl="1"/>
            <a:r>
              <a:rPr lang="en-US" altLang="zh-TW" sz="3200" dirty="0">
                <a:solidFill>
                  <a:srgbClr val="000000"/>
                </a:solidFill>
                <a:latin typeface="Calibri" panose="020F0502020204030204" pitchFamily="34" charset="0"/>
              </a:rPr>
              <a:t>2G security enhancements (integrity protection, mutual authentication, mandate stronger ciphering algorithms)</a:t>
            </a:r>
          </a:p>
          <a:p>
            <a:pPr lvl="1"/>
            <a:r>
              <a:rPr lang="en-US" altLang="zh-TW" sz="3200" dirty="0">
                <a:solidFill>
                  <a:srgbClr val="000000"/>
                </a:solidFill>
                <a:latin typeface="Calibri" panose="020F0502020204030204" pitchFamily="34" charset="0"/>
              </a:rPr>
              <a:t>NAS timer extensions to cater for very low data rate in extended coverage</a:t>
            </a:r>
          </a:p>
          <a:p>
            <a:pPr lvl="1"/>
            <a:r>
              <a:rPr lang="en-US" altLang="zh-TW" sz="3200" dirty="0">
                <a:solidFill>
                  <a:srgbClr val="000000"/>
                </a:solidFill>
                <a:latin typeface="Calibri" panose="020F0502020204030204" pitchFamily="34" charset="0"/>
              </a:rPr>
              <a:t>Storing and usage of coverage level in SGSN to avoid unnecessary repetitions over the air</a:t>
            </a:r>
          </a:p>
          <a:p>
            <a:endParaRPr lang="zh-TW" altLang="en-US" dirty="0">
              <a:solidFill>
                <a:srgbClr val="000000"/>
              </a:solidFill>
              <a:latin typeface="Calibri" panose="020F0502020204030204" pitchFamily="34" charset="0"/>
            </a:endParaRP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71</a:t>
            </a:fld>
            <a:endParaRPr lang="zh-TW" altLang="en-US"/>
          </a:p>
        </p:txBody>
      </p:sp>
      <p:sp>
        <p:nvSpPr>
          <p:cNvPr id="5" name="文字方塊 4"/>
          <p:cNvSpPr txBox="1"/>
          <p:nvPr/>
        </p:nvSpPr>
        <p:spPr>
          <a:xfrm>
            <a:off x="6588224" y="6147971"/>
            <a:ext cx="1580304" cy="400110"/>
          </a:xfrm>
          <a:prstGeom prst="rect">
            <a:avLst/>
          </a:prstGeom>
          <a:noFill/>
        </p:spPr>
        <p:txBody>
          <a:bodyPr wrap="none" rtlCol="0">
            <a:spAutoFit/>
          </a:bodyPr>
          <a:lstStyle/>
          <a:p>
            <a:r>
              <a:rPr lang="en-US" altLang="zh-TW" sz="2000" dirty="0" smtClean="0"/>
              <a:t>Source: 3GPP</a:t>
            </a:r>
            <a:endParaRPr lang="zh-TW" altLang="en-US" sz="2000" dirty="0"/>
          </a:p>
        </p:txBody>
      </p:sp>
    </p:spTree>
    <p:extLst>
      <p:ext uri="{BB962C8B-B14F-4D97-AF65-F5344CB8AC3E}">
        <p14:creationId xmlns:p14="http://schemas.microsoft.com/office/powerpoint/2010/main" val="4057799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solidFill>
                  <a:schemeClr val="tx1"/>
                </a:solidFill>
              </a:rPr>
              <a:t>Comparison among </a:t>
            </a:r>
            <a:r>
              <a:rPr lang="en-US" altLang="zh-TW" dirty="0" err="1" smtClean="0">
                <a:solidFill>
                  <a:schemeClr val="tx1"/>
                </a:solidFill>
              </a:rPr>
              <a:t>eMTC</a:t>
            </a:r>
            <a:r>
              <a:rPr lang="en-US" altLang="zh-TW" dirty="0">
                <a:solidFill>
                  <a:schemeClr val="tx1"/>
                </a:solidFill>
              </a:rPr>
              <a:t>, </a:t>
            </a:r>
            <a:r>
              <a:rPr lang="en-US" altLang="zh-TW" dirty="0" smtClean="0">
                <a:solidFill>
                  <a:schemeClr val="tx1"/>
                </a:solidFill>
              </a:rPr>
              <a:t>NB-</a:t>
            </a:r>
            <a:r>
              <a:rPr lang="en-US" altLang="zh-TW" dirty="0" err="1" smtClean="0">
                <a:solidFill>
                  <a:schemeClr val="tx1"/>
                </a:solidFill>
              </a:rPr>
              <a:t>IoT</a:t>
            </a:r>
            <a:r>
              <a:rPr lang="en-US" altLang="zh-TW" dirty="0" smtClean="0">
                <a:solidFill>
                  <a:schemeClr val="tx1"/>
                </a:solidFill>
              </a:rPr>
              <a:t> </a:t>
            </a:r>
            <a:r>
              <a:rPr lang="en-US" altLang="zh-TW" dirty="0">
                <a:solidFill>
                  <a:schemeClr val="tx1"/>
                </a:solidFill>
              </a:rPr>
              <a:t>and EC-GSM-</a:t>
            </a:r>
            <a:r>
              <a:rPr lang="en-US" altLang="zh-TW" dirty="0" err="1">
                <a:solidFill>
                  <a:schemeClr val="tx1"/>
                </a:solidFill>
              </a:rPr>
              <a:t>IoT</a:t>
            </a:r>
            <a:endParaRPr lang="zh-TW" altLang="en-US" dirty="0">
              <a:solidFill>
                <a:schemeClr val="tx1"/>
              </a:solidFill>
            </a:endParaRP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72</a:t>
            </a:fld>
            <a:endParaRPr lang="zh-TW" altLang="en-US"/>
          </a:p>
        </p:txBody>
      </p:sp>
      <p:pic>
        <p:nvPicPr>
          <p:cNvPr id="4" name="圖片 3"/>
          <p:cNvPicPr>
            <a:picLocks noChangeAspect="1"/>
          </p:cNvPicPr>
          <p:nvPr/>
        </p:nvPicPr>
        <p:blipFill>
          <a:blip r:embed="rId3"/>
          <a:stretch>
            <a:fillRect/>
          </a:stretch>
        </p:blipFill>
        <p:spPr>
          <a:xfrm>
            <a:off x="107504" y="1787979"/>
            <a:ext cx="8928992" cy="4464496"/>
          </a:xfrm>
          <a:prstGeom prst="rect">
            <a:avLst/>
          </a:prstGeom>
        </p:spPr>
      </p:pic>
      <p:sp>
        <p:nvSpPr>
          <p:cNvPr id="5" name="文字方塊 4"/>
          <p:cNvSpPr txBox="1"/>
          <p:nvPr/>
        </p:nvSpPr>
        <p:spPr>
          <a:xfrm>
            <a:off x="6732240" y="6323449"/>
            <a:ext cx="1439625" cy="369332"/>
          </a:xfrm>
          <a:prstGeom prst="rect">
            <a:avLst/>
          </a:prstGeom>
          <a:noFill/>
        </p:spPr>
        <p:txBody>
          <a:bodyPr wrap="none" rtlCol="0">
            <a:spAutoFit/>
          </a:bodyPr>
          <a:lstStyle/>
          <a:p>
            <a:r>
              <a:rPr lang="en-US" altLang="zh-TW" dirty="0" smtClean="0"/>
              <a:t>Source: 3GPP</a:t>
            </a:r>
            <a:endParaRPr lang="zh-TW" altLang="en-US" dirty="0"/>
          </a:p>
        </p:txBody>
      </p:sp>
    </p:spTree>
    <p:extLst>
      <p:ext uri="{BB962C8B-B14F-4D97-AF65-F5344CB8AC3E}">
        <p14:creationId xmlns:p14="http://schemas.microsoft.com/office/powerpoint/2010/main" val="26408279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solidFill>
              </a:rPr>
              <a:t>LPWAN Impact to M2M Core</a:t>
            </a:r>
            <a:endParaRPr lang="zh-TW" altLang="en-US" dirty="0">
              <a:solidFill>
                <a:schemeClr val="tx1"/>
              </a:solidFill>
            </a:endParaRP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73</a:t>
            </a:fld>
            <a:endParaRPr lang="zh-TW" altLang="en-US"/>
          </a:p>
        </p:txBody>
      </p:sp>
      <p:sp>
        <p:nvSpPr>
          <p:cNvPr id="4" name="Cloud 5"/>
          <p:cNvSpPr/>
          <p:nvPr/>
        </p:nvSpPr>
        <p:spPr>
          <a:xfrm>
            <a:off x="3322638" y="2199381"/>
            <a:ext cx="2659062" cy="2819400"/>
          </a:xfrm>
          <a:prstGeom prst="cloud">
            <a:avLst/>
          </a:prstGeom>
          <a:noFill/>
          <a:ln w="55000" cap="flat" cmpd="thickThin" algn="ctr">
            <a:solidFill>
              <a:srgbClr val="2DA2B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ucida Sans Unicode"/>
              <a:ea typeface="+mn-ea"/>
              <a:cs typeface="+mn-cs"/>
            </a:endParaRPr>
          </a:p>
        </p:txBody>
      </p:sp>
      <p:sp>
        <p:nvSpPr>
          <p:cNvPr id="5" name="Rounded Rectangle 6"/>
          <p:cNvSpPr/>
          <p:nvPr/>
        </p:nvSpPr>
        <p:spPr>
          <a:xfrm>
            <a:off x="6324600" y="1761231"/>
            <a:ext cx="1447800" cy="3429000"/>
          </a:xfrm>
          <a:prstGeom prst="roundRect">
            <a:avLst/>
          </a:prstGeom>
          <a:noFill/>
          <a:ln w="55000" cap="flat" cmpd="thickThin" algn="ctr">
            <a:solidFill>
              <a:srgbClr val="2DA2B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ucida Sans Unicode"/>
              <a:ea typeface="+mn-ea"/>
              <a:cs typeface="+mn-cs"/>
            </a:endParaRPr>
          </a:p>
        </p:txBody>
      </p:sp>
      <p:pic>
        <p:nvPicPr>
          <p:cNvPr id="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34225" y="2066031"/>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6550" y="2766119"/>
            <a:ext cx="304800" cy="557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3675" y="2132706"/>
            <a:ext cx="590550" cy="56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6550" y="3399531"/>
            <a:ext cx="4095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134225" y="2747069"/>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134225" y="3418581"/>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4638" y="4047231"/>
            <a:ext cx="4286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8500" y="4294881"/>
            <a:ext cx="4286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5"/>
          <p:cNvSpPr txBox="1">
            <a:spLocks noChangeArrowheads="1"/>
          </p:cNvSpPr>
          <p:nvPr/>
        </p:nvSpPr>
        <p:spPr bwMode="auto">
          <a:xfrm>
            <a:off x="6327775" y="4874319"/>
            <a:ext cx="1520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a:solidFill>
                  <a:prstClr val="black"/>
                </a:solidFill>
                <a:latin typeface="Arial" panose="020B0604020202020204" pitchFamily="34" charset="0"/>
              </a:rPr>
              <a:t>M2M Applications</a:t>
            </a:r>
          </a:p>
        </p:txBody>
      </p:sp>
      <p:sp>
        <p:nvSpPr>
          <p:cNvPr id="15" name="TextBox 16"/>
          <p:cNvSpPr txBox="1">
            <a:spLocks noChangeArrowheads="1"/>
          </p:cNvSpPr>
          <p:nvPr/>
        </p:nvSpPr>
        <p:spPr bwMode="auto">
          <a:xfrm>
            <a:off x="6299200" y="1761231"/>
            <a:ext cx="1546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a:solidFill>
                  <a:prstClr val="black"/>
                </a:solidFill>
                <a:latin typeface="Arial" panose="020B0604020202020204" pitchFamily="34" charset="0"/>
              </a:rPr>
              <a:t>Client Applications</a:t>
            </a:r>
          </a:p>
        </p:txBody>
      </p:sp>
      <p:sp>
        <p:nvSpPr>
          <p:cNvPr id="16" name="TextBox 19"/>
          <p:cNvSpPr txBox="1">
            <a:spLocks noChangeArrowheads="1"/>
          </p:cNvSpPr>
          <p:nvPr/>
        </p:nvSpPr>
        <p:spPr bwMode="auto">
          <a:xfrm>
            <a:off x="4320661" y="2469764"/>
            <a:ext cx="9968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smtClean="0">
                <a:solidFill>
                  <a:prstClr val="black"/>
                </a:solidFill>
                <a:latin typeface="Arial" panose="020B0604020202020204" pitchFamily="34" charset="0"/>
              </a:rPr>
              <a:t>LPWAN</a:t>
            </a:r>
            <a:endParaRPr lang="en-US" altLang="zh-TW" sz="1800" dirty="0">
              <a:solidFill>
                <a:prstClr val="black"/>
              </a:solidFill>
              <a:latin typeface="Arial" panose="020B0604020202020204" pitchFamily="34" charset="0"/>
            </a:endParaRPr>
          </a:p>
        </p:txBody>
      </p:sp>
      <p:pic>
        <p:nvPicPr>
          <p:cNvPr id="17"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0903" y="3877512"/>
            <a:ext cx="4381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1474" y="3343969"/>
            <a:ext cx="4381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4"/>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4475124" y="3246591"/>
            <a:ext cx="528638" cy="52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5" descr="C:\Users\fjlin\AppData\Local\Microsoft\Windows\Temporary Internet Files\Content.IE5\3RCRE92X\MC900149862[1].w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78273" y="3647674"/>
            <a:ext cx="2952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6" descr="C:\Users\fjlin\AppData\Local\Microsoft\Windows\Temporary Internet Files\Content.IE5\3RCRE92X\MP900385991[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0147" y="2396564"/>
            <a:ext cx="747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7" descr="C:\Users\fjlin\AppData\Local\Microsoft\Windows\Temporary Internet Files\Content.IE5\95N2JKGI\MP900448627[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46908" y="4426037"/>
            <a:ext cx="6683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8" descr="C:\Users\fjlin\AppData\Local\Microsoft\Windows\Temporary Internet Files\Content.IE5\ZZKQ4ZPC\MP900439241[1].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78248" y="3127939"/>
            <a:ext cx="635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30"/>
          <p:cNvSpPr/>
          <p:nvPr/>
        </p:nvSpPr>
        <p:spPr>
          <a:xfrm>
            <a:off x="5651500" y="2723256"/>
            <a:ext cx="996949" cy="1563688"/>
          </a:xfrm>
          <a:prstGeom prst="roundRect">
            <a:avLst/>
          </a:prstGeom>
          <a:solidFill>
            <a:srgbClr val="464646">
              <a:lumMod val="20000"/>
              <a:lumOff val="80000"/>
            </a:srgbClr>
          </a:solidFill>
          <a:ln w="55000" cap="flat" cmpd="thickThin" algn="ctr">
            <a:solidFill>
              <a:srgbClr val="2DA2B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ucida Sans Unicode"/>
                <a:ea typeface="+mn-ea"/>
                <a:cs typeface="+mn-cs"/>
              </a:rPr>
              <a:t>M2M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ucida Sans Unicode"/>
                <a:ea typeface="+mn-ea"/>
                <a:cs typeface="+mn-cs"/>
              </a:rPr>
              <a:t>Network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ucida Sans Unicode"/>
                <a:ea typeface="+mn-ea"/>
                <a:cs typeface="+mn-cs"/>
              </a:rPr>
              <a:t>Service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ucida Sans Unicode"/>
                <a:ea typeface="+mn-ea"/>
                <a:cs typeface="+mn-cs"/>
              </a:rPr>
              <a:t>Capabilities</a:t>
            </a:r>
          </a:p>
        </p:txBody>
      </p:sp>
      <p:cxnSp>
        <p:nvCxnSpPr>
          <p:cNvPr id="25" name="Straight Connector 33"/>
          <p:cNvCxnSpPr>
            <a:endCxn id="37" idx="3"/>
          </p:cNvCxnSpPr>
          <p:nvPr/>
        </p:nvCxnSpPr>
        <p:spPr>
          <a:xfrm flipH="1" flipV="1">
            <a:off x="4198226" y="3062034"/>
            <a:ext cx="425342" cy="218861"/>
          </a:xfrm>
          <a:prstGeom prst="line">
            <a:avLst/>
          </a:prstGeom>
          <a:noFill/>
          <a:ln w="9525" cap="flat" cmpd="sng" algn="ctr">
            <a:solidFill>
              <a:srgbClr val="2DA2BF"/>
            </a:solidFill>
            <a:prstDash val="solid"/>
          </a:ln>
          <a:effectLst/>
        </p:spPr>
      </p:cxnSp>
      <p:cxnSp>
        <p:nvCxnSpPr>
          <p:cNvPr id="26" name="Straight Connector 34"/>
          <p:cNvCxnSpPr>
            <a:stCxn id="19" idx="1"/>
            <a:endCxn id="18" idx="3"/>
          </p:cNvCxnSpPr>
          <p:nvPr/>
        </p:nvCxnSpPr>
        <p:spPr>
          <a:xfrm flipH="1">
            <a:off x="3989624" y="3510910"/>
            <a:ext cx="485500" cy="304547"/>
          </a:xfrm>
          <a:prstGeom prst="line">
            <a:avLst/>
          </a:prstGeom>
          <a:noFill/>
          <a:ln w="9525" cap="flat" cmpd="sng" algn="ctr">
            <a:solidFill>
              <a:srgbClr val="2DA2BF"/>
            </a:solidFill>
            <a:prstDash val="solid"/>
          </a:ln>
          <a:effectLst/>
        </p:spPr>
      </p:cxnSp>
      <p:cxnSp>
        <p:nvCxnSpPr>
          <p:cNvPr id="27" name="Straight Connector 35"/>
          <p:cNvCxnSpPr>
            <a:endCxn id="17" idx="0"/>
          </p:cNvCxnSpPr>
          <p:nvPr/>
        </p:nvCxnSpPr>
        <p:spPr>
          <a:xfrm flipH="1">
            <a:off x="4689978" y="3776021"/>
            <a:ext cx="39302" cy="101491"/>
          </a:xfrm>
          <a:prstGeom prst="line">
            <a:avLst/>
          </a:prstGeom>
          <a:noFill/>
          <a:ln w="9525" cap="flat" cmpd="sng" algn="ctr">
            <a:solidFill>
              <a:srgbClr val="2DA2BF"/>
            </a:solidFill>
            <a:prstDash val="solid"/>
          </a:ln>
          <a:effectLst/>
        </p:spPr>
      </p:cxnSp>
      <p:cxnSp>
        <p:nvCxnSpPr>
          <p:cNvPr id="28" name="Straight Connector 38"/>
          <p:cNvCxnSpPr>
            <a:stCxn id="19" idx="3"/>
          </p:cNvCxnSpPr>
          <p:nvPr/>
        </p:nvCxnSpPr>
        <p:spPr>
          <a:xfrm flipV="1">
            <a:off x="5003762" y="3510116"/>
            <a:ext cx="844550" cy="0"/>
          </a:xfrm>
          <a:prstGeom prst="line">
            <a:avLst/>
          </a:prstGeom>
          <a:noFill/>
          <a:ln w="9525" cap="flat" cmpd="sng" algn="ctr">
            <a:solidFill>
              <a:srgbClr val="2DA2BF"/>
            </a:solidFill>
            <a:prstDash val="solid"/>
          </a:ln>
          <a:effectLst/>
        </p:spPr>
      </p:cxnSp>
      <p:sp>
        <p:nvSpPr>
          <p:cNvPr id="29" name="TextBox 40"/>
          <p:cNvSpPr txBox="1">
            <a:spLocks noChangeArrowheads="1"/>
          </p:cNvSpPr>
          <p:nvPr/>
        </p:nvSpPr>
        <p:spPr bwMode="auto">
          <a:xfrm>
            <a:off x="3224212" y="5152924"/>
            <a:ext cx="2344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solidFill>
                  <a:prstClr val="black"/>
                </a:solidFill>
                <a:latin typeface="Arial" panose="020B0604020202020204" pitchFamily="34" charset="0"/>
              </a:rPr>
              <a:t>M2M Network Domain</a:t>
            </a:r>
          </a:p>
        </p:txBody>
      </p:sp>
      <p:sp>
        <p:nvSpPr>
          <p:cNvPr id="30" name="TextBox 41"/>
          <p:cNvSpPr txBox="1">
            <a:spLocks noChangeArrowheads="1"/>
          </p:cNvSpPr>
          <p:nvPr/>
        </p:nvSpPr>
        <p:spPr bwMode="auto">
          <a:xfrm>
            <a:off x="5645150" y="5141019"/>
            <a:ext cx="2595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solidFill>
                  <a:prstClr val="black"/>
                </a:solidFill>
                <a:latin typeface="Arial" panose="020B0604020202020204" pitchFamily="34" charset="0"/>
              </a:rPr>
              <a:t>M2M Application Domain</a:t>
            </a:r>
          </a:p>
        </p:txBody>
      </p:sp>
      <p:sp>
        <p:nvSpPr>
          <p:cNvPr id="31" name="文字方塊 30"/>
          <p:cNvSpPr txBox="1"/>
          <p:nvPr/>
        </p:nvSpPr>
        <p:spPr>
          <a:xfrm>
            <a:off x="912933" y="5661957"/>
            <a:ext cx="6296019" cy="707886"/>
          </a:xfrm>
          <a:prstGeom prst="rect">
            <a:avLst/>
          </a:prstGeom>
          <a:noFill/>
        </p:spPr>
        <p:txBody>
          <a:bodyPr wrap="none" rtlCol="0">
            <a:spAutoFit/>
          </a:bodyPr>
          <a:lstStyle/>
          <a:p>
            <a:r>
              <a:rPr lang="en-US" altLang="zh-TW" sz="2000" dirty="0" smtClean="0"/>
              <a:t>LPWAN enables IoT devices to connect to backend systems </a:t>
            </a:r>
          </a:p>
          <a:p>
            <a:r>
              <a:rPr lang="en-US" altLang="zh-TW" sz="2000" dirty="0" smtClean="0"/>
              <a:t>without a gateway!</a:t>
            </a:r>
            <a:endParaRPr lang="zh-TW" altLang="en-US" sz="2000" dirty="0"/>
          </a:p>
        </p:txBody>
      </p:sp>
      <p:cxnSp>
        <p:nvCxnSpPr>
          <p:cNvPr id="32" name="直線接點 31"/>
          <p:cNvCxnSpPr>
            <a:stCxn id="21" idx="3"/>
          </p:cNvCxnSpPr>
          <p:nvPr/>
        </p:nvCxnSpPr>
        <p:spPr>
          <a:xfrm>
            <a:off x="2887860" y="2663264"/>
            <a:ext cx="875588" cy="1072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p:cNvCxnSpPr>
            <a:stCxn id="23" idx="3"/>
          </p:cNvCxnSpPr>
          <p:nvPr/>
        </p:nvCxnSpPr>
        <p:spPr>
          <a:xfrm>
            <a:off x="2813248" y="3339871"/>
            <a:ext cx="950200" cy="395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p:cNvCxnSpPr>
            <a:stCxn id="20" idx="3"/>
          </p:cNvCxnSpPr>
          <p:nvPr/>
        </p:nvCxnSpPr>
        <p:spPr>
          <a:xfrm flipV="1">
            <a:off x="2673548" y="3735860"/>
            <a:ext cx="1089900" cy="21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p:cNvCxnSpPr>
            <a:stCxn id="22" idx="3"/>
          </p:cNvCxnSpPr>
          <p:nvPr/>
        </p:nvCxnSpPr>
        <p:spPr>
          <a:xfrm flipV="1">
            <a:off x="2915245" y="3735860"/>
            <a:ext cx="848203" cy="914015"/>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1591599" y="5140314"/>
            <a:ext cx="1608454" cy="400110"/>
          </a:xfrm>
          <a:prstGeom prst="rect">
            <a:avLst/>
          </a:prstGeom>
          <a:noFill/>
        </p:spPr>
        <p:txBody>
          <a:bodyPr wrap="none" rtlCol="0">
            <a:spAutoFit/>
          </a:bodyPr>
          <a:lstStyle/>
          <a:p>
            <a:r>
              <a:rPr lang="en-US" altLang="zh-TW" sz="2000" dirty="0" smtClean="0"/>
              <a:t>M2M Devices</a:t>
            </a:r>
            <a:endParaRPr lang="zh-TW" altLang="en-US" sz="2000" dirty="0"/>
          </a:p>
        </p:txBody>
      </p:sp>
      <p:pic>
        <p:nvPicPr>
          <p:cNvPr id="37" name="圖片 36"/>
          <p:cNvPicPr>
            <a:picLocks noChangeAspect="1"/>
          </p:cNvPicPr>
          <p:nvPr/>
        </p:nvPicPr>
        <p:blipFill>
          <a:blip r:embed="rId15"/>
          <a:stretch>
            <a:fillRect/>
          </a:stretch>
        </p:blipFill>
        <p:spPr>
          <a:xfrm>
            <a:off x="3759276" y="2592601"/>
            <a:ext cx="438950" cy="938865"/>
          </a:xfrm>
          <a:prstGeom prst="rect">
            <a:avLst/>
          </a:prstGeom>
        </p:spPr>
      </p:pic>
      <p:pic>
        <p:nvPicPr>
          <p:cNvPr id="38" name="圖片 37"/>
          <p:cNvPicPr>
            <a:picLocks noChangeAspect="1"/>
          </p:cNvPicPr>
          <p:nvPr/>
        </p:nvPicPr>
        <p:blipFill>
          <a:blip r:embed="rId16"/>
          <a:stretch>
            <a:fillRect/>
          </a:stretch>
        </p:blipFill>
        <p:spPr>
          <a:xfrm>
            <a:off x="2004479" y="2701867"/>
            <a:ext cx="1079086" cy="1615580"/>
          </a:xfrm>
          <a:prstGeom prst="rect">
            <a:avLst/>
          </a:prstGeom>
        </p:spPr>
      </p:pic>
    </p:spTree>
    <p:extLst>
      <p:ext uri="{BB962C8B-B14F-4D97-AF65-F5344CB8AC3E}">
        <p14:creationId xmlns:p14="http://schemas.microsoft.com/office/powerpoint/2010/main" val="40147927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標題 1"/>
          <p:cNvSpPr>
            <a:spLocks noGrp="1"/>
          </p:cNvSpPr>
          <p:nvPr>
            <p:ph type="title"/>
          </p:nvPr>
        </p:nvSpPr>
        <p:spPr/>
        <p:txBody>
          <a:bodyPr/>
          <a:lstStyle/>
          <a:p>
            <a:pPr eaLnBrk="1" hangingPunct="1"/>
            <a:r>
              <a:rPr lang="en-US" altLang="zh-TW" smtClean="0"/>
              <a:t>Summary</a:t>
            </a:r>
            <a:endParaRPr lang="zh-TW" altLang="en-US" smtClean="0"/>
          </a:p>
        </p:txBody>
      </p:sp>
      <p:sp>
        <p:nvSpPr>
          <p:cNvPr id="78851" name="內容版面配置區 2"/>
          <p:cNvSpPr>
            <a:spLocks noGrp="1"/>
          </p:cNvSpPr>
          <p:nvPr>
            <p:ph idx="1"/>
          </p:nvPr>
        </p:nvSpPr>
        <p:spPr>
          <a:xfrm>
            <a:off x="436659" y="1700808"/>
            <a:ext cx="8229600" cy="4525963"/>
          </a:xfrm>
        </p:spPr>
        <p:txBody>
          <a:bodyPr>
            <a:normAutofit fontScale="92500"/>
          </a:bodyPr>
          <a:lstStyle/>
          <a:p>
            <a:pPr eaLnBrk="1" hangingPunct="1"/>
            <a:r>
              <a:rPr lang="en-US" altLang="zh-TW" dirty="0" smtClean="0"/>
              <a:t>M2M impact to Core Network  in</a:t>
            </a:r>
          </a:p>
          <a:p>
            <a:pPr lvl="1" eaLnBrk="1" hangingPunct="1"/>
            <a:r>
              <a:rPr lang="en-US" altLang="zh-TW" dirty="0" smtClean="0"/>
              <a:t>Cost Reduction Requirement</a:t>
            </a:r>
          </a:p>
          <a:p>
            <a:pPr lvl="1" eaLnBrk="1" hangingPunct="1"/>
            <a:r>
              <a:rPr lang="en-US" altLang="zh-TW" dirty="0" smtClean="0"/>
              <a:t>Value-Added Services Requirement</a:t>
            </a:r>
          </a:p>
          <a:p>
            <a:pPr lvl="1" eaLnBrk="1" hangingPunct="1"/>
            <a:r>
              <a:rPr lang="en-US" altLang="zh-TW" dirty="0" smtClean="0"/>
              <a:t>Numbering, Identifiers, and Addressing Requirement</a:t>
            </a:r>
          </a:p>
          <a:p>
            <a:pPr eaLnBrk="1" hangingPunct="1"/>
            <a:r>
              <a:rPr lang="en-US" altLang="zh-TW" dirty="0" smtClean="0"/>
              <a:t>To best serve M2M, Core Network also requires some new optimization for overload and congestion control.</a:t>
            </a:r>
          </a:p>
          <a:p>
            <a:pPr eaLnBrk="1" hangingPunct="1"/>
            <a:r>
              <a:rPr lang="en-US" altLang="zh-TW" dirty="0" smtClean="0"/>
              <a:t>LPWAN is emerging as an alternative to the M2M Core.</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74</a:t>
            </a:fld>
            <a:endParaRPr lang="zh-TW" altLang="en-US"/>
          </a:p>
        </p:txBody>
      </p:sp>
    </p:spTree>
    <p:extLst>
      <p:ext uri="{BB962C8B-B14F-4D97-AF65-F5344CB8AC3E}">
        <p14:creationId xmlns:p14="http://schemas.microsoft.com/office/powerpoint/2010/main" val="506231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pPr eaLnBrk="1" hangingPunct="1"/>
            <a:r>
              <a:rPr lang="en-US" altLang="zh-TW" dirty="0" smtClean="0"/>
              <a:t>Characteristics of M2M Communications</a:t>
            </a:r>
          </a:p>
        </p:txBody>
      </p:sp>
      <p:sp>
        <p:nvSpPr>
          <p:cNvPr id="33795" name="Content Placeholder 2"/>
          <p:cNvSpPr>
            <a:spLocks noGrp="1"/>
          </p:cNvSpPr>
          <p:nvPr>
            <p:ph idx="1"/>
          </p:nvPr>
        </p:nvSpPr>
        <p:spPr/>
        <p:txBody>
          <a:bodyPr>
            <a:normAutofit lnSpcReduction="10000"/>
          </a:bodyPr>
          <a:lstStyle/>
          <a:p>
            <a:pPr eaLnBrk="1" hangingPunct="1"/>
            <a:r>
              <a:rPr lang="en-US" altLang="zh-TW" dirty="0" smtClean="0"/>
              <a:t>M2M communications can be characterized by their</a:t>
            </a:r>
          </a:p>
          <a:p>
            <a:pPr lvl="1" eaLnBrk="1" hangingPunct="1"/>
            <a:r>
              <a:rPr lang="en-US" altLang="zh-TW" sz="3200" dirty="0" smtClean="0"/>
              <a:t>Data Volume,</a:t>
            </a:r>
          </a:p>
          <a:p>
            <a:pPr lvl="1" eaLnBrk="1" hangingPunct="1"/>
            <a:r>
              <a:rPr lang="en-US" altLang="zh-TW" sz="3200" dirty="0" smtClean="0"/>
              <a:t>QoS Requirements,</a:t>
            </a:r>
          </a:p>
          <a:p>
            <a:pPr lvl="1" eaLnBrk="1" hangingPunct="1"/>
            <a:r>
              <a:rPr lang="en-US" altLang="zh-TW" sz="3200" dirty="0" smtClean="0"/>
              <a:t>Time Sensitivity and</a:t>
            </a:r>
          </a:p>
          <a:p>
            <a:pPr lvl="1" eaLnBrk="1" hangingPunct="1"/>
            <a:r>
              <a:rPr lang="en-US" altLang="zh-TW" sz="3200" dirty="0" smtClean="0"/>
              <a:t>Communication Direction.</a:t>
            </a:r>
          </a:p>
          <a:p>
            <a:pPr eaLnBrk="1" hangingPunct="1"/>
            <a:r>
              <a:rPr lang="en-US" altLang="zh-TW" sz="3600" dirty="0" smtClean="0"/>
              <a:t>The network needs to be designed to deal with device/application diversities.</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8</a:t>
            </a:fld>
            <a:endParaRPr lang="zh-TW" altLang="en-US"/>
          </a:p>
        </p:txBody>
      </p:sp>
    </p:spTree>
    <p:extLst>
      <p:ext uri="{BB962C8B-B14F-4D97-AF65-F5344CB8AC3E}">
        <p14:creationId xmlns:p14="http://schemas.microsoft.com/office/powerpoint/2010/main" val="2002752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altLang="zh-TW" b="1" dirty="0" smtClean="0"/>
              <a:t>Impact to Core Networks (1)</a:t>
            </a:r>
            <a:br>
              <a:rPr lang="en-US" altLang="zh-TW" b="1" dirty="0" smtClean="0"/>
            </a:br>
            <a:r>
              <a:rPr lang="en-US" altLang="zh-TW" sz="3600" dirty="0" smtClean="0"/>
              <a:t>Cost Reduction Requirement</a:t>
            </a:r>
          </a:p>
        </p:txBody>
      </p:sp>
      <p:sp>
        <p:nvSpPr>
          <p:cNvPr id="34819" name="Content Placeholder 2"/>
          <p:cNvSpPr>
            <a:spLocks noGrp="1"/>
          </p:cNvSpPr>
          <p:nvPr>
            <p:ph idx="1"/>
          </p:nvPr>
        </p:nvSpPr>
        <p:spPr/>
        <p:txBody>
          <a:bodyPr/>
          <a:lstStyle/>
          <a:p>
            <a:pPr eaLnBrk="1" hangingPunct="1"/>
            <a:r>
              <a:rPr lang="en-US" altLang="zh-TW" sz="2800" dirty="0" smtClean="0"/>
              <a:t>M2M communications have to be low-cost (per device).  Thus the cost to provide M2M communications by operators has to be reduced to a minimum.</a:t>
            </a:r>
          </a:p>
          <a:p>
            <a:pPr eaLnBrk="1" hangingPunct="1"/>
            <a:r>
              <a:rPr lang="en-US" altLang="zh-TW" sz="2800" dirty="0" smtClean="0"/>
              <a:t>To meet this requirement, we need to first understand cost drivers and network cost components of M2M communications.</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9</a:t>
            </a:fld>
            <a:endParaRPr lang="zh-TW" altLang="en-US"/>
          </a:p>
        </p:txBody>
      </p:sp>
    </p:spTree>
    <p:extLst>
      <p:ext uri="{BB962C8B-B14F-4D97-AF65-F5344CB8AC3E}">
        <p14:creationId xmlns:p14="http://schemas.microsoft.com/office/powerpoint/2010/main" val="1098703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商展</Template>
  <TotalTime>18476</TotalTime>
  <Words>8695</Words>
  <Application>Microsoft Office PowerPoint</Application>
  <PresentationFormat>如螢幕大小 (4:3)</PresentationFormat>
  <Paragraphs>1165</Paragraphs>
  <Slides>74</Slides>
  <Notes>74</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74</vt:i4>
      </vt:variant>
    </vt:vector>
  </HeadingPairs>
  <TitlesOfParts>
    <vt:vector size="86" baseType="lpstr">
      <vt:lpstr>.AppleSystemUIFont</vt:lpstr>
      <vt:lpstr>Adobe 繁黑體 Std B</vt:lpstr>
      <vt:lpstr>宋体</vt:lpstr>
      <vt:lpstr>華康中黑體</vt:lpstr>
      <vt:lpstr>新細明體</vt:lpstr>
      <vt:lpstr>Arial</vt:lpstr>
      <vt:lpstr>Calibri</vt:lpstr>
      <vt:lpstr>Lucida Sans Unicode</vt:lpstr>
      <vt:lpstr>MS Reference Sans Serif</vt:lpstr>
      <vt:lpstr>Times New Roman</vt:lpstr>
      <vt:lpstr>Wingdings</vt:lpstr>
      <vt:lpstr>Office 佈景主題</vt:lpstr>
      <vt:lpstr>M2M Core Networks 物聯網核心網路</vt:lpstr>
      <vt:lpstr>M2M Core Networks</vt:lpstr>
      <vt:lpstr>Outline</vt:lpstr>
      <vt:lpstr>M2M Impact to Core Networks</vt:lpstr>
      <vt:lpstr>M2M Impact to Core Networks Outline</vt:lpstr>
      <vt:lpstr>M2M Communication Scenarios</vt:lpstr>
      <vt:lpstr>Which Network to Use:  Fixed or Mobile?</vt:lpstr>
      <vt:lpstr>Characteristics of M2M Communications</vt:lpstr>
      <vt:lpstr>Impact to Core Networks (1) Cost Reduction Requirement</vt:lpstr>
      <vt:lpstr>Cost Reduction Requirement Cost Drivers and Network Cost Components</vt:lpstr>
      <vt:lpstr>Cost Reduction Methods</vt:lpstr>
      <vt:lpstr>Group-Based Communications</vt:lpstr>
      <vt:lpstr>Network Resource Reduction for Idle Devices</vt:lpstr>
      <vt:lpstr>Network Signaling Reduction</vt:lpstr>
      <vt:lpstr>Avoidance of Peaks in User Data</vt:lpstr>
      <vt:lpstr>Separate Networks for M2M</vt:lpstr>
      <vt:lpstr>Impact to Core Networks (2) Value-Added Services Requirement</vt:lpstr>
      <vt:lpstr>QoS Differentiation</vt:lpstr>
      <vt:lpstr>Priority Differentiation</vt:lpstr>
      <vt:lpstr>Charging and Subscription Management</vt:lpstr>
      <vt:lpstr>Device Management (New!)</vt:lpstr>
      <vt:lpstr>Connection Monitoring (New!)</vt:lpstr>
      <vt:lpstr>Fraud Control</vt:lpstr>
      <vt:lpstr>Secure Connection</vt:lpstr>
      <vt:lpstr>Impact to Core Networks (3) Numbering, Identifiers, and Addressing Requirement</vt:lpstr>
      <vt:lpstr>E.164 (or MSISDN) Numbers</vt:lpstr>
      <vt:lpstr>IMSI Identifiers</vt:lpstr>
      <vt:lpstr>IMEI Identifiers</vt:lpstr>
      <vt:lpstr>ICCID Identifiers</vt:lpstr>
      <vt:lpstr>IP Addresses</vt:lpstr>
      <vt:lpstr>Core Network Optimization  for M2M</vt:lpstr>
      <vt:lpstr>Core Network Optimization  for M2M</vt:lpstr>
      <vt:lpstr>Triggering Optimization Outline</vt:lpstr>
      <vt:lpstr>What Is Triggering?</vt:lpstr>
      <vt:lpstr>Triggering Mechanisms  Defined by 3GPP</vt:lpstr>
      <vt:lpstr>Status of Devices When Being Triggered</vt:lpstr>
      <vt:lpstr>Information in Triggering Message</vt:lpstr>
      <vt:lpstr>Triggering using Mobile-Terminated SMS</vt:lpstr>
      <vt:lpstr>Triggering using IMS Message</vt:lpstr>
      <vt:lpstr>Triggering using Cell Broadcast</vt:lpstr>
      <vt:lpstr>Triggering via HSS and Non-Access Stratum (NAS) Signaling</vt:lpstr>
      <vt:lpstr>Triggering via Network-Requested PDP Context Establishment</vt:lpstr>
      <vt:lpstr>Overload and Congestion Control</vt:lpstr>
      <vt:lpstr>Network Overload Control for Mobile Devices Configured with “Low-Access Priority”</vt:lpstr>
      <vt:lpstr>Generic Mobility Management Congestion Control for Core Network </vt:lpstr>
      <vt:lpstr>Selective Throttling of Downlink Low-Priority Traffic Received for M2M Devices in idle Mode</vt:lpstr>
      <vt:lpstr>Application-Specific Congestion Control</vt:lpstr>
      <vt:lpstr>Optimization to Prevent Overload from Network Reselection</vt:lpstr>
      <vt:lpstr>Extended Access Barring</vt:lpstr>
      <vt:lpstr>Network Optimization for MTC – 3GPP Standardization</vt:lpstr>
      <vt:lpstr>Network Optimization Features for MTC in 3GPP Releases 10 and 11 </vt:lpstr>
      <vt:lpstr>Impact of Low Power Wide Area Network (LPWAN)</vt:lpstr>
      <vt:lpstr>Low Power Wide Area Network (LPWAN)</vt:lpstr>
      <vt:lpstr>Importance of LPWAN</vt:lpstr>
      <vt:lpstr>Non 3GPP LPWAN</vt:lpstr>
      <vt:lpstr>LoRaWAN (1)</vt:lpstr>
      <vt:lpstr>LoRaWAN (2)</vt:lpstr>
      <vt:lpstr>SIGFOX</vt:lpstr>
      <vt:lpstr>Neul</vt:lpstr>
      <vt:lpstr>Nwave (1)</vt:lpstr>
      <vt:lpstr>Nwave (2)</vt:lpstr>
      <vt:lpstr>Comparion among LoRaWAN, NWave, Neul and Sigfox</vt:lpstr>
      <vt:lpstr>3GPP LPWAN</vt:lpstr>
      <vt:lpstr>LTE-M</vt:lpstr>
      <vt:lpstr>LTE-M for 3GPP Rel. 12</vt:lpstr>
      <vt:lpstr>eMTC for 3GPP Rel. 13</vt:lpstr>
      <vt:lpstr>eMTC for 3GPP Rel. 13 (Cont.)</vt:lpstr>
      <vt:lpstr>NB-IoT</vt:lpstr>
      <vt:lpstr>NB-IoT (Cont.)</vt:lpstr>
      <vt:lpstr>EC-GSM-IoT</vt:lpstr>
      <vt:lpstr>EC-GSM-IoT (Cont.)</vt:lpstr>
      <vt:lpstr>Comparison among eMTC, NB-IoT and EC-GSM-IoT</vt:lpstr>
      <vt:lpstr>LPWAN Impact to M2M Core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Smart</dc:creator>
  <cp:lastModifiedBy>Fuchun Lin</cp:lastModifiedBy>
  <cp:revision>103</cp:revision>
  <cp:lastPrinted>2016-10-24T19:20:38Z</cp:lastPrinted>
  <dcterms:created xsi:type="dcterms:W3CDTF">2015-09-17T06:25:22Z</dcterms:created>
  <dcterms:modified xsi:type="dcterms:W3CDTF">2017-01-12T09:02:33Z</dcterms:modified>
</cp:coreProperties>
</file>