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59" r:id="rId4"/>
    <p:sldId id="297" r:id="rId5"/>
    <p:sldId id="299" r:id="rId6"/>
    <p:sldId id="300" r:id="rId7"/>
    <p:sldId id="301" r:id="rId8"/>
    <p:sldId id="302" r:id="rId9"/>
    <p:sldId id="303" r:id="rId10"/>
    <p:sldId id="304" r:id="rId11"/>
    <p:sldId id="305" r:id="rId12"/>
    <p:sldId id="307" r:id="rId13"/>
    <p:sldId id="308" r:id="rId14"/>
    <p:sldId id="309" r:id="rId15"/>
    <p:sldId id="310" r:id="rId16"/>
  </p:sldIdLst>
  <p:sldSz cx="9144000" cy="5143500" type="screen16x9"/>
  <p:notesSz cx="6858000" cy="9144000"/>
  <p:embeddedFontLst>
    <p:embeddedFont>
      <p:font typeface="Gill Sans"/>
      <p:regular r:id="rId18"/>
      <p:bold r:id="rId19"/>
    </p:embeddedFont>
    <p:embeddedFont>
      <p:font typeface="Titillium Web"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tB9Gq1gXwSvnuGj3gC6RuWnh9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100" y="4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250" tIns="45600" rIns="91250" bIns="45600" anchor="t" anchorCtr="0">
            <a:noAutofit/>
          </a:bodyPr>
          <a:lstStyle/>
          <a:p>
            <a:pPr marL="0" lvl="0" indent="0" algn="l" rtl="0">
              <a:lnSpc>
                <a:spcPct val="100000"/>
              </a:lnSpc>
              <a:spcBef>
                <a:spcPts val="0"/>
              </a:spcBef>
              <a:spcAft>
                <a:spcPts val="0"/>
              </a:spcAft>
              <a:buSzPts val="1100"/>
              <a:buNone/>
            </a:pPr>
            <a:endParaRPr sz="1400"/>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250" tIns="45600" rIns="91250" bIns="456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43089C-E7DF-4B4C-A4E9-35A43C8ABA55}"/>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648498C3-207D-B607-C6CE-AE6E5C051113}"/>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732627DC-8C93-AA89-1FB1-62438EA82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515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6CE9542-C3BF-56E7-F2D8-6A3E691F43FF}"/>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0FEB177-FC3F-7598-3D68-C3FE72EBC6AB}"/>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EF010E2C-AD84-1C6D-2D80-4E34F807102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937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3B92278-0685-DDA2-048D-70A546D0DA76}"/>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1B7EFF0-1A06-0363-6076-51ACD5C612E2}"/>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BA0C24AD-D4F6-D01D-544A-CDD7D4FA7E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425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7359752-C5B1-590E-26F3-0D0A0E341426}"/>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CDB258C3-2C0A-1D34-A757-23C868E69782}"/>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68E03578-2EF2-083E-0058-55C182EB72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5630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08ED3C9-543B-EDE0-3FA1-1FE73616B584}"/>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13E6B6C-97B7-DAD9-80E0-8FE0D0977D9A}"/>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67EB0696-1344-5D98-59E3-3FF12EE261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457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9E26A82-96D2-928D-7C03-30801897E96E}"/>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4D671DF4-D498-0DEA-40F9-1D3C7B2100E9}"/>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E59A5BBC-3496-1626-B5EA-007035EC13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517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C52704D-BECF-2951-5B6A-25287E6C5940}"/>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310C33E-3F6E-14AE-A716-825499A321AF}"/>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03B6817C-14D4-D4BC-7390-BC3E41F9025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052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BFE0E44-9305-A2EB-A0FC-2E8D31955478}"/>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8DABA31-FEE7-4A69-ACA6-2FD2EA676654}"/>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919DDADB-0416-4FB3-BA59-502D3BDEF4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994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503CC02-F964-9C56-0690-6059E702BC7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F149E901-0410-8A5A-FC58-D18DEC7A8DAF}"/>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96DBF00E-7D81-D503-F8CB-D059507829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863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6D09994-5B68-8686-1F31-631B5C66B1A4}"/>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77C35D5-9047-3081-5FCF-191EA384B5D0}"/>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896C7E2D-41E1-EB9E-D67B-813849DA6A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491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0E655FC-DD6C-E06C-70C0-886566741785}"/>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E0D962EF-3C83-23BF-0CA8-AFE22FC5C15C}"/>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FA3CBF55-2947-22DB-58AE-E576160144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892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FE031E-4B6B-6795-B204-4F132585C4B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74AF88B-8476-287F-9B4C-4C0432FC7593}"/>
              </a:ext>
            </a:extLst>
          </p:cNvPr>
          <p:cNvSpPr txBox="1">
            <a:spLocks noGrp="1"/>
          </p:cNvSpPr>
          <p:nvPr>
            <p:ph type="body" idx="1"/>
          </p:nvPr>
        </p:nvSpPr>
        <p:spPr>
          <a:xfrm>
            <a:off x="685800" y="4400550"/>
            <a:ext cx="5486400" cy="3600300"/>
          </a:xfrm>
          <a:prstGeom prst="rect">
            <a:avLst/>
          </a:prstGeom>
          <a:noFill/>
          <a:ln>
            <a:noFill/>
          </a:ln>
        </p:spPr>
        <p:txBody>
          <a:bodyPr spcFirstLastPara="1" wrap="square" lIns="88525" tIns="88525" rIns="88525" bIns="885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a:extLst>
              <a:ext uri="{FF2B5EF4-FFF2-40B4-BE49-F238E27FC236}">
                <a16:creationId xmlns:a16="http://schemas.microsoft.com/office/drawing/2014/main" id="{D9C733A9-10BA-750F-E6C1-2BA0F4F3F9E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556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Titillium Web"/>
              <a:buNone/>
              <a:defRPr sz="4500" b="0" i="0">
                <a:latin typeface="Titillium Web"/>
                <a:ea typeface="Titillium Web"/>
                <a:cs typeface="Titillium Web"/>
                <a:sym typeface="Titillium Web"/>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b="0" i="0">
                <a:latin typeface="Titillium Web"/>
                <a:ea typeface="Titillium Web"/>
                <a:cs typeface="Titillium Web"/>
                <a:sym typeface="Titillium Web"/>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atin typeface="Titillium Web"/>
                <a:ea typeface="Titillium Web"/>
                <a:cs typeface="Titillium Web"/>
                <a:sym typeface="Titillium Web"/>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atin typeface="Titillium Web"/>
                <a:ea typeface="Titillium Web"/>
                <a:cs typeface="Titillium Web"/>
                <a:sym typeface="Titillium Web"/>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Titillium Web"/>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8"/>
          <p:cNvSpPr>
            <a:spLocks noGrp="1"/>
          </p:cNvSpPr>
          <p:nvPr>
            <p:ph type="pic" idx="2"/>
          </p:nvPr>
        </p:nvSpPr>
        <p:spPr>
          <a:xfrm>
            <a:off x="3887391" y="740569"/>
            <a:ext cx="4629150" cy="3655219"/>
          </a:xfrm>
          <a:prstGeom prst="rect">
            <a:avLst/>
          </a:prstGeom>
          <a:noFill/>
          <a:ln>
            <a:noFill/>
          </a:ln>
        </p:spPr>
      </p:sp>
      <p:sp>
        <p:nvSpPr>
          <p:cNvPr id="71" name="Google Shape;71;p18"/>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 name="Google Shape;7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9"/>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20"/>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0"/>
          <p:cNvSpPr/>
          <p:nvPr/>
        </p:nvSpPr>
        <p:spPr>
          <a:xfrm>
            <a:off x="0" y="0"/>
            <a:ext cx="9144000" cy="969579"/>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tillium Web"/>
              <a:ea typeface="Titillium Web"/>
              <a:cs typeface="Titillium Web"/>
              <a:sym typeface="Titillium Web"/>
            </a:endParaRPr>
          </a:p>
        </p:txBody>
      </p:sp>
      <p:sp>
        <p:nvSpPr>
          <p:cNvPr id="20" name="Google Shape;20;p10"/>
          <p:cNvSpPr txBox="1">
            <a:spLocks noGrp="1"/>
          </p:cNvSpPr>
          <p:nvPr>
            <p:ph type="title"/>
          </p:nvPr>
        </p:nvSpPr>
        <p:spPr>
          <a:xfrm>
            <a:off x="628650" y="273844"/>
            <a:ext cx="7886700" cy="640021"/>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3300"/>
              <a:buFont typeface="Titillium Web"/>
              <a:buNone/>
              <a:defRPr b="0" i="0">
                <a:latin typeface="Titillium Web"/>
                <a:ea typeface="Titillium Web"/>
                <a:cs typeface="Titillium Web"/>
                <a:sym typeface="Titillium Web"/>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10"/>
          <p:cNvSpPr txBox="1">
            <a:spLocks noGrp="1"/>
          </p:cNvSpPr>
          <p:nvPr>
            <p:ph type="body" idx="1"/>
          </p:nvPr>
        </p:nvSpPr>
        <p:spPr>
          <a:xfrm>
            <a:off x="628650" y="1048406"/>
            <a:ext cx="7886700" cy="3584315"/>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Char char="•"/>
              <a:defRPr b="0" i="0">
                <a:latin typeface="Titillium Web"/>
                <a:ea typeface="Titillium Web"/>
                <a:cs typeface="Titillium Web"/>
                <a:sym typeface="Titillium Web"/>
              </a:defRPr>
            </a:lvl1pPr>
            <a:lvl2pPr marL="914400" lvl="1" indent="-342900" algn="l">
              <a:lnSpc>
                <a:spcPct val="90000"/>
              </a:lnSpc>
              <a:spcBef>
                <a:spcPts val="400"/>
              </a:spcBef>
              <a:spcAft>
                <a:spcPts val="0"/>
              </a:spcAft>
              <a:buClr>
                <a:schemeClr val="dk1"/>
              </a:buClr>
              <a:buSzPts val="1800"/>
              <a:buChar char="•"/>
              <a:defRPr b="0" i="0">
                <a:latin typeface="Titillium Web"/>
                <a:ea typeface="Titillium Web"/>
                <a:cs typeface="Titillium Web"/>
                <a:sym typeface="Titillium Web"/>
              </a:defRPr>
            </a:lvl2pPr>
            <a:lvl3pPr marL="1371600" lvl="2" indent="-323850" algn="l">
              <a:lnSpc>
                <a:spcPct val="90000"/>
              </a:lnSpc>
              <a:spcBef>
                <a:spcPts val="400"/>
              </a:spcBef>
              <a:spcAft>
                <a:spcPts val="0"/>
              </a:spcAft>
              <a:buClr>
                <a:schemeClr val="dk1"/>
              </a:buClr>
              <a:buSzPts val="1500"/>
              <a:buChar char="•"/>
              <a:defRPr b="0" i="0">
                <a:latin typeface="Titillium Web"/>
                <a:ea typeface="Titillium Web"/>
                <a:cs typeface="Titillium Web"/>
                <a:sym typeface="Titillium Web"/>
              </a:defRPr>
            </a:lvl3pPr>
            <a:lvl4pPr marL="1828800" lvl="3" indent="-317500" algn="l">
              <a:lnSpc>
                <a:spcPct val="90000"/>
              </a:lnSpc>
              <a:spcBef>
                <a:spcPts val="400"/>
              </a:spcBef>
              <a:spcAft>
                <a:spcPts val="0"/>
              </a:spcAft>
              <a:buClr>
                <a:schemeClr val="dk1"/>
              </a:buClr>
              <a:buSzPts val="1400"/>
              <a:buChar char="•"/>
              <a:defRPr b="0" i="0">
                <a:latin typeface="Titillium Web"/>
                <a:ea typeface="Titillium Web"/>
                <a:cs typeface="Titillium Web"/>
                <a:sym typeface="Titillium Web"/>
              </a:defRPr>
            </a:lvl4pPr>
            <a:lvl5pPr marL="2286000" lvl="4" indent="-317500" algn="l">
              <a:lnSpc>
                <a:spcPct val="90000"/>
              </a:lnSpc>
              <a:spcBef>
                <a:spcPts val="400"/>
              </a:spcBef>
              <a:spcAft>
                <a:spcPts val="0"/>
              </a:spcAft>
              <a:buClr>
                <a:schemeClr val="dk1"/>
              </a:buClr>
              <a:buSzPts val="1400"/>
              <a:buChar char="•"/>
              <a:defRPr b="0" i="0">
                <a:latin typeface="Titillium Web"/>
                <a:ea typeface="Titillium Web"/>
                <a:cs typeface="Titillium Web"/>
                <a:sym typeface="Titillium Web"/>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 name="Google Shape;22;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atin typeface="Titillium Web"/>
                <a:ea typeface="Titillium Web"/>
                <a:cs typeface="Titillium Web"/>
                <a:sym typeface="Titillium Web"/>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atin typeface="Titillium Web"/>
                <a:ea typeface="Titillium Web"/>
                <a:cs typeface="Titillium Web"/>
                <a:sym typeface="Titillium Web"/>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211016" y="0"/>
            <a:ext cx="8721969" cy="546818"/>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Font typeface="Titillium Web"/>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11"/>
          <p:cNvSpPr txBox="1">
            <a:spLocks noGrp="1"/>
          </p:cNvSpPr>
          <p:nvPr>
            <p:ph type="sldNum" idx="12"/>
          </p:nvPr>
        </p:nvSpPr>
        <p:spPr>
          <a:xfrm>
            <a:off x="7086600" y="4869656"/>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888888"/>
              </a:buClr>
              <a:buSzPts val="900"/>
              <a:buFont typeface="Titillium Web"/>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11"/>
          <p:cNvSpPr txBox="1">
            <a:spLocks noGrp="1"/>
          </p:cNvSpPr>
          <p:nvPr>
            <p:ph type="body" idx="1"/>
          </p:nvPr>
        </p:nvSpPr>
        <p:spPr>
          <a:xfrm>
            <a:off x="211016" y="659606"/>
            <a:ext cx="8730303" cy="4424363"/>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Gill Sans"/>
              <a:buNone/>
              <a:defRPr sz="4500" b="0" i="0">
                <a:latin typeface="Gill Sans"/>
                <a:ea typeface="Gill Sans"/>
                <a:cs typeface="Gill Sans"/>
                <a:sym typeface="Gill Sa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12"/>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b="0" i="0">
                <a:solidFill>
                  <a:srgbClr val="888888"/>
                </a:solidFill>
                <a:latin typeface="Gill Sans"/>
                <a:ea typeface="Gill Sans"/>
                <a:cs typeface="Gill Sans"/>
                <a:sym typeface="Gill Sans"/>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3" name="Google Shape;33;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13"/>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13"/>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14"/>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6" name="Google Shape;46;p14"/>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7" name="Google Shape;47;p14"/>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8" name="Google Shape;48;p14"/>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9" name="Google Shape;4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4" name="Google Shape;54;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Titillium Web"/>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7"/>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64" name="Google Shape;64;p17"/>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Titillium Web"/>
              <a:buNone/>
              <a:defRPr sz="3300" b="0"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tillium Web"/>
                <a:ea typeface="Titillium Web"/>
                <a:cs typeface="Titillium Web"/>
                <a:sym typeface="Titillium Web"/>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tillium Web"/>
                <a:ea typeface="Titillium Web"/>
                <a:cs typeface="Titillium Web"/>
                <a:sym typeface="Titillium Web"/>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tillium Web"/>
                <a:ea typeface="Titillium Web"/>
                <a:cs typeface="Titillium Web"/>
                <a:sym typeface="Titillium Web"/>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9pPr>
          </a:lstStyle>
          <a:p>
            <a:endParaRPr/>
          </a:p>
        </p:txBody>
      </p:sp>
      <p:sp>
        <p:nvSpPr>
          <p:cNvPr id="8" name="Google Shape;8;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Titillium Web"/>
                <a:ea typeface="Titillium Web"/>
                <a:cs typeface="Titillium Web"/>
                <a:sym typeface="Titillium Web"/>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9pPr>
          </a:lstStyle>
          <a:p>
            <a:endParaRPr/>
          </a:p>
        </p:txBody>
      </p:sp>
      <p:sp>
        <p:nvSpPr>
          <p:cNvPr id="9" name="Google Shape;9;p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Titillium Web"/>
                <a:ea typeface="Titillium Web"/>
                <a:cs typeface="Titillium Web"/>
                <a:sym typeface="Titillium Web"/>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Saira Semi Condensed"/>
                <a:ea typeface="Saira Semi Condensed"/>
                <a:cs typeface="Saira Semi Condensed"/>
                <a:sym typeface="Saira Semi Condensed"/>
              </a:defRPr>
            </a:lvl9pPr>
          </a:lstStyle>
          <a:p>
            <a:endParaRPr/>
          </a:p>
        </p:txBody>
      </p:sp>
      <p:sp>
        <p:nvSpPr>
          <p:cNvPr id="10" name="Google Shape;10;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43000" y="578497"/>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1100"/>
              <a:buFont typeface="Arial"/>
              <a:buNone/>
            </a:pPr>
            <a:r>
              <a:rPr lang="en-US" altLang="ko-KR" sz="5400" dirty="0" err="1"/>
              <a:t>FreeRTOS</a:t>
            </a:r>
            <a:endParaRPr sz="5400" dirty="0"/>
          </a:p>
        </p:txBody>
      </p:sp>
      <p:sp>
        <p:nvSpPr>
          <p:cNvPr id="93" name="Google Shape;93;p1"/>
          <p:cNvSpPr txBox="1">
            <a:spLocks noGrp="1"/>
          </p:cNvSpPr>
          <p:nvPr>
            <p:ph type="subTitle" idx="1"/>
          </p:nvPr>
        </p:nvSpPr>
        <p:spPr>
          <a:xfrm>
            <a:off x="1143000" y="2438248"/>
            <a:ext cx="6858000" cy="18132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1800"/>
              <a:buNone/>
            </a:pPr>
            <a:endParaRPr lang="en-US" altLang="ko-KR" sz="2800" dirty="0"/>
          </a:p>
          <a:p>
            <a:pPr marL="0" lvl="0" indent="0" algn="r" rtl="0">
              <a:lnSpc>
                <a:spcPct val="90000"/>
              </a:lnSpc>
              <a:spcBef>
                <a:spcPts val="800"/>
              </a:spcBef>
              <a:spcAft>
                <a:spcPts val="0"/>
              </a:spcAft>
              <a:buClr>
                <a:schemeClr val="dk1"/>
              </a:buClr>
              <a:buSzPts val="1800"/>
              <a:buNone/>
            </a:pPr>
            <a:endParaRPr lang="en-US" altLang="ko-KR" sz="2000" dirty="0"/>
          </a:p>
          <a:p>
            <a:pPr marL="0" lvl="0" indent="0" algn="r" rtl="0">
              <a:lnSpc>
                <a:spcPct val="90000"/>
              </a:lnSpc>
              <a:spcBef>
                <a:spcPts val="800"/>
              </a:spcBef>
              <a:spcAft>
                <a:spcPts val="0"/>
              </a:spcAft>
              <a:buClr>
                <a:schemeClr val="dk1"/>
              </a:buClr>
              <a:buSzPts val="1800"/>
              <a:buNone/>
            </a:pPr>
            <a:r>
              <a:rPr lang="en-US" altLang="ko-KR" sz="2400" dirty="0"/>
              <a:t>Oct. 7. 2024.</a:t>
            </a:r>
          </a:p>
          <a:p>
            <a:pPr marL="0" lvl="0" indent="0" algn="r" rtl="0">
              <a:lnSpc>
                <a:spcPct val="90000"/>
              </a:lnSpc>
              <a:spcBef>
                <a:spcPts val="800"/>
              </a:spcBef>
              <a:spcAft>
                <a:spcPts val="0"/>
              </a:spcAft>
              <a:buClr>
                <a:schemeClr val="dk1"/>
              </a:buClr>
              <a:buSzPts val="1800"/>
              <a:buNone/>
            </a:pPr>
            <a:r>
              <a:rPr lang="en-US" altLang="ko-KR" sz="2400" dirty="0" err="1"/>
              <a:t>Hoseok</a:t>
            </a:r>
            <a:r>
              <a:rPr lang="en-US" altLang="ko-KR" sz="2400" dirty="0"/>
              <a:t> Lee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34E62DC1-AA05-976A-0E76-6817D07F9F90}"/>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9AFF3578-FFFF-98E6-A375-AB75687A51DE}"/>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Heap2, Best Fit Algorithm</a:t>
            </a:r>
            <a:endParaRPr sz="2600" dirty="0"/>
          </a:p>
        </p:txBody>
      </p:sp>
      <p:sp>
        <p:nvSpPr>
          <p:cNvPr id="106" name="Google Shape;106;p4">
            <a:extLst>
              <a:ext uri="{FF2B5EF4-FFF2-40B4-BE49-F238E27FC236}">
                <a16:creationId xmlns:a16="http://schemas.microsoft.com/office/drawing/2014/main" id="{51856DD7-9942-C000-02C0-A615712E5386}"/>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r>
              <a:rPr lang="en-US" altLang="ko-KR" sz="1600" dirty="0"/>
              <a:t>‘Best-fit’ algorithm that Heap2 has adopted is vulnerable to memory leakage problem, since the </a:t>
            </a:r>
            <a:r>
              <a:rPr lang="en-US" altLang="ko-KR" sz="1600" dirty="0" err="1"/>
              <a:t>algirhtm</a:t>
            </a:r>
            <a:r>
              <a:rPr lang="en-US" altLang="ko-KR" sz="1600" dirty="0"/>
              <a:t> does not combine the </a:t>
            </a:r>
            <a:r>
              <a:rPr lang="en-US" altLang="ko-KR" sz="1600" dirty="0" err="1"/>
              <a:t>adjecent</a:t>
            </a:r>
            <a:r>
              <a:rPr lang="en-US" altLang="ko-KR" sz="1600" dirty="0"/>
              <a:t> free memory blocks into one large free block</a:t>
            </a:r>
          </a:p>
          <a:p>
            <a:r>
              <a:rPr lang="en-US" altLang="ko-KR" sz="1600" dirty="0"/>
              <a:t>Free Blocks are managed by a single linked list.</a:t>
            </a:r>
          </a:p>
          <a:p>
            <a:r>
              <a:rPr lang="en-US" altLang="ko-KR" sz="1600" dirty="0"/>
              <a:t>Ascending order in size</a:t>
            </a:r>
          </a:p>
          <a:p>
            <a:pPr indent="-285750">
              <a:lnSpc>
                <a:spcPct val="115000"/>
              </a:lnSpc>
              <a:spcBef>
                <a:spcPts val="400"/>
              </a:spcBef>
            </a:pPr>
            <a:endParaRPr lang="en-US" altLang="ko-KR" sz="1300" dirty="0"/>
          </a:p>
          <a:p>
            <a:pPr indent="-285750">
              <a:lnSpc>
                <a:spcPct val="115000"/>
              </a:lnSpc>
              <a:spcBef>
                <a:spcPts val="400"/>
              </a:spcBef>
            </a:pPr>
            <a:endParaRPr lang="en-US" altLang="ko-KR" sz="1300" dirty="0"/>
          </a:p>
          <a:p>
            <a:pPr marL="171450" indent="0">
              <a:lnSpc>
                <a:spcPct val="115000"/>
              </a:lnSpc>
              <a:spcBef>
                <a:spcPts val="400"/>
              </a:spcBef>
              <a:buNone/>
            </a:pPr>
            <a:endParaRPr lang="en-US" altLang="ko-KR" sz="1300" dirty="0"/>
          </a:p>
        </p:txBody>
      </p:sp>
      <p:pic>
        <p:nvPicPr>
          <p:cNvPr id="3" name="그림 2">
            <a:extLst>
              <a:ext uri="{FF2B5EF4-FFF2-40B4-BE49-F238E27FC236}">
                <a16:creationId xmlns:a16="http://schemas.microsoft.com/office/drawing/2014/main" id="{CAA845C2-75FE-D456-385A-4F8206B9384F}"/>
              </a:ext>
            </a:extLst>
          </p:cNvPr>
          <p:cNvPicPr>
            <a:picLocks noChangeAspect="1"/>
          </p:cNvPicPr>
          <p:nvPr/>
        </p:nvPicPr>
        <p:blipFill>
          <a:blip r:embed="rId3"/>
          <a:stretch>
            <a:fillRect/>
          </a:stretch>
        </p:blipFill>
        <p:spPr>
          <a:xfrm>
            <a:off x="3673713" y="2490200"/>
            <a:ext cx="4489274" cy="2493584"/>
          </a:xfrm>
          <a:prstGeom prst="rect">
            <a:avLst/>
          </a:prstGeom>
        </p:spPr>
      </p:pic>
    </p:spTree>
    <p:extLst>
      <p:ext uri="{BB962C8B-B14F-4D97-AF65-F5344CB8AC3E}">
        <p14:creationId xmlns:p14="http://schemas.microsoft.com/office/powerpoint/2010/main" val="383734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18A27A4E-E203-7DB4-B5AA-FBF726ECD1B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8511D35-F735-6162-6E9E-C9D71B7465A1}"/>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Heap3</a:t>
            </a:r>
            <a:endParaRPr sz="2600" dirty="0"/>
          </a:p>
        </p:txBody>
      </p:sp>
      <p:sp>
        <p:nvSpPr>
          <p:cNvPr id="106" name="Google Shape;106;p4">
            <a:extLst>
              <a:ext uri="{FF2B5EF4-FFF2-40B4-BE49-F238E27FC236}">
                <a16:creationId xmlns:a16="http://schemas.microsoft.com/office/drawing/2014/main" id="{44550199-A480-FAE5-8333-477609B4C21A}"/>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r>
              <a:rPr lang="en-US" altLang="ko-KR" sz="1600" dirty="0"/>
              <a:t>Malloc and Free library of C</a:t>
            </a:r>
          </a:p>
          <a:p>
            <a:pPr indent="-285750">
              <a:lnSpc>
                <a:spcPct val="115000"/>
              </a:lnSpc>
              <a:spcBef>
                <a:spcPts val="400"/>
              </a:spcBef>
            </a:pPr>
            <a:endParaRPr lang="en-US" altLang="ko-KR" sz="1300" dirty="0"/>
          </a:p>
          <a:p>
            <a:pPr indent="-285750">
              <a:lnSpc>
                <a:spcPct val="115000"/>
              </a:lnSpc>
              <a:spcBef>
                <a:spcPts val="400"/>
              </a:spcBef>
            </a:pPr>
            <a:endParaRPr lang="en-US" altLang="ko-KR" sz="1300" dirty="0"/>
          </a:p>
          <a:p>
            <a:pPr marL="171450" indent="0">
              <a:lnSpc>
                <a:spcPct val="115000"/>
              </a:lnSpc>
              <a:spcBef>
                <a:spcPts val="400"/>
              </a:spcBef>
              <a:buNone/>
            </a:pPr>
            <a:endParaRPr lang="en-US" altLang="ko-KR" sz="1300" dirty="0"/>
          </a:p>
        </p:txBody>
      </p:sp>
    </p:spTree>
    <p:extLst>
      <p:ext uri="{BB962C8B-B14F-4D97-AF65-F5344CB8AC3E}">
        <p14:creationId xmlns:p14="http://schemas.microsoft.com/office/powerpoint/2010/main" val="258648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B9C1863E-0AF2-0C21-ECA6-5604C8145531}"/>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B2F138A1-E1CB-4B3C-8025-7A2BF6593BE8}"/>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Heap4</a:t>
            </a:r>
            <a:endParaRPr sz="2600" dirty="0"/>
          </a:p>
        </p:txBody>
      </p:sp>
      <p:sp>
        <p:nvSpPr>
          <p:cNvPr id="106" name="Google Shape;106;p4">
            <a:extLst>
              <a:ext uri="{FF2B5EF4-FFF2-40B4-BE49-F238E27FC236}">
                <a16:creationId xmlns:a16="http://schemas.microsoft.com/office/drawing/2014/main" id="{A46E82A0-BE91-D583-5824-3357344119B0}"/>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r>
              <a:rPr lang="en-US" altLang="ko-KR" sz="1600" dirty="0"/>
              <a:t>Heap_4 subdivides an array into smaller blocks, and the array should be statically allocated and dimensioned by configuration.</a:t>
            </a:r>
          </a:p>
          <a:p>
            <a:r>
              <a:rPr lang="en-US" altLang="ko-KR" sz="1600" dirty="0"/>
              <a:t>Heap_4 uses </a:t>
            </a:r>
            <a:r>
              <a:rPr lang="en-US" altLang="ko-KR" sz="1600" b="1" dirty="0"/>
              <a:t>‘first-fit algorithm’ </a:t>
            </a:r>
            <a:r>
              <a:rPr lang="en-US" altLang="ko-KR" sz="1600" dirty="0"/>
              <a:t>to allocate memory. For example, if </a:t>
            </a:r>
            <a:r>
              <a:rPr lang="en-US" altLang="ko-KR" sz="1600" dirty="0" err="1"/>
              <a:t>pvPortMalloc</a:t>
            </a:r>
            <a:r>
              <a:rPr lang="en-US" altLang="ko-KR" sz="1600" dirty="0"/>
              <a:t>() requests 20 bytes of RAM, and the available RAM blocks are 5 bytes, 200 bytes, and 100 bytes, </a:t>
            </a:r>
            <a:r>
              <a:rPr lang="en-US" altLang="ko-KR" sz="1600" dirty="0" err="1"/>
              <a:t>FreeRTOS</a:t>
            </a:r>
            <a:r>
              <a:rPr lang="en-US" altLang="ko-KR" sz="1600" dirty="0"/>
              <a:t> will choose the 200-byte RAM block. It then divides it into a 20-byte block and a 180-byte block, returning the pointer to the 20-byte block. The remaining 180-byte block will be used in the future.</a:t>
            </a:r>
          </a:p>
          <a:p>
            <a:r>
              <a:rPr lang="en-US" altLang="ko-KR" sz="1600" dirty="0"/>
              <a:t>Minimize memory fragments.</a:t>
            </a:r>
          </a:p>
          <a:p>
            <a:pPr indent="-285750">
              <a:lnSpc>
                <a:spcPct val="115000"/>
              </a:lnSpc>
              <a:spcBef>
                <a:spcPts val="400"/>
              </a:spcBef>
            </a:pPr>
            <a:endParaRPr lang="en-US" altLang="ko-KR" sz="1300" dirty="0"/>
          </a:p>
          <a:p>
            <a:pPr marL="171450" indent="0">
              <a:lnSpc>
                <a:spcPct val="115000"/>
              </a:lnSpc>
              <a:spcBef>
                <a:spcPts val="400"/>
              </a:spcBef>
              <a:buNone/>
            </a:pPr>
            <a:endParaRPr lang="en-US" altLang="ko-KR" sz="1300" dirty="0"/>
          </a:p>
        </p:txBody>
      </p:sp>
      <p:pic>
        <p:nvPicPr>
          <p:cNvPr id="6" name="그림 5">
            <a:extLst>
              <a:ext uri="{FF2B5EF4-FFF2-40B4-BE49-F238E27FC236}">
                <a16:creationId xmlns:a16="http://schemas.microsoft.com/office/drawing/2014/main" id="{A8CB9863-59A9-5821-2BC1-94EEB2240FEF}"/>
              </a:ext>
            </a:extLst>
          </p:cNvPr>
          <p:cNvPicPr>
            <a:picLocks noChangeAspect="1"/>
          </p:cNvPicPr>
          <p:nvPr/>
        </p:nvPicPr>
        <p:blipFill>
          <a:blip r:embed="rId3"/>
          <a:stretch>
            <a:fillRect/>
          </a:stretch>
        </p:blipFill>
        <p:spPr>
          <a:xfrm>
            <a:off x="4572000" y="2738730"/>
            <a:ext cx="4103378" cy="1960809"/>
          </a:xfrm>
          <a:prstGeom prst="rect">
            <a:avLst/>
          </a:prstGeom>
        </p:spPr>
      </p:pic>
    </p:spTree>
    <p:extLst>
      <p:ext uri="{BB962C8B-B14F-4D97-AF65-F5344CB8AC3E}">
        <p14:creationId xmlns:p14="http://schemas.microsoft.com/office/powerpoint/2010/main" val="256116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9E13AF9-AE80-D7F1-3561-2E97F308F2C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F322F4B1-1594-BFC1-69A0-A6341FEACA5B}"/>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Heap4, First Fit Algorithm</a:t>
            </a:r>
            <a:endParaRPr sz="2600" dirty="0"/>
          </a:p>
        </p:txBody>
      </p:sp>
      <p:sp>
        <p:nvSpPr>
          <p:cNvPr id="106" name="Google Shape;106;p4">
            <a:extLst>
              <a:ext uri="{FF2B5EF4-FFF2-40B4-BE49-F238E27FC236}">
                <a16:creationId xmlns:a16="http://schemas.microsoft.com/office/drawing/2014/main" id="{3A6F5AE4-6E90-2657-5549-789526DD4A71}"/>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r>
              <a:rPr lang="en-US" altLang="ko-KR" sz="1600" dirty="0" err="1"/>
              <a:t>pvPortAlloc</a:t>
            </a:r>
            <a:r>
              <a:rPr lang="en-US" altLang="ko-KR" sz="1600" dirty="0"/>
              <a:t> is similar to Heap2, but </a:t>
            </a:r>
            <a:r>
              <a:rPr lang="en-US" altLang="ko-KR" sz="1600" dirty="0" err="1"/>
              <a:t>PvPortFree</a:t>
            </a:r>
            <a:r>
              <a:rPr lang="en-US" altLang="ko-KR" sz="1600" dirty="0"/>
              <a:t> is </a:t>
            </a:r>
            <a:r>
              <a:rPr lang="en-US" altLang="ko-KR" sz="1600" dirty="0" err="1"/>
              <a:t>differen</a:t>
            </a:r>
            <a:endParaRPr lang="en-US" altLang="ko-KR" sz="1600" dirty="0"/>
          </a:p>
          <a:p>
            <a:endParaRPr lang="en-US" altLang="ko-KR" sz="1300" dirty="0"/>
          </a:p>
          <a:p>
            <a:pPr marL="171450" indent="0">
              <a:lnSpc>
                <a:spcPct val="115000"/>
              </a:lnSpc>
              <a:spcBef>
                <a:spcPts val="400"/>
              </a:spcBef>
              <a:buNone/>
            </a:pPr>
            <a:endParaRPr lang="en-US" altLang="ko-KR" sz="1300" dirty="0"/>
          </a:p>
        </p:txBody>
      </p:sp>
      <p:pic>
        <p:nvPicPr>
          <p:cNvPr id="3" name="그림 2">
            <a:extLst>
              <a:ext uri="{FF2B5EF4-FFF2-40B4-BE49-F238E27FC236}">
                <a16:creationId xmlns:a16="http://schemas.microsoft.com/office/drawing/2014/main" id="{BE254C48-5B70-3EB1-641F-8802B44EA9EE}"/>
              </a:ext>
            </a:extLst>
          </p:cNvPr>
          <p:cNvPicPr>
            <a:picLocks noChangeAspect="1"/>
          </p:cNvPicPr>
          <p:nvPr/>
        </p:nvPicPr>
        <p:blipFill>
          <a:blip r:embed="rId3"/>
          <a:stretch>
            <a:fillRect/>
          </a:stretch>
        </p:blipFill>
        <p:spPr>
          <a:xfrm>
            <a:off x="716858" y="1497965"/>
            <a:ext cx="5074618" cy="1472476"/>
          </a:xfrm>
          <a:prstGeom prst="rect">
            <a:avLst/>
          </a:prstGeom>
        </p:spPr>
      </p:pic>
      <p:pic>
        <p:nvPicPr>
          <p:cNvPr id="5" name="그림 4">
            <a:extLst>
              <a:ext uri="{FF2B5EF4-FFF2-40B4-BE49-F238E27FC236}">
                <a16:creationId xmlns:a16="http://schemas.microsoft.com/office/drawing/2014/main" id="{CD0CF9B4-EA89-8387-1116-9C842CB4202D}"/>
              </a:ext>
            </a:extLst>
          </p:cNvPr>
          <p:cNvPicPr>
            <a:picLocks noChangeAspect="1"/>
          </p:cNvPicPr>
          <p:nvPr/>
        </p:nvPicPr>
        <p:blipFill>
          <a:blip r:embed="rId4"/>
          <a:stretch>
            <a:fillRect/>
          </a:stretch>
        </p:blipFill>
        <p:spPr>
          <a:xfrm>
            <a:off x="4225660" y="3106571"/>
            <a:ext cx="4657948" cy="1653188"/>
          </a:xfrm>
          <a:prstGeom prst="rect">
            <a:avLst/>
          </a:prstGeom>
        </p:spPr>
      </p:pic>
      <p:sp>
        <p:nvSpPr>
          <p:cNvPr id="7" name="TextBox 6">
            <a:extLst>
              <a:ext uri="{FF2B5EF4-FFF2-40B4-BE49-F238E27FC236}">
                <a16:creationId xmlns:a16="http://schemas.microsoft.com/office/drawing/2014/main" id="{19F21C50-02EF-D921-73A9-187F37C9DE63}"/>
              </a:ext>
            </a:extLst>
          </p:cNvPr>
          <p:cNvSpPr txBox="1"/>
          <p:nvPr/>
        </p:nvSpPr>
        <p:spPr>
          <a:xfrm>
            <a:off x="2755311" y="2909297"/>
            <a:ext cx="1096069" cy="307777"/>
          </a:xfrm>
          <a:prstGeom prst="rect">
            <a:avLst/>
          </a:prstGeom>
          <a:noFill/>
        </p:spPr>
        <p:txBody>
          <a:bodyPr wrap="square" rtlCol="0">
            <a:spAutoFit/>
          </a:bodyPr>
          <a:lstStyle/>
          <a:p>
            <a:r>
              <a:rPr lang="en-US" altLang="ko-KR" dirty="0"/>
              <a:t>case1</a:t>
            </a:r>
            <a:endParaRPr lang="ko-KR" altLang="en-US" dirty="0"/>
          </a:p>
        </p:txBody>
      </p:sp>
      <p:sp>
        <p:nvSpPr>
          <p:cNvPr id="8" name="TextBox 7">
            <a:extLst>
              <a:ext uri="{FF2B5EF4-FFF2-40B4-BE49-F238E27FC236}">
                <a16:creationId xmlns:a16="http://schemas.microsoft.com/office/drawing/2014/main" id="{CF10941F-4B5C-6523-1439-D00BF42DFEF5}"/>
              </a:ext>
            </a:extLst>
          </p:cNvPr>
          <p:cNvSpPr txBox="1"/>
          <p:nvPr/>
        </p:nvSpPr>
        <p:spPr>
          <a:xfrm>
            <a:off x="6359420" y="4676007"/>
            <a:ext cx="1096069" cy="307777"/>
          </a:xfrm>
          <a:prstGeom prst="rect">
            <a:avLst/>
          </a:prstGeom>
          <a:noFill/>
        </p:spPr>
        <p:txBody>
          <a:bodyPr wrap="square" rtlCol="0">
            <a:spAutoFit/>
          </a:bodyPr>
          <a:lstStyle/>
          <a:p>
            <a:r>
              <a:rPr lang="en-US" altLang="ko-KR" dirty="0"/>
              <a:t>case2</a:t>
            </a:r>
            <a:endParaRPr lang="ko-KR" altLang="en-US" dirty="0"/>
          </a:p>
        </p:txBody>
      </p:sp>
    </p:spTree>
    <p:extLst>
      <p:ext uri="{BB962C8B-B14F-4D97-AF65-F5344CB8AC3E}">
        <p14:creationId xmlns:p14="http://schemas.microsoft.com/office/powerpoint/2010/main" val="384897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9D63D5A4-8AF8-0DAD-65CC-4C2DA602F41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930091E6-1E16-7298-D9B6-681AC15F2EB7}"/>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Heap5</a:t>
            </a:r>
            <a:endParaRPr sz="2600" dirty="0"/>
          </a:p>
        </p:txBody>
      </p:sp>
      <p:sp>
        <p:nvSpPr>
          <p:cNvPr id="106" name="Google Shape;106;p4">
            <a:extLst>
              <a:ext uri="{FF2B5EF4-FFF2-40B4-BE49-F238E27FC236}">
                <a16:creationId xmlns:a16="http://schemas.microsoft.com/office/drawing/2014/main" id="{B81E624F-8177-0237-FD54-36D442880260}"/>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r>
              <a:rPr lang="en-US" altLang="ko-KR" sz="1600" dirty="0"/>
              <a:t>Heap_5 uses the same allocation algorithm as Heap_4.</a:t>
            </a:r>
          </a:p>
          <a:p>
            <a:r>
              <a:rPr lang="en-US" altLang="ko-KR" sz="1600" dirty="0"/>
              <a:t>Heap_5 links </a:t>
            </a:r>
            <a:r>
              <a:rPr lang="en-US" altLang="ko-KR" sz="1600" b="1" dirty="0"/>
              <a:t>multiple separated physical memory spaces</a:t>
            </a:r>
            <a:r>
              <a:rPr lang="en-US" altLang="ko-KR" sz="1600" dirty="0"/>
              <a:t>. But it does not combine the multiple memory </a:t>
            </a:r>
            <a:r>
              <a:rPr lang="en-US" altLang="ko-KR" sz="1600" dirty="0" err="1"/>
              <a:t>seperated</a:t>
            </a:r>
            <a:r>
              <a:rPr lang="en-US" altLang="ko-KR" sz="1600" dirty="0"/>
              <a:t> physically into a single large block</a:t>
            </a:r>
          </a:p>
          <a:p>
            <a:r>
              <a:rPr lang="en-US" altLang="ko-KR" sz="1600" dirty="0"/>
              <a:t>Heap_5 is useful when the RAM provided by the system on which </a:t>
            </a:r>
            <a:r>
              <a:rPr lang="en-US" altLang="ko-KR" sz="1600" dirty="0" err="1"/>
              <a:t>FreeRTOS</a:t>
            </a:r>
            <a:r>
              <a:rPr lang="en-US" altLang="ko-KR" sz="1600" dirty="0"/>
              <a:t> is running does not appear as a single contiguous block in the system’s memory map.</a:t>
            </a:r>
          </a:p>
        </p:txBody>
      </p:sp>
      <p:grpSp>
        <p:nvGrpSpPr>
          <p:cNvPr id="9" name="그룹 8">
            <a:extLst>
              <a:ext uri="{FF2B5EF4-FFF2-40B4-BE49-F238E27FC236}">
                <a16:creationId xmlns:a16="http://schemas.microsoft.com/office/drawing/2014/main" id="{DC9181F1-CD5E-DFDE-7F4E-C4478E91DBE4}"/>
              </a:ext>
            </a:extLst>
          </p:cNvPr>
          <p:cNvGrpSpPr/>
          <p:nvPr/>
        </p:nvGrpSpPr>
        <p:grpSpPr>
          <a:xfrm>
            <a:off x="5292341" y="2919784"/>
            <a:ext cx="3223009" cy="2064000"/>
            <a:chOff x="4462999" y="2499716"/>
            <a:chExt cx="3662322" cy="2420274"/>
          </a:xfrm>
        </p:grpSpPr>
        <p:pic>
          <p:nvPicPr>
            <p:cNvPr id="3" name="그림 2">
              <a:extLst>
                <a:ext uri="{FF2B5EF4-FFF2-40B4-BE49-F238E27FC236}">
                  <a16:creationId xmlns:a16="http://schemas.microsoft.com/office/drawing/2014/main" id="{0DD100CB-A141-E106-1D51-A578BFB4A893}"/>
                </a:ext>
              </a:extLst>
            </p:cNvPr>
            <p:cNvPicPr>
              <a:picLocks noChangeAspect="1"/>
            </p:cNvPicPr>
            <p:nvPr/>
          </p:nvPicPr>
          <p:blipFill>
            <a:blip r:embed="rId3"/>
            <a:stretch>
              <a:fillRect/>
            </a:stretch>
          </p:blipFill>
          <p:spPr>
            <a:xfrm>
              <a:off x="4462999" y="2499716"/>
              <a:ext cx="3662322" cy="2420274"/>
            </a:xfrm>
            <a:prstGeom prst="rect">
              <a:avLst/>
            </a:prstGeom>
          </p:spPr>
        </p:pic>
        <p:cxnSp>
          <p:nvCxnSpPr>
            <p:cNvPr id="5" name="직선 화살표 연결선 4">
              <a:extLst>
                <a:ext uri="{FF2B5EF4-FFF2-40B4-BE49-F238E27FC236}">
                  <a16:creationId xmlns:a16="http://schemas.microsoft.com/office/drawing/2014/main" id="{A58DC34F-0C32-2B3D-6C6A-2E1D44E1BA96}"/>
                </a:ext>
              </a:extLst>
            </p:cNvPr>
            <p:cNvCxnSpPr/>
            <p:nvPr/>
          </p:nvCxnSpPr>
          <p:spPr>
            <a:xfrm flipV="1">
              <a:off x="5272906" y="2823764"/>
              <a:ext cx="511580" cy="173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8059E4DA-F834-7B97-8472-3E9F565906DC}"/>
                </a:ext>
              </a:extLst>
            </p:cNvPr>
            <p:cNvCxnSpPr/>
            <p:nvPr/>
          </p:nvCxnSpPr>
          <p:spPr>
            <a:xfrm flipV="1">
              <a:off x="6500833" y="2823763"/>
              <a:ext cx="511580" cy="173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145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FAA2108C-48C7-E73F-CA51-670854BC35DA}"/>
            </a:ext>
          </a:extLst>
        </p:cNvPr>
        <p:cNvGrpSpPr/>
        <p:nvPr/>
      </p:nvGrpSpPr>
      <p:grpSpPr>
        <a:xfrm>
          <a:off x="0" y="0"/>
          <a:ext cx="0" cy="0"/>
          <a:chOff x="0" y="0"/>
          <a:chExt cx="0" cy="0"/>
        </a:xfrm>
      </p:grpSpPr>
      <p:pic>
        <p:nvPicPr>
          <p:cNvPr id="13" name="그림 12">
            <a:extLst>
              <a:ext uri="{FF2B5EF4-FFF2-40B4-BE49-F238E27FC236}">
                <a16:creationId xmlns:a16="http://schemas.microsoft.com/office/drawing/2014/main" id="{8DD5B5D8-A1D4-AC61-D9DD-F41537E806F4}"/>
              </a:ext>
            </a:extLst>
          </p:cNvPr>
          <p:cNvPicPr>
            <a:picLocks noChangeAspect="1"/>
          </p:cNvPicPr>
          <p:nvPr/>
        </p:nvPicPr>
        <p:blipFill>
          <a:blip r:embed="rId3"/>
          <a:stretch>
            <a:fillRect/>
          </a:stretch>
        </p:blipFill>
        <p:spPr>
          <a:xfrm>
            <a:off x="2376634" y="2164733"/>
            <a:ext cx="4141422" cy="1419719"/>
          </a:xfrm>
          <a:prstGeom prst="rect">
            <a:avLst/>
          </a:prstGeom>
        </p:spPr>
      </p:pic>
    </p:spTree>
    <p:extLst>
      <p:ext uri="{BB962C8B-B14F-4D97-AF65-F5344CB8AC3E}">
        <p14:creationId xmlns:p14="http://schemas.microsoft.com/office/powerpoint/2010/main" val="13942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628650" y="273844"/>
            <a:ext cx="7886700" cy="640021"/>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Agenda</a:t>
            </a:r>
            <a:endParaRPr sz="2600" dirty="0"/>
          </a:p>
        </p:txBody>
      </p:sp>
      <p:sp>
        <p:nvSpPr>
          <p:cNvPr id="100" name="Google Shape;100;p2"/>
          <p:cNvSpPr txBox="1">
            <a:spLocks noGrp="1"/>
          </p:cNvSpPr>
          <p:nvPr>
            <p:ph type="body" idx="1"/>
          </p:nvPr>
        </p:nvSpPr>
        <p:spPr>
          <a:xfrm>
            <a:off x="453550" y="1181356"/>
            <a:ext cx="7886700" cy="3137883"/>
          </a:xfrm>
          <a:prstGeom prst="rect">
            <a:avLst/>
          </a:prstGeom>
          <a:noFill/>
          <a:ln>
            <a:noFill/>
          </a:ln>
        </p:spPr>
        <p:txBody>
          <a:bodyPr spcFirstLastPara="1" wrap="square" lIns="68575" tIns="34275" rIns="68575" bIns="34275" anchor="t" anchorCtr="0">
            <a:normAutofit fontScale="70000" lnSpcReduction="20000"/>
          </a:bodyPr>
          <a:lstStyle/>
          <a:p>
            <a:pPr marL="457200" lvl="0" indent="-347345" algn="l" rtl="0">
              <a:lnSpc>
                <a:spcPct val="115000"/>
              </a:lnSpc>
              <a:spcBef>
                <a:spcPts val="1000"/>
              </a:spcBef>
              <a:spcAft>
                <a:spcPts val="0"/>
              </a:spcAft>
              <a:buSzPct val="100000"/>
              <a:buChar char="•"/>
            </a:pPr>
            <a:r>
              <a:rPr lang="en-US" sz="2000" dirty="0"/>
              <a:t>Introduction</a:t>
            </a:r>
            <a:endParaRPr sz="2000" dirty="0"/>
          </a:p>
          <a:p>
            <a:pPr marL="457200" lvl="0" indent="-347345" algn="l" rtl="0">
              <a:lnSpc>
                <a:spcPct val="115000"/>
              </a:lnSpc>
              <a:spcBef>
                <a:spcPts val="1000"/>
              </a:spcBef>
              <a:spcAft>
                <a:spcPts val="0"/>
              </a:spcAft>
              <a:buSzPct val="100000"/>
              <a:buChar char="•"/>
            </a:pPr>
            <a:r>
              <a:rPr lang="en" sz="2000" dirty="0"/>
              <a:t>What is RTOS</a:t>
            </a:r>
          </a:p>
          <a:p>
            <a:pPr indent="-347345">
              <a:lnSpc>
                <a:spcPct val="115000"/>
              </a:lnSpc>
              <a:spcBef>
                <a:spcPts val="1000"/>
              </a:spcBef>
              <a:buSzPct val="100000"/>
            </a:pPr>
            <a:r>
              <a:rPr lang="en-US" sz="2000" dirty="0"/>
              <a:t>RTOS vs GPOS</a:t>
            </a:r>
            <a:endParaRPr sz="2000" dirty="0"/>
          </a:p>
          <a:p>
            <a:pPr marL="457200" lvl="0" indent="-347345" algn="l" rtl="0">
              <a:lnSpc>
                <a:spcPct val="115000"/>
              </a:lnSpc>
              <a:spcBef>
                <a:spcPts val="1000"/>
              </a:spcBef>
              <a:spcAft>
                <a:spcPts val="0"/>
              </a:spcAft>
              <a:buSzPct val="100000"/>
              <a:buChar char="•"/>
            </a:pPr>
            <a:r>
              <a:rPr lang="en-US" sz="2000" dirty="0" err="1"/>
              <a:t>FreeRTOS</a:t>
            </a:r>
            <a:r>
              <a:rPr lang="en-US" sz="2000" dirty="0"/>
              <a:t> Heap Memory Management</a:t>
            </a:r>
          </a:p>
          <a:p>
            <a:pPr indent="-347345">
              <a:lnSpc>
                <a:spcPct val="115000"/>
              </a:lnSpc>
              <a:spcBef>
                <a:spcPts val="1000"/>
              </a:spcBef>
              <a:buSzPct val="100000"/>
            </a:pPr>
            <a:r>
              <a:rPr lang="en-US" sz="2000" dirty="0"/>
              <a:t>Heap1</a:t>
            </a:r>
            <a:endParaRPr sz="2000" dirty="0"/>
          </a:p>
          <a:p>
            <a:pPr marL="457200" lvl="0" indent="-347345" algn="l" rtl="0">
              <a:lnSpc>
                <a:spcPct val="115000"/>
              </a:lnSpc>
              <a:spcBef>
                <a:spcPts val="1000"/>
              </a:spcBef>
              <a:spcAft>
                <a:spcPts val="0"/>
              </a:spcAft>
              <a:buSzPct val="100000"/>
              <a:buChar char="•"/>
            </a:pPr>
            <a:r>
              <a:rPr lang="en" sz="2000" dirty="0"/>
              <a:t>Heap2</a:t>
            </a:r>
          </a:p>
          <a:p>
            <a:pPr marL="457200" lvl="0" indent="-347345" algn="l" rtl="0">
              <a:lnSpc>
                <a:spcPct val="115000"/>
              </a:lnSpc>
              <a:spcBef>
                <a:spcPts val="1000"/>
              </a:spcBef>
              <a:spcAft>
                <a:spcPts val="0"/>
              </a:spcAft>
              <a:buSzPct val="100000"/>
              <a:buChar char="•"/>
            </a:pPr>
            <a:r>
              <a:rPr lang="en" sz="2000" dirty="0"/>
              <a:t>Heap3</a:t>
            </a:r>
          </a:p>
          <a:p>
            <a:pPr marL="457200" lvl="0" indent="-347345" algn="l" rtl="0">
              <a:lnSpc>
                <a:spcPct val="115000"/>
              </a:lnSpc>
              <a:spcBef>
                <a:spcPts val="1000"/>
              </a:spcBef>
              <a:spcAft>
                <a:spcPts val="0"/>
              </a:spcAft>
              <a:buSzPct val="100000"/>
              <a:buChar char="•"/>
            </a:pPr>
            <a:r>
              <a:rPr lang="en" sz="2000" dirty="0"/>
              <a:t>Heap4</a:t>
            </a:r>
          </a:p>
          <a:p>
            <a:pPr marL="457200" lvl="0" indent="-347345" algn="l" rtl="0">
              <a:lnSpc>
                <a:spcPct val="115000"/>
              </a:lnSpc>
              <a:spcBef>
                <a:spcPts val="1000"/>
              </a:spcBef>
              <a:spcAft>
                <a:spcPts val="0"/>
              </a:spcAft>
              <a:buSzPct val="100000"/>
              <a:buChar char="•"/>
            </a:pPr>
            <a:r>
              <a:rPr lang="en" sz="2000" dirty="0"/>
              <a:t>Hap5</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Introdunction</a:t>
            </a:r>
            <a:endParaRPr sz="2600" dirty="0"/>
          </a:p>
        </p:txBody>
      </p:sp>
      <p:sp>
        <p:nvSpPr>
          <p:cNvPr id="106" name="Google Shape;106;p4"/>
          <p:cNvSpPr txBox="1">
            <a:spLocks noGrp="1"/>
          </p:cNvSpPr>
          <p:nvPr>
            <p:ph type="body" idx="1"/>
          </p:nvPr>
        </p:nvSpPr>
        <p:spPr>
          <a:xfrm>
            <a:off x="372644" y="978132"/>
            <a:ext cx="7027335" cy="3721036"/>
          </a:xfrm>
          <a:prstGeom prst="rect">
            <a:avLst/>
          </a:prstGeom>
          <a:noFill/>
          <a:ln>
            <a:noFill/>
          </a:ln>
        </p:spPr>
        <p:txBody>
          <a:bodyPr spcFirstLastPara="1" wrap="square" lIns="68575" tIns="34275" rIns="68575" bIns="34275" anchor="t" anchorCtr="0">
            <a:normAutofit lnSpcReduction="10000"/>
          </a:bodyPr>
          <a:lstStyle/>
          <a:p>
            <a:pPr marL="457200" lvl="0" indent="-342900" algn="l" rtl="0">
              <a:lnSpc>
                <a:spcPct val="115000"/>
              </a:lnSpc>
              <a:spcBef>
                <a:spcPts val="800"/>
              </a:spcBef>
              <a:spcAft>
                <a:spcPts val="0"/>
              </a:spcAft>
              <a:buSzPts val="1800"/>
              <a:buChar char="•"/>
            </a:pPr>
            <a:r>
              <a:rPr lang="en-US" altLang="ko-KR" sz="1300" dirty="0" err="1"/>
              <a:t>FreeRTOS</a:t>
            </a:r>
            <a:r>
              <a:rPr lang="en-US" altLang="ko-KR" sz="1300" dirty="0"/>
              <a:t> is a real-time operating system (RTOS) designed for embedded systems. It is widely used in microcontroller-based devices and applications requiring reliable, deterministic performance with low memory and power consumption. Developed as an open-source project, </a:t>
            </a:r>
            <a:r>
              <a:rPr lang="en-US" altLang="ko-KR" sz="1300" dirty="0" err="1"/>
              <a:t>FreeRTOS</a:t>
            </a:r>
            <a:r>
              <a:rPr lang="en-US" altLang="ko-KR" sz="1300" dirty="0"/>
              <a:t> is lightweight and provides a scalable, easy-to-use API for managing tasks, timing, synchronization, and inter-task communication.</a:t>
            </a:r>
          </a:p>
          <a:p>
            <a:pPr marL="457200" lvl="0" indent="-342900" algn="l" rtl="0">
              <a:lnSpc>
                <a:spcPct val="115000"/>
              </a:lnSpc>
              <a:spcBef>
                <a:spcPts val="800"/>
              </a:spcBef>
              <a:spcAft>
                <a:spcPts val="0"/>
              </a:spcAft>
              <a:buSzPts val="1800"/>
              <a:buChar char="•"/>
            </a:pPr>
            <a:r>
              <a:rPr lang="en-US" altLang="ko-KR" sz="1300" dirty="0"/>
              <a:t>Key features of </a:t>
            </a:r>
            <a:r>
              <a:rPr lang="en-US" altLang="ko-KR" sz="1300" dirty="0" err="1"/>
              <a:t>FreeRTOS</a:t>
            </a:r>
            <a:endParaRPr lang="en-US" altLang="ko-KR" sz="1300" dirty="0"/>
          </a:p>
          <a:p>
            <a:pPr lvl="1">
              <a:lnSpc>
                <a:spcPct val="115000"/>
              </a:lnSpc>
              <a:spcBef>
                <a:spcPts val="800"/>
              </a:spcBef>
            </a:pPr>
            <a:r>
              <a:rPr lang="en-US" altLang="ko-KR" sz="1300" dirty="0"/>
              <a:t>Task Management</a:t>
            </a:r>
          </a:p>
          <a:p>
            <a:pPr lvl="1">
              <a:lnSpc>
                <a:spcPct val="115000"/>
              </a:lnSpc>
              <a:spcBef>
                <a:spcPts val="800"/>
              </a:spcBef>
            </a:pPr>
            <a:r>
              <a:rPr lang="en-US" altLang="ko-KR" sz="1300" dirty="0"/>
              <a:t>Deterministic Execution</a:t>
            </a:r>
          </a:p>
          <a:p>
            <a:pPr lvl="1">
              <a:lnSpc>
                <a:spcPct val="115000"/>
              </a:lnSpc>
              <a:spcBef>
                <a:spcPts val="800"/>
              </a:spcBef>
            </a:pPr>
            <a:r>
              <a:rPr lang="en-US" altLang="ko-KR" sz="1300" dirty="0"/>
              <a:t>Low Memory Footprint:</a:t>
            </a:r>
          </a:p>
          <a:p>
            <a:pPr lvl="1">
              <a:lnSpc>
                <a:spcPct val="115000"/>
              </a:lnSpc>
              <a:spcBef>
                <a:spcPts val="800"/>
              </a:spcBef>
            </a:pPr>
            <a:r>
              <a:rPr lang="en-US" altLang="ko-KR" sz="1300" dirty="0"/>
              <a:t>Inter-task Communication</a:t>
            </a:r>
          </a:p>
          <a:p>
            <a:pPr lvl="1">
              <a:lnSpc>
                <a:spcPct val="115000"/>
              </a:lnSpc>
              <a:spcBef>
                <a:spcPts val="800"/>
              </a:spcBef>
            </a:pPr>
            <a:r>
              <a:rPr lang="en-US" altLang="ko-KR" sz="1300" dirty="0"/>
              <a:t>Portability</a:t>
            </a:r>
          </a:p>
          <a:p>
            <a:pPr marL="457200" lvl="0" indent="-342900" algn="l" rtl="0">
              <a:lnSpc>
                <a:spcPct val="115000"/>
              </a:lnSpc>
              <a:spcBef>
                <a:spcPts val="800"/>
              </a:spcBef>
              <a:spcAft>
                <a:spcPts val="0"/>
              </a:spcAft>
              <a:buSzPts val="1800"/>
              <a:buChar char="•"/>
            </a:pPr>
            <a:r>
              <a:rPr lang="en-US" altLang="ko-KR" sz="1300" dirty="0" err="1"/>
              <a:t>FreeRTOS</a:t>
            </a:r>
            <a:r>
              <a:rPr lang="en-US" altLang="ko-KR" sz="1300" dirty="0"/>
              <a:t> is commonly used in applications like IoT, automotive systems, medical devices, and industrial automation due to its reliability, portability, and real-time capabilities.</a:t>
            </a:r>
            <a:endParaRPr sz="1300" dirty="0"/>
          </a:p>
        </p:txBody>
      </p:sp>
      <p:pic>
        <p:nvPicPr>
          <p:cNvPr id="3" name="그림 2">
            <a:extLst>
              <a:ext uri="{FF2B5EF4-FFF2-40B4-BE49-F238E27FC236}">
                <a16:creationId xmlns:a16="http://schemas.microsoft.com/office/drawing/2014/main" id="{58EC4420-BEA1-2215-445D-ED906F2623BD}"/>
              </a:ext>
            </a:extLst>
          </p:cNvPr>
          <p:cNvPicPr>
            <a:picLocks noChangeAspect="1"/>
          </p:cNvPicPr>
          <p:nvPr/>
        </p:nvPicPr>
        <p:blipFill>
          <a:blip r:embed="rId3"/>
          <a:stretch>
            <a:fillRect/>
          </a:stretch>
        </p:blipFill>
        <p:spPr>
          <a:xfrm>
            <a:off x="7326610" y="1053319"/>
            <a:ext cx="1571844" cy="714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BBEA61FA-EF86-F1CC-642D-9EFECD4853C1}"/>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BF7403C6-B0D6-8839-BBFB-E77A649EC5F4}"/>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US" sz="2600" dirty="0"/>
              <a:t>What is RTOS?</a:t>
            </a:r>
            <a:endParaRPr sz="2600" dirty="0"/>
          </a:p>
        </p:txBody>
      </p:sp>
      <p:sp>
        <p:nvSpPr>
          <p:cNvPr id="106" name="Google Shape;106;p4">
            <a:extLst>
              <a:ext uri="{FF2B5EF4-FFF2-40B4-BE49-F238E27FC236}">
                <a16:creationId xmlns:a16="http://schemas.microsoft.com/office/drawing/2014/main" id="{BE311097-5A4B-E49D-E7BE-9CCC4804B6A7}"/>
              </a:ext>
            </a:extLst>
          </p:cNvPr>
          <p:cNvSpPr txBox="1">
            <a:spLocks noGrp="1"/>
          </p:cNvSpPr>
          <p:nvPr>
            <p:ph type="body" idx="1"/>
          </p:nvPr>
        </p:nvSpPr>
        <p:spPr>
          <a:xfrm>
            <a:off x="372644" y="978132"/>
            <a:ext cx="7027335" cy="3721036"/>
          </a:xfrm>
          <a:prstGeom prst="rect">
            <a:avLst/>
          </a:prstGeom>
          <a:noFill/>
          <a:ln>
            <a:noFill/>
          </a:ln>
        </p:spPr>
        <p:txBody>
          <a:bodyPr spcFirstLastPara="1" wrap="square" lIns="68575" tIns="34275" rIns="68575" bIns="34275" anchor="t" anchorCtr="0">
            <a:normAutofit/>
          </a:bodyPr>
          <a:lstStyle/>
          <a:p>
            <a:pPr marL="457200" lvl="0" indent="-342900" algn="l" rtl="0">
              <a:lnSpc>
                <a:spcPct val="115000"/>
              </a:lnSpc>
              <a:spcBef>
                <a:spcPts val="800"/>
              </a:spcBef>
              <a:spcAft>
                <a:spcPts val="0"/>
              </a:spcAft>
              <a:buSzPts val="1800"/>
              <a:buChar char="•"/>
            </a:pPr>
            <a:r>
              <a:rPr lang="en-US" altLang="ko-KR" sz="1300" dirty="0"/>
              <a:t>RTOS enables ‘predictable computing’ and guarantees ‘Timing-based’ action of applications that are running on RTOS.</a:t>
            </a:r>
          </a:p>
          <a:p>
            <a:pPr marL="457200" lvl="0" indent="-342900" algn="l" rtl="0">
              <a:lnSpc>
                <a:spcPct val="115000"/>
              </a:lnSpc>
              <a:spcBef>
                <a:spcPts val="800"/>
              </a:spcBef>
              <a:spcAft>
                <a:spcPts val="0"/>
              </a:spcAft>
              <a:buSzPts val="1800"/>
              <a:buChar char="•"/>
            </a:pPr>
            <a:r>
              <a:rPr lang="en-US" altLang="ko-KR" sz="1300" dirty="0"/>
              <a:t>RTOS meets the requirement such as time constraints and computation in a given time.</a:t>
            </a:r>
          </a:p>
          <a:p>
            <a:pPr marL="457200" lvl="0" indent="-342900" algn="l" rtl="0">
              <a:lnSpc>
                <a:spcPct val="115000"/>
              </a:lnSpc>
              <a:spcBef>
                <a:spcPts val="800"/>
              </a:spcBef>
              <a:spcAft>
                <a:spcPts val="0"/>
              </a:spcAft>
              <a:buSzPts val="1800"/>
              <a:buChar char="•"/>
            </a:pPr>
            <a:r>
              <a:rPr lang="en-US" altLang="ko-KR" sz="1300" dirty="0"/>
              <a:t>RTOS support Real Time Applications (RTAs). For example,</a:t>
            </a:r>
          </a:p>
          <a:p>
            <a:pPr lvl="1">
              <a:lnSpc>
                <a:spcPct val="115000"/>
              </a:lnSpc>
              <a:spcBef>
                <a:spcPts val="800"/>
              </a:spcBef>
            </a:pPr>
            <a:r>
              <a:rPr lang="en-US" altLang="ko-KR" sz="1300" dirty="0"/>
              <a:t>Not fast executing apps</a:t>
            </a:r>
          </a:p>
          <a:p>
            <a:pPr lvl="1">
              <a:lnSpc>
                <a:spcPct val="115000"/>
              </a:lnSpc>
              <a:spcBef>
                <a:spcPts val="800"/>
              </a:spcBef>
            </a:pPr>
            <a:r>
              <a:rPr lang="en-US" altLang="ko-KR" sz="1300" dirty="0"/>
              <a:t>Time deterministic apps</a:t>
            </a:r>
          </a:p>
          <a:p>
            <a:pPr lvl="1">
              <a:lnSpc>
                <a:spcPct val="115000"/>
              </a:lnSpc>
              <a:spcBef>
                <a:spcPts val="800"/>
              </a:spcBef>
            </a:pPr>
            <a:r>
              <a:rPr lang="en-US" altLang="ko-KR" sz="1300" dirty="0"/>
              <a:t>Small deviation of response time called soft real time</a:t>
            </a:r>
          </a:p>
          <a:p>
            <a:pPr lvl="1">
              <a:lnSpc>
                <a:spcPct val="115000"/>
              </a:lnSpc>
              <a:spcBef>
                <a:spcPts val="800"/>
              </a:spcBef>
            </a:pPr>
            <a:r>
              <a:rPr lang="en-US" altLang="ko-KR" sz="1300" dirty="0"/>
              <a:t>Hard Real time</a:t>
            </a:r>
          </a:p>
          <a:p>
            <a:pPr>
              <a:lnSpc>
                <a:spcPct val="115000"/>
              </a:lnSpc>
            </a:pPr>
            <a:r>
              <a:rPr lang="en-US" altLang="ko-KR" sz="1300" dirty="0"/>
              <a:t>RTOS can be described as “Operating System that enables applications running on it meet time-constraints.</a:t>
            </a:r>
          </a:p>
          <a:p>
            <a:pPr marL="457200" lvl="0" indent="-342900" algn="l" rtl="0">
              <a:lnSpc>
                <a:spcPct val="115000"/>
              </a:lnSpc>
              <a:spcBef>
                <a:spcPts val="800"/>
              </a:spcBef>
              <a:spcAft>
                <a:spcPts val="0"/>
              </a:spcAft>
              <a:buSzPts val="1800"/>
              <a:buChar char="•"/>
            </a:pPr>
            <a:endParaRPr sz="1300" dirty="0"/>
          </a:p>
        </p:txBody>
      </p:sp>
    </p:spTree>
    <p:extLst>
      <p:ext uri="{BB962C8B-B14F-4D97-AF65-F5344CB8AC3E}">
        <p14:creationId xmlns:p14="http://schemas.microsoft.com/office/powerpoint/2010/main" val="109036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8F8699E2-F9AE-3A0E-0417-6979F1E1026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4EF4516-4C07-BA79-48C5-D7FF2FC95023}"/>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RTOS vs GPOS</a:t>
            </a:r>
            <a:endParaRPr sz="2600" dirty="0"/>
          </a:p>
        </p:txBody>
      </p:sp>
      <p:sp>
        <p:nvSpPr>
          <p:cNvPr id="106" name="Google Shape;106;p4">
            <a:extLst>
              <a:ext uri="{FF2B5EF4-FFF2-40B4-BE49-F238E27FC236}">
                <a16:creationId xmlns:a16="http://schemas.microsoft.com/office/drawing/2014/main" id="{33EB7A4D-572C-2455-F90B-B24A09DC2A38}"/>
              </a:ext>
            </a:extLst>
          </p:cNvPr>
          <p:cNvSpPr txBox="1">
            <a:spLocks noGrp="1"/>
          </p:cNvSpPr>
          <p:nvPr>
            <p:ph type="body" idx="1"/>
          </p:nvPr>
        </p:nvSpPr>
        <p:spPr>
          <a:xfrm>
            <a:off x="372644" y="978131"/>
            <a:ext cx="3944009" cy="2332859"/>
          </a:xfrm>
          <a:prstGeom prst="rect">
            <a:avLst/>
          </a:prstGeom>
          <a:noFill/>
          <a:ln>
            <a:noFill/>
          </a:ln>
        </p:spPr>
        <p:txBody>
          <a:bodyPr spcFirstLastPara="1" wrap="square" lIns="68575" tIns="34275" rIns="68575" bIns="34275" anchor="t" anchorCtr="0">
            <a:normAutofit/>
          </a:bodyPr>
          <a:lstStyle/>
          <a:p>
            <a:pPr marL="114300" lvl="0" indent="0" algn="ctr" rtl="0">
              <a:lnSpc>
                <a:spcPct val="115000"/>
              </a:lnSpc>
              <a:spcBef>
                <a:spcPts val="800"/>
              </a:spcBef>
              <a:spcAft>
                <a:spcPts val="0"/>
              </a:spcAft>
              <a:buSzPts val="1800"/>
              <a:buNone/>
            </a:pPr>
            <a:r>
              <a:rPr lang="en-US" sz="1600" dirty="0"/>
              <a:t>Real Time Operating System (RTOS)</a:t>
            </a:r>
          </a:p>
          <a:p>
            <a:pPr marL="457200" lvl="0" indent="-342900" algn="l" rtl="0">
              <a:lnSpc>
                <a:spcPct val="115000"/>
              </a:lnSpc>
              <a:spcBef>
                <a:spcPts val="800"/>
              </a:spcBef>
              <a:spcAft>
                <a:spcPts val="0"/>
              </a:spcAft>
              <a:buSzPts val="1800"/>
              <a:buChar char="•"/>
            </a:pPr>
            <a:r>
              <a:rPr lang="en-US" sz="1300" dirty="0"/>
              <a:t>Task that have high priority preemptive CPU</a:t>
            </a:r>
          </a:p>
          <a:p>
            <a:pPr marL="457200" lvl="0" indent="-342900" algn="l" rtl="0">
              <a:lnSpc>
                <a:spcPct val="115000"/>
              </a:lnSpc>
              <a:spcBef>
                <a:spcPts val="800"/>
              </a:spcBef>
              <a:spcAft>
                <a:spcPts val="0"/>
              </a:spcAft>
              <a:buSzPts val="1800"/>
              <a:buChar char="•"/>
            </a:pPr>
            <a:r>
              <a:rPr lang="en-US" sz="1300" dirty="0"/>
              <a:t>High Priority &gt; Low Priority</a:t>
            </a:r>
          </a:p>
          <a:p>
            <a:pPr marL="457200" lvl="0" indent="-342900" algn="l" rtl="0">
              <a:lnSpc>
                <a:spcPct val="115000"/>
              </a:lnSpc>
              <a:spcBef>
                <a:spcPts val="800"/>
              </a:spcBef>
              <a:spcAft>
                <a:spcPts val="0"/>
              </a:spcAft>
              <a:buSzPts val="1800"/>
              <a:buChar char="•"/>
            </a:pPr>
            <a:r>
              <a:rPr lang="en-US" sz="1300" dirty="0"/>
              <a:t>Low Throughput</a:t>
            </a:r>
          </a:p>
          <a:p>
            <a:pPr marL="457200" lvl="0" indent="-342900" algn="l" rtl="0">
              <a:lnSpc>
                <a:spcPct val="115000"/>
              </a:lnSpc>
              <a:spcBef>
                <a:spcPts val="800"/>
              </a:spcBef>
              <a:spcAft>
                <a:spcPts val="0"/>
              </a:spcAft>
              <a:buSzPts val="1800"/>
              <a:buChar char="•"/>
            </a:pPr>
            <a:r>
              <a:rPr lang="en-US" sz="1300" dirty="0"/>
              <a:t>Latency is almost constant</a:t>
            </a:r>
          </a:p>
          <a:p>
            <a:pPr marL="457200" lvl="0" indent="-342900" algn="l" rtl="0">
              <a:lnSpc>
                <a:spcPct val="115000"/>
              </a:lnSpc>
              <a:spcBef>
                <a:spcPts val="800"/>
              </a:spcBef>
              <a:spcAft>
                <a:spcPts val="0"/>
              </a:spcAft>
              <a:buSzPts val="1800"/>
              <a:buChar char="•"/>
            </a:pPr>
            <a:r>
              <a:rPr lang="en-US" sz="1300" dirty="0"/>
              <a:t>Priority Inversion</a:t>
            </a:r>
            <a:endParaRPr sz="1300" dirty="0"/>
          </a:p>
        </p:txBody>
      </p:sp>
      <p:sp>
        <p:nvSpPr>
          <p:cNvPr id="2" name="Google Shape;106;p4">
            <a:extLst>
              <a:ext uri="{FF2B5EF4-FFF2-40B4-BE49-F238E27FC236}">
                <a16:creationId xmlns:a16="http://schemas.microsoft.com/office/drawing/2014/main" id="{29C02465-705B-EC54-B38A-D5EE8C43F794}"/>
              </a:ext>
            </a:extLst>
          </p:cNvPr>
          <p:cNvSpPr txBox="1">
            <a:spLocks/>
          </p:cNvSpPr>
          <p:nvPr/>
        </p:nvSpPr>
        <p:spPr>
          <a:xfrm>
            <a:off x="4915375" y="974304"/>
            <a:ext cx="3944010" cy="1738618"/>
          </a:xfrm>
          <a:prstGeom prst="rect">
            <a:avLst/>
          </a:prstGeom>
          <a:noFill/>
          <a:ln>
            <a:noFill/>
          </a:ln>
        </p:spPr>
        <p:txBody>
          <a:bodyPr spcFirstLastPara="1" wrap="square" lIns="68575" tIns="34275" rIns="68575" bIns="34275" anchor="t" anchorCtr="0">
            <a:normAutofit lnSpcReduction="10000"/>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tillium Web"/>
                <a:ea typeface="Titillium Web"/>
                <a:cs typeface="Titillium Web"/>
                <a:sym typeface="Titillium Web"/>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tillium Web"/>
                <a:ea typeface="Titillium Web"/>
                <a:cs typeface="Titillium Web"/>
                <a:sym typeface="Titillium Web"/>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tillium Web"/>
                <a:ea typeface="Titillium Web"/>
                <a:cs typeface="Titillium Web"/>
                <a:sym typeface="Titillium Web"/>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9pPr>
          </a:lstStyle>
          <a:p>
            <a:pPr marL="114300" indent="0" algn="ctr">
              <a:lnSpc>
                <a:spcPct val="115000"/>
              </a:lnSpc>
              <a:buSzPts val="1800"/>
              <a:buNone/>
            </a:pPr>
            <a:r>
              <a:rPr lang="en-US" altLang="ko-KR" sz="1600" dirty="0"/>
              <a:t>General Purpose Operating System (GPOS)</a:t>
            </a:r>
          </a:p>
          <a:p>
            <a:pPr indent="-342900">
              <a:lnSpc>
                <a:spcPct val="115000"/>
              </a:lnSpc>
              <a:buSzPts val="1800"/>
            </a:pPr>
            <a:r>
              <a:rPr lang="en-US" altLang="ko-KR" sz="1300" dirty="0"/>
              <a:t>High throughput</a:t>
            </a:r>
          </a:p>
          <a:p>
            <a:pPr indent="-342900">
              <a:lnSpc>
                <a:spcPct val="115000"/>
              </a:lnSpc>
              <a:buSzPts val="1800"/>
            </a:pPr>
            <a:r>
              <a:rPr lang="en-US" altLang="ko-KR" sz="1300" dirty="0"/>
              <a:t>Fairness Policy</a:t>
            </a:r>
          </a:p>
          <a:p>
            <a:pPr indent="-342900">
              <a:lnSpc>
                <a:spcPct val="115000"/>
              </a:lnSpc>
              <a:buSzPts val="1800"/>
            </a:pPr>
            <a:r>
              <a:rPr lang="en-US" altLang="ko-KR" sz="1300" dirty="0"/>
              <a:t>Latency vary</a:t>
            </a:r>
          </a:p>
          <a:p>
            <a:pPr indent="-342900">
              <a:lnSpc>
                <a:spcPct val="115000"/>
              </a:lnSpc>
              <a:buSzPts val="1800"/>
            </a:pPr>
            <a:r>
              <a:rPr lang="en-US" altLang="ko-KR" sz="1300" dirty="0"/>
              <a:t>E.g., Window, MacOS</a:t>
            </a:r>
          </a:p>
          <a:p>
            <a:pPr indent="-342900">
              <a:lnSpc>
                <a:spcPct val="115000"/>
              </a:lnSpc>
              <a:buSzPts val="1800"/>
            </a:pPr>
            <a:endParaRPr lang="en-US" sz="1300" dirty="0"/>
          </a:p>
        </p:txBody>
      </p:sp>
      <p:sp>
        <p:nvSpPr>
          <p:cNvPr id="6" name="Google Shape;106;p4">
            <a:extLst>
              <a:ext uri="{FF2B5EF4-FFF2-40B4-BE49-F238E27FC236}">
                <a16:creationId xmlns:a16="http://schemas.microsoft.com/office/drawing/2014/main" id="{2D7FE6F0-8FD0-FCEE-2845-534A67969713}"/>
              </a:ext>
            </a:extLst>
          </p:cNvPr>
          <p:cNvSpPr txBox="1">
            <a:spLocks/>
          </p:cNvSpPr>
          <p:nvPr/>
        </p:nvSpPr>
        <p:spPr>
          <a:xfrm>
            <a:off x="187726" y="4311608"/>
            <a:ext cx="8876654" cy="715494"/>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tillium Web"/>
                <a:ea typeface="Titillium Web"/>
                <a:cs typeface="Titillium Web"/>
                <a:sym typeface="Titillium Web"/>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tillium Web"/>
                <a:ea typeface="Titillium Web"/>
                <a:cs typeface="Titillium Web"/>
                <a:sym typeface="Titillium Web"/>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tillium Web"/>
                <a:ea typeface="Titillium Web"/>
                <a:cs typeface="Titillium Web"/>
                <a:sym typeface="Titillium Web"/>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9pPr>
          </a:lstStyle>
          <a:p>
            <a:pPr marL="114300" indent="0">
              <a:lnSpc>
                <a:spcPct val="115000"/>
              </a:lnSpc>
              <a:buSzPts val="1800"/>
              <a:buFont typeface="Arial"/>
              <a:buNone/>
            </a:pPr>
            <a:r>
              <a:rPr lang="en-US" sz="1200" dirty="0"/>
              <a:t>Throughput: T</a:t>
            </a:r>
            <a:r>
              <a:rPr lang="en-US" altLang="ko-KR" sz="1200" dirty="0"/>
              <a:t>he amount of work completed or processed within a given period of time. For example, If Apps that have 5 or 6 priority is in stan-by for running, make Apps that have higher priority delayed, then give lower priority apps fair execution chance.</a:t>
            </a:r>
            <a:endParaRPr lang="en-US" sz="1200" dirty="0"/>
          </a:p>
          <a:p>
            <a:pPr marL="114300" indent="0" algn="ctr">
              <a:lnSpc>
                <a:spcPct val="115000"/>
              </a:lnSpc>
              <a:buSzPts val="1800"/>
              <a:buFont typeface="Arial"/>
              <a:buNone/>
            </a:pPr>
            <a:endParaRPr lang="en-US" sz="1100" dirty="0"/>
          </a:p>
        </p:txBody>
      </p:sp>
      <p:sp>
        <p:nvSpPr>
          <p:cNvPr id="7" name="Google Shape;106;p4">
            <a:extLst>
              <a:ext uri="{FF2B5EF4-FFF2-40B4-BE49-F238E27FC236}">
                <a16:creationId xmlns:a16="http://schemas.microsoft.com/office/drawing/2014/main" id="{F20898A6-2DD5-DFC8-B26A-F5A3C06D58D7}"/>
              </a:ext>
            </a:extLst>
          </p:cNvPr>
          <p:cNvSpPr txBox="1">
            <a:spLocks/>
          </p:cNvSpPr>
          <p:nvPr/>
        </p:nvSpPr>
        <p:spPr>
          <a:xfrm>
            <a:off x="187726" y="3432103"/>
            <a:ext cx="8574770" cy="758393"/>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tillium Web"/>
                <a:ea typeface="Titillium Web"/>
                <a:cs typeface="Titillium Web"/>
                <a:sym typeface="Titillium Web"/>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tillium Web"/>
                <a:ea typeface="Titillium Web"/>
                <a:cs typeface="Titillium Web"/>
                <a:sym typeface="Titillium Web"/>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tillium Web"/>
                <a:ea typeface="Titillium Web"/>
                <a:cs typeface="Titillium Web"/>
                <a:sym typeface="Titillium Web"/>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Saira Semi Condensed"/>
                <a:ea typeface="Saira Semi Condensed"/>
                <a:cs typeface="Saira Semi Condensed"/>
                <a:sym typeface="Saira Semi Condensed"/>
              </a:defRPr>
            </a:lvl9pPr>
          </a:lstStyle>
          <a:p>
            <a:pPr marL="114300" indent="0" algn="ctr">
              <a:lnSpc>
                <a:spcPct val="115000"/>
              </a:lnSpc>
              <a:buSzPts val="1800"/>
              <a:buFont typeface="Arial"/>
              <a:buNone/>
            </a:pPr>
            <a:r>
              <a:rPr lang="en-US" sz="1600" dirty="0"/>
              <a:t>For time-constraints apps, GPOS is a bad choice. Since, although RTOS has low throughput property, it guarantees time-based execution. </a:t>
            </a:r>
          </a:p>
        </p:txBody>
      </p:sp>
    </p:spTree>
    <p:extLst>
      <p:ext uri="{BB962C8B-B14F-4D97-AF65-F5344CB8AC3E}">
        <p14:creationId xmlns:p14="http://schemas.microsoft.com/office/powerpoint/2010/main" val="2094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4E9224D6-5D74-DC7E-88B6-E895BE638CD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6F9E6DF-246F-CEA3-0EE3-53949C785775}"/>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 Memory Management</a:t>
            </a:r>
            <a:endParaRPr sz="2600" dirty="0"/>
          </a:p>
        </p:txBody>
      </p:sp>
      <p:sp>
        <p:nvSpPr>
          <p:cNvPr id="106" name="Google Shape;106;p4">
            <a:extLst>
              <a:ext uri="{FF2B5EF4-FFF2-40B4-BE49-F238E27FC236}">
                <a16:creationId xmlns:a16="http://schemas.microsoft.com/office/drawing/2014/main" id="{8CB561C0-03DE-4481-0AF3-7CDA2812D9A2}"/>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fontScale="77500" lnSpcReduction="20000"/>
          </a:bodyPr>
          <a:lstStyle/>
          <a:p>
            <a:pPr marL="114300" lvl="0" indent="0" rtl="0">
              <a:lnSpc>
                <a:spcPct val="115000"/>
              </a:lnSpc>
              <a:spcBef>
                <a:spcPts val="800"/>
              </a:spcBef>
              <a:spcAft>
                <a:spcPts val="0"/>
              </a:spcAft>
              <a:buSzPts val="1800"/>
              <a:buNone/>
            </a:pPr>
            <a:r>
              <a:rPr lang="en-US" dirty="0"/>
              <a:t>What is Heap?</a:t>
            </a:r>
          </a:p>
          <a:p>
            <a:pPr marL="114300" lvl="0" indent="0" algn="l" rtl="0">
              <a:lnSpc>
                <a:spcPct val="115000"/>
              </a:lnSpc>
              <a:spcBef>
                <a:spcPts val="800"/>
              </a:spcBef>
              <a:spcAft>
                <a:spcPts val="0"/>
              </a:spcAft>
              <a:buSzPts val="1800"/>
              <a:buNone/>
            </a:pPr>
            <a:r>
              <a:rPr lang="en-US" altLang="ko-KR" sz="1600" dirty="0"/>
              <a:t>Heap memory is a scheme for accessing RAM in a CPU or Microprocessor dynamically. Here, I want to emphasize the terms ‘Dynamic’ and ‘RAM’. Unlike the ‘Stack’, which is allocated statically as a memory region in RAM, the Heap is a memory region allocated dynamically during program runtime. If you have experience with using ‘malloc()’ and ‘free()’, you’ll understand this concept.</a:t>
            </a:r>
          </a:p>
          <a:p>
            <a:pPr marL="114300" lvl="0" indent="0" algn="l" rtl="0">
              <a:lnSpc>
                <a:spcPct val="115000"/>
              </a:lnSpc>
              <a:spcBef>
                <a:spcPts val="800"/>
              </a:spcBef>
              <a:spcAft>
                <a:spcPts val="0"/>
              </a:spcAft>
              <a:buSzPts val="1800"/>
              <a:buNone/>
            </a:pPr>
            <a:endParaRPr lang="en-US" altLang="ko-KR" sz="100" dirty="0"/>
          </a:p>
          <a:p>
            <a:pPr marL="457200" lvl="0" indent="-342900" algn="l" rtl="0">
              <a:lnSpc>
                <a:spcPct val="115000"/>
              </a:lnSpc>
              <a:spcBef>
                <a:spcPts val="800"/>
              </a:spcBef>
              <a:spcAft>
                <a:spcPts val="0"/>
              </a:spcAft>
              <a:buSzPts val="1800"/>
              <a:buChar char="•"/>
            </a:pPr>
            <a:r>
              <a:rPr lang="en-US" sz="1600" dirty="0"/>
              <a:t>Advantages</a:t>
            </a:r>
          </a:p>
          <a:p>
            <a:pPr lvl="1">
              <a:lnSpc>
                <a:spcPct val="115000"/>
              </a:lnSpc>
              <a:spcBef>
                <a:spcPts val="800"/>
              </a:spcBef>
            </a:pPr>
            <a:r>
              <a:rPr lang="en-US" altLang="ko-KR" sz="1600" dirty="0"/>
              <a:t>Whenever an application or you require it, you can reserve Heap memory with different sizes. This is one of the biggest advantages of using the Heap.</a:t>
            </a:r>
          </a:p>
          <a:p>
            <a:pPr lvl="1">
              <a:lnSpc>
                <a:spcPct val="115000"/>
              </a:lnSpc>
              <a:spcBef>
                <a:spcPts val="800"/>
              </a:spcBef>
            </a:pPr>
            <a:r>
              <a:rPr lang="en-US" altLang="ko-KR" sz="1600" dirty="0"/>
              <a:t>The Heap is shared by all software functions, but it requires the programmer to manage Heap memory, which can be complex.</a:t>
            </a:r>
          </a:p>
          <a:p>
            <a:pPr>
              <a:lnSpc>
                <a:spcPct val="115000"/>
              </a:lnSpc>
            </a:pPr>
            <a:r>
              <a:rPr lang="en-US" sz="1600" dirty="0"/>
              <a:t>Disadvantages</a:t>
            </a:r>
          </a:p>
          <a:p>
            <a:pPr lvl="1">
              <a:lnSpc>
                <a:spcPct val="115000"/>
              </a:lnSpc>
            </a:pPr>
            <a:r>
              <a:rPr lang="en-US" altLang="ko-KR" sz="1600" dirty="0"/>
              <a:t>The implementation of accessing Heap memory may vary based on different operating systems and CPUs.</a:t>
            </a:r>
          </a:p>
          <a:p>
            <a:pPr lvl="1">
              <a:lnSpc>
                <a:spcPct val="115000"/>
              </a:lnSpc>
            </a:pPr>
            <a:r>
              <a:rPr lang="en-US" altLang="ko-KR" sz="1600" dirty="0"/>
              <a:t>Heap is prone to Memory Leakage (Memory Fragmentation) since the required Heap size will differ every time. This is one reason why your computer may slow down as you use the device. To address this problem, Java provides an ‘Automatic Garbage Collection’ function.</a:t>
            </a:r>
          </a:p>
          <a:p>
            <a:pPr lvl="1">
              <a:lnSpc>
                <a:spcPct val="115000"/>
              </a:lnSpc>
            </a:pPr>
            <a:r>
              <a:rPr lang="en-US" altLang="ko-KR" sz="1600" dirty="0"/>
              <a:t>Heap has slower access times compared to the Stack.</a:t>
            </a:r>
          </a:p>
        </p:txBody>
      </p:sp>
    </p:spTree>
    <p:extLst>
      <p:ext uri="{BB962C8B-B14F-4D97-AF65-F5344CB8AC3E}">
        <p14:creationId xmlns:p14="http://schemas.microsoft.com/office/powerpoint/2010/main" val="406317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347EB0A2-6828-364D-DA75-8FC0E25BEFC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8844AC65-070F-7092-6D5E-92965F41AAB0}"/>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 Memory Management</a:t>
            </a:r>
            <a:endParaRPr sz="2600" dirty="0"/>
          </a:p>
        </p:txBody>
      </p:sp>
      <p:sp>
        <p:nvSpPr>
          <p:cNvPr id="106" name="Google Shape;106;p4">
            <a:extLst>
              <a:ext uri="{FF2B5EF4-FFF2-40B4-BE49-F238E27FC236}">
                <a16:creationId xmlns:a16="http://schemas.microsoft.com/office/drawing/2014/main" id="{B6221215-E168-2934-3007-9E90781EEE18}"/>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pPr marL="400050" indent="-285750">
              <a:lnSpc>
                <a:spcPct val="115000"/>
              </a:lnSpc>
              <a:buSzPts val="1800"/>
            </a:pPr>
            <a:r>
              <a:rPr lang="en-US" sz="1600" dirty="0" err="1"/>
              <a:t>FreeRTOS</a:t>
            </a:r>
            <a:r>
              <a:rPr lang="en-US" sz="1600" dirty="0"/>
              <a:t> provides </a:t>
            </a:r>
          </a:p>
          <a:p>
            <a:pPr marL="857250" lvl="1" indent="-285750">
              <a:lnSpc>
                <a:spcPct val="115000"/>
              </a:lnSpc>
            </a:pPr>
            <a:r>
              <a:rPr lang="en-US" sz="1300" dirty="0"/>
              <a:t>Statically allocated RAM</a:t>
            </a:r>
          </a:p>
          <a:p>
            <a:pPr marL="1314450" lvl="2" indent="-285750">
              <a:lnSpc>
                <a:spcPct val="115000"/>
              </a:lnSpc>
            </a:pPr>
            <a:r>
              <a:rPr lang="en-US" altLang="ko-KR" sz="1300" dirty="0"/>
              <a:t>A statically allocated heap makes </a:t>
            </a:r>
            <a:r>
              <a:rPr lang="en-US" altLang="ko-KR" sz="1300" dirty="0" err="1"/>
              <a:t>FreeRTOS</a:t>
            </a:r>
            <a:r>
              <a:rPr lang="en-US" altLang="ko-KR" sz="1300" dirty="0"/>
              <a:t> appear to consume a lot of RAM because the heap becomes part of the </a:t>
            </a:r>
            <a:r>
              <a:rPr lang="en-US" altLang="ko-KR" sz="1300" dirty="0" err="1"/>
              <a:t>FreeRTOS</a:t>
            </a:r>
            <a:r>
              <a:rPr lang="en-US" altLang="ko-KR" sz="1300" dirty="0"/>
              <a:t> data.</a:t>
            </a:r>
            <a:endParaRPr lang="en-US" sz="1300" dirty="0"/>
          </a:p>
          <a:p>
            <a:pPr marL="857250" lvl="1" indent="-285750">
              <a:lnSpc>
                <a:spcPct val="115000"/>
              </a:lnSpc>
            </a:pPr>
            <a:r>
              <a:rPr lang="en-US" sz="1300" dirty="0"/>
              <a:t>Dynamically allocated RAM</a:t>
            </a:r>
          </a:p>
          <a:p>
            <a:pPr marL="1314450" lvl="2" indent="-285750">
              <a:lnSpc>
                <a:spcPct val="115000"/>
              </a:lnSpc>
            </a:pPr>
            <a:r>
              <a:rPr lang="en-US" altLang="ko-KR" sz="1300" dirty="0" err="1"/>
              <a:t>FreeRTOS</a:t>
            </a:r>
            <a:r>
              <a:rPr lang="en-US" altLang="ko-KR" sz="1300" dirty="0"/>
              <a:t> has implemented </a:t>
            </a:r>
            <a:r>
              <a:rPr lang="en-US" altLang="ko-KR" sz="1300" dirty="0" err="1"/>
              <a:t>pvPortMalloc</a:t>
            </a:r>
            <a:r>
              <a:rPr lang="en-US" altLang="ko-KR" sz="1300" dirty="0"/>
              <a:t>() and </a:t>
            </a:r>
            <a:r>
              <a:rPr lang="en-US" altLang="ko-KR" sz="1300" dirty="0" err="1"/>
              <a:t>vPortFree</a:t>
            </a:r>
            <a:r>
              <a:rPr lang="en-US" altLang="ko-KR" sz="1300" dirty="0"/>
              <a:t>() for dynamic memory allocation, instead of using malloc() and free() from the C standard library.  The main reasons are:</a:t>
            </a:r>
          </a:p>
          <a:p>
            <a:pPr marL="1314450" lvl="2" indent="-285750">
              <a:lnSpc>
                <a:spcPct val="115000"/>
              </a:lnSpc>
            </a:pPr>
            <a:r>
              <a:rPr lang="en-US" altLang="ko-KR" sz="1300" dirty="0"/>
              <a:t>The implementation of malloc() and free() is relatively large, making it unsuitable for the small size of embedded systems.</a:t>
            </a:r>
          </a:p>
          <a:p>
            <a:pPr marL="1314450" lvl="2" indent="-285750">
              <a:lnSpc>
                <a:spcPct val="115000"/>
              </a:lnSpc>
            </a:pPr>
            <a:r>
              <a:rPr lang="en-US" altLang="ko-KR" sz="1300" dirty="0"/>
              <a:t>Using the C library functions may cause memory fragmentation in the embedded system.</a:t>
            </a:r>
          </a:p>
          <a:p>
            <a:pPr marL="1314450" lvl="2" indent="-285750">
              <a:lnSpc>
                <a:spcPct val="115000"/>
              </a:lnSpc>
            </a:pPr>
            <a:r>
              <a:rPr lang="en-US" altLang="ko-KR" sz="1300" dirty="0"/>
              <a:t>The linker configuration and debugging may be more difficult with the C library functions.</a:t>
            </a:r>
          </a:p>
          <a:p>
            <a:pPr marL="857250" lvl="1" indent="-285750">
              <a:lnSpc>
                <a:spcPct val="115000"/>
              </a:lnSpc>
            </a:pPr>
            <a:r>
              <a:rPr lang="en-US" sz="1300" dirty="0"/>
              <a:t>5 type of Heap (Heap1, Heap2, Heap3, Heap4, Heap5)</a:t>
            </a:r>
          </a:p>
          <a:p>
            <a:pPr marL="400050" indent="-285750">
              <a:lnSpc>
                <a:spcPct val="115000"/>
              </a:lnSpc>
              <a:buSzPts val="1800"/>
            </a:pPr>
            <a:endParaRPr lang="en-US" sz="1600" dirty="0"/>
          </a:p>
        </p:txBody>
      </p:sp>
    </p:spTree>
    <p:extLst>
      <p:ext uri="{BB962C8B-B14F-4D97-AF65-F5344CB8AC3E}">
        <p14:creationId xmlns:p14="http://schemas.microsoft.com/office/powerpoint/2010/main" val="215270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C35894AA-66E4-9E59-5BE7-97F84C62027F}"/>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D17192C-5232-525B-8C34-80B6658847DC}"/>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Heap1</a:t>
            </a:r>
            <a:endParaRPr sz="2600" dirty="0"/>
          </a:p>
        </p:txBody>
      </p:sp>
      <p:sp>
        <p:nvSpPr>
          <p:cNvPr id="106" name="Google Shape;106;p4">
            <a:extLst>
              <a:ext uri="{FF2B5EF4-FFF2-40B4-BE49-F238E27FC236}">
                <a16:creationId xmlns:a16="http://schemas.microsoft.com/office/drawing/2014/main" id="{A2340602-31A2-C1FE-FEAD-E050C6B9F939}"/>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pPr marL="400050" indent="-285750">
              <a:lnSpc>
                <a:spcPct val="115000"/>
              </a:lnSpc>
              <a:buSzPts val="1800"/>
            </a:pPr>
            <a:r>
              <a:rPr lang="en-US" sz="1600" dirty="0"/>
              <a:t>Heap_1 is a basic heap implementation.</a:t>
            </a:r>
          </a:p>
          <a:p>
            <a:pPr marL="400050" indent="-285750">
              <a:lnSpc>
                <a:spcPct val="115000"/>
              </a:lnSpc>
              <a:buSzPts val="1800"/>
            </a:pPr>
            <a:r>
              <a:rPr lang="en-US" sz="1600" dirty="0"/>
              <a:t>Heap_1 only creates tasks and other kernel objects before starting the </a:t>
            </a:r>
            <a:r>
              <a:rPr lang="en-US" sz="1600" dirty="0" err="1"/>
              <a:t>FreeRTOS</a:t>
            </a:r>
            <a:r>
              <a:rPr lang="en-US" sz="1600" dirty="0"/>
              <a:t> scheduler.</a:t>
            </a:r>
          </a:p>
          <a:p>
            <a:pPr marL="400050" indent="-285750">
              <a:lnSpc>
                <a:spcPct val="115000"/>
              </a:lnSpc>
              <a:buSzPts val="1800"/>
            </a:pPr>
            <a:r>
              <a:rPr lang="en-US" sz="1600" dirty="0"/>
              <a:t>This means that memory is allocated only before the application starts, and the allocated memory remains for the application’s lifetime</a:t>
            </a:r>
            <a:endParaRPr lang="en-US" sz="1300" dirty="0"/>
          </a:p>
          <a:p>
            <a:pPr marL="400050" indent="-285750">
              <a:lnSpc>
                <a:spcPct val="115000"/>
              </a:lnSpc>
              <a:buSzPts val="1800"/>
            </a:pPr>
            <a:endParaRPr lang="en-US" sz="1600" dirty="0"/>
          </a:p>
        </p:txBody>
      </p:sp>
      <p:pic>
        <p:nvPicPr>
          <p:cNvPr id="2" name="그림 1">
            <a:extLst>
              <a:ext uri="{FF2B5EF4-FFF2-40B4-BE49-F238E27FC236}">
                <a16:creationId xmlns:a16="http://schemas.microsoft.com/office/drawing/2014/main" id="{AF8B851B-0CC9-9EEB-1E8E-C3C34FE37473}"/>
              </a:ext>
            </a:extLst>
          </p:cNvPr>
          <p:cNvPicPr>
            <a:picLocks noChangeAspect="1"/>
          </p:cNvPicPr>
          <p:nvPr/>
        </p:nvPicPr>
        <p:blipFill>
          <a:blip r:embed="rId3"/>
          <a:stretch>
            <a:fillRect/>
          </a:stretch>
        </p:blipFill>
        <p:spPr>
          <a:xfrm>
            <a:off x="5972665" y="2501152"/>
            <a:ext cx="2641245" cy="2096001"/>
          </a:xfrm>
          <a:prstGeom prst="rect">
            <a:avLst/>
          </a:prstGeom>
        </p:spPr>
      </p:pic>
    </p:spTree>
    <p:extLst>
      <p:ext uri="{BB962C8B-B14F-4D97-AF65-F5344CB8AC3E}">
        <p14:creationId xmlns:p14="http://schemas.microsoft.com/office/powerpoint/2010/main" val="386984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2CA886C8-AFAD-9A1B-AB24-EC23224F371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570D01A-7AB1-5DB8-93B3-4BEEB67436F7}"/>
              </a:ext>
            </a:extLst>
          </p:cNvPr>
          <p:cNvSpPr txBox="1">
            <a:spLocks noGrp="1"/>
          </p:cNvSpPr>
          <p:nvPr>
            <p:ph type="title"/>
          </p:nvPr>
        </p:nvSpPr>
        <p:spPr>
          <a:xfrm>
            <a:off x="628650" y="273844"/>
            <a:ext cx="7886700" cy="639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tillium Web"/>
              <a:buNone/>
            </a:pPr>
            <a:r>
              <a:rPr lang="en" sz="2600" dirty="0"/>
              <a:t>FreeRTOS – Heap2</a:t>
            </a:r>
            <a:endParaRPr sz="2600" dirty="0"/>
          </a:p>
        </p:txBody>
      </p:sp>
      <p:sp>
        <p:nvSpPr>
          <p:cNvPr id="106" name="Google Shape;106;p4">
            <a:extLst>
              <a:ext uri="{FF2B5EF4-FFF2-40B4-BE49-F238E27FC236}">
                <a16:creationId xmlns:a16="http://schemas.microsoft.com/office/drawing/2014/main" id="{B5853125-29A7-900C-2064-E6F1C5106D28}"/>
              </a:ext>
            </a:extLst>
          </p:cNvPr>
          <p:cNvSpPr txBox="1">
            <a:spLocks noGrp="1"/>
          </p:cNvSpPr>
          <p:nvPr>
            <p:ph type="body" idx="1"/>
          </p:nvPr>
        </p:nvSpPr>
        <p:spPr>
          <a:xfrm>
            <a:off x="372644" y="978132"/>
            <a:ext cx="8510964" cy="4005652"/>
          </a:xfrm>
          <a:prstGeom prst="rect">
            <a:avLst/>
          </a:prstGeom>
          <a:noFill/>
          <a:ln>
            <a:noFill/>
          </a:ln>
        </p:spPr>
        <p:txBody>
          <a:bodyPr spcFirstLastPara="1" wrap="square" lIns="68575" tIns="34275" rIns="68575" bIns="34275" anchor="t" anchorCtr="0">
            <a:normAutofit/>
          </a:bodyPr>
          <a:lstStyle/>
          <a:p>
            <a:r>
              <a:rPr lang="en-US" altLang="ko-KR" sz="1400" dirty="0"/>
              <a:t>Heap_2 is superseded by Heap_4, which is an enhanced version of Heap_2. </a:t>
            </a:r>
            <a:r>
              <a:rPr lang="en-US" altLang="ko-KR" sz="1400" dirty="0" err="1"/>
              <a:t>FreeRTOS</a:t>
            </a:r>
            <a:r>
              <a:rPr lang="en-US" altLang="ko-KR" sz="1400" dirty="0"/>
              <a:t> does not recommend using Heap_2 for new designs.</a:t>
            </a:r>
          </a:p>
          <a:p>
            <a:r>
              <a:rPr lang="en-US" altLang="ko-KR" sz="1400" dirty="0"/>
              <a:t>Heap_2 uses the best-fit algorithm to allocate memory. For example, if </a:t>
            </a:r>
            <a:r>
              <a:rPr lang="en-US" altLang="ko-KR" sz="1400" dirty="0" err="1"/>
              <a:t>pvPortMalloc</a:t>
            </a:r>
            <a:r>
              <a:rPr lang="en-US" altLang="ko-KR" sz="1400" dirty="0"/>
              <a:t>() requests 20 bytes of RAM, and the available RAM blocks are 5 bytes, 25 bytes, and 100 bytes, </a:t>
            </a:r>
            <a:r>
              <a:rPr lang="en-US" altLang="ko-KR" sz="1400" dirty="0" err="1"/>
              <a:t>FreeRTOS</a:t>
            </a:r>
            <a:r>
              <a:rPr lang="en-US" altLang="ko-KR" sz="1400" dirty="0"/>
              <a:t> will choose the 25-byte RAM block. It then divides it into a 20-byte block and a 5-byte block, returning the pointer to the 20-byte block. The remaining 5-byte block will be used in the future.</a:t>
            </a:r>
          </a:p>
          <a:p>
            <a:r>
              <a:rPr lang="en-US" altLang="ko-KR" sz="1400" dirty="0"/>
              <a:t>Note that Heap_2 does not combine adjacent free blocks into a single large block.</a:t>
            </a:r>
          </a:p>
          <a:p>
            <a:pPr indent="-285750">
              <a:lnSpc>
                <a:spcPct val="115000"/>
              </a:lnSpc>
              <a:spcBef>
                <a:spcPts val="400"/>
              </a:spcBef>
            </a:pPr>
            <a:endParaRPr lang="en-US" altLang="ko-KR" sz="1300" dirty="0"/>
          </a:p>
          <a:p>
            <a:pPr indent="-285750">
              <a:lnSpc>
                <a:spcPct val="115000"/>
              </a:lnSpc>
              <a:spcBef>
                <a:spcPts val="400"/>
              </a:spcBef>
            </a:pPr>
            <a:endParaRPr lang="en-US" altLang="ko-KR" sz="1300" dirty="0"/>
          </a:p>
          <a:p>
            <a:pPr marL="171450" indent="0">
              <a:lnSpc>
                <a:spcPct val="115000"/>
              </a:lnSpc>
              <a:spcBef>
                <a:spcPts val="400"/>
              </a:spcBef>
              <a:buNone/>
            </a:pPr>
            <a:endParaRPr lang="en-US" altLang="ko-KR" sz="1300" dirty="0"/>
          </a:p>
        </p:txBody>
      </p:sp>
      <p:pic>
        <p:nvPicPr>
          <p:cNvPr id="4" name="그림 3">
            <a:extLst>
              <a:ext uri="{FF2B5EF4-FFF2-40B4-BE49-F238E27FC236}">
                <a16:creationId xmlns:a16="http://schemas.microsoft.com/office/drawing/2014/main" id="{C4DBC602-FB8A-23F0-DA56-D8C3C3C20E4E}"/>
              </a:ext>
            </a:extLst>
          </p:cNvPr>
          <p:cNvPicPr>
            <a:picLocks noChangeAspect="1"/>
          </p:cNvPicPr>
          <p:nvPr/>
        </p:nvPicPr>
        <p:blipFill>
          <a:blip r:embed="rId3"/>
          <a:stretch>
            <a:fillRect/>
          </a:stretch>
        </p:blipFill>
        <p:spPr>
          <a:xfrm>
            <a:off x="6223559" y="2751798"/>
            <a:ext cx="2813747" cy="2231986"/>
          </a:xfrm>
          <a:prstGeom prst="rect">
            <a:avLst/>
          </a:prstGeom>
        </p:spPr>
      </p:pic>
    </p:spTree>
    <p:extLst>
      <p:ext uri="{BB962C8B-B14F-4D97-AF65-F5344CB8AC3E}">
        <p14:creationId xmlns:p14="http://schemas.microsoft.com/office/powerpoint/2010/main" val="2581354845"/>
      </p:ext>
    </p:extLst>
  </p:cSld>
  <p:clrMapOvr>
    <a:masterClrMapping/>
  </p:clrMapOvr>
</p:sld>
</file>

<file path=ppt/theme/theme1.xml><?xml version="1.0" encoding="utf-8"?>
<a:theme xmlns:a="http://schemas.openxmlformats.org/drawingml/2006/main" name="1_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1138</Words>
  <Application>Microsoft Office PowerPoint</Application>
  <PresentationFormat>화면 슬라이드 쇼(16:9)</PresentationFormat>
  <Paragraphs>98</Paragraphs>
  <Slides>15</Slides>
  <Notes>15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Titillium Web</vt:lpstr>
      <vt:lpstr>Arial</vt:lpstr>
      <vt:lpstr>Gill Sans</vt:lpstr>
      <vt:lpstr>1_Office Theme</vt:lpstr>
      <vt:lpstr>FreeRTOS</vt:lpstr>
      <vt:lpstr>Agenda</vt:lpstr>
      <vt:lpstr>Introdunction</vt:lpstr>
      <vt:lpstr>What is RTOS?</vt:lpstr>
      <vt:lpstr>RTOS vs GPOS</vt:lpstr>
      <vt:lpstr>FreeRTOS - Heap Memory Management</vt:lpstr>
      <vt:lpstr>FreeRTOS - Heap Memory Management</vt:lpstr>
      <vt:lpstr>FreeRTOS – Heap1</vt:lpstr>
      <vt:lpstr>FreeRTOS – Heap2</vt:lpstr>
      <vt:lpstr>FreeRTOS – Heap2, Best Fit Algorithm</vt:lpstr>
      <vt:lpstr>FreeRTOS – Heap3</vt:lpstr>
      <vt:lpstr>FreeRTOS – Heap4</vt:lpstr>
      <vt:lpstr>FreeRTOS – Heap4, First Fit Algorithm</vt:lpstr>
      <vt:lpstr>FreeRTOS – Heap5</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SECURITY MISTAKES DEVELOPERS MAKE</dc:title>
  <cp:lastModifiedBy>HOSEOK LEE</cp:lastModifiedBy>
  <cp:revision>138</cp:revision>
  <dcterms:modified xsi:type="dcterms:W3CDTF">2024-11-01T11:56:24Z</dcterms:modified>
</cp:coreProperties>
</file>