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745171-5932-49DF-BA45-7B7BED4C3C50}">
  <a:tblStyle styleId="{F6745171-5932-49DF-BA45-7B7BED4C3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dc1303c5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dc1303c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df51e7ca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df51e7ca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df51e7ca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df51e7ca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df51e7ca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df51e7c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a1aa1cb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a1aa1cb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a1aa1cb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a1aa1cb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b713d4d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db713d4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db713d4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db713d4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df51e7ca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df51e7ca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db713d4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db713d4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dc1303c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dc1303c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df51e7ca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df51e7ca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30200" y="139303"/>
            <a:ext cx="8483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7485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68313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30200" y="139303"/>
            <a:ext cx="8483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2647900" y="-1536750"/>
            <a:ext cx="3848100" cy="8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30200" y="139303"/>
            <a:ext cx="8483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30200" y="781050"/>
            <a:ext cx="84837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305800" y="4786313"/>
            <a:ext cx="73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30200" y="139303"/>
            <a:ext cx="8483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30200" y="139303"/>
            <a:ext cx="8483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30200" y="139303"/>
            <a:ext cx="8483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28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287D7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287D7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287D7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287D7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27485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27485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27485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27485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30200" y="781050"/>
            <a:ext cx="8483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lide_footnote.pn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73228"/>
            <a:ext cx="5374481" cy="2702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Deep learning classification</a:t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371600" y="2700325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Module: </a:t>
            </a:r>
            <a:r>
              <a:rPr lang="es">
                <a:solidFill>
                  <a:schemeClr val="accent1"/>
                </a:solidFill>
              </a:rPr>
              <a:t>C3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Group:</a:t>
            </a:r>
            <a:r>
              <a:rPr lang="es">
                <a:solidFill>
                  <a:schemeClr val="accent1"/>
                </a:solidFill>
              </a:rPr>
              <a:t> 7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Students: </a:t>
            </a:r>
            <a:r>
              <a:rPr lang="es">
                <a:solidFill>
                  <a:schemeClr val="accent1"/>
                </a:solidFill>
              </a:rPr>
              <a:t>Cristian Gutiérrez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			Iñaki Lacunza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			Marco Cordón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D:\MARIA\DOCENCIA\_MASTER\MASTER (2013-2014)\WEB MASTER\TEMPLATE PPT\Basic logo.png" id="84" name="Google Shape;84;p13"/>
          <p:cNvPicPr preferRelativeResize="0"/>
          <p:nvPr/>
        </p:nvPicPr>
        <p:blipFill rotWithShape="1">
          <a:blip r:embed="rId3">
            <a:alphaModFix/>
          </a:blip>
          <a:srcRect b="12602" l="3353" r="0" t="0"/>
          <a:stretch/>
        </p:blipFill>
        <p:spPr>
          <a:xfrm>
            <a:off x="2060675" y="0"/>
            <a:ext cx="4965239" cy="1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305800" y="4786313"/>
            <a:ext cx="736500" cy="27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Comparing features: learnt vs handcrafted 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30200" y="1311000"/>
            <a:ext cx="3665700" cy="345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600"/>
              <a:t>In this task, we g</a:t>
            </a:r>
            <a:r>
              <a:rPr lang="es" sz="1600"/>
              <a:t>et outputs of </a:t>
            </a:r>
            <a:r>
              <a:rPr lang="es" sz="1600" u="sng"/>
              <a:t>all the </a:t>
            </a:r>
            <a:r>
              <a:rPr lang="es" sz="1600" u="sng"/>
              <a:t>hidden</a:t>
            </a:r>
            <a:r>
              <a:rPr lang="es" sz="1600"/>
              <a:t> layers from our full-size MLP of </a:t>
            </a:r>
            <a:r>
              <a:rPr b="1" lang="es" sz="1600"/>
              <a:t>Task 1 </a:t>
            </a:r>
            <a:r>
              <a:rPr lang="es" sz="1600"/>
              <a:t>and use them as features for our previous week SVM model.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/>
              <a:t>We tested with the MLPs of different layers. From each model we obtained the best SVM accuracy from all the layers. The results are </a:t>
            </a:r>
            <a:r>
              <a:rPr lang="es" sz="1600">
                <a:solidFill>
                  <a:schemeClr val="accent2"/>
                </a:solidFill>
              </a:rPr>
              <a:t>better</a:t>
            </a:r>
            <a:r>
              <a:rPr lang="es" sz="1600"/>
              <a:t> but not enough (as week 1).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B45F06"/>
                </a:solidFill>
              </a:rPr>
              <a:t>(As we can see, not always the best features are from the last hidden layer!!!)</a:t>
            </a:r>
            <a:endParaRPr i="1" sz="16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355025" y="736800"/>
            <a:ext cx="8458800" cy="47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 u="sng">
                <a:solidFill>
                  <a:schemeClr val="dk1"/>
                </a:solidFill>
              </a:rPr>
              <a:t>Fourth</a:t>
            </a:r>
            <a:r>
              <a:rPr b="1" lang="es" sz="2000" u="sng">
                <a:solidFill>
                  <a:schemeClr val="dk1"/>
                </a:solidFill>
              </a:rPr>
              <a:t> task</a:t>
            </a:r>
            <a:r>
              <a:rPr b="1" lang="es" sz="2000">
                <a:solidFill>
                  <a:schemeClr val="dk1"/>
                </a:solidFill>
              </a:rPr>
              <a:t>: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chemeClr val="dk1"/>
                </a:solidFill>
              </a:rPr>
              <a:t>Extract a single feature from an input and apply to SVM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450" y="1336112"/>
            <a:ext cx="5055899" cy="3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Comparing features: learnt vs handcrafted </a:t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355025" y="660600"/>
            <a:ext cx="7687500" cy="47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 u="sng">
                <a:solidFill>
                  <a:schemeClr val="dk1"/>
                </a:solidFill>
              </a:rPr>
              <a:t>Fifth</a:t>
            </a:r>
            <a:r>
              <a:rPr b="1" lang="es" sz="2000" u="sng">
                <a:solidFill>
                  <a:schemeClr val="dk1"/>
                </a:solidFill>
              </a:rPr>
              <a:t> task</a:t>
            </a:r>
            <a:r>
              <a:rPr b="1" lang="es" sz="2000">
                <a:solidFill>
                  <a:schemeClr val="dk1"/>
                </a:solidFill>
              </a:rPr>
              <a:t>: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chemeClr val="dk1"/>
                </a:solidFill>
              </a:rPr>
              <a:t>Extract multiple features from an image and apply BoW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55025" y="1140300"/>
            <a:ext cx="3640800" cy="345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500"/>
              <a:t>Similarly, as we did in </a:t>
            </a:r>
            <a:r>
              <a:rPr lang="es" sz="1500" u="sng"/>
              <a:t>Task 4</a:t>
            </a:r>
            <a:r>
              <a:rPr lang="es" sz="1500"/>
              <a:t>, we will grab all the hidden layers and test for each of them. As we’ve proven that the best features are not always on the last hidden layer.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/>
              <a:t>Through an Optuna objective function,</a:t>
            </a:r>
            <a:r>
              <a:rPr lang="es" sz="1500"/>
              <a:t> </a:t>
            </a:r>
            <a:r>
              <a:rPr lang="es" sz="1500"/>
              <a:t>we were able to determine the best</a:t>
            </a:r>
            <a:r>
              <a:rPr lang="es" sz="1500"/>
              <a:t> </a:t>
            </a:r>
            <a:r>
              <a:rPr lang="es" sz="1500">
                <a:highlight>
                  <a:srgbClr val="D9EAD3"/>
                </a:highlight>
              </a:rPr>
              <a:t>`</a:t>
            </a:r>
            <a:r>
              <a:rPr lang="es" sz="1500">
                <a:highlight>
                  <a:srgbClr val="D9EAD3"/>
                </a:highlight>
              </a:rPr>
              <a:t>codebook_size</a:t>
            </a:r>
            <a:r>
              <a:rPr lang="es" sz="1500">
                <a:highlight>
                  <a:srgbClr val="D9EAD3"/>
                </a:highlight>
              </a:rPr>
              <a:t> = 621`</a:t>
            </a:r>
            <a:r>
              <a:rPr lang="es" sz="1500"/>
              <a:t> for our BoVW creation (analyzing codebook sizes between 25 and 700).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/>
              <a:t>Furthermore, we’ve noticed that by including `</a:t>
            </a:r>
            <a:r>
              <a:rPr lang="es" sz="1500">
                <a:highlight>
                  <a:srgbClr val="FCE5CD"/>
                </a:highlight>
              </a:rPr>
              <a:t>Standard Scaler</a:t>
            </a:r>
            <a:r>
              <a:rPr lang="es" sz="1500"/>
              <a:t>` to normalize our BoVW features, we obtain greater SVM accuracies.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425" y="1356600"/>
            <a:ext cx="4935176" cy="31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30200" y="628525"/>
            <a:ext cx="8483700" cy="413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700"/>
              <a:t>&lt; Best Params &gt;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Patch Based MLP (5 Layers)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Patch Size = 32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Features = 5th hidden layer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BoVW with k = 621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Standard Scaler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SVM with kernel = RBF</a:t>
            </a:r>
            <a:endParaRPr sz="1700"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449" y="267250"/>
            <a:ext cx="4581998" cy="460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30200" y="795177"/>
            <a:ext cx="8483700" cy="39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Overfitting plays a crucial role, and we know that it is </a:t>
            </a:r>
            <a:r>
              <a:rPr b="1" lang="es" sz="1700" u="sng"/>
              <a:t>not able to generalize</a:t>
            </a:r>
            <a:r>
              <a:rPr lang="es" sz="1700"/>
              <a:t> knowledge because a different number of remedies </a:t>
            </a:r>
            <a:r>
              <a:rPr lang="es" sz="1700"/>
              <a:t>applied</a:t>
            </a:r>
            <a:r>
              <a:rPr lang="es" sz="1700"/>
              <a:t> </a:t>
            </a:r>
            <a:r>
              <a:rPr i="1" lang="es" sz="1700">
                <a:solidFill>
                  <a:srgbClr val="0000FF"/>
                </a:solidFill>
              </a:rPr>
              <a:t>(reducing the # of units, adding layers, using patched images, using L2 regularization, other optimizers…)</a:t>
            </a:r>
            <a:r>
              <a:rPr lang="es" sz="1700"/>
              <a:t> have not corrected this behaviour.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Using patches greatly improves the overfitting but still performs way below the train accuracies achieved with the original MLP. </a:t>
            </a:r>
            <a:r>
              <a:rPr lang="es" sz="1700" u="sng"/>
              <a:t>Adding layers</a:t>
            </a:r>
            <a:r>
              <a:rPr lang="es" sz="1700"/>
              <a:t> </a:t>
            </a:r>
            <a:r>
              <a:rPr lang="es" sz="1700">
                <a:solidFill>
                  <a:srgbClr val="287D7D"/>
                </a:solidFill>
              </a:rPr>
              <a:t>improved</a:t>
            </a:r>
            <a:r>
              <a:rPr lang="es" sz="1700"/>
              <a:t> the results. </a:t>
            </a:r>
            <a:r>
              <a:rPr lang="es" sz="1700" u="sng"/>
              <a:t>Reducing units</a:t>
            </a:r>
            <a:r>
              <a:rPr lang="es" sz="1700"/>
              <a:t> and the </a:t>
            </a:r>
            <a:r>
              <a:rPr lang="es" sz="1700" u="sng"/>
              <a:t>number of patches</a:t>
            </a:r>
            <a:r>
              <a:rPr lang="es" sz="1700"/>
              <a:t> does not affect the results.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SVM and BoVW worked </a:t>
            </a:r>
            <a:r>
              <a:rPr lang="es" sz="1700" u="sng"/>
              <a:t>better</a:t>
            </a:r>
            <a:r>
              <a:rPr lang="es" sz="1700"/>
              <a:t> but not as well as in Week 1. In some cases the best hidden features were not the ones on the last layer, but on other layers.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•"/>
            </a:pPr>
            <a:r>
              <a:rPr lang="es" sz="1700"/>
              <a:t>Adding Standard Scaler onto the BoVW worked </a:t>
            </a:r>
            <a:r>
              <a:rPr lang="es" sz="1700" u="sng"/>
              <a:t>extremely well</a:t>
            </a:r>
            <a:r>
              <a:rPr lang="es" sz="1700"/>
              <a:t>, moreover, we’ve tried setting up the `n_clusters` variable dependent on the # hidden units, but it worked better by setting it fixed to optuna’s optimized value: `n_clusters = 621`.</a:t>
            </a:r>
            <a:endParaRPr sz="1700"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30200" y="628525"/>
            <a:ext cx="8483700" cy="42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50"/>
              <a:buAutoNum type="arabicPeriod"/>
            </a:pPr>
            <a:r>
              <a:rPr lang="es" sz="1750"/>
              <a:t>Understanding network topology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AutoNum type="alphaLcPeriod"/>
            </a:pPr>
            <a:r>
              <a:rPr lang="es" sz="1750" u="sng"/>
              <a:t>Task 1</a:t>
            </a:r>
            <a:r>
              <a:rPr lang="es" sz="1750"/>
              <a:t>: MLP (+ Overfit remedies)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AutoNum type="alphaLcPeriod"/>
            </a:pPr>
            <a:r>
              <a:rPr lang="es" sz="1750" u="sng"/>
              <a:t>Task 2</a:t>
            </a:r>
            <a:r>
              <a:rPr lang="es" sz="1750"/>
              <a:t>: Get features from MLP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AutoNum type="alphaLcPeriod"/>
            </a:pPr>
            <a:r>
              <a:rPr lang="es" sz="1750" u="sng"/>
              <a:t>Task 3</a:t>
            </a:r>
            <a:r>
              <a:rPr lang="es" sz="1750"/>
              <a:t>: </a:t>
            </a:r>
            <a:r>
              <a:rPr lang="es" sz="1750"/>
              <a:t>Get features from Patches MLP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Comparing features: learnt vs handcrafted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 u="sng"/>
              <a:t>Task 4</a:t>
            </a:r>
            <a:r>
              <a:rPr lang="es" sz="1800"/>
              <a:t>: MLP &amp; SVM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 sz="1800" u="sng"/>
              <a:t>Task 5</a:t>
            </a:r>
            <a:r>
              <a:rPr lang="es" sz="1800"/>
              <a:t>: Patches MLP &amp; BoVW + SVM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Results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Conclusions</a:t>
            </a:r>
            <a:endParaRPr sz="1800"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Understanding network topology </a:t>
            </a:r>
            <a:r>
              <a:rPr lang="es" sz="2100">
                <a:latin typeface="Consolas"/>
                <a:ea typeface="Consolas"/>
                <a:cs typeface="Consolas"/>
                <a:sym typeface="Consolas"/>
              </a:rPr>
              <a:t>(mlp_MIT_8_scene)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30200" y="1277175"/>
            <a:ext cx="8483700" cy="344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700"/>
              <a:t>From the code given at `mlp_MIT_8_scene.py` we have different parameters that we can tune in to reach last week’s accuracies:</a:t>
            </a:r>
            <a:br>
              <a:rPr lang="es" sz="1700"/>
            </a:br>
            <a:endParaRPr sz="900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Layers</a:t>
            </a:r>
            <a:r>
              <a:rPr lang="es" sz="1700"/>
              <a:t>: we tested up to 5 layers, each layer divides by 2 the number of units.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# Units</a:t>
            </a:r>
            <a:r>
              <a:rPr lang="es" sz="1700"/>
              <a:t>: altering not only the depth but the width of the NN.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Image Size</a:t>
            </a:r>
            <a:r>
              <a:rPr lang="es" sz="1700"/>
              <a:t>: currently images are 32x32, other sizes has been tried.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s" sz="1700"/>
              <a:t>Optimizers</a:t>
            </a:r>
            <a:r>
              <a:rPr lang="es" sz="1700"/>
              <a:t>: [sgd, adam]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700"/>
              <a:t>In terms of the metrics, we will be guided by the </a:t>
            </a:r>
            <a:r>
              <a:rPr lang="es" sz="1700" u="sng"/>
              <a:t>validation set</a:t>
            </a:r>
            <a:r>
              <a:rPr lang="es" sz="1700"/>
              <a:t> which grabs images from the test set.</a:t>
            </a:r>
            <a:endParaRPr sz="1700"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358600" y="398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{F6745171-5932-49DF-BA45-7B7BED4C3C50}</a:tableStyleId>
              </a:tblPr>
              <a:tblGrid>
                <a:gridCol w="1123825"/>
                <a:gridCol w="1063400"/>
                <a:gridCol w="1033200"/>
                <a:gridCol w="992975"/>
                <a:gridCol w="1053350"/>
                <a:gridCol w="1053350"/>
                <a:gridCol w="1194250"/>
                <a:gridCol w="91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Input Layer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1st Layer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2nd Layer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3rd Layer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4th Layer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5th Layer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i-th</a:t>
                      </a:r>
                      <a:r>
                        <a:rPr b="1" lang="es" sz="1300"/>
                        <a:t> Layer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Clf Layer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3072 feat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2048 units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1024 units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512 units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256 units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128 units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# units /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8 units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376425" y="744850"/>
            <a:ext cx="3760500" cy="47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s" sz="2000" u="sng">
                <a:solidFill>
                  <a:schemeClr val="dk1"/>
                </a:solidFill>
              </a:rPr>
              <a:t>First</a:t>
            </a:r>
            <a:r>
              <a:rPr b="1" lang="es" sz="2000" u="sng">
                <a:solidFill>
                  <a:schemeClr val="dk1"/>
                </a:solidFill>
              </a:rPr>
              <a:t> Task</a:t>
            </a:r>
            <a:r>
              <a:rPr lang="es" sz="2000">
                <a:solidFill>
                  <a:schemeClr val="dk1"/>
                </a:solidFill>
              </a:rPr>
              <a:t>: Add/Change layers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Understanding network topology</a:t>
            </a:r>
            <a:r>
              <a:rPr lang="es">
                <a:solidFill>
                  <a:schemeClr val="accent2"/>
                </a:solidFill>
              </a:rPr>
              <a:t> </a:t>
            </a:r>
            <a:r>
              <a:rPr lang="es" sz="2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(mlp_MIT_8_scene)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30200" y="744850"/>
            <a:ext cx="3917400" cy="344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s" sz="1700" u="sng"/>
              <a:t>Add/Change layers</a:t>
            </a:r>
            <a:endParaRPr b="1" sz="17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700"/>
              <a:t>We will make runs for different number of layers (up to 5). All the experiment will run with 50 </a:t>
            </a:r>
            <a:r>
              <a:rPr lang="es" sz="1700"/>
              <a:t>epochs</a:t>
            </a:r>
            <a:r>
              <a:rPr lang="es" sz="1700"/>
              <a:t> and the same hyperparameters (we do not change other parameters).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700"/>
              <a:t>Adding more layers </a:t>
            </a:r>
            <a:r>
              <a:rPr lang="es" sz="1700" u="sng">
                <a:solidFill>
                  <a:srgbClr val="D00000"/>
                </a:solidFill>
              </a:rPr>
              <a:t>does not</a:t>
            </a:r>
            <a:r>
              <a:rPr lang="es" sz="1700"/>
              <a:t> improve our validation score.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700"/>
              <a:t>Because our train score </a:t>
            </a:r>
            <a:r>
              <a:rPr lang="es" sz="1700" u="sng"/>
              <a:t>improves</a:t>
            </a:r>
            <a:r>
              <a:rPr lang="es" sz="1700"/>
              <a:t> and our validation score </a:t>
            </a:r>
            <a:r>
              <a:rPr lang="es" sz="1700" u="sng"/>
              <a:t>fluctuates</a:t>
            </a:r>
            <a:r>
              <a:rPr lang="es" sz="1700"/>
              <a:t> we can say the NN is </a:t>
            </a:r>
            <a:r>
              <a:rPr b="1" lang="es" sz="1700"/>
              <a:t>overfitting</a:t>
            </a:r>
            <a:r>
              <a:rPr lang="es" sz="1700"/>
              <a:t>!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s" sz="1700"/>
            </a:b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600" y="1107225"/>
            <a:ext cx="4778449" cy="314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Understanding network </a:t>
            </a:r>
            <a:r>
              <a:rPr lang="es"/>
              <a:t>topology</a:t>
            </a:r>
            <a:r>
              <a:rPr lang="es">
                <a:solidFill>
                  <a:schemeClr val="accent2"/>
                </a:solidFill>
              </a:rPr>
              <a:t> </a:t>
            </a:r>
            <a:r>
              <a:rPr lang="es" sz="2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(mlp_MIT_8_scene)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30200" y="704575"/>
            <a:ext cx="3494400" cy="344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s" sz="1700" u="sng"/>
              <a:t>Overfitting remedies</a:t>
            </a:r>
            <a:endParaRPr b="1" sz="17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/>
              <a:t>We tried several independent approaches to solve this overfitting:</a:t>
            </a:r>
            <a:endParaRPr sz="1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s" sz="1600"/>
              <a:t>Increase image size to 256.</a:t>
            </a:r>
            <a:endParaRPr sz="1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Char char="●"/>
            </a:pPr>
            <a:r>
              <a:rPr lang="es" sz="1600"/>
              <a:t>Use Adam optimizer.</a:t>
            </a:r>
            <a:endParaRPr sz="1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800"/>
              <a:buChar char="●"/>
            </a:pPr>
            <a:r>
              <a:rPr lang="es" sz="1600"/>
              <a:t>Reduce the neural units.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(3 Layers, 512 -&gt; 256 -&gt; 128)</a:t>
            </a:r>
            <a:endParaRPr sz="1600"/>
          </a:p>
          <a:p>
            <a:pPr indent="-406400" lvl="0" marL="457200" rtl="0" algn="l">
              <a:spcBef>
                <a:spcPts val="0"/>
              </a:spcBef>
              <a:spcAft>
                <a:spcPts val="1000"/>
              </a:spcAft>
              <a:buClr>
                <a:srgbClr val="FF9900"/>
              </a:buClr>
              <a:buSzPts val="2800"/>
              <a:buChar char="●"/>
            </a:pPr>
            <a:r>
              <a:rPr lang="es" sz="1600"/>
              <a:t>Add L2 regularization.</a:t>
            </a:r>
            <a:br>
              <a:rPr lang="es" sz="1600"/>
            </a:br>
            <a:r>
              <a:rPr lang="es" sz="1600"/>
              <a:t>(= 0.001)</a:t>
            </a:r>
            <a:endParaRPr sz="1600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600" y="868449"/>
            <a:ext cx="5247623" cy="311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30200" y="4025975"/>
            <a:ext cx="828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</a:rPr>
              <a:t>Neither</a:t>
            </a:r>
            <a:r>
              <a:rPr lang="es" sz="1600">
                <a:solidFill>
                  <a:schemeClr val="dk1"/>
                </a:solidFill>
              </a:rPr>
              <a:t> of the remedies seems to be solving the overfitting we have, as there is still a big gap between train and validation accuracy.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Understanding network topology</a:t>
            </a:r>
            <a:r>
              <a:rPr lang="es">
                <a:solidFill>
                  <a:schemeClr val="accent2"/>
                </a:solidFill>
              </a:rPr>
              <a:t> </a:t>
            </a:r>
            <a:r>
              <a:rPr lang="es" sz="2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(mlp_MIT_8_scene)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30200" y="628525"/>
            <a:ext cx="8326200" cy="378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s" sz="1700" u="sng"/>
              <a:t>Results</a:t>
            </a:r>
            <a:endParaRPr b="1" sz="1700" u="sng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The MLP still is under </a:t>
            </a:r>
            <a:r>
              <a:rPr lang="es" sz="1500" u="sng"/>
              <a:t>overfitting conditions</a:t>
            </a:r>
            <a:r>
              <a:rPr lang="es" sz="1500"/>
              <a:t>, as the training accuracy keeps increasing but the validation accuracy fluctuates.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Overfitting remedies like changing the image size, adding L2 regularization or even using other optimization techniques such as Adam have not given positive results.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75" y="2215300"/>
            <a:ext cx="5971502" cy="24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Understanding network topology</a:t>
            </a:r>
            <a:r>
              <a:rPr lang="es">
                <a:solidFill>
                  <a:schemeClr val="accent2"/>
                </a:solidFill>
              </a:rPr>
              <a:t> </a:t>
            </a:r>
            <a:r>
              <a:rPr lang="es" sz="2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(mlp_MIT_8_scene)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376425" y="744850"/>
            <a:ext cx="7164600" cy="47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s" sz="2000" u="sng">
                <a:solidFill>
                  <a:schemeClr val="dk1"/>
                </a:solidFill>
              </a:rPr>
              <a:t>Second Task</a:t>
            </a:r>
            <a:r>
              <a:rPr lang="es" sz="2000">
                <a:solidFill>
                  <a:schemeClr val="dk1"/>
                </a:solidFill>
              </a:rPr>
              <a:t>: Given an image, get the output of a given layer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30200" y="1340875"/>
            <a:ext cx="4024200" cy="344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500"/>
              <a:t>We implemented the code to extract the features of </a:t>
            </a:r>
            <a:r>
              <a:rPr b="1" lang="es" sz="1500" u="sng"/>
              <a:t>all</a:t>
            </a:r>
            <a:r>
              <a:rPr lang="es" sz="1500"/>
              <a:t> the hidden layers of the MLP, so that later on we can test how SVM performs with each of the hidden features.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500"/>
              <a:t>In order to get the features from the hidden layers, we’ve used the given code using `</a:t>
            </a:r>
            <a:r>
              <a:rPr lang="es" sz="13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model.get_layer(layer_names[i]).output</a:t>
            </a:r>
            <a:r>
              <a:rPr lang="es" sz="1500"/>
              <a:t>` tensorflow line of code, just iterating through the hidden layers.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500"/>
              <a:t>This way, since each layer works by transforming the outputs of the previous layers, we were able to </a:t>
            </a:r>
            <a:r>
              <a:rPr lang="es" sz="1500"/>
              <a:t>analyze</a:t>
            </a:r>
            <a:r>
              <a:rPr lang="es" sz="1500"/>
              <a:t> separately deep features of different complexities.</a:t>
            </a:r>
            <a:endParaRPr sz="15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50" y="1744099"/>
            <a:ext cx="4618825" cy="29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355025" y="736800"/>
            <a:ext cx="6469500" cy="47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 u="sng">
                <a:solidFill>
                  <a:schemeClr val="dk1"/>
                </a:solidFill>
              </a:rPr>
              <a:t>Third task</a:t>
            </a:r>
            <a:r>
              <a:rPr b="1" lang="es" sz="2000">
                <a:solidFill>
                  <a:schemeClr val="dk1"/>
                </a:solidFill>
              </a:rPr>
              <a:t>:</a:t>
            </a:r>
            <a:r>
              <a:rPr lang="es" sz="2000">
                <a:solidFill>
                  <a:schemeClr val="dk1"/>
                </a:solidFill>
              </a:rPr>
              <a:t> Merge multiple outputs from a single image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2"/>
                </a:solidFill>
              </a:rPr>
              <a:t>Understanding network topology </a:t>
            </a:r>
            <a:r>
              <a:rPr lang="es" sz="2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(patch_based_mlp)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30200" y="1622700"/>
            <a:ext cx="3545100" cy="31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500"/>
              <a:t>The code at `patch_based_mlp.py` first splits the image into patches of 64x64, each of them goes through the network and later on are merged.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00"/>
              <a:t>If we plot the test accuracy for the patch based MLP we see a great improvement w.r.t. the full-sized model.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500"/>
              <a:t>Still, we are not reaching Week 1 results just yet.</a:t>
            </a:r>
            <a:endParaRPr sz="1500"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23786" t="0"/>
          <a:stretch/>
        </p:blipFill>
        <p:spPr>
          <a:xfrm>
            <a:off x="4027700" y="1576875"/>
            <a:ext cx="4774892" cy="31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10714" l="76598" r="0" t="73819"/>
          <a:stretch/>
        </p:blipFill>
        <p:spPr>
          <a:xfrm>
            <a:off x="7076075" y="883394"/>
            <a:ext cx="1726525" cy="57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30200" y="148828"/>
            <a:ext cx="84837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2"/>
                </a:solidFill>
              </a:rPr>
              <a:t>Understanding network topology </a:t>
            </a:r>
            <a:r>
              <a:rPr lang="es" sz="2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(patch_based_mlp)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115300" y="4829175"/>
            <a:ext cx="698400" cy="25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551650" y="900175"/>
            <a:ext cx="3366300" cy="383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500"/>
              <a:t>The </a:t>
            </a:r>
            <a:r>
              <a:rPr b="1" lang="es" sz="1500"/>
              <a:t>number of patches</a:t>
            </a:r>
            <a:r>
              <a:rPr lang="es" sz="1500"/>
              <a:t> does not affect the results. Thus we will stay with the intermediate value of 32 patch size.</a:t>
            </a:r>
            <a:endParaRPr i="1"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3" name="Google Shape;153;p21"/>
          <p:cNvSpPr txBox="1"/>
          <p:nvPr/>
        </p:nvSpPr>
        <p:spPr>
          <a:xfrm>
            <a:off x="1250456" y="4515991"/>
            <a:ext cx="1623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solidFill>
                  <a:schemeClr val="dk1"/>
                </a:solidFill>
              </a:rPr>
              <a:t>(using 3 layers)</a:t>
            </a:r>
            <a:endParaRPr i="1" sz="2000">
              <a:solidFill>
                <a:schemeClr val="dk1"/>
              </a:solidFill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343625" y="900175"/>
            <a:ext cx="3978000" cy="383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s" sz="1500"/>
              <a:t>Because we are still under overfitting conditions, we tried </a:t>
            </a:r>
            <a:r>
              <a:rPr b="1" lang="es" sz="1500"/>
              <a:t>reducing the # of units, but it</a:t>
            </a:r>
            <a:r>
              <a:rPr lang="es" sz="1500"/>
              <a:t> </a:t>
            </a:r>
            <a:r>
              <a:rPr lang="es" sz="1500" u="sng">
                <a:solidFill>
                  <a:srgbClr val="D00000"/>
                </a:solidFill>
              </a:rPr>
              <a:t>does not</a:t>
            </a:r>
            <a:r>
              <a:rPr lang="es" sz="1500"/>
              <a:t> affect positively either.</a:t>
            </a:r>
            <a:endParaRPr sz="1500"/>
          </a:p>
        </p:txBody>
      </p:sp>
      <p:sp>
        <p:nvSpPr>
          <p:cNvPr id="155" name="Google Shape;155;p21"/>
          <p:cNvSpPr txBox="1"/>
          <p:nvPr/>
        </p:nvSpPr>
        <p:spPr>
          <a:xfrm>
            <a:off x="4484725" y="4510253"/>
            <a:ext cx="3366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</a:rPr>
              <a:t>(using 3 layer model with 32 patch size)</a:t>
            </a:r>
            <a:endParaRPr i="1" sz="2000">
              <a:solidFill>
                <a:schemeClr val="dk1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51650" y="628525"/>
            <a:ext cx="3366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dk1"/>
                </a:solidFill>
              </a:rPr>
              <a:t>Number of Patches</a:t>
            </a:r>
            <a:endParaRPr b="1" sz="2000" u="sng">
              <a:solidFill>
                <a:schemeClr val="dk1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438975" y="628525"/>
            <a:ext cx="3366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dk1"/>
                </a:solidFill>
              </a:rPr>
              <a:t>Different</a:t>
            </a:r>
            <a:r>
              <a:rPr b="1" lang="es" u="sng">
                <a:solidFill>
                  <a:schemeClr val="dk1"/>
                </a:solidFill>
              </a:rPr>
              <a:t> # units</a:t>
            </a:r>
            <a:endParaRPr b="1" sz="2000" u="sng">
              <a:solidFill>
                <a:schemeClr val="dk1"/>
              </a:solidFill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49" y="2002675"/>
            <a:ext cx="3021399" cy="25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725" y="1843363"/>
            <a:ext cx="3366300" cy="266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màster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274857"/>
      </a:accent1>
      <a:accent2>
        <a:srgbClr val="287D7D"/>
      </a:accent2>
      <a:accent3>
        <a:srgbClr val="75C5B1"/>
      </a:accent3>
      <a:accent4>
        <a:srgbClr val="1C344C"/>
      </a:accent4>
      <a:accent5>
        <a:srgbClr val="575757"/>
      </a:accent5>
      <a:accent6>
        <a:srgbClr val="BDA799"/>
      </a:accent6>
      <a:hlink>
        <a:srgbClr val="8AF0BA"/>
      </a:hlink>
      <a:folHlink>
        <a:srgbClr val="F0B5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