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13"/>
  </p:notesMasterIdLst>
  <p:sldIdLst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9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124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8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0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1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6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6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8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2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0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0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20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usabilityhub.com/do/f779f96f2db8/4b6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Lava Lamp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9320D9-7CD8-4D40-8028-0C7AF49CF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Trabalho realizado por:</a:t>
            </a:r>
          </a:p>
          <a:p>
            <a:r>
              <a:rPr lang="pt-PT" dirty="0"/>
              <a:t>Vasco Pereira 50037183</a:t>
            </a:r>
          </a:p>
          <a:p>
            <a:r>
              <a:rPr lang="pt-PT" dirty="0"/>
              <a:t>João Calapez 50037065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9189FA5-F6AF-4CCB-8FDB-AB0C7B1E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62" y="1935270"/>
            <a:ext cx="1799049" cy="29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A85C-B974-47FC-BF0A-D5442BDC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Branding</a:t>
            </a:r>
            <a:endParaRPr lang="pt-PT" dirty="0"/>
          </a:p>
        </p:txBody>
      </p:sp>
      <p:pic>
        <p:nvPicPr>
          <p:cNvPr id="5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CD7A90A-57FE-4E67-90AC-290AB97A3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183" y="1609724"/>
            <a:ext cx="1891781" cy="3149331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6D2FA78-2375-4834-BF05-61EFAD8F2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708" y="1698490"/>
            <a:ext cx="1789619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D3F27-B4D5-4C8D-B5D2-0312AD194EB1}"/>
              </a:ext>
            </a:extLst>
          </p:cNvPr>
          <p:cNvSpPr txBox="1"/>
          <p:nvPr/>
        </p:nvSpPr>
        <p:spPr>
          <a:xfrm>
            <a:off x="1939158" y="4867275"/>
            <a:ext cx="131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Dark</a:t>
            </a:r>
            <a:r>
              <a:rPr lang="pt-PT" dirty="0"/>
              <a:t> </a:t>
            </a:r>
            <a:r>
              <a:rPr lang="pt-PT" dirty="0" err="1"/>
              <a:t>Mode</a:t>
            </a:r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BA09C-62EA-42C6-99E5-8B7068047F00}"/>
              </a:ext>
            </a:extLst>
          </p:cNvPr>
          <p:cNvSpPr txBox="1"/>
          <p:nvPr/>
        </p:nvSpPr>
        <p:spPr>
          <a:xfrm>
            <a:off x="6969714" y="4878944"/>
            <a:ext cx="131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Light </a:t>
            </a:r>
            <a:r>
              <a:rPr lang="pt-PT" dirty="0" err="1"/>
              <a:t>Mode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233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FD72-2658-4F68-BAF4-72572A1A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Wireframes</a:t>
            </a:r>
            <a:endParaRPr lang="pt-P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B2A2FD-B0B6-4CD4-AFE5-35AF4B9B6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934" y="1930400"/>
            <a:ext cx="688472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5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FD72-2658-4F68-BAF4-72572A1A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Wireframes</a:t>
            </a:r>
            <a:endParaRPr lang="pt-P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E8833-8ED9-45A5-91E8-7932D36E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02" y="1930400"/>
            <a:ext cx="7505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7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7B3C-7F7E-45EF-9E94-43AB2848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</a:t>
            </a:r>
            <a:r>
              <a:rPr lang="pt-PT" dirty="0" err="1"/>
              <a:t>Desgin</a:t>
            </a:r>
            <a:endParaRPr lang="pt-P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34B5C0-EEEE-48FB-91C9-F9A127A0A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378" y="2160588"/>
            <a:ext cx="794928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8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C84B-8028-4715-A87F-40C01FA4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D77CD-3E33-4717-BB22-2102F8A81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378" y="2160588"/>
            <a:ext cx="794928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9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6C46-E0C6-4588-9700-0C045FCA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UX </a:t>
            </a:r>
            <a:r>
              <a:rPr lang="pt-PT" dirty="0" err="1"/>
              <a:t>Evaluation</a:t>
            </a:r>
            <a:endParaRPr lang="pt-PT" dirty="0"/>
          </a:p>
        </p:txBody>
      </p:sp>
      <p:sp>
        <p:nvSpPr>
          <p:cNvPr id="9" name="Retângulo 2">
            <a:extLst>
              <a:ext uri="{FF2B5EF4-FFF2-40B4-BE49-F238E27FC236}">
                <a16:creationId xmlns:a16="http://schemas.microsoft.com/office/drawing/2014/main" id="{5F0CD969-1D03-4947-AE33-574B506E2474}"/>
              </a:ext>
            </a:extLst>
          </p:cNvPr>
          <p:cNvSpPr/>
          <p:nvPr/>
        </p:nvSpPr>
        <p:spPr>
          <a:xfrm>
            <a:off x="789571" y="2539353"/>
            <a:ext cx="2781208" cy="27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Vasco Pereira e </a:t>
            </a:r>
            <a:r>
              <a:rPr lang="pt-PT" sz="1400" dirty="0" err="1">
                <a:solidFill>
                  <a:schemeClr val="tx1"/>
                </a:solidFill>
              </a:rPr>
              <a:t>Jo</a:t>
            </a:r>
            <a:r>
              <a:rPr lang="en-GB" sz="1400" dirty="0" err="1">
                <a:solidFill>
                  <a:schemeClr val="tx1"/>
                </a:solidFill>
              </a:rPr>
              <a:t>ão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Calapez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7D59B67-F8A2-43D4-A72F-374A65742827}"/>
              </a:ext>
            </a:extLst>
          </p:cNvPr>
          <p:cNvSpPr txBox="1">
            <a:spLocks/>
          </p:cNvSpPr>
          <p:nvPr/>
        </p:nvSpPr>
        <p:spPr>
          <a:xfrm>
            <a:off x="677334" y="1925526"/>
            <a:ext cx="2494431" cy="46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2000" b="1" dirty="0" err="1">
                <a:solidFill>
                  <a:schemeClr val="tx1"/>
                </a:solidFill>
                <a:latin typeface="+mj-lt"/>
              </a:rPr>
              <a:t>Usability</a:t>
            </a:r>
            <a:r>
              <a:rPr lang="pt-PT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pt-PT" sz="2000" b="1" dirty="0" err="1">
                <a:solidFill>
                  <a:schemeClr val="tx1"/>
                </a:solidFill>
                <a:latin typeface="+mn-lt"/>
              </a:rPr>
              <a:t>Test</a:t>
            </a:r>
            <a:r>
              <a:rPr lang="pt-PT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pt-PT" sz="2000" b="1" dirty="0" err="1">
                <a:solidFill>
                  <a:schemeClr val="tx1"/>
                </a:solidFill>
                <a:latin typeface="+mj-lt"/>
              </a:rPr>
              <a:t>Plan</a:t>
            </a:r>
            <a:endParaRPr lang="pt-PT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BE932A9-AD88-4A50-B8A1-7AE80903EEFD}"/>
              </a:ext>
            </a:extLst>
          </p:cNvPr>
          <p:cNvSpPr txBox="1">
            <a:spLocks/>
          </p:cNvSpPr>
          <p:nvPr/>
        </p:nvSpPr>
        <p:spPr>
          <a:xfrm>
            <a:off x="702162" y="2317177"/>
            <a:ext cx="131315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1000" b="1" dirty="0" err="1">
                <a:solidFill>
                  <a:schemeClr val="tx1"/>
                </a:solidFill>
                <a:latin typeface="+mj-lt"/>
              </a:rPr>
              <a:t>Author</a:t>
            </a:r>
            <a:endParaRPr lang="pt-PT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tângulo 7">
            <a:extLst>
              <a:ext uri="{FF2B5EF4-FFF2-40B4-BE49-F238E27FC236}">
                <a16:creationId xmlns:a16="http://schemas.microsoft.com/office/drawing/2014/main" id="{0EB7930E-9BF5-410D-99E3-8334C24AA83F}"/>
              </a:ext>
            </a:extLst>
          </p:cNvPr>
          <p:cNvSpPr/>
          <p:nvPr/>
        </p:nvSpPr>
        <p:spPr>
          <a:xfrm>
            <a:off x="3658188" y="2539662"/>
            <a:ext cx="2794830" cy="27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admin@lavalamp.io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6804353-C2E8-469A-B8C7-140BF76292BD}"/>
              </a:ext>
            </a:extLst>
          </p:cNvPr>
          <p:cNvSpPr txBox="1">
            <a:spLocks/>
          </p:cNvSpPr>
          <p:nvPr/>
        </p:nvSpPr>
        <p:spPr>
          <a:xfrm>
            <a:off x="3577590" y="2307702"/>
            <a:ext cx="131315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1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9pPr>
          </a:lstStyle>
          <a:p>
            <a:r>
              <a:rPr lang="pt-PT" dirty="0" err="1">
                <a:solidFill>
                  <a:schemeClr val="tx1"/>
                </a:solidFill>
                <a:latin typeface="+mj-lt"/>
                <a:sym typeface="Roboto Slab"/>
              </a:rPr>
              <a:t>Contact</a:t>
            </a:r>
            <a:r>
              <a:rPr lang="pt-PT" dirty="0">
                <a:solidFill>
                  <a:schemeClr val="tx1"/>
                </a:solidFill>
                <a:latin typeface="+mj-lt"/>
                <a:sym typeface="Roboto Slab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+mj-lt"/>
                <a:sym typeface="Roboto Slab"/>
              </a:rPr>
              <a:t>Details</a:t>
            </a:r>
            <a:endParaRPr lang="pt-PT" dirty="0">
              <a:solidFill>
                <a:schemeClr val="tx1"/>
              </a:solidFill>
              <a:latin typeface="+mj-lt"/>
              <a:sym typeface="Roboto Slab"/>
            </a:endParaRPr>
          </a:p>
        </p:txBody>
      </p:sp>
      <p:sp>
        <p:nvSpPr>
          <p:cNvPr id="14" name="Retângulo 9">
            <a:extLst>
              <a:ext uri="{FF2B5EF4-FFF2-40B4-BE49-F238E27FC236}">
                <a16:creationId xmlns:a16="http://schemas.microsoft.com/office/drawing/2014/main" id="{0351C762-89D2-4EDF-A6F5-BBC26C370D0F}"/>
              </a:ext>
            </a:extLst>
          </p:cNvPr>
          <p:cNvSpPr/>
          <p:nvPr/>
        </p:nvSpPr>
        <p:spPr>
          <a:xfrm>
            <a:off x="6529135" y="2539662"/>
            <a:ext cx="2630966" cy="27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>
                <a:solidFill>
                  <a:schemeClr val="tx1"/>
                </a:solidFill>
              </a:rPr>
              <a:t>December</a:t>
            </a:r>
            <a:r>
              <a:rPr lang="pt-PT" sz="1400" dirty="0">
                <a:solidFill>
                  <a:schemeClr val="tx1"/>
                </a:solidFill>
              </a:rPr>
              <a:t> 13th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CADE2B2-8D35-4757-8447-C3C259BC69A6}"/>
              </a:ext>
            </a:extLst>
          </p:cNvPr>
          <p:cNvSpPr txBox="1">
            <a:spLocks/>
          </p:cNvSpPr>
          <p:nvPr/>
        </p:nvSpPr>
        <p:spPr>
          <a:xfrm>
            <a:off x="6446207" y="2295476"/>
            <a:ext cx="180182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1000" b="1" dirty="0">
                <a:solidFill>
                  <a:schemeClr val="tx1"/>
                </a:solidFill>
                <a:latin typeface="+mj-lt"/>
              </a:rPr>
              <a:t>Final Date for </a:t>
            </a:r>
            <a:r>
              <a:rPr lang="pt-PT" sz="1000" b="1" dirty="0" err="1">
                <a:solidFill>
                  <a:schemeClr val="tx1"/>
                </a:solidFill>
                <a:latin typeface="+mj-lt"/>
              </a:rPr>
              <a:t>Comments</a:t>
            </a:r>
            <a:r>
              <a:rPr lang="pt-PT" sz="1000" b="1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6" name="Retângulo 11">
            <a:extLst>
              <a:ext uri="{FF2B5EF4-FFF2-40B4-BE49-F238E27FC236}">
                <a16:creationId xmlns:a16="http://schemas.microsoft.com/office/drawing/2014/main" id="{D15E7839-B2D4-443A-B6D3-84D63B31D97B}"/>
              </a:ext>
            </a:extLst>
          </p:cNvPr>
          <p:cNvSpPr/>
          <p:nvPr/>
        </p:nvSpPr>
        <p:spPr>
          <a:xfrm>
            <a:off x="789572" y="2857040"/>
            <a:ext cx="1360218" cy="1265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PT" sz="800" dirty="0">
              <a:solidFill>
                <a:schemeClr val="tx1"/>
              </a:solidFill>
              <a:latin typeface="+mj-lt"/>
            </a:endParaRPr>
          </a:p>
          <a:p>
            <a:endParaRPr lang="pt-PT" sz="800" dirty="0">
              <a:solidFill>
                <a:schemeClr val="tx1"/>
              </a:solidFill>
              <a:latin typeface="+mj-lt"/>
            </a:endParaRPr>
          </a:p>
          <a:p>
            <a:r>
              <a:rPr lang="pt-PT" sz="800" dirty="0">
                <a:solidFill>
                  <a:schemeClr val="tx1"/>
                </a:solidFill>
                <a:latin typeface="+mj-lt"/>
              </a:rPr>
              <a:t>O produto que está a ser testado é aplicação Lava </a:t>
            </a:r>
            <a:r>
              <a:rPr lang="pt-PT" sz="800" dirty="0" err="1">
                <a:solidFill>
                  <a:schemeClr val="tx1"/>
                </a:solidFill>
                <a:latin typeface="+mj-lt"/>
              </a:rPr>
              <a:t>Lamp</a:t>
            </a:r>
            <a:r>
              <a:rPr lang="pt-PT" sz="800" dirty="0">
                <a:solidFill>
                  <a:schemeClr val="tx1"/>
                </a:solidFill>
                <a:latin typeface="+mj-lt"/>
              </a:rPr>
              <a:t>, ainda em desenvolvimento.</a:t>
            </a:r>
          </a:p>
          <a:p>
            <a:endParaRPr lang="pt-PT" sz="800" dirty="0">
              <a:solidFill>
                <a:schemeClr val="tx1"/>
              </a:solidFill>
              <a:latin typeface="+mj-lt"/>
            </a:endParaRPr>
          </a:p>
          <a:p>
            <a:r>
              <a:rPr lang="pt-PT" sz="800" dirty="0">
                <a:solidFill>
                  <a:schemeClr val="tx1"/>
                </a:solidFill>
                <a:latin typeface="+mj-lt"/>
              </a:rPr>
              <a:t>http://lava-lamp-iade.herokuapp.com/</a:t>
            </a:r>
          </a:p>
        </p:txBody>
      </p:sp>
      <p:sp>
        <p:nvSpPr>
          <p:cNvPr id="17" name="Retângulo 13">
            <a:extLst>
              <a:ext uri="{FF2B5EF4-FFF2-40B4-BE49-F238E27FC236}">
                <a16:creationId xmlns:a16="http://schemas.microsoft.com/office/drawing/2014/main" id="{AE5A9549-2C98-46D3-9BD5-743ACF9C99F2}"/>
              </a:ext>
            </a:extLst>
          </p:cNvPr>
          <p:cNvSpPr/>
          <p:nvPr/>
        </p:nvSpPr>
        <p:spPr>
          <a:xfrm>
            <a:off x="2217372" y="2857038"/>
            <a:ext cx="1360218" cy="251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PT" sz="800" dirty="0">
              <a:solidFill>
                <a:schemeClr val="tx1"/>
              </a:solidFill>
              <a:latin typeface="+mj-lt"/>
            </a:endParaRPr>
          </a:p>
          <a:p>
            <a:endParaRPr lang="pt-PT" sz="800" dirty="0">
              <a:solidFill>
                <a:schemeClr val="tx1"/>
              </a:solidFill>
              <a:latin typeface="+mj-lt"/>
            </a:endParaRPr>
          </a:p>
          <a:p>
            <a:r>
              <a:rPr lang="pt-PT" sz="800" dirty="0">
                <a:solidFill>
                  <a:schemeClr val="tx1"/>
                </a:solidFill>
                <a:latin typeface="+mj-lt"/>
              </a:rPr>
              <a:t>Com o teste efetuado são pretendidas as respostas para as seguintes perguntas:</a:t>
            </a:r>
          </a:p>
          <a:p>
            <a:endParaRPr lang="pt-PT" sz="800" dirty="0">
              <a:solidFill>
                <a:schemeClr val="tx1"/>
              </a:solidFill>
              <a:latin typeface="+mj-lt"/>
            </a:endParaRPr>
          </a:p>
          <a:p>
            <a:pPr indent="-171450">
              <a:buClr>
                <a:schemeClr val="tx1"/>
              </a:buClr>
              <a:buFontTx/>
              <a:buChar char="-"/>
            </a:pPr>
            <a:r>
              <a:rPr lang="pt-PT" sz="800" dirty="0">
                <a:solidFill>
                  <a:schemeClr val="tx1"/>
                </a:solidFill>
                <a:latin typeface="+mj-lt"/>
              </a:rPr>
              <a:t>Será benéfico o sentido minimalista da aplicação?</a:t>
            </a:r>
          </a:p>
          <a:p>
            <a:pPr indent="-171450">
              <a:buClr>
                <a:schemeClr val="tx1"/>
              </a:buClr>
              <a:buFontTx/>
              <a:buChar char="-"/>
            </a:pPr>
            <a:endParaRPr lang="pt-PT" sz="800" dirty="0">
              <a:solidFill>
                <a:schemeClr val="tx1"/>
              </a:solidFill>
              <a:latin typeface="+mj-lt"/>
            </a:endParaRPr>
          </a:p>
          <a:p>
            <a:pPr indent="-171450">
              <a:buClr>
                <a:schemeClr val="tx1"/>
              </a:buClr>
              <a:buFontTx/>
              <a:buChar char="-"/>
            </a:pPr>
            <a:r>
              <a:rPr lang="pt-PT" sz="800" dirty="0">
                <a:solidFill>
                  <a:schemeClr val="tx1"/>
                </a:solidFill>
                <a:latin typeface="+mj-lt"/>
              </a:rPr>
              <a:t>Será intuitiva a navegação entre tarefas?</a:t>
            </a:r>
          </a:p>
        </p:txBody>
      </p:sp>
      <p:sp>
        <p:nvSpPr>
          <p:cNvPr id="18" name="Retângulo 14">
            <a:extLst>
              <a:ext uri="{FF2B5EF4-FFF2-40B4-BE49-F238E27FC236}">
                <a16:creationId xmlns:a16="http://schemas.microsoft.com/office/drawing/2014/main" id="{E5ABAFD7-7A25-46CC-BDAE-ADCD1DEAF63E}"/>
              </a:ext>
            </a:extLst>
          </p:cNvPr>
          <p:cNvSpPr/>
          <p:nvPr/>
        </p:nvSpPr>
        <p:spPr>
          <a:xfrm>
            <a:off x="789571" y="4161107"/>
            <a:ext cx="1360218" cy="120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PT" sz="8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endParaRPr lang="pt-PT" sz="8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r>
              <a:rPr lang="pt-PT" sz="800" dirty="0">
                <a:solidFill>
                  <a:schemeClr val="tx1"/>
                </a:solidFill>
                <a:latin typeface="+mj-lt"/>
              </a:rPr>
              <a:t>A experiência tem o âmbito de proporcionar um melhor entendimento da eficácia da UX desenvolvida.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07C966FE-EC57-42E1-BC88-06746028A573}"/>
              </a:ext>
            </a:extLst>
          </p:cNvPr>
          <p:cNvSpPr txBox="1">
            <a:spLocks/>
          </p:cNvSpPr>
          <p:nvPr/>
        </p:nvSpPr>
        <p:spPr>
          <a:xfrm>
            <a:off x="789571" y="2828769"/>
            <a:ext cx="131315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900" b="1" dirty="0" err="1"/>
              <a:t>Product</a:t>
            </a:r>
            <a:r>
              <a:rPr lang="pt-PT" sz="900" b="1" dirty="0"/>
              <a:t> </a:t>
            </a:r>
            <a:r>
              <a:rPr lang="pt-PT" sz="900" b="1" dirty="0" err="1"/>
              <a:t>Under</a:t>
            </a:r>
            <a:r>
              <a:rPr lang="pt-PT" sz="900" b="1" dirty="0"/>
              <a:t> </a:t>
            </a:r>
            <a:r>
              <a:rPr lang="pt-PT" sz="900" b="1" dirty="0" err="1"/>
              <a:t>Test</a:t>
            </a:r>
            <a:endParaRPr lang="pt-PT" sz="900" b="1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49E93D6-90B7-4F2C-B7A8-2FE385DE3AB6}"/>
              </a:ext>
            </a:extLst>
          </p:cNvPr>
          <p:cNvSpPr txBox="1">
            <a:spLocks/>
          </p:cNvSpPr>
          <p:nvPr/>
        </p:nvSpPr>
        <p:spPr>
          <a:xfrm>
            <a:off x="2180175" y="2828769"/>
            <a:ext cx="131315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800" b="1" dirty="0" err="1"/>
              <a:t>Test</a:t>
            </a:r>
            <a:r>
              <a:rPr lang="pt-PT" sz="800" b="1" dirty="0"/>
              <a:t> </a:t>
            </a:r>
            <a:r>
              <a:rPr lang="pt-PT" sz="900" b="1" dirty="0" err="1"/>
              <a:t>Objectives</a:t>
            </a:r>
            <a:endParaRPr lang="pt-PT" sz="900" b="1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26A6494A-C6DC-4AC8-89AF-34A08376C380}"/>
              </a:ext>
            </a:extLst>
          </p:cNvPr>
          <p:cNvSpPr txBox="1">
            <a:spLocks/>
          </p:cNvSpPr>
          <p:nvPr/>
        </p:nvSpPr>
        <p:spPr>
          <a:xfrm>
            <a:off x="789570" y="4140098"/>
            <a:ext cx="131315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800" b="1" dirty="0"/>
              <a:t>Business </a:t>
            </a:r>
            <a:r>
              <a:rPr lang="pt-PT" sz="900" b="1" dirty="0"/>
              <a:t>Case</a:t>
            </a:r>
          </a:p>
        </p:txBody>
      </p:sp>
      <p:sp>
        <p:nvSpPr>
          <p:cNvPr id="22" name="Retângulo 19">
            <a:extLst>
              <a:ext uri="{FF2B5EF4-FFF2-40B4-BE49-F238E27FC236}">
                <a16:creationId xmlns:a16="http://schemas.microsoft.com/office/drawing/2014/main" id="{5E9C233A-26A1-443D-BF61-350733D04330}"/>
              </a:ext>
            </a:extLst>
          </p:cNvPr>
          <p:cNvSpPr/>
          <p:nvPr/>
        </p:nvSpPr>
        <p:spPr>
          <a:xfrm>
            <a:off x="789571" y="5451427"/>
            <a:ext cx="8368200" cy="79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PT" sz="105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r>
              <a:rPr lang="pt-PT" sz="900" dirty="0">
                <a:solidFill>
                  <a:schemeClr val="tx1"/>
                </a:solidFill>
                <a:latin typeface="+mj-lt"/>
              </a:rPr>
              <a:t>Se pretender executar o teste, basta apenas dirigir-se ao seguinte website, e assim está a ajudar-nos a desenvolver da maneira correta o nosso projeto: </a:t>
            </a:r>
            <a:r>
              <a:rPr lang="pt-PT" sz="900" dirty="0">
                <a:solidFill>
                  <a:schemeClr val="tx1"/>
                </a:solidFill>
                <a:latin typeface="+mj-lt"/>
                <a:hlinkClick r:id="rId2"/>
              </a:rPr>
              <a:t>https://app.usabilityhub.com/do/f779f96f2db8/4b67</a:t>
            </a:r>
            <a:endParaRPr lang="pt-PT" sz="900" dirty="0">
              <a:solidFill>
                <a:schemeClr val="tx1"/>
              </a:solidFill>
              <a:latin typeface="+mj-lt"/>
            </a:endParaRPr>
          </a:p>
          <a:p>
            <a:r>
              <a:rPr lang="pt-PT" sz="900" dirty="0">
                <a:solidFill>
                  <a:schemeClr val="tx1"/>
                </a:solidFill>
                <a:latin typeface="+mj-lt"/>
              </a:rPr>
              <a:t>Obrigado!</a:t>
            </a:r>
          </a:p>
          <a:p>
            <a:endParaRPr lang="pt-PT" sz="105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3" name="Retângulo 20">
            <a:extLst>
              <a:ext uri="{FF2B5EF4-FFF2-40B4-BE49-F238E27FC236}">
                <a16:creationId xmlns:a16="http://schemas.microsoft.com/office/drawing/2014/main" id="{503F18C2-F1CB-44C2-A6B7-9C8543CD58E9}"/>
              </a:ext>
            </a:extLst>
          </p:cNvPr>
          <p:cNvSpPr/>
          <p:nvPr/>
        </p:nvSpPr>
        <p:spPr>
          <a:xfrm>
            <a:off x="3658188" y="2854100"/>
            <a:ext cx="1360218" cy="122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PT" sz="8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endParaRPr lang="pt-PT" sz="800" dirty="0">
              <a:solidFill>
                <a:schemeClr val="tx1"/>
              </a:solidFill>
              <a:latin typeface="+mj-lt"/>
            </a:endParaRPr>
          </a:p>
          <a:p>
            <a:r>
              <a:rPr lang="pt-PT" sz="800" dirty="0">
                <a:solidFill>
                  <a:schemeClr val="tx1"/>
                </a:solidFill>
                <a:latin typeface="+mj-lt"/>
              </a:rPr>
              <a:t>Os participantes envolvem amigos e familiares dos autores e ex-alunos do IADE</a:t>
            </a:r>
          </a:p>
        </p:txBody>
      </p:sp>
      <p:sp>
        <p:nvSpPr>
          <p:cNvPr id="24" name="Retângulo 22">
            <a:extLst>
              <a:ext uri="{FF2B5EF4-FFF2-40B4-BE49-F238E27FC236}">
                <a16:creationId xmlns:a16="http://schemas.microsoft.com/office/drawing/2014/main" id="{AA270B06-7532-4F4D-81B2-7F1E5C53FEAC}"/>
              </a:ext>
            </a:extLst>
          </p:cNvPr>
          <p:cNvSpPr/>
          <p:nvPr/>
        </p:nvSpPr>
        <p:spPr>
          <a:xfrm>
            <a:off x="5085990" y="2855351"/>
            <a:ext cx="1360218" cy="251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PT" sz="8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endParaRPr lang="pt-PT" sz="8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r>
              <a:rPr lang="pt-PT" sz="800" b="1" dirty="0">
                <a:solidFill>
                  <a:schemeClr val="tx1"/>
                </a:solidFill>
                <a:latin typeface="+mj-lt"/>
              </a:rPr>
              <a:t>1. Adicionar uma nova </a:t>
            </a:r>
            <a:r>
              <a:rPr lang="pt-PT" sz="800" b="1" dirty="0" err="1">
                <a:solidFill>
                  <a:schemeClr val="tx1"/>
                </a:solidFill>
                <a:latin typeface="+mj-lt"/>
              </a:rPr>
              <a:t>Task</a:t>
            </a:r>
            <a:endParaRPr lang="pt-PT" sz="800" b="1" dirty="0">
              <a:solidFill>
                <a:schemeClr val="tx1"/>
              </a:solidFill>
              <a:latin typeface="+mj-lt"/>
            </a:endParaRPr>
          </a:p>
          <a:p>
            <a:endParaRPr lang="pt-PT" sz="800" dirty="0">
              <a:solidFill>
                <a:schemeClr val="tx1"/>
              </a:solidFill>
              <a:latin typeface="+mj-lt"/>
            </a:endParaRPr>
          </a:p>
          <a:p>
            <a:r>
              <a:rPr lang="pt-PT" sz="800" dirty="0">
                <a:solidFill>
                  <a:schemeClr val="tx1"/>
                </a:solidFill>
                <a:latin typeface="+mj-lt"/>
              </a:rPr>
              <a:t>- É apenas pedido que o utilizador carregue na </a:t>
            </a:r>
            <a:r>
              <a:rPr lang="pt-PT" sz="800" dirty="0" err="1">
                <a:solidFill>
                  <a:schemeClr val="tx1"/>
                </a:solidFill>
                <a:latin typeface="+mj-lt"/>
              </a:rPr>
              <a:t>textbox</a:t>
            </a:r>
            <a:r>
              <a:rPr lang="pt-PT" sz="800" dirty="0">
                <a:solidFill>
                  <a:schemeClr val="tx1"/>
                </a:solidFill>
                <a:latin typeface="+mj-lt"/>
              </a:rPr>
              <a:t> que diz “</a:t>
            </a:r>
            <a:r>
              <a:rPr lang="pt-PT" sz="800" dirty="0" err="1">
                <a:solidFill>
                  <a:schemeClr val="tx1"/>
                </a:solidFill>
                <a:latin typeface="+mj-lt"/>
              </a:rPr>
              <a:t>Add</a:t>
            </a:r>
            <a:r>
              <a:rPr lang="pt-PT" sz="800" dirty="0">
                <a:solidFill>
                  <a:schemeClr val="tx1"/>
                </a:solidFill>
                <a:latin typeface="+mj-lt"/>
              </a:rPr>
              <a:t>…”</a:t>
            </a:r>
          </a:p>
          <a:p>
            <a:endParaRPr lang="pt-PT" sz="800" dirty="0">
              <a:solidFill>
                <a:schemeClr val="tx1"/>
              </a:solidFill>
              <a:latin typeface="+mj-lt"/>
            </a:endParaRPr>
          </a:p>
          <a:p>
            <a:r>
              <a:rPr lang="pt-PT" sz="800" b="1" dirty="0">
                <a:solidFill>
                  <a:schemeClr val="tx1"/>
                </a:solidFill>
                <a:latin typeface="+mj-lt"/>
              </a:rPr>
              <a:t>2. Alterar o </a:t>
            </a:r>
            <a:r>
              <a:rPr lang="pt-PT" sz="800" b="1" dirty="0" err="1">
                <a:solidFill>
                  <a:schemeClr val="tx1"/>
                </a:solidFill>
                <a:latin typeface="+mj-lt"/>
              </a:rPr>
              <a:t>Owner</a:t>
            </a:r>
            <a:r>
              <a:rPr lang="pt-PT" sz="800" b="1" dirty="0">
                <a:solidFill>
                  <a:schemeClr val="tx1"/>
                </a:solidFill>
                <a:latin typeface="+mj-lt"/>
              </a:rPr>
              <a:t> de uma </a:t>
            </a:r>
            <a:r>
              <a:rPr lang="pt-PT" sz="800" b="1" dirty="0" err="1">
                <a:solidFill>
                  <a:schemeClr val="tx1"/>
                </a:solidFill>
                <a:latin typeface="+mj-lt"/>
              </a:rPr>
              <a:t>task</a:t>
            </a:r>
            <a:endParaRPr lang="pt-PT" sz="800" b="1" dirty="0">
              <a:solidFill>
                <a:schemeClr val="tx1"/>
              </a:solidFill>
              <a:latin typeface="+mj-lt"/>
            </a:endParaRPr>
          </a:p>
          <a:p>
            <a:endParaRPr lang="pt-PT" sz="800" b="1" dirty="0">
              <a:solidFill>
                <a:schemeClr val="tx1"/>
              </a:solidFill>
              <a:latin typeface="+mj-lt"/>
            </a:endParaRPr>
          </a:p>
          <a:p>
            <a:r>
              <a:rPr lang="pt-PT" sz="800" dirty="0">
                <a:solidFill>
                  <a:schemeClr val="tx1"/>
                </a:solidFill>
              </a:rPr>
              <a:t>- O utilizador tem de carregar na célula </a:t>
            </a:r>
            <a:r>
              <a:rPr lang="pt-PT" sz="800" dirty="0" err="1">
                <a:solidFill>
                  <a:schemeClr val="tx1"/>
                </a:solidFill>
              </a:rPr>
              <a:t>owner</a:t>
            </a:r>
            <a:r>
              <a:rPr lang="pt-PT" sz="800" dirty="0">
                <a:solidFill>
                  <a:schemeClr val="tx1"/>
                </a:solidFill>
              </a:rPr>
              <a:t> da </a:t>
            </a:r>
            <a:r>
              <a:rPr lang="pt-PT" sz="800" dirty="0" err="1">
                <a:solidFill>
                  <a:schemeClr val="tx1"/>
                </a:solidFill>
              </a:rPr>
              <a:t>task</a:t>
            </a:r>
            <a:r>
              <a:rPr lang="pt-PT" sz="800" dirty="0">
                <a:solidFill>
                  <a:schemeClr val="tx1"/>
                </a:solidFill>
              </a:rPr>
              <a:t> que pretende alterar, de seguida tem de selecionar o utilizador que quer como </a:t>
            </a:r>
            <a:r>
              <a:rPr lang="pt-PT" sz="800" dirty="0" err="1">
                <a:solidFill>
                  <a:schemeClr val="tx1"/>
                </a:solidFill>
              </a:rPr>
              <a:t>owner</a:t>
            </a:r>
            <a:r>
              <a:rPr lang="pt-PT" sz="800" dirty="0">
                <a:solidFill>
                  <a:schemeClr val="tx1"/>
                </a:solidFill>
              </a:rPr>
              <a:t>.</a:t>
            </a:r>
          </a:p>
          <a:p>
            <a:endParaRPr lang="pt-PT" sz="8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endParaRPr lang="pt-PT" sz="800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5" name="Retângulo 23">
            <a:extLst>
              <a:ext uri="{FF2B5EF4-FFF2-40B4-BE49-F238E27FC236}">
                <a16:creationId xmlns:a16="http://schemas.microsoft.com/office/drawing/2014/main" id="{7BA34737-4650-48E7-A65D-FB34ABC118B6}"/>
              </a:ext>
            </a:extLst>
          </p:cNvPr>
          <p:cNvSpPr/>
          <p:nvPr/>
        </p:nvSpPr>
        <p:spPr>
          <a:xfrm>
            <a:off x="3658188" y="4141101"/>
            <a:ext cx="1360218" cy="122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PT" sz="8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endParaRPr lang="pt-PT" sz="8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r>
              <a:rPr lang="pt-PT" sz="800" dirty="0">
                <a:solidFill>
                  <a:schemeClr val="tx1"/>
                </a:solidFill>
                <a:latin typeface="+mj-lt"/>
              </a:rPr>
              <a:t>Não é necessário mais do que um computador com acesso à internet.</a:t>
            </a:r>
          </a:p>
        </p:txBody>
      </p:sp>
      <p:sp>
        <p:nvSpPr>
          <p:cNvPr id="26" name="Retângulo 24">
            <a:extLst>
              <a:ext uri="{FF2B5EF4-FFF2-40B4-BE49-F238E27FC236}">
                <a16:creationId xmlns:a16="http://schemas.microsoft.com/office/drawing/2014/main" id="{521CE24B-EBCF-4BF3-BEF3-B48B0D801B15}"/>
              </a:ext>
            </a:extLst>
          </p:cNvPr>
          <p:cNvSpPr/>
          <p:nvPr/>
        </p:nvSpPr>
        <p:spPr>
          <a:xfrm>
            <a:off x="6526806" y="2855351"/>
            <a:ext cx="2630964" cy="12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PT" sz="10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endParaRPr lang="pt-PT" sz="10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r>
              <a:rPr lang="pt-PT" sz="800" dirty="0">
                <a:solidFill>
                  <a:schemeClr val="tx1"/>
                </a:solidFill>
                <a:latin typeface="+mj-lt"/>
              </a:rPr>
              <a:t>Vasco Pereira (</a:t>
            </a:r>
            <a:r>
              <a:rPr lang="pt-PT" sz="800" dirty="0" err="1">
                <a:solidFill>
                  <a:schemeClr val="tx1"/>
                </a:solidFill>
                <a:latin typeface="+mj-lt"/>
              </a:rPr>
              <a:t>Moderator</a:t>
            </a:r>
            <a:r>
              <a:rPr lang="pt-PT" sz="8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lang="pt-PT" sz="800" dirty="0">
                <a:solidFill>
                  <a:schemeClr val="tx1"/>
                </a:solidFill>
                <a:latin typeface="+mj-lt"/>
              </a:rPr>
              <a:t>João Calapez (</a:t>
            </a:r>
            <a:r>
              <a:rPr lang="pt-PT" sz="800" dirty="0" err="1">
                <a:solidFill>
                  <a:schemeClr val="tx1"/>
                </a:solidFill>
                <a:latin typeface="+mj-lt"/>
              </a:rPr>
              <a:t>Moderator</a:t>
            </a:r>
            <a:r>
              <a:rPr lang="pt-PT" sz="8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27" name="Retângulo 25">
            <a:extLst>
              <a:ext uri="{FF2B5EF4-FFF2-40B4-BE49-F238E27FC236}">
                <a16:creationId xmlns:a16="http://schemas.microsoft.com/office/drawing/2014/main" id="{47721D0B-8796-4856-9FBF-E3E7D07FE65E}"/>
              </a:ext>
            </a:extLst>
          </p:cNvPr>
          <p:cNvSpPr/>
          <p:nvPr/>
        </p:nvSpPr>
        <p:spPr>
          <a:xfrm>
            <a:off x="6533030" y="4140098"/>
            <a:ext cx="2630964" cy="122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PT" sz="10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endParaRPr lang="pt-PT" sz="10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r>
              <a:rPr lang="pt-PT" sz="800" dirty="0" err="1">
                <a:solidFill>
                  <a:schemeClr val="tx1"/>
                </a:solidFill>
                <a:latin typeface="+mj-lt"/>
              </a:rPr>
              <a:t>December</a:t>
            </a:r>
            <a:r>
              <a:rPr lang="pt-PT" sz="800" dirty="0">
                <a:solidFill>
                  <a:schemeClr val="tx1"/>
                </a:solidFill>
                <a:latin typeface="+mj-lt"/>
              </a:rPr>
              <a:t> 12th, </a:t>
            </a:r>
            <a:r>
              <a:rPr lang="pt-PT" sz="800" dirty="0" err="1">
                <a:solidFill>
                  <a:schemeClr val="tx1"/>
                </a:solidFill>
                <a:latin typeface="+mj-lt"/>
              </a:rPr>
              <a:t>Lisbon</a:t>
            </a:r>
            <a:endParaRPr lang="pt-PT" sz="800" dirty="0">
              <a:solidFill>
                <a:schemeClr val="tx1"/>
              </a:solidFill>
              <a:latin typeface="+mj-lt"/>
            </a:endParaRPr>
          </a:p>
          <a:p>
            <a:endParaRPr lang="pt-PT" sz="800" dirty="0">
              <a:solidFill>
                <a:schemeClr val="tx1"/>
              </a:solidFill>
              <a:latin typeface="+mj-lt"/>
            </a:endParaRPr>
          </a:p>
          <a:p>
            <a:r>
              <a:rPr lang="pt-PT" sz="800" dirty="0">
                <a:solidFill>
                  <a:schemeClr val="tx1"/>
                </a:solidFill>
                <a:latin typeface="+mj-lt"/>
              </a:rPr>
              <a:t>Website: </a:t>
            </a:r>
            <a:r>
              <a:rPr lang="pt-PT" sz="800" dirty="0">
                <a:solidFill>
                  <a:schemeClr val="tx1"/>
                </a:solidFill>
              </a:rPr>
              <a:t>http://lava-lamp-iade.herokuapp.com/</a:t>
            </a:r>
          </a:p>
          <a:p>
            <a:endParaRPr lang="pt-PT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A53B5DBD-912D-406E-B8A4-122220B97E31}"/>
              </a:ext>
            </a:extLst>
          </p:cNvPr>
          <p:cNvSpPr txBox="1">
            <a:spLocks/>
          </p:cNvSpPr>
          <p:nvPr/>
        </p:nvSpPr>
        <p:spPr>
          <a:xfrm>
            <a:off x="3633082" y="2828769"/>
            <a:ext cx="131315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800" b="1" dirty="0" err="1"/>
              <a:t>Participants</a:t>
            </a:r>
            <a:endParaRPr lang="pt-PT" sz="900" b="1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DB7C3166-A5CE-4701-B991-5D17854CD6C9}"/>
              </a:ext>
            </a:extLst>
          </p:cNvPr>
          <p:cNvSpPr txBox="1">
            <a:spLocks/>
          </p:cNvSpPr>
          <p:nvPr/>
        </p:nvSpPr>
        <p:spPr>
          <a:xfrm>
            <a:off x="3633082" y="4122446"/>
            <a:ext cx="131315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800" b="1" dirty="0" err="1"/>
              <a:t>Equipment</a:t>
            </a:r>
            <a:endParaRPr lang="pt-PT" sz="900" b="1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32B9DEE8-97B4-4A36-BED3-E9E1374C2061}"/>
              </a:ext>
            </a:extLst>
          </p:cNvPr>
          <p:cNvSpPr txBox="1">
            <a:spLocks/>
          </p:cNvSpPr>
          <p:nvPr/>
        </p:nvSpPr>
        <p:spPr>
          <a:xfrm>
            <a:off x="5079944" y="2828769"/>
            <a:ext cx="131315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800" b="1" dirty="0" err="1"/>
              <a:t>Test</a:t>
            </a:r>
            <a:r>
              <a:rPr lang="pt-PT" sz="800" b="1" dirty="0"/>
              <a:t> </a:t>
            </a:r>
            <a:r>
              <a:rPr lang="pt-PT" sz="800" b="1" dirty="0" err="1"/>
              <a:t>Tasks</a:t>
            </a:r>
            <a:endParaRPr lang="pt-PT" sz="900" b="1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EF857477-3700-4D62-99DA-61FC3195260B}"/>
              </a:ext>
            </a:extLst>
          </p:cNvPr>
          <p:cNvSpPr txBox="1">
            <a:spLocks/>
          </p:cNvSpPr>
          <p:nvPr/>
        </p:nvSpPr>
        <p:spPr>
          <a:xfrm>
            <a:off x="6520602" y="2829420"/>
            <a:ext cx="131315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800" b="1" dirty="0" err="1"/>
              <a:t>Responsabilities</a:t>
            </a:r>
            <a:endParaRPr lang="pt-PT" sz="900" b="1" dirty="0"/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CC48A974-6824-4690-A7C2-370387167655}"/>
              </a:ext>
            </a:extLst>
          </p:cNvPr>
          <p:cNvSpPr txBox="1">
            <a:spLocks/>
          </p:cNvSpPr>
          <p:nvPr/>
        </p:nvSpPr>
        <p:spPr>
          <a:xfrm>
            <a:off x="6513792" y="4116222"/>
            <a:ext cx="131315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800" b="1" dirty="0" err="1"/>
              <a:t>Locations</a:t>
            </a:r>
            <a:r>
              <a:rPr lang="pt-PT" sz="800" b="1" dirty="0"/>
              <a:t> &amp; Dates</a:t>
            </a:r>
            <a:endParaRPr lang="pt-PT" sz="900" b="1" dirty="0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429942D0-8D66-4E97-87ED-F6327C15DD4D}"/>
              </a:ext>
            </a:extLst>
          </p:cNvPr>
          <p:cNvSpPr txBox="1">
            <a:spLocks/>
          </p:cNvSpPr>
          <p:nvPr/>
        </p:nvSpPr>
        <p:spPr>
          <a:xfrm>
            <a:off x="782694" y="5444165"/>
            <a:ext cx="1313153" cy="27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PT" sz="800" b="1" dirty="0" err="1"/>
              <a:t>Procedure</a:t>
            </a:r>
            <a:endParaRPr lang="pt-PT" sz="900" b="1" dirty="0"/>
          </a:p>
        </p:txBody>
      </p:sp>
    </p:spTree>
    <p:extLst>
      <p:ext uri="{BB962C8B-B14F-4D97-AF65-F5344CB8AC3E}">
        <p14:creationId xmlns:p14="http://schemas.microsoft.com/office/powerpoint/2010/main" val="26534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FE400E4-6008-42F5-B96B-447AB2DC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68" y="673054"/>
            <a:ext cx="3319263" cy="55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7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B8346"/>
      </a:accent1>
      <a:accent2>
        <a:srgbClr val="AD4C1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2060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277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Ink Free</vt:lpstr>
      <vt:lpstr>Roboto Slab</vt:lpstr>
      <vt:lpstr>Trebuchet MS</vt:lpstr>
      <vt:lpstr>Wingdings 3</vt:lpstr>
      <vt:lpstr>Facet</vt:lpstr>
      <vt:lpstr>Lava Lamp</vt:lpstr>
      <vt:lpstr>Branding</vt:lpstr>
      <vt:lpstr>Wireframes</vt:lpstr>
      <vt:lpstr>Wireframes</vt:lpstr>
      <vt:lpstr>Interface Desgin</vt:lpstr>
      <vt:lpstr>Interface Design</vt:lpstr>
      <vt:lpstr>UX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Lava Lamp</dc:title>
  <dc:creator>Vasco Pereira</dc:creator>
  <cp:lastModifiedBy>Vasco Pereira</cp:lastModifiedBy>
  <cp:revision>6</cp:revision>
  <dcterms:created xsi:type="dcterms:W3CDTF">2020-12-13T22:10:39Z</dcterms:created>
  <dcterms:modified xsi:type="dcterms:W3CDTF">2020-12-13T23:02:48Z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