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66"/>
    <a:srgbClr val="ACD8D1"/>
    <a:srgbClr val="E9F3D0"/>
    <a:srgbClr val="787B7D"/>
    <a:srgbClr val="0E233C"/>
    <a:srgbClr val="7F7E7F"/>
    <a:srgbClr val="888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8" autoAdjust="0"/>
    <p:restoredTop sz="93710"/>
  </p:normalViewPr>
  <p:slideViewPr>
    <p:cSldViewPr snapToGrid="0" snapToObjects="1" showGuides="1">
      <p:cViewPr varScale="1">
        <p:scale>
          <a:sx n="150" d="100"/>
          <a:sy n="150" d="100"/>
        </p:scale>
        <p:origin x="198" y="1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48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C471-149D-9646-9BFA-995120E4404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E02C-9155-9A44-8D76-3799A564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5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52A9F-56CA-1149-BC8E-25C718DB4C14}" type="datetimeFigureOut"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0A52-A99B-D345-93D6-FC41575408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D21AE4-1B88-AC4A-9D7C-28C6F76E693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ACD8D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gradFill flip="none" rotWithShape="1">
            <a:gsLst>
              <a:gs pos="0">
                <a:srgbClr val="0E233C">
                  <a:alpha val="86000"/>
                </a:srgbClr>
              </a:gs>
              <a:gs pos="100000">
                <a:srgbClr val="0E233C">
                  <a:alpha val="8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854081-5D23-AE4A-985C-9599D20A044C}"/>
              </a:ext>
            </a:extLst>
          </p:cNvPr>
          <p:cNvGrpSpPr/>
          <p:nvPr userDrawn="1"/>
        </p:nvGrpSpPr>
        <p:grpSpPr>
          <a:xfrm>
            <a:off x="6389352" y="3940397"/>
            <a:ext cx="2867350" cy="1231239"/>
            <a:chOff x="6389352" y="3940397"/>
            <a:chExt cx="2867350" cy="1231239"/>
          </a:xfrm>
        </p:grpSpPr>
        <p:pic>
          <p:nvPicPr>
            <p:cNvPr id="17" name="Picture 16" descr="MCW_Logo.ai">
              <a:extLst>
                <a:ext uri="{FF2B5EF4-FFF2-40B4-BE49-F238E27FC236}">
                  <a16:creationId xmlns:a16="http://schemas.microsoft.com/office/drawing/2014/main" id="{94627DBF-5F1B-0140-8053-C95BA9DF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697"/>
            <a:stretch/>
          </p:blipFill>
          <p:spPr>
            <a:xfrm>
              <a:off x="6389352" y="4174691"/>
              <a:ext cx="1457650" cy="762650"/>
            </a:xfrm>
            <a:prstGeom prst="rect">
              <a:avLst/>
            </a:prstGeom>
          </p:spPr>
        </p:pic>
        <p:pic>
          <p:nvPicPr>
            <p:cNvPr id="18" name="Picture 17" descr="MCW_Logo_Green_Tag_box.ai">
              <a:extLst>
                <a:ext uri="{FF2B5EF4-FFF2-40B4-BE49-F238E27FC236}">
                  <a16:creationId xmlns:a16="http://schemas.microsoft.com/office/drawing/2014/main" id="{2D9838C6-48C4-0D40-9193-83E71641F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7840"/>
            <a:stretch/>
          </p:blipFill>
          <p:spPr>
            <a:xfrm>
              <a:off x="7847002" y="3940397"/>
              <a:ext cx="1409700" cy="1231239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8227FE0-F566-B44F-A979-4003A10E6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790" y="2430711"/>
            <a:ext cx="8229600" cy="41280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587D41-D2CC-0F45-AC3B-07D5FBF0433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790" y="2918718"/>
            <a:ext cx="8229600" cy="1809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50000"/>
              </a:lnSpc>
              <a:buFontTx/>
              <a:buNone/>
              <a:defRPr sz="1500" b="0" i="1" baseline="0">
                <a:solidFill>
                  <a:schemeClr val="bg1"/>
                </a:solidFill>
                <a:latin typeface="Franklin Gothic Book"/>
              </a:defRPr>
            </a:lvl1pPr>
            <a:lvl2pPr marL="4572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2pPr>
            <a:lvl3pPr marL="9144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3pPr>
            <a:lvl4pPr marL="13716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4pPr>
            <a:lvl5pPr marL="18288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5pPr>
          </a:lstStyle>
          <a:p>
            <a:pPr lvl="0"/>
            <a:r>
              <a:rPr lang="en-US" dirty="0"/>
              <a:t>Event for Presentation, Name of Presenter</a:t>
            </a:r>
          </a:p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7EC5AB-DC60-3644-A948-0FB630BB20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31311" y="3130528"/>
            <a:ext cx="8229600" cy="1809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50000"/>
              </a:lnSpc>
              <a:buFontTx/>
              <a:buNone/>
              <a:defRPr sz="1100" b="0" i="0" baseline="0">
                <a:solidFill>
                  <a:schemeClr val="bg1"/>
                </a:solidFill>
                <a:latin typeface="Franklin Gothic Book"/>
              </a:defRPr>
            </a:lvl1pPr>
            <a:lvl2pPr marL="4572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2pPr>
            <a:lvl3pPr marL="9144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3pPr>
            <a:lvl4pPr marL="13716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4pPr>
            <a:lvl5pPr marL="1828800" indent="0">
              <a:lnSpc>
                <a:spcPct val="100000"/>
              </a:lnSpc>
              <a:buFontTx/>
              <a:buNone/>
              <a:defRPr sz="1500" b="0" i="1">
                <a:solidFill>
                  <a:schemeClr val="bg1"/>
                </a:solidFill>
                <a:latin typeface="Franklin Gothic Book"/>
              </a:defRPr>
            </a:lvl5pPr>
          </a:lstStyle>
          <a:p>
            <a:pPr lvl="0"/>
            <a:r>
              <a:rPr lang="en-US" dirty="0"/>
              <a:t>January 1, 2017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35C598-CD71-6E4B-ABC5-66382A98CB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ACD8D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0FC72-E4D3-E34F-BC24-86CD5D95918A}"/>
              </a:ext>
            </a:extLst>
          </p:cNvPr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gradFill flip="none" rotWithShape="1">
            <a:gsLst>
              <a:gs pos="0">
                <a:srgbClr val="0E233C">
                  <a:alpha val="86000"/>
                </a:srgbClr>
              </a:gs>
              <a:gs pos="100000">
                <a:srgbClr val="0E233C">
                  <a:alpha val="8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257305" y="1016000"/>
            <a:ext cx="0" cy="30861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27776" y="2195252"/>
            <a:ext cx="7716224" cy="75299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PAGE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91DBE088-712C-EF4A-9EE0-E04C99C62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2446-EE4E-A04C-B16A-5398FB2B4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B529-F3E1-1646-9BE7-04D9219DFD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055" y="160059"/>
            <a:ext cx="8341501" cy="600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HEADLINE COPY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50905BC-0437-7545-B07B-EB39B47E4E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234" y="998538"/>
            <a:ext cx="8341282" cy="3252375"/>
          </a:xfrm>
          <a:prstGeom prst="rect">
            <a:avLst/>
          </a:prstGeom>
        </p:spPr>
        <p:txBody>
          <a:bodyPr/>
          <a:lstStyle>
            <a:lvl1pPr marL="173038" indent="-173038">
              <a:tabLst/>
              <a:defRPr sz="2000">
                <a:solidFill>
                  <a:schemeClr val="tx2"/>
                </a:solidFill>
              </a:defRPr>
            </a:lvl1pPr>
            <a:lvl2pPr marL="346075" indent="-173038">
              <a:buFont typeface="AppleSymbols" panose="02000000000000000000" pitchFamily="2" charset="-79"/>
              <a:buChar char="⎼"/>
              <a:tabLst/>
              <a:defRPr sz="1600">
                <a:solidFill>
                  <a:schemeClr val="tx2"/>
                </a:solidFill>
              </a:defRPr>
            </a:lvl2pPr>
            <a:lvl3pPr marL="685800" indent="-166688"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Bullet copy here</a:t>
            </a:r>
          </a:p>
          <a:p>
            <a:pPr lvl="1"/>
            <a:r>
              <a:rPr lang="en-US" dirty="0"/>
              <a:t>Bullet level two</a:t>
            </a:r>
          </a:p>
          <a:p>
            <a:pPr lvl="2"/>
            <a:r>
              <a:rPr lang="en-US" dirty="0"/>
              <a:t>Bullet level three</a:t>
            </a:r>
          </a:p>
        </p:txBody>
      </p:sp>
    </p:spTree>
    <p:extLst>
      <p:ext uri="{BB962C8B-B14F-4D97-AF65-F5344CB8AC3E}">
        <p14:creationId xmlns:p14="http://schemas.microsoft.com/office/powerpoint/2010/main" val="2210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46130" y="1041530"/>
            <a:ext cx="4736158" cy="32524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2000" b="0" i="0">
                <a:solidFill>
                  <a:schemeClr val="bg1"/>
                </a:solidFill>
                <a:latin typeface="+mn-lt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B91C6DA8-6A6D-FF4C-A0E3-014C7190D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2446-EE4E-A04C-B16A-5398FB2B4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6">
            <a:extLst>
              <a:ext uri="{FF2B5EF4-FFF2-40B4-BE49-F238E27FC236}">
                <a16:creationId xmlns:a16="http://schemas.microsoft.com/office/drawing/2014/main" id="{4BC5FC00-5E3E-274D-BA61-E77341B2A4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22820" y="998538"/>
            <a:ext cx="3111317" cy="3252375"/>
          </a:xfrm>
          <a:prstGeom prst="rect">
            <a:avLst/>
          </a:prstGeom>
        </p:spPr>
        <p:txBody>
          <a:bodyPr/>
          <a:lstStyle>
            <a:lvl1pPr marL="173038" indent="-173038">
              <a:tabLst/>
              <a:defRPr sz="2000">
                <a:solidFill>
                  <a:schemeClr val="tx2"/>
                </a:solidFill>
              </a:defRPr>
            </a:lvl1pPr>
            <a:lvl2pPr marL="346075" indent="-173038">
              <a:buFont typeface="AppleSymbols" panose="02000000000000000000" pitchFamily="2" charset="-79"/>
              <a:buChar char="⎼"/>
              <a:tabLst/>
              <a:defRPr sz="1600">
                <a:solidFill>
                  <a:schemeClr val="tx2"/>
                </a:solidFill>
              </a:defRPr>
            </a:lvl2pPr>
            <a:lvl3pPr marL="685800" indent="-166688"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Bullet copy here</a:t>
            </a:r>
          </a:p>
          <a:p>
            <a:pPr lvl="1"/>
            <a:r>
              <a:rPr lang="en-US" dirty="0"/>
              <a:t>Bullet level two</a:t>
            </a:r>
          </a:p>
          <a:p>
            <a:pPr lvl="2"/>
            <a:r>
              <a:rPr lang="en-US" dirty="0"/>
              <a:t>Bullet level three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3B1DF03-9C6D-DE4B-A42C-C4884DE7F1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7056" y="160059"/>
            <a:ext cx="8334520" cy="600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HEADLINE COPY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44568"/>
            <a:ext cx="9144000" cy="612160"/>
          </a:xfrm>
          <a:prstGeom prst="rect">
            <a:avLst/>
          </a:prstGeom>
          <a:solidFill>
            <a:srgbClr val="006F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11BA5-A9CE-E548-9297-2340C60993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9" y="4660278"/>
            <a:ext cx="508606" cy="404612"/>
          </a:xfrm>
          <a:prstGeom prst="rect">
            <a:avLst/>
          </a:prstGeom>
        </p:spPr>
      </p:pic>
      <p:pic>
        <p:nvPicPr>
          <p:cNvPr id="11" name="Picture 10" descr="MCW_Logo.ai">
            <a:extLst>
              <a:ext uri="{FF2B5EF4-FFF2-40B4-BE49-F238E27FC236}">
                <a16:creationId xmlns:a16="http://schemas.microsoft.com/office/drawing/2014/main" id="{B850D109-E3D8-D649-A94B-AA89919A7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697"/>
          <a:stretch/>
        </p:blipFill>
        <p:spPr>
          <a:xfrm>
            <a:off x="853642" y="4290572"/>
            <a:ext cx="1789878" cy="936477"/>
          </a:xfrm>
          <a:prstGeom prst="rect">
            <a:avLst/>
          </a:prstGeom>
        </p:spPr>
      </p:pic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20C6F3B0-FBED-184A-B3F4-E690C1CAB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2446-EE4E-A04C-B16A-5398FB2B4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63" r:id="rId3"/>
    <p:sldLayoutId id="2147483666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F686-66E0-4A4A-82D2-DB2A4921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39656" y="4699169"/>
            <a:ext cx="2057400" cy="274637"/>
          </a:xfrm>
        </p:spPr>
        <p:txBody>
          <a:bodyPr/>
          <a:lstStyle/>
          <a:p>
            <a:fld id="{19D32446-EE4E-A04C-B16A-5398FB2B41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1E221A1-7F86-2B44-92E9-1C1FE27DE6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055" y="160059"/>
            <a:ext cx="8341501" cy="600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DATA PEERS </a:t>
            </a:r>
            <a:r>
              <a:rPr lang="en-US" sz="3000" dirty="0"/>
              <a:t>NOVEMBER 2023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601178E9-9488-9948-8A68-8F5A9264AF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234" y="998538"/>
            <a:ext cx="8341282" cy="3252375"/>
          </a:xfrm>
          <a:prstGeom prst="rect">
            <a:avLst/>
          </a:prstGeom>
        </p:spPr>
        <p:txBody>
          <a:bodyPr/>
          <a:lstStyle>
            <a:lvl1pPr marL="173038" indent="-173038">
              <a:tabLst/>
              <a:defRPr sz="2000">
                <a:solidFill>
                  <a:schemeClr val="tx2"/>
                </a:solidFill>
              </a:defRPr>
            </a:lvl1pPr>
            <a:lvl2pPr marL="346075" indent="-173038">
              <a:buFont typeface="AppleSymbols" panose="02000000000000000000" pitchFamily="2" charset="-79"/>
              <a:buChar char="⎼"/>
              <a:tabLst/>
              <a:defRPr sz="1600">
                <a:solidFill>
                  <a:schemeClr val="tx2"/>
                </a:solidFill>
              </a:defRPr>
            </a:lvl2pPr>
            <a:lvl3pPr marL="685800" indent="-166688"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AGENDA – Publishable tables directly from SAS</a:t>
            </a:r>
          </a:p>
          <a:p>
            <a:pPr lvl="1"/>
            <a:r>
              <a:rPr lang="en-US" dirty="0"/>
              <a:t>Lisa Rein</a:t>
            </a:r>
          </a:p>
          <a:p>
            <a:pPr lvl="2"/>
            <a:r>
              <a:rPr lang="en-US" dirty="0"/>
              <a:t>%table</a:t>
            </a:r>
          </a:p>
          <a:p>
            <a:pPr lvl="1"/>
            <a:r>
              <a:rPr lang="en-US" dirty="0"/>
              <a:t>Rabia Amjad</a:t>
            </a:r>
          </a:p>
          <a:p>
            <a:pPr lvl="2"/>
            <a:r>
              <a:rPr lang="en-US" dirty="0"/>
              <a:t>%TABLEN</a:t>
            </a:r>
          </a:p>
          <a:p>
            <a:pPr lvl="1"/>
            <a:r>
              <a:rPr lang="en-US" dirty="0"/>
              <a:t>Farheen Chunara</a:t>
            </a:r>
          </a:p>
          <a:p>
            <a:pPr lvl="2"/>
            <a:r>
              <a:rPr lang="en-US" dirty="0"/>
              <a:t>%Table1Macro</a:t>
            </a:r>
          </a:p>
          <a:p>
            <a:pPr lvl="1"/>
            <a:r>
              <a:rPr lang="en-US" dirty="0"/>
              <a:t>Sravya Dammalapati</a:t>
            </a:r>
          </a:p>
          <a:p>
            <a:pPr lvl="2"/>
            <a:r>
              <a:rPr lang="en-US" dirty="0"/>
              <a:t>%</a:t>
            </a:r>
            <a:r>
              <a:rPr lang="en-US" dirty="0" err="1"/>
              <a:t>yamgast</a:t>
            </a:r>
            <a:endParaRPr lang="en-US" dirty="0"/>
          </a:p>
          <a:p>
            <a:pPr lvl="1"/>
            <a:r>
              <a:rPr lang="en-US" dirty="0"/>
              <a:t>Shravya Jasti</a:t>
            </a:r>
          </a:p>
          <a:p>
            <a:pPr lvl="2"/>
            <a:r>
              <a:rPr lang="en-US" dirty="0"/>
              <a:t>proc report</a:t>
            </a:r>
          </a:p>
        </p:txBody>
      </p:sp>
    </p:spTree>
    <p:extLst>
      <p:ext uri="{BB962C8B-B14F-4D97-AF65-F5344CB8AC3E}">
        <p14:creationId xmlns:p14="http://schemas.microsoft.com/office/powerpoint/2010/main" val="2085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6F66"/>
      </a:dk1>
      <a:lt1>
        <a:sysClr val="window" lastClr="FFFFFF"/>
      </a:lt1>
      <a:dk2>
        <a:srgbClr val="141413"/>
      </a:dk2>
      <a:lt2>
        <a:srgbClr val="F8F8F8"/>
      </a:lt2>
      <a:accent1>
        <a:srgbClr val="888B8D"/>
      </a:accent1>
      <a:accent2>
        <a:srgbClr val="007749"/>
      </a:accent2>
      <a:accent3>
        <a:srgbClr val="326295"/>
      </a:accent3>
      <a:accent4>
        <a:srgbClr val="C8C9C7"/>
      </a:accent4>
      <a:accent5>
        <a:srgbClr val="418FDE"/>
      </a:accent5>
      <a:accent6>
        <a:srgbClr val="6CACE4"/>
      </a:accent6>
      <a:hlink>
        <a:srgbClr val="00BF6F"/>
      </a:hlink>
      <a:folHlink>
        <a:srgbClr val="9BE3B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>
            <a:solidFill>
              <a:schemeClr val="accent1"/>
            </a:solidFill>
            <a:latin typeface="Franklin Gothic Demi" charset="0"/>
            <a:ea typeface="Franklin Gothic Demi" charset="0"/>
            <a:cs typeface="Franklin Gothic Dem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W_PPT_Template_General Use 41918" id="{85EB703B-ACD9-9041-A67A-858F2108A459}" vid="{4A6E37AC-895A-E242-89EE-467F6F3D1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668</TotalTime>
  <Words>32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AppleSymbols</vt:lpstr>
      <vt:lpstr>Arial</vt:lpstr>
      <vt:lpstr>Calibri</vt:lpstr>
      <vt:lpstr>Courier New</vt:lpstr>
      <vt:lpstr>Franklin Gothic Book</vt:lpstr>
      <vt:lpstr>Wingdings</vt:lpstr>
      <vt:lpstr>1_Custom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Anderson</dc:creator>
  <cp:lastModifiedBy>Visotcky, Alexis</cp:lastModifiedBy>
  <cp:revision>33</cp:revision>
  <dcterms:created xsi:type="dcterms:W3CDTF">2018-05-30T20:15:39Z</dcterms:created>
  <dcterms:modified xsi:type="dcterms:W3CDTF">2023-11-07T17:20:29Z</dcterms:modified>
</cp:coreProperties>
</file>