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5" r:id="rId13"/>
    <p:sldId id="287" r:id="rId14"/>
    <p:sldId id="280" r:id="rId15"/>
    <p:sldId id="286" r:id="rId16"/>
    <p:sldId id="288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B35C-E0E6-40F3-A180-2EA2968004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CFA7-B5B5-4E52-AAB5-D85069F7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BORDERDISPLAY=2 turns on all cell borders, BORDERDISPLAY=3 turns on all cell borders except for title and footnote, and BORDERDISPLAY=4 turns on borders for columns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CFA7-B5B5-4E52-AAB5-D85069F7E0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BORDERDISPLAY=2 turns on all cell borders, BORDERDISPLAY=3 turns on all cell borders except for title and footnote, and BORDERDISPLAY=4 turns on borders for columns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CFA7-B5B5-4E52-AAB5-D85069F7E0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BORDERDISPLAY=2 turns on all cell borders, BORDERDISPLAY=3 turns on all cell borders except for title and footnote, and BORDERDISPLAY=4 turns on borders for columns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CFA7-B5B5-4E52-AAB5-D85069F7E0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3273" y="2568690"/>
            <a:ext cx="6780680" cy="123715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Demographic Table and Subgroup </a:t>
            </a:r>
            <a:b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                    Summary Macro %TABLEN </a:t>
            </a:r>
            <a:br>
              <a:rPr lang="en-US" sz="3200" b="0" i="0" dirty="0">
                <a:solidFill>
                  <a:srgbClr val="4398F9"/>
                </a:solidFill>
                <a:effectLst/>
                <a:latin typeface="Anova"/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MCWLogo_black.png">
            <a:extLst>
              <a:ext uri="{FF2B5EF4-FFF2-40B4-BE49-F238E27FC236}">
                <a16:creationId xmlns:a16="http://schemas.microsoft.com/office/drawing/2014/main" id="{342CF73E-5E77-7429-D3FC-FEC2F97C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4" y="1584433"/>
            <a:ext cx="3303841" cy="26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Discrete Type Variables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606165"/>
          </a:xfrm>
        </p:spPr>
        <p:txBody>
          <a:bodyPr>
            <a:normAutofit/>
          </a:bodyPr>
          <a:lstStyle/>
          <a:p>
            <a:pPr lvl="1"/>
            <a:endParaRPr lang="en-US" sz="12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</a:rPr>
              <a:t>The following P-values are available with the following codes in PVALS: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0 = No p-value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1 = Chi-square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2 = Fisher's exact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3 = Cochran-Armitage trend test (Either BY or VAR must have 2 levels only)</a:t>
            </a:r>
            <a:endParaRPr lang="en-US" sz="1800" dirty="0">
              <a:solidFill>
                <a:srgbClr val="333333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1800" dirty="0">
                <a:solidFill>
                  <a:srgbClr val="333333"/>
                </a:solidFill>
              </a:rPr>
              <a:t>Example : </a:t>
            </a:r>
          </a:p>
          <a:p>
            <a:pPr lvl="1"/>
            <a:endParaRPr lang="en-US" sz="1000" b="0" i="0" dirty="0">
              <a:solidFill>
                <a:srgbClr val="333333"/>
              </a:solidFill>
              <a:effectLst/>
              <a:latin typeface="Anova"/>
            </a:endParaRPr>
          </a:p>
          <a:p>
            <a:endParaRPr lang="en-US" sz="1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A5152F-3A93-587E-35A6-B72B2AF4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574" y="3803434"/>
            <a:ext cx="6458724" cy="29874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191970"/>
                </a:solidFill>
                <a:effectLst/>
                <a:latin typeface="Consolas" panose="020B0609020204030204" pitchFamily="49" charset="0"/>
              </a:rPr>
              <a:t>%TABLEN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smoke_st sex dz_g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pvals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dis_order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612CF1-DA2E-7339-E8AF-A4273951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64" y="4195052"/>
            <a:ext cx="5019258" cy="2199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0880E-A60C-F3FA-AEE7-39A2B69F0E11}"/>
              </a:ext>
            </a:extLst>
          </p:cNvPr>
          <p:cNvSpPr txBox="1"/>
          <p:nvPr/>
        </p:nvSpPr>
        <p:spPr>
          <a:xfrm>
            <a:off x="9516861" y="6394808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14303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1171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Survival Regression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The %TABLEN  performs univariate survival analysis.</a:t>
            </a:r>
          </a:p>
          <a:p>
            <a:r>
              <a:rPr lang="en-US" sz="2000" dirty="0"/>
              <a:t>Survival Analysis options: </a:t>
            </a:r>
          </a:p>
          <a:p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SURV_STAT: Matches a survival event variable to the time variable listed in the VAR list.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CEN_VL: Determines the value representing the non-event. This must be numeric.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TIMELIST: Specifies time-points for Kaplan-Meier event-free rates. Unique time-points can be specified for each survival type variable.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SURVDISPLAY: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nova"/>
              </a:rPr>
              <a:t> </a:t>
            </a:r>
            <a:r>
              <a:rPr lang="en-US" sz="1600" dirty="0"/>
              <a:t>The SURVDISPLAY option controls which statistics are shown and the order with the following keywords:</a:t>
            </a:r>
          </a:p>
          <a:p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AA5F-AA47-E343-DC45-3F47450D41F6}"/>
              </a:ext>
            </a:extLst>
          </p:cNvPr>
          <p:cNvSpPr txBox="1"/>
          <p:nvPr/>
        </p:nvSpPr>
        <p:spPr>
          <a:xfrm>
            <a:off x="9490227" y="6448046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79576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Survival Regression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N: Number of patients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EVENTS: Number of events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EVENTS_N: Combines N and Events as EVENTS/N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MEDIAN: Kaplan-Meier survival median and 95% CI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HR: Cox model hazard ratio and 95% CI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COXPVAL: Cox model Wald p-value comparing parameters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TIMELIST: Kaplan-Meier time-point event-free rates and 95% CI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REFERENCE: designates reference value for hazard ratios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650" dirty="0"/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878F-C301-E924-70AF-A214DE05DF0A}"/>
              </a:ext>
            </a:extLst>
          </p:cNvPr>
          <p:cNvSpPr txBox="1"/>
          <p:nvPr/>
        </p:nvSpPr>
        <p:spPr>
          <a:xfrm>
            <a:off x="9543493" y="6362169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140191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Survival Regression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p-values are available with the specified values in the PVALS option: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0 = No p-value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1 = Logrank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2 = Wilcoxon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3 = Cox model type-3 score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4 = Cox model type-3 likelihood-ratio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5 = Cox model type-3 Wald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6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E5A37-DF98-0244-1176-37A9DCC1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52" y="5741482"/>
            <a:ext cx="9978500" cy="314138"/>
          </a:xfrm>
          <a:prstGeom prst="rect">
            <a:avLst/>
          </a:prstGeom>
          <a:solidFill>
            <a:srgbClr val="F6F6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%TABLEN(data=example, by=arm, var=fu_time pg_time,type=4, pvals=1 3, surv_stat=fu_stat pg_stat, cen_vl=1, timelist=6 12|3 6, time_units=months, survdisplay=events_n median hr timelist)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878F-C301-E924-70AF-A214DE05DF0A}"/>
              </a:ext>
            </a:extLst>
          </p:cNvPr>
          <p:cNvSpPr txBox="1"/>
          <p:nvPr/>
        </p:nvSpPr>
        <p:spPr>
          <a:xfrm>
            <a:off x="9543493" y="6362169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0B67F-68F9-A4AF-5200-097AB36C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99" y="3203011"/>
            <a:ext cx="4392088" cy="1873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88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Logistic Regression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The %TABLEN  performs univariate logistic regression analysis.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/>
              <a:t>Logistic Regression Analysis options: 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LOG_EVENT: Determines the event value for the binomial variable in the VAR list.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 LOG_BINFMT: Determines if the binomial success rate is calculated as a proportion or percentage.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 LOG_DISPLAY: A space delimited list that determines which statistics are displayed as well as the order they are displayed in with the following key words: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49D17-36BD-820F-ED68-FAE3A86A3386}"/>
              </a:ext>
            </a:extLst>
          </p:cNvPr>
          <p:cNvSpPr txBox="1"/>
          <p:nvPr/>
        </p:nvSpPr>
        <p:spPr>
          <a:xfrm>
            <a:off x="9525738" y="6301852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272712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Survival / Logistic regression </a:t>
            </a:r>
            <a:br>
              <a:rPr lang="en-US" sz="4500" b="1" dirty="0">
                <a:solidFill>
                  <a:schemeClr val="bg1"/>
                </a:solidFill>
              </a:rPr>
            </a:br>
            <a:r>
              <a:rPr lang="en-US" sz="4500" b="1" dirty="0">
                <a:solidFill>
                  <a:schemeClr val="bg1"/>
                </a:solidFill>
              </a:rPr>
              <a:t>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N: Sample size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 EVENTS: Number of events or successes.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 ODDSRATIO: Logistic regression odds ratio and 95% CI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 WALDPVAL: Logistic regression Wald p-value comparing parameters.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 BINRATE: Binomial success rate and 95% CI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REFERENCE: determines reference group for odds ratios</a:t>
            </a:r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2DC5-1C2D-BF72-115D-7BAF200A0386}"/>
              </a:ext>
            </a:extLst>
          </p:cNvPr>
          <p:cNvSpPr txBox="1"/>
          <p:nvPr/>
        </p:nvSpPr>
        <p:spPr>
          <a:xfrm>
            <a:off x="9419206" y="6531733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404080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dirty="0">
                <a:solidFill>
                  <a:schemeClr val="bg1"/>
                </a:solidFill>
              </a:rPr>
              <a:t>Survival / Logistic regression </a:t>
            </a:r>
            <a:br>
              <a:rPr lang="en-US" sz="4500" b="1" dirty="0">
                <a:solidFill>
                  <a:schemeClr val="bg1"/>
                </a:solidFill>
              </a:rPr>
            </a:br>
            <a:r>
              <a:rPr lang="en-US" sz="4500" b="1" dirty="0">
                <a:solidFill>
                  <a:schemeClr val="bg1"/>
                </a:solidFill>
              </a:rPr>
              <a:t> analysis 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933590" cy="47751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r>
              <a:rPr lang="en-US" sz="1900" b="0" i="0" dirty="0">
                <a:solidFill>
                  <a:srgbClr val="333333"/>
                </a:solidFill>
                <a:effectLst/>
                <a:latin typeface="Anova"/>
              </a:rPr>
              <a:t> </a:t>
            </a:r>
            <a:r>
              <a:rPr lang="en-US" sz="1900" dirty="0"/>
              <a:t>The following p-values are available with the specified values in the PVALS option:</a:t>
            </a:r>
          </a:p>
          <a:p>
            <a:pPr marL="0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When a BY variable is present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0 = No p-value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1 = logistic regression type-3 Wald p-value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When no BY variable is present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0 = No p-value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1 = Chi-square p-value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2 = Fisher's exact p-value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A1F94-1EA0-FE9E-35A8-5BC4EB4F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21" y="6111855"/>
            <a:ext cx="9369714" cy="314138"/>
          </a:xfrm>
          <a:prstGeom prst="rect">
            <a:avLst/>
          </a:prstGeom>
          <a:solidFill>
            <a:srgbClr val="F6F6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%TABLEN(data=example, by=arm, var=gd3,type=5, pvals=1, log_event=1, log_display=events_n binrate oddsratio)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2DC5-1C2D-BF72-115D-7BAF200A0386}"/>
              </a:ext>
            </a:extLst>
          </p:cNvPr>
          <p:cNvSpPr txBox="1"/>
          <p:nvPr/>
        </p:nvSpPr>
        <p:spPr>
          <a:xfrm>
            <a:off x="9525774" y="6448046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D3512-7121-E420-66B8-700AEF03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79" y="3568438"/>
            <a:ext cx="4726839" cy="1185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36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Style Modifiers (Shading)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r>
              <a:rPr lang="en-US" sz="1600" dirty="0"/>
              <a:t>Table shading can either be disabled, shade alternating rows, or shade alternating variables. The shading is controlled by SHADING parameter in the TABLEN macro call.</a:t>
            </a:r>
          </a:p>
          <a:p>
            <a:pPr marL="0" indent="0">
              <a:buNone/>
            </a:pPr>
            <a:r>
              <a:rPr lang="en-US" sz="1600" dirty="0"/>
              <a:t>                           </a:t>
            </a:r>
            <a:r>
              <a:rPr lang="en-US" sz="800" dirty="0"/>
              <a:t> </a:t>
            </a:r>
            <a:r>
              <a:rPr lang="en-US" sz="1600" b="1" dirty="0"/>
              <a:t>SHADING =0  (No Shading)                                           SHADING=1 (Default: Alternate Shading by Row)                          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                                                    SHADING=2    (Enable Shading by Alternate Variable)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DF5EB-BCA7-AE36-F401-45B2B7D3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905546"/>
            <a:ext cx="4181473" cy="146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C1511-8FD8-C4D3-E026-4DD38AF3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844" y="4902057"/>
            <a:ext cx="4441454" cy="152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78290-70CA-AF1D-5B91-39F931FA2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12" y="2899018"/>
            <a:ext cx="3831773" cy="155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C5FF0-7AAA-5DE9-A91A-97993087875D}"/>
              </a:ext>
            </a:extLst>
          </p:cNvPr>
          <p:cNvSpPr txBox="1"/>
          <p:nvPr/>
        </p:nvSpPr>
        <p:spPr>
          <a:xfrm>
            <a:off x="9587882" y="6563462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283963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Style Modifiers (Borders)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775160"/>
          </a:xfrm>
        </p:spPr>
        <p:txBody>
          <a:bodyPr>
            <a:normAutofit/>
          </a:bodyPr>
          <a:lstStyle/>
          <a:p>
            <a:r>
              <a:rPr lang="en-US" sz="1600" dirty="0"/>
              <a:t>The amount of cell boarder is controlled by the BORDERDISPLAY .</a:t>
            </a:r>
          </a:p>
          <a:p>
            <a:pPr marL="0" indent="0">
              <a:buNone/>
            </a:pPr>
            <a:r>
              <a:rPr lang="en-US" sz="1600" b="1" dirty="0"/>
              <a:t>                              Boarder=1 (Default)                                                                                       Border=2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                      Boarder=3                                                                                                      Boarder=4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A2F03-86CF-356B-4899-32D01AA7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47" y="2515198"/>
            <a:ext cx="4319727" cy="170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70C14-847B-094D-8AB6-59789569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515199"/>
            <a:ext cx="4319727" cy="170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A7EC50-A533-2B50-DEE1-D5AB9067F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48" y="4625030"/>
            <a:ext cx="4319727" cy="1874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EB17B1-1104-A447-ADBA-D0FF785DA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439" y="4637314"/>
            <a:ext cx="4326286" cy="1849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6EEB0-3AE6-65AA-AEBD-6D7DE8D60279}"/>
              </a:ext>
            </a:extLst>
          </p:cNvPr>
          <p:cNvSpPr txBox="1"/>
          <p:nvPr/>
        </p:nvSpPr>
        <p:spPr>
          <a:xfrm>
            <a:off x="9445839" y="6555597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414408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Style Modifiers (Spacing)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570974"/>
          </a:xfrm>
        </p:spPr>
        <p:txBody>
          <a:bodyPr>
            <a:normAutofit/>
          </a:bodyPr>
          <a:lstStyle/>
          <a:p>
            <a:r>
              <a:rPr lang="en-US" sz="1600" dirty="0"/>
              <a:t>The spacing is controlled by SPLIT option in the TABLEN macros.</a:t>
            </a:r>
          </a:p>
          <a:p>
            <a:pPr marL="0" indent="0">
              <a:buNone/>
            </a:pPr>
            <a:r>
              <a:rPr lang="en-US" sz="1600" b="1" dirty="0"/>
              <a:t>                                SPLIT=SPACE (Default)                                                                                     SPLIT=LINE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                                                                                       SPLIT=NONE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4E7AF-67F2-8C6E-CAF7-F3E3B3C3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86" y="2565848"/>
            <a:ext cx="3580112" cy="1505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D5D5F-BF30-6A25-6CF6-146DF4C7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1" y="4592735"/>
            <a:ext cx="3852910" cy="1719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A177CF-FFF0-C138-8256-944004AF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620" y="2633966"/>
            <a:ext cx="3513003" cy="1367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71C4C-BC5D-BC5D-F5E6-F1406FF48158}"/>
              </a:ext>
            </a:extLst>
          </p:cNvPr>
          <p:cNvSpPr txBox="1"/>
          <p:nvPr/>
        </p:nvSpPr>
        <p:spPr>
          <a:xfrm>
            <a:off x="9499105" y="6545056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24198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Calibri Light"/>
              </a:rPr>
              <a:t>%TABLEN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75D26-038D-EDFE-7A99-D23FB259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077"/>
            <a:ext cx="10515600" cy="485638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Generates a data summary table formatted in a manner typically employed for summarizing baseline characteristics in research manuscripts.</a:t>
            </a:r>
          </a:p>
          <a:p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Provides summaries for five distinct types of variables: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Discrete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Survival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ogistic regression/Binomial</a:t>
            </a:r>
          </a:p>
          <a:p>
            <a:pPr marL="457200" lvl="1" indent="0">
              <a:buNone/>
            </a:pP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7200" dirty="0"/>
              <a:t>Outputs the same style table to RTF, HTML, PDF, EXCEL</a:t>
            </a:r>
            <a:r>
              <a:rPr lang="en-US" sz="7200" dirty="0">
                <a:solidFill>
                  <a:srgbClr val="374151"/>
                </a:solidFill>
                <a:latin typeface="Söhne"/>
              </a:rPr>
              <a:t> and Power Point.</a:t>
            </a:r>
          </a:p>
          <a:p>
            <a:endParaRPr lang="en-US" sz="7200" dirty="0">
              <a:solidFill>
                <a:srgbClr val="374151"/>
              </a:solidFill>
              <a:latin typeface="Söhne"/>
            </a:endParaRPr>
          </a:p>
          <a:p>
            <a:r>
              <a:rPr lang="en-US" sz="7200" dirty="0">
                <a:solidFill>
                  <a:srgbClr val="374151"/>
                </a:solidFill>
                <a:latin typeface="Söhne"/>
              </a:rPr>
              <a:t>Many options for flexibility.</a:t>
            </a:r>
          </a:p>
          <a:p>
            <a:pPr marL="0" indent="0">
              <a:buNone/>
            </a:pPr>
            <a:endParaRPr lang="en-US" sz="7200" dirty="0">
              <a:solidFill>
                <a:srgbClr val="374151"/>
              </a:solidFill>
              <a:latin typeface="Söhne"/>
            </a:endParaRPr>
          </a:p>
          <a:p>
            <a:r>
              <a:rPr lang="en-US" sz="7200" dirty="0"/>
              <a:t>Contains error checking, documentation, and cleans up after itself.</a:t>
            </a:r>
            <a:endParaRPr lang="en-US" sz="72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b="1" dirty="0">
              <a:solidFill>
                <a:srgbClr val="374151"/>
              </a:solidFill>
              <a:latin typeface="Söhne"/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374151"/>
              </a:solidFill>
              <a:latin typeface="Söhne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  <a:cs typeface="Calibri"/>
              </a:rPr>
              <a:t>                                                                                                            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  <a:cs typeface="Calibri"/>
              </a:rPr>
              <a:t>                                                                                                             </a:t>
            </a:r>
            <a:r>
              <a:rPr lang="en-US" sz="1000" dirty="0"/>
              <a:t>Jeffrey Meyers, Mayo Clinic</a:t>
            </a:r>
            <a:endParaRPr lang="en-US" sz="1000" b="1" dirty="0">
              <a:solidFill>
                <a:srgbClr val="374151"/>
              </a:solidFill>
              <a:latin typeface="Söhne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98C63-61A7-CCF5-399D-6BC6DF78C2BB}"/>
              </a:ext>
            </a:extLst>
          </p:cNvPr>
          <p:cNvSpPr txBox="1"/>
          <p:nvPr/>
        </p:nvSpPr>
        <p:spPr>
          <a:xfrm>
            <a:off x="9525737" y="6549996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31512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Reference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91970"/>
            <a:ext cx="10515600" cy="4570974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Demographic Table and Subgroup Summary Macro %TABLEN. (2023, July 31). https://communities.sas.com/t5/SAS-Communities-Library/Demographic-Table-and-Subgroup-Summary-Macro-TABLEN/ta-p/634030</a:t>
            </a:r>
          </a:p>
        </p:txBody>
      </p:sp>
    </p:spTree>
    <p:extLst>
      <p:ext uri="{BB962C8B-B14F-4D97-AF65-F5344CB8AC3E}">
        <p14:creationId xmlns:p14="http://schemas.microsoft.com/office/powerpoint/2010/main" val="2686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Calibri Light"/>
              </a:rPr>
              <a:t>%TABLEN Output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17CB470-7789-2FA3-8A87-A5C21BE6E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561" y="2037467"/>
            <a:ext cx="3787493" cy="3517990"/>
          </a:xfr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146389-936B-D2CE-97F0-E4F5F7D8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35" y="5758605"/>
            <a:ext cx="7748513" cy="298749"/>
          </a:xfrm>
          <a:prstGeom prst="rect">
            <a:avLst/>
          </a:prstGeom>
          <a:solidFill>
            <a:srgbClr val="F6F6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191970"/>
                </a:solidFill>
                <a:effectLst/>
                <a:latin typeface="Consolas" panose="020B0609020204030204" pitchFamily="49" charset="0"/>
              </a:rPr>
              <a:t>%tablen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age date_on sex race1 smoke_st num_met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 outdoc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=~/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ibm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example1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F3337"/>
                </a:solidFill>
                <a:effectLst/>
                <a:latin typeface="Consolas" panose="020B0609020204030204" pitchFamily="49" charset="0"/>
              </a:rPr>
              <a:t>rtf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6E005-9E1E-40C9-FAC2-C8452BE99E52}"/>
              </a:ext>
            </a:extLst>
          </p:cNvPr>
          <p:cNvSpPr txBox="1"/>
          <p:nvPr/>
        </p:nvSpPr>
        <p:spPr>
          <a:xfrm>
            <a:off x="9175808" y="6473652"/>
            <a:ext cx="28297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37173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Macro Required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Data: user input dataset to summarize </a:t>
            </a:r>
          </a:p>
          <a:p>
            <a:r>
              <a:rPr lang="en-US" dirty="0"/>
              <a:t>VAR: space delimited list of variables to summarize.</a:t>
            </a:r>
          </a:p>
          <a:p>
            <a:r>
              <a:rPr lang="en-US" dirty="0"/>
              <a:t>TYPE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1=Continuous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2=Discrete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3=Date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4=Survival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5=Logistic regression/binomial variable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most recently used TYPE value is retained to prevent unnecessary repetition of value</a:t>
            </a:r>
          </a:p>
          <a:p>
            <a:pPr marL="457200" lvl="1" indent="0">
              <a:buNone/>
            </a:pPr>
            <a:r>
              <a:rPr lang="en-US" dirty="0"/>
              <a:t> Example: VAR=age gender smoking_stat race</a:t>
            </a:r>
          </a:p>
          <a:p>
            <a:pPr marL="457200" lvl="1" indent="0">
              <a:buNone/>
            </a:pPr>
            <a:r>
              <a:rPr lang="en-US" dirty="0"/>
              <a:t> TYPE=1 2 2 2 is equivalent to TYPE=1 2 as the last 2 will carry forward</a:t>
            </a:r>
          </a:p>
          <a:p>
            <a:pPr marL="457200" lvl="1" indent="0" algn="r">
              <a:buNone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F2A93-5E29-6257-8CD3-9D6530CDF12E}"/>
              </a:ext>
            </a:extLst>
          </p:cNvPr>
          <p:cNvSpPr txBox="1"/>
          <p:nvPr/>
        </p:nvSpPr>
        <p:spPr>
          <a:xfrm>
            <a:off x="9175808" y="6473652"/>
            <a:ext cx="28297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42101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Options for comparison and subgrouping</a:t>
            </a: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BY: a variable to split distributions into multiple columns and allows p-value comparisons.</a:t>
            </a:r>
          </a:p>
          <a:p>
            <a:endParaRPr lang="en-US" sz="1050" dirty="0"/>
          </a:p>
          <a:p>
            <a:r>
              <a:rPr lang="en-US" sz="2000" dirty="0"/>
              <a:t>COLBY (Column-BY):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The COLBY option allows the tables to be nested into subgroups in multiple columns.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%TABLEN(DATA=example, COLBY=sex, COLBYORDER=2 1, COLBYLABEL=Gender, …)</a:t>
            </a:r>
            <a:endParaRPr lang="en-US" sz="1600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COLBYORDER: reorders the COLBY variable values.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 Default is unformatted values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Numbers correspond to original order (1=Female, 2=Male) </a:t>
            </a:r>
            <a:endParaRPr lang="en-US" sz="1200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COLBYLABEL: changes COLBY variable label</a:t>
            </a: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/>
              <a:t> ROWBY( Row-BY): Same as COLBY but in rows instead columns.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%TABLEN(DATA=example, ROWBY=sex, ROWBYORDER=2 1, ROWBYLABEL=Gender, …);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ROWBYORDER: reorders the ROWBY variable values.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Default is unformatted values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Numbers correspond to original order (1=Female, 2=Male)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ROWBYLABEL: changes ROWBY variable label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Each value of ROWBY has its own header with counts 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2B652-9EC1-43F2-E713-569E9F979EA8}"/>
              </a:ext>
            </a:extLst>
          </p:cNvPr>
          <p:cNvSpPr txBox="1"/>
          <p:nvPr/>
        </p:nvSpPr>
        <p:spPr>
          <a:xfrm>
            <a:off x="9507983" y="6220490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232834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>
                <a:solidFill>
                  <a:schemeClr val="bg1"/>
                </a:solidFill>
                <a:effectLst/>
              </a:rPr>
            </a:br>
            <a:r>
              <a:rPr lang="en-US" sz="4500" b="1" i="0">
                <a:solidFill>
                  <a:schemeClr val="bg1"/>
                </a:solidFill>
                <a:effectLst/>
              </a:rPr>
              <a:t>Options for comparison and subgrouping</a:t>
            </a:r>
            <a:br>
              <a:rPr lang="en-US" sz="5400" b="0" i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COLBY (Column-BY):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000" dirty="0"/>
              <a:t>ROWBY( Row-BY):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2E2D1-5701-6C5A-1B92-9E9E5885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96" y="1748900"/>
            <a:ext cx="3684741" cy="2181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47D0C-63DE-786F-FE29-8C2AAF6A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96" y="4082343"/>
            <a:ext cx="3684741" cy="23651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AD3E03-45CA-46E7-2B8E-37F1643725A1}"/>
              </a:ext>
            </a:extLst>
          </p:cNvPr>
          <p:cNvSpPr txBox="1"/>
          <p:nvPr/>
        </p:nvSpPr>
        <p:spPr>
          <a:xfrm>
            <a:off x="9507983" y="6220490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14199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0" i="0" dirty="0">
                <a:solidFill>
                  <a:schemeClr val="bg1"/>
                </a:solidFill>
                <a:effectLst/>
              </a:rPr>
              <a:t>Numeric and Date type variables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500" b="0" i="0" dirty="0">
                <a:solidFill>
                  <a:srgbClr val="333333"/>
                </a:solidFill>
                <a:effectLst/>
              </a:rPr>
              <a:t>CONTDISPLAY or DATEDISPLAY macro-options are used to summarize the numeric variable.</a:t>
            </a:r>
          </a:p>
          <a:p>
            <a:r>
              <a:rPr lang="en-US" sz="2500" dirty="0">
                <a:solidFill>
                  <a:srgbClr val="333333"/>
                </a:solidFill>
              </a:rPr>
              <a:t>The options that are controlled by </a:t>
            </a:r>
            <a:r>
              <a:rPr lang="en-US" sz="2500" b="0" i="0" dirty="0">
                <a:solidFill>
                  <a:srgbClr val="333333"/>
                </a:solidFill>
                <a:effectLst/>
              </a:rPr>
              <a:t>CONTDISPLAY are shown below.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N: Number of non-missing records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NMISS: Number of missing records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N_NMISS: Combines N and NMISS as N (NMISS)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MEAN: Mean of the distribution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SD: Standard Deviation of the distribution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MEAN_SD: Combines Mean and SD as MEAN (SD)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MEDIAN: Median of the distribution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RANGE: Range of the distribution as MIN, MAX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IQR: Interquartile range of the distribution as Q1, Q3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MEDIAN_RANGE: Combines Median and Range as MEDIAN (MIN, MAX)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0" i="0" dirty="0">
                <a:solidFill>
                  <a:srgbClr val="333333"/>
                </a:solidFill>
                <a:effectLst/>
              </a:rPr>
              <a:t>MEDIAN_IQR: Combines Median and IQR as MEDIAN (Q1, Q3)</a:t>
            </a:r>
          </a:p>
          <a:p>
            <a:pPr lvl="1"/>
            <a:endParaRPr lang="en-US" sz="1200" b="0" i="0" dirty="0">
              <a:solidFill>
                <a:srgbClr val="333333"/>
              </a:solidFill>
              <a:effectLst/>
            </a:endParaRPr>
          </a:p>
          <a:p>
            <a:endParaRPr lang="en-US" sz="1400" b="0" i="0" dirty="0">
              <a:solidFill>
                <a:srgbClr val="333333"/>
              </a:solidFill>
              <a:effectLst/>
              <a:latin typeface="Anova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E7D3-3D83-61C6-131F-461EE6A82F90}"/>
              </a:ext>
            </a:extLst>
          </p:cNvPr>
          <p:cNvSpPr txBox="1"/>
          <p:nvPr/>
        </p:nvSpPr>
        <p:spPr>
          <a:xfrm>
            <a:off x="9507983" y="6220490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1550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0" i="0" dirty="0">
                <a:solidFill>
                  <a:schemeClr val="bg1"/>
                </a:solidFill>
                <a:effectLst/>
              </a:rPr>
              <a:t>Numeric and Date type variables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P-values are available for either numeric or date type variables by listing one of the following numbers in the PVALS macro-option: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If BY variable is present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0 = No p-value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1 = Kruskal-Wallis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2 = Exact Kruskal-Wallis (long calculation times)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3 = Wilcoxon rank sum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4 = Exact Wilcoxon rank sum (long calculation times)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5 = ANOVA F-test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6 = Equal variance two sample t-test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7 = Unequal variance two sample t-test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If BY variable is not present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0 = No p-value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1 = Student T-Test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2 = Sign Rank</a:t>
            </a:r>
          </a:p>
          <a:p>
            <a:pPr lvl="1"/>
            <a:endParaRPr lang="en-US" sz="1200" b="0" i="0" dirty="0">
              <a:solidFill>
                <a:srgbClr val="333333"/>
              </a:solidFill>
              <a:effectLst/>
            </a:endParaRPr>
          </a:p>
          <a:p>
            <a:endParaRPr lang="en-US" sz="1400" b="0" i="0" dirty="0">
              <a:solidFill>
                <a:srgbClr val="333333"/>
              </a:solidFill>
              <a:effectLst/>
              <a:latin typeface="Anova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FABFD-3B70-7777-B53C-21EF7330AE28}"/>
              </a:ext>
            </a:extLst>
          </p:cNvPr>
          <p:cNvSpPr txBox="1"/>
          <p:nvPr/>
        </p:nvSpPr>
        <p:spPr>
          <a:xfrm>
            <a:off x="9507983" y="6220490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255723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F6E9-DA9B-16AE-A7A0-FF2CD89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br>
              <a:rPr lang="en-US" sz="4500" b="1" i="0" dirty="0">
                <a:solidFill>
                  <a:schemeClr val="bg1"/>
                </a:solidFill>
                <a:effectLst/>
              </a:rPr>
            </a:br>
            <a:r>
              <a:rPr lang="en-US" sz="4500" b="1" i="0" dirty="0">
                <a:solidFill>
                  <a:schemeClr val="bg1"/>
                </a:solidFill>
                <a:effectLst/>
              </a:rPr>
              <a:t>Discrete Type Variables</a:t>
            </a:r>
            <a:br>
              <a:rPr lang="en-US" sz="4500" b="0" i="0" dirty="0">
                <a:solidFill>
                  <a:schemeClr val="bg1"/>
                </a:solidFill>
                <a:effectLst/>
              </a:rPr>
            </a:br>
            <a:br>
              <a:rPr lang="en-US" sz="5400" b="0" i="0" dirty="0">
                <a:solidFill>
                  <a:srgbClr val="333333"/>
                </a:solidFill>
                <a:effectLst/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A39-9D75-A2A7-D3BB-005D9E5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1200" b="0" i="0" dirty="0">
              <a:solidFill>
                <a:srgbClr val="333333"/>
              </a:solidFill>
              <a:effectLst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The discrete type variables can summarize by using below options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DIS_DISPLAY: Determines if counts, percentages or both are shown.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DIS_ORDER: Allows the user to change the default order of the variable values. 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The default order is the sorted unformatted values.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 The user can specify a numeric list of the ordered values to change them. 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For example, the variable GENDER might have the values 'Male' and 'Female' which would have the default order of Female and then Male.  The user can specify DIS_ORDER=2 1 in order to change the order to Male then Female. 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Multiple variables can be distinguished with the pipe (|) symbol: DIS_ORDER=2 1|3 1 2|2 1 3. 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This option can be used to limit how many values are shown. 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33333"/>
                </a:solidFill>
                <a:effectLst/>
              </a:rPr>
              <a:t>For example, with gender if DIS_ORDER=1 then only Females will be shown.  This can be useful to save vertical space in the table.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DIS_INCMISS: Determines whether missing values are included as a valid value for percentages.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DIS_PRINTMISS: Determines if number of missing values are printed.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Anova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D041A-9268-D601-8FD4-5822175B44D3}"/>
              </a:ext>
            </a:extLst>
          </p:cNvPr>
          <p:cNvSpPr txBox="1"/>
          <p:nvPr/>
        </p:nvSpPr>
        <p:spPr>
          <a:xfrm>
            <a:off x="9507983" y="6448046"/>
            <a:ext cx="25101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r">
              <a:buNone/>
            </a:pPr>
            <a:r>
              <a:rPr lang="en-US" sz="900" dirty="0"/>
              <a:t>Jeffrey Meyers, Mayo Clinic</a:t>
            </a:r>
          </a:p>
        </p:txBody>
      </p:sp>
    </p:spTree>
    <p:extLst>
      <p:ext uri="{BB962C8B-B14F-4D97-AF65-F5344CB8AC3E}">
        <p14:creationId xmlns:p14="http://schemas.microsoft.com/office/powerpoint/2010/main" val="417611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7690</TotalTime>
  <Words>1862</Words>
  <Application>Microsoft Office PowerPoint</Application>
  <PresentationFormat>Widescreen</PresentationFormat>
  <Paragraphs>251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Anova</vt:lpstr>
      <vt:lpstr>Arial</vt:lpstr>
      <vt:lpstr>Calibri</vt:lpstr>
      <vt:lpstr>Calibri Light</vt:lpstr>
      <vt:lpstr>Consolas</vt:lpstr>
      <vt:lpstr>Söhne</vt:lpstr>
      <vt:lpstr>Wingdings</vt:lpstr>
      <vt:lpstr>office theme</vt:lpstr>
      <vt:lpstr>Demographic Table and Subgroup                      Summary Macro %TABLEN  </vt:lpstr>
      <vt:lpstr>%TABLEN </vt:lpstr>
      <vt:lpstr>%TABLEN Output</vt:lpstr>
      <vt:lpstr>Macro Required Parameter</vt:lpstr>
      <vt:lpstr> Options for comparison and subgrouping </vt:lpstr>
      <vt:lpstr> Options for comparison and subgrouping </vt:lpstr>
      <vt:lpstr>  Numeric and Date type variables  </vt:lpstr>
      <vt:lpstr>  Numeric and Date type variables  </vt:lpstr>
      <vt:lpstr>  Discrete Type Variables  </vt:lpstr>
      <vt:lpstr>  Discrete Type Variables  </vt:lpstr>
      <vt:lpstr>  Survival Regression Analysis   </vt:lpstr>
      <vt:lpstr>   Survival Regression Analysis    </vt:lpstr>
      <vt:lpstr>   Survival Regression Analysis    </vt:lpstr>
      <vt:lpstr>  Logistic Regression Analysis   </vt:lpstr>
      <vt:lpstr>  Survival / Logistic regression   analysis   </vt:lpstr>
      <vt:lpstr>  Survival / Logistic regression   analysis   </vt:lpstr>
      <vt:lpstr>  Style Modifiers (Shading)  </vt:lpstr>
      <vt:lpstr>  Style Modifiers (Borders)  </vt:lpstr>
      <vt:lpstr>  Style Modifiers (Spacing)  </vt:lpstr>
      <vt:lpstr>  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Amjad, Rabia</dc:creator>
  <cp:lastModifiedBy>Amjad, Rabia</cp:lastModifiedBy>
  <cp:revision>46</cp:revision>
  <dcterms:created xsi:type="dcterms:W3CDTF">2023-02-21T19:59:42Z</dcterms:created>
  <dcterms:modified xsi:type="dcterms:W3CDTF">2023-11-01T18:09:21Z</dcterms:modified>
</cp:coreProperties>
</file>