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72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50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9FA-092F-445D-B133-2A719136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399866" cy="5148943"/>
          </a:xfrm>
        </p:spPr>
        <p:txBody>
          <a:bodyPr anchor="ctr">
            <a:norm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Summary Tables with SAS macro YAMGAST</a:t>
            </a:r>
            <a:endParaRPr lang="en-US" sz="4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BB9-44A7-453F-8EA0-CA14FAA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YAMGAST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61E9-0BD0-4CA2-A635-C40DC59C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YAMGAST is a SAS macro that produces summary tables from SAS data sets. It can compute summary statistics such as means and medians for continuous variables and proportions for categorical ones. P-values can be included as well for comparison of these statistics across multiple groups. It produces tables in .rtf format.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1F49-A9DF-4939-8880-9BC02BD4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A804-23A8-47F2-B7B7-469387DD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62" y="816638"/>
            <a:ext cx="5694039" cy="5224724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yamgast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=, grp=,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vlist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=, file=, …);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input: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SAS data set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grp = grouping variable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vlist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variables to summarize and statistics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file =  Path name of .rtf file to be created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for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vlist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parameter: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vlist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=var1\&lt;summary options&gt;\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var2\&lt;summary options&gt;\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A438-1454-4E47-AAE5-3E0CF668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Summary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D4BD-EE24-4EDA-93F1-C051E26C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430" y="69011"/>
            <a:ext cx="7177174" cy="6581955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meanSD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	mean and standard deviation; p-value from t-test/ANOVA.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meanSE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	mean and standard error of mean; p-value from t-test/ANOVA.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meanCI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	mean and confidence interval for mean; p-value from t-test/ANOVA.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medQ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median, 1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3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quartiles; p-value from Wilcoxon/Kruskal-Wallis test.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median, minimum, and maximum; p-value from Wilcoxon/Kruskal-Wallis test.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counts and percentages;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appropriate for unordered categorical variables;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p-value from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chisquare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ordfreq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counts and percentages;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appropriate for ordered categorical variables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7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1EF2-F219-4E59-BB54-79D17544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DB61-66EA-473B-9878-8DD36F53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181" y="816638"/>
            <a:ext cx="5883820" cy="522472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=  Specify whether to perform and report the test p-values.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Specify whether to report the summary statistics for the entire cohort when there are more than 1 group.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= Specify whether or not to report number of missing observations for each variables.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=number of rows per page.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pctfmt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Specify the format for all percentages. Default is 5.1.                            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pfmt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Specify the format for all p-values. Default is pvalue5.3.                        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= Specify the alpha level for calculating the confidence interval. Default is 0.05.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 = Specify the orientation of the page.  portrait (default)/landscape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= Specify the style of RTF file.   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= Specify the title for the table. 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footnote = Specify the footnote for the summary table. </a:t>
            </a:r>
          </a:p>
        </p:txBody>
      </p:sp>
    </p:spTree>
    <p:extLst>
      <p:ext uri="{BB962C8B-B14F-4D97-AF65-F5344CB8AC3E}">
        <p14:creationId xmlns:p14="http://schemas.microsoft.com/office/powerpoint/2010/main" val="359585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26E-BF37-4319-97F9-C3E7CF01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8C96-71F4-4531-9511-C24D4BDA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389" y="816638"/>
            <a:ext cx="6142612" cy="5224724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yamgast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=example,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grp=diabetic,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vlist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	age\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medQ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gender\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meanCI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meanCI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 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test=yes,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pctfmt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=4.1,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style=statistical,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title=Summary by diabetic status,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file=example.rtf);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D4F9997-242E-436B-8BF0-FCEDD4CC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609600"/>
            <a:ext cx="8596668" cy="132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Summary by diabetic status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4BE75F3E-52FC-4D6C-8E12-610D8AAAC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24641"/>
              </p:ext>
            </p:extLst>
          </p:nvPr>
        </p:nvGraphicFramePr>
        <p:xfrm>
          <a:off x="677863" y="1362974"/>
          <a:ext cx="8596313" cy="4718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85538">
                  <a:extLst>
                    <a:ext uri="{9D8B030D-6E8A-4147-A177-3AD203B41FA5}">
                      <a16:colId xmlns:a16="http://schemas.microsoft.com/office/drawing/2014/main" val="1855882342"/>
                    </a:ext>
                  </a:extLst>
                </a:gridCol>
                <a:gridCol w="1721429">
                  <a:extLst>
                    <a:ext uri="{9D8B030D-6E8A-4147-A177-3AD203B41FA5}">
                      <a16:colId xmlns:a16="http://schemas.microsoft.com/office/drawing/2014/main" val="291055261"/>
                    </a:ext>
                  </a:extLst>
                </a:gridCol>
                <a:gridCol w="1721429">
                  <a:extLst>
                    <a:ext uri="{9D8B030D-6E8A-4147-A177-3AD203B41FA5}">
                      <a16:colId xmlns:a16="http://schemas.microsoft.com/office/drawing/2014/main" val="2609122157"/>
                    </a:ext>
                  </a:extLst>
                </a:gridCol>
                <a:gridCol w="1721429">
                  <a:extLst>
                    <a:ext uri="{9D8B030D-6E8A-4147-A177-3AD203B41FA5}">
                      <a16:colId xmlns:a16="http://schemas.microsoft.com/office/drawing/2014/main" val="1058109803"/>
                    </a:ext>
                  </a:extLst>
                </a:gridCol>
                <a:gridCol w="1146488">
                  <a:extLst>
                    <a:ext uri="{9D8B030D-6E8A-4147-A177-3AD203B41FA5}">
                      <a16:colId xmlns:a16="http://schemas.microsoft.com/office/drawing/2014/main" val="3165813449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tc gridSpan="3"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Diabetic status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07" marR="109207" marT="54603" marB="546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extLst>
                  <a:ext uri="{0D108BD9-81ED-4DB2-BD59-A6C34878D82A}">
                    <a16:rowId xmlns:a16="http://schemas.microsoft.com/office/drawing/2014/main" val="3095210940"/>
                  </a:ext>
                </a:extLst>
              </a:tr>
              <a:tr h="508878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Variables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b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N=24(%)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b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N=12(%)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b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N=12(%)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 Value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 anchor="b"/>
                </a:tc>
                <a:extLst>
                  <a:ext uri="{0D108BD9-81ED-4DB2-BD59-A6C34878D82A}">
                    <a16:rowId xmlns:a16="http://schemas.microsoft.com/office/drawing/2014/main" val="2920994382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 </a:t>
                      </a:r>
                      <a:r>
                        <a:rPr lang="en-US" sz="1100" b="0" u="none" strike="noStrike" baseline="3000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u="none" strike="noStrike" baseline="30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3079115547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128016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 (q25 - q75)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 (34.0 - 54.0)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37.0 (30.0 - 43.5)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54.0 (44.0 - 60.0)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2001692723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0.682 </a:t>
                      </a:r>
                      <a:r>
                        <a:rPr lang="en-US" sz="1100" b="0" u="none" strike="noStrike" baseline="300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613152729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128016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 (45.8)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 (50.0)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 (41.7)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2271338336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128016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 (54.2)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 (50.0)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 (58.3)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03394723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Systolic BP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 </a:t>
                      </a:r>
                      <a:r>
                        <a:rPr lang="en-US" sz="1100" b="0" u="none" strike="noStrike" baseline="300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080173314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128016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 (95% CI)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127.0 (122.6 - 131.3)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121.9 (116.7 - 127.1)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131.5 (125.8 - 137.3)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598013458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Diastolic BP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0.256 </a:t>
                      </a:r>
                      <a:r>
                        <a:rPr lang="en-US" sz="1100" b="0" u="none" strike="noStrike" baseline="300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221976773"/>
                  </a:ext>
                </a:extLst>
              </a:tr>
              <a:tr h="305294">
                <a:tc>
                  <a:txBody>
                    <a:bodyPr/>
                    <a:lstStyle/>
                    <a:p>
                      <a:pPr marL="128016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 (95% CI)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75.0 (72.0 - 78.0)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73.1 (68.7 - 77.5)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 (72.7 - 80.7)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93" marR="21993" marT="11376" marB="0"/>
                </a:tc>
                <a:extLst>
                  <a:ext uri="{0D108BD9-81ED-4DB2-BD59-A6C34878D82A}">
                    <a16:rowId xmlns:a16="http://schemas.microsoft.com/office/drawing/2014/main" val="1579270390"/>
                  </a:ext>
                </a:extLst>
              </a:tr>
              <a:tr h="1073807">
                <a:tc gridSpan="5"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145"/>
                        </a:spcAft>
                      </a:pPr>
                      <a:b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Date: </a:t>
                      </a:r>
                      <a:b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000" b="0" u="none" strike="noStrike" baseline="300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Exact test</a:t>
                      </a:r>
                      <a:b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000" b="0" u="none" strike="noStrike" baseline="300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t-test; </a:t>
                      </a:r>
                      <a:r>
                        <a:rPr lang="en-US" sz="1000" b="0" u="none" strike="noStrike" baseline="30000" dirty="0" err="1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Chi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-square test; </a:t>
                      </a:r>
                      <a:r>
                        <a:rPr lang="en-US" sz="1000" b="0" u="none" strike="noStrike" baseline="30000" dirty="0" err="1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Wilcoxon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rank-sum test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07" marR="109207" marT="54603" marB="546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6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A2994B3-4D26-CEBD-56CD-5C90A06D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50" b="21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E8D8-2482-48E7-8385-4BEB07D1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2761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655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Creating Summary Tables with SAS macro YAMGAST</vt:lpstr>
      <vt:lpstr>What is YAMGAST? </vt:lpstr>
      <vt:lpstr>Syntax: </vt:lpstr>
      <vt:lpstr>Summary options</vt:lpstr>
      <vt:lpstr>Optional parameters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Summary Tables with SAS macro YAMGAST</dc:title>
  <dc:creator>Dammalapati, Sravya</dc:creator>
  <cp:lastModifiedBy>Dammalapati, Sravya</cp:lastModifiedBy>
  <cp:revision>7</cp:revision>
  <dcterms:created xsi:type="dcterms:W3CDTF">2023-11-01T01:50:11Z</dcterms:created>
  <dcterms:modified xsi:type="dcterms:W3CDTF">2023-11-01T16:13:59Z</dcterms:modified>
</cp:coreProperties>
</file>