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ABE913-CC29-4BE8-B552-B56529C4EDF0}">
  <a:tblStyle styleId="{69ABE913-CC29-4BE8-B552-B56529C4E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2b5bcf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2b5bcf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2b5bcf6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2b5bcf6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f3bd9eb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f3bd9e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f3bd9e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f3bd9e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f3bd9eb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f3bd9eb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f3bd9eb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f3bd9eb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f3bd9eb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f3bd9eb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f3bd9eb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6f3bd9e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f3bd9eb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f3bd9eb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f3bd9eb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6f3bd9eb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0eb7de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0eb7d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f3bd9eb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6f3bd9eb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0eb7de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0eb7de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2b5bcf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2b5bcf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0eb7de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0eb7de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2b5bcf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2b5bcf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2b5bcf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2b5bcf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hyperparameter tuning (batch size, epochs, learning rate, input/output sizes,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changes (deeper network, shallower network, batch normalization, dropout, “ACNet”)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2b5bcf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2b5bcf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2b5bcf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2b5bcf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arxiv.org/pdf/1908.03930v1.pdf" TargetMode="External"/><Relationship Id="rId11" Type="http://schemas.openxmlformats.org/officeDocument/2006/relationships/hyperlink" Target="https://doi.org/10.1083%2Fjcb.50.2.498" TargetMode="External"/><Relationship Id="rId22" Type="http://schemas.openxmlformats.org/officeDocument/2006/relationships/hyperlink" Target="https://arxiv.org/pdf/1512.03965.pdf" TargetMode="External"/><Relationship Id="rId10" Type="http://schemas.openxmlformats.org/officeDocument/2006/relationships/hyperlink" Target="https://en.wikipedia.org/wiki/Doi_(identifier)" TargetMode="External"/><Relationship Id="rId21" Type="http://schemas.openxmlformats.org/officeDocument/2006/relationships/hyperlink" Target="https://arxiv.org/pdf/1512.03385.pdf" TargetMode="External"/><Relationship Id="rId13" Type="http://schemas.openxmlformats.org/officeDocument/2006/relationships/hyperlink" Target="https://en.wikipedia.org/wiki/PMC_(identifier)" TargetMode="External"/><Relationship Id="rId12" Type="http://schemas.openxmlformats.org/officeDocument/2006/relationships/hyperlink" Target="https://en.wikipedia.org/wiki/PMC_(identifier)" TargetMode="External"/><Relationship Id="rId23" Type="http://schemas.openxmlformats.org/officeDocument/2006/relationships/hyperlink" Target="https://arxiv.org/pdf/1610.09887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ciencedirect.com/topics/medicine-and-dentistry/heterophil" TargetMode="External"/><Relationship Id="rId4" Type="http://schemas.openxmlformats.org/officeDocument/2006/relationships/hyperlink" Target="http://www.sciencedirect.com" TargetMode="External"/><Relationship Id="rId9" Type="http://schemas.openxmlformats.org/officeDocument/2006/relationships/hyperlink" Target="https://en.wikipedia.org/wiki/Doi_(identifier)" TargetMode="External"/><Relationship Id="rId15" Type="http://schemas.openxmlformats.org/officeDocument/2006/relationships/hyperlink" Target="https://en.wikipedia.org/wiki/PMID_(identifier)" TargetMode="External"/><Relationship Id="rId14" Type="http://schemas.openxmlformats.org/officeDocument/2006/relationships/hyperlink" Target="https://www.ncbi.nlm.nih.gov/pmc/articles/PMC2108281" TargetMode="External"/><Relationship Id="rId17" Type="http://schemas.openxmlformats.org/officeDocument/2006/relationships/hyperlink" Target="https://pubmed.ncbi.nlm.nih.gov/4107019" TargetMode="External"/><Relationship Id="rId16" Type="http://schemas.openxmlformats.org/officeDocument/2006/relationships/hyperlink" Target="https://en.wikipedia.org/wiki/PMID_(identifier)" TargetMode="External"/><Relationship Id="rId5" Type="http://schemas.openxmlformats.org/officeDocument/2006/relationships/hyperlink" Target="https://www.cincinnatichildrens.org/service/c/eosinophilic-disorders/conditions/eosinophil" TargetMode="External"/><Relationship Id="rId19" Type="http://schemas.openxmlformats.org/officeDocument/2006/relationships/hyperlink" Target="https://arxiv.org/pdf/1512.00567v1.pdf" TargetMode="External"/><Relationship Id="rId6" Type="http://schemas.openxmlformats.org/officeDocument/2006/relationships/hyperlink" Target="http://www.merriam-webster.com/dictionary/b%20cell" TargetMode="External"/><Relationship Id="rId18" Type="http://schemas.openxmlformats.org/officeDocument/2006/relationships/hyperlink" Target="https://arxiv.org/pdf/1512.00567v1.pdf" TargetMode="External"/><Relationship Id="rId7" Type="http://schemas.openxmlformats.org/officeDocument/2006/relationships/hyperlink" Target="https://www.ncbi.nlm.nih.gov/pmc/articles/PMC2108281" TargetMode="External"/><Relationship Id="rId8" Type="http://schemas.openxmlformats.org/officeDocument/2006/relationships/hyperlink" Target="https://www.ncbi.nlm.nih.gov/pmc/articles/PMC210828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Blood Cell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Michael Chen and Allen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Classifier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classification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with and without hidden layer in encoder/decoder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4 iterations</a:t>
            </a:r>
            <a:endParaRPr/>
          </a:p>
        </p:txBody>
      </p:sp>
      <p:grpSp>
        <p:nvGrpSpPr>
          <p:cNvPr id="138" name="Google Shape;138;p22"/>
          <p:cNvGrpSpPr/>
          <p:nvPr/>
        </p:nvGrpSpPr>
        <p:grpSpPr>
          <a:xfrm>
            <a:off x="1015950" y="2571750"/>
            <a:ext cx="7112075" cy="2131075"/>
            <a:chOff x="1015963" y="2538400"/>
            <a:chExt cx="7112075" cy="2131075"/>
          </a:xfrm>
        </p:grpSpPr>
        <p:pic>
          <p:nvPicPr>
            <p:cNvPr id="139" name="Google Shape;13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5963" y="2538400"/>
              <a:ext cx="3556038" cy="213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2538400"/>
              <a:ext cx="3556038" cy="213107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41" name="Google Shape;141;p22"/>
          <p:cNvGraphicFramePr/>
          <p:nvPr/>
        </p:nvGraphicFramePr>
        <p:xfrm>
          <a:off x="69282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962625"/>
                <a:gridCol w="941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25.1%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Classifier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classification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with and without hidden layer in encoder/decoder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4 iterations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69282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962625"/>
                <a:gridCol w="941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25.1%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463" y="2289950"/>
            <a:ext cx="3575075" cy="2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from Inception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Bottleneck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Wide not deep.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64025"/>
            <a:ext cx="8941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Models Featuring Bottlenecks and Factorization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075" y="615500"/>
            <a:ext cx="1881475" cy="43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0" y="712926"/>
            <a:ext cx="2114746" cy="39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550" y="636725"/>
            <a:ext cx="1983025" cy="415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1248400" y="4684675"/>
            <a:ext cx="1730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(3x3) conv. layers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4204850" y="4790725"/>
            <a:ext cx="1730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(3x3) conv. layers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413900" y="4847100"/>
            <a:ext cx="1730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(3x3) conv. layers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 Performances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75" y="2344955"/>
            <a:ext cx="2215175" cy="272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425" y="2268750"/>
            <a:ext cx="2215175" cy="28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9325" y="2268750"/>
            <a:ext cx="2147449" cy="2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6526750" y="1532850"/>
            <a:ext cx="23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(3x3) Convolutions: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Accuracy: 88%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3285988" y="1532850"/>
            <a:ext cx="23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(3x3) Convolutions: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Accuracy: 87%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311688" y="1532850"/>
            <a:ext cx="23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(3x3) Convolutions: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Accuracy: 73%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180300" y="19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Wider Models: All in Parallel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62" y="1101599"/>
            <a:ext cx="8038873" cy="3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3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Results...Not Impressive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27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the same as having a single 3x3 convolution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73%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epochs possibly needed.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500" y="124625"/>
            <a:ext cx="4065149" cy="5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80300" y="19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factorization to the 3x3 Convolutions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" y="842050"/>
            <a:ext cx="9036173" cy="33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improvement 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increased to 76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not very impressive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epochs might be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75" y="189303"/>
            <a:ext cx="3771099" cy="476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129525" y="136500"/>
            <a:ext cx="8520600" cy="4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"Heterophil - an overview | ScienceDirect Topics"</a:t>
            </a:r>
            <a:r>
              <a:rPr lang="en" sz="1000">
                <a:solidFill>
                  <a:schemeClr val="dk1"/>
                </a:solidFill>
              </a:rPr>
              <a:t>. </a:t>
            </a:r>
            <a:r>
              <a:rPr i="1" lang="en" sz="1000" u="sng">
                <a:solidFill>
                  <a:schemeClr val="hlink"/>
                </a:solidFill>
                <a:hlinkClick r:id="rId4"/>
              </a:rPr>
              <a:t>www.sciencedirect.com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"What is an Eosinophil? | Definition &amp; Function | CCED"</a:t>
            </a:r>
            <a:r>
              <a:rPr lang="en" sz="1000">
                <a:solidFill>
                  <a:schemeClr val="dk1"/>
                </a:solidFill>
              </a:rPr>
              <a:t>. </a:t>
            </a:r>
            <a:r>
              <a:rPr i="1" lang="en" sz="1000">
                <a:solidFill>
                  <a:schemeClr val="dk1"/>
                </a:solidFill>
              </a:rPr>
              <a:t>www.cincinnatichildrens.org</a:t>
            </a:r>
            <a:r>
              <a:rPr lang="en" sz="1000">
                <a:solidFill>
                  <a:schemeClr val="dk1"/>
                </a:solidFill>
              </a:rPr>
              <a:t>. Retrieved 14 June 2018.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"B Cell"</a:t>
            </a:r>
            <a:r>
              <a:rPr lang="en" sz="1000">
                <a:solidFill>
                  <a:schemeClr val="dk1"/>
                </a:solidFill>
              </a:rPr>
              <a:t>. </a:t>
            </a:r>
            <a:r>
              <a:rPr i="1" lang="en" sz="1000">
                <a:solidFill>
                  <a:schemeClr val="dk1"/>
                </a:solidFill>
              </a:rPr>
              <a:t>Merriam-Webster Dictionary</a:t>
            </a:r>
            <a:r>
              <a:rPr lang="en" sz="1000">
                <a:solidFill>
                  <a:schemeClr val="dk1"/>
                </a:solidFill>
              </a:rPr>
              <a:t>. Encyclopaedia Britannica. Retrieved 28 October 2011.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Nichols, BA; Bainton, DF; Farquhar, MG (1971).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7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"Differentiation of monocytes. Origin, nature, and fate of their azurophil granules"</a:t>
            </a:r>
            <a:r>
              <a:rPr lang="en" sz="1000">
                <a:solidFill>
                  <a:schemeClr val="dk1"/>
                </a:solidFill>
              </a:rPr>
              <a:t>. </a:t>
            </a:r>
            <a:r>
              <a:rPr i="1" lang="en" sz="1000">
                <a:solidFill>
                  <a:schemeClr val="dk1"/>
                </a:solidFill>
              </a:rPr>
              <a:t>J. Cell Biol</a:t>
            </a:r>
            <a:r>
              <a:rPr lang="en" sz="1000">
                <a:solidFill>
                  <a:schemeClr val="dk1"/>
                </a:solidFill>
              </a:rPr>
              <a:t>. </a:t>
            </a:r>
            <a:r>
              <a:rPr b="1" lang="en" sz="1000">
                <a:solidFill>
                  <a:schemeClr val="dk1"/>
                </a:solidFill>
              </a:rPr>
              <a:t>50</a:t>
            </a:r>
            <a:r>
              <a:rPr lang="en" sz="1000">
                <a:solidFill>
                  <a:schemeClr val="dk1"/>
                </a:solidFill>
              </a:rPr>
              <a:t> (2): 498–515.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9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doi</a:t>
            </a:r>
            <a:r>
              <a:rPr lang="en" sz="1000">
                <a:solidFill>
                  <a:schemeClr val="dk1"/>
                </a:solidFill>
              </a:rPr>
              <a:t>: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10.1083/jcb.50.2.498</a:t>
            </a:r>
            <a:r>
              <a:rPr lang="en" sz="1000">
                <a:solidFill>
                  <a:schemeClr val="dk1"/>
                </a:solidFill>
              </a:rPr>
              <a:t>.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12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PMC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14"/>
              </a:rPr>
              <a:t>2108281</a:t>
            </a:r>
            <a:r>
              <a:rPr lang="en" sz="1000">
                <a:solidFill>
                  <a:schemeClr val="dk1"/>
                </a:solidFill>
              </a:rPr>
              <a:t>.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1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16"/>
              </a:rPr>
              <a:t>PMID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17"/>
              </a:rPr>
              <a:t>4107019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C. Szegedy et al, Rethinking the Inception Architecture for Computer Vision,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18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19"/>
              </a:rPr>
              <a:t>https://arxiv.org/pdf/1512.00567v1.pdf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https://arxiv.org/pdf/1908.03930v1.pdf</a:t>
            </a:r>
            <a:r>
              <a:rPr lang="en" sz="1000">
                <a:solidFill>
                  <a:schemeClr val="dk1"/>
                </a:solidFill>
              </a:rPr>
              <a:t> - ACNet: Strengthening the Kernel Skeletons for Powerful CNN via Asymmetric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Convolution Blocks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https://arxiv.org/pdf/1512.03385.pdf</a:t>
            </a:r>
            <a:r>
              <a:rPr lang="en" sz="1000">
                <a:solidFill>
                  <a:schemeClr val="dk1"/>
                </a:solidFill>
              </a:rPr>
              <a:t> - Deep Residual Learning for Image Recognition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https://arxiv.org/pdf/1512.03965.pdf</a:t>
            </a:r>
            <a:r>
              <a:rPr lang="en" sz="1000">
                <a:solidFill>
                  <a:schemeClr val="dk1"/>
                </a:solidFill>
              </a:rPr>
              <a:t> - The Power of Depth for Feedforward Neural Networks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https://arxiv.org/pdf/1610.09887.pdf</a:t>
            </a:r>
            <a:r>
              <a:rPr lang="en" sz="1000">
                <a:solidFill>
                  <a:schemeClr val="dk1"/>
                </a:solidFill>
              </a:rPr>
              <a:t> - Depth-Width Tradeoffs in Approximating Natural Functions with Neural Networks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Research and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detect blood-based diseases, blood samples are needed from the patient.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automation of blood subtype characterization can smoothen hospital workflow, and rapidly provide critical information to healthcare workers.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blood-based diseases can be determined through the monitoring of white blood cells.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MIT-based Kaggle challenge to provide ~12000 white blood cell images.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51067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** indicates images with no augmentation</a:t>
            </a:r>
            <a:endParaRPr sz="11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test_simple**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Total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Eosinophil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3133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Lymphocyte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3109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Monocyte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3102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Neutrophil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3171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45F06"/>
                          </a:solidFill>
                        </a:rPr>
                        <a:t>Total</a:t>
                      </a:r>
                      <a:endParaRPr b="1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9957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2487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71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B0F00"/>
                          </a:solidFill>
                        </a:rPr>
                        <a:t>12515</a:t>
                      </a:r>
                      <a:endParaRPr b="1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50938" y="4282600"/>
            <a:ext cx="3912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Augmented (train and test sets)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50" y="1076275"/>
            <a:ext cx="3338975" cy="32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50" y="1071750"/>
            <a:ext cx="3338975" cy="32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88138" y="4282600"/>
            <a:ext cx="3912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Augmented (test_simple set)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 Classifier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ResNet18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changes to ensure working supporter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1 iteration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159000" y="38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85.7%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25.4%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38" y="1828406"/>
            <a:ext cx="3305469" cy="188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194" y="1828413"/>
            <a:ext cx="3305469" cy="188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8"/>
          <p:cNvGrpSpPr/>
          <p:nvPr/>
        </p:nvGrpSpPr>
        <p:grpSpPr>
          <a:xfrm>
            <a:off x="7634075" y="1959725"/>
            <a:ext cx="905400" cy="572700"/>
            <a:chOff x="7634075" y="1959725"/>
            <a:chExt cx="905400" cy="572700"/>
          </a:xfrm>
        </p:grpSpPr>
        <p:sp>
          <p:nvSpPr>
            <p:cNvPr id="94" name="Google Shape;94;p18"/>
            <p:cNvSpPr/>
            <p:nvPr/>
          </p:nvSpPr>
          <p:spPr>
            <a:xfrm rot="5400000">
              <a:off x="7800425" y="1793375"/>
              <a:ext cx="572700" cy="905400"/>
            </a:xfrm>
            <a:prstGeom prst="wedgeRectCallout">
              <a:avLst>
                <a:gd fmla="val -21868" name="adj1"/>
                <a:gd fmla="val 67992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7634075" y="1959725"/>
              <a:ext cx="90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T: 98.0%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V: 98.5%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CNN w/ ResBlocks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hyperparameter tuning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Architectural changes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 30 iterations</a:t>
            </a:r>
            <a:endParaRPr sz="140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1327663" y="38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962625"/>
                <a:gridCol w="941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85.4%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74.6</a:t>
                      </a: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3619988" y="38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962625"/>
                <a:gridCol w="941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86.5%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84.5%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5912313" y="38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962625"/>
                <a:gridCol w="941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88.2%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78.9%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05" name="Google Shape;105;p19"/>
          <p:cNvGrpSpPr/>
          <p:nvPr/>
        </p:nvGrpSpPr>
        <p:grpSpPr>
          <a:xfrm>
            <a:off x="1769446" y="1946149"/>
            <a:ext cx="5605109" cy="1829074"/>
            <a:chOff x="919988" y="2571750"/>
            <a:chExt cx="7304025" cy="2094200"/>
          </a:xfrm>
        </p:grpSpPr>
        <p:pic>
          <p:nvPicPr>
            <p:cNvPr id="106" name="Google Shape;10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9988" y="2571750"/>
              <a:ext cx="3652012" cy="209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2571750"/>
              <a:ext cx="3652012" cy="2094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9"/>
          <p:cNvGrpSpPr/>
          <p:nvPr/>
        </p:nvGrpSpPr>
        <p:grpSpPr>
          <a:xfrm>
            <a:off x="7164529" y="2157793"/>
            <a:ext cx="808628" cy="449340"/>
            <a:chOff x="7634075" y="1959725"/>
            <a:chExt cx="1030625" cy="572700"/>
          </a:xfrm>
        </p:grpSpPr>
        <p:sp>
          <p:nvSpPr>
            <p:cNvPr id="109" name="Google Shape;109;p19"/>
            <p:cNvSpPr/>
            <p:nvPr/>
          </p:nvSpPr>
          <p:spPr>
            <a:xfrm rot="5400000">
              <a:off x="7863100" y="1730825"/>
              <a:ext cx="572700" cy="1030500"/>
            </a:xfrm>
            <a:prstGeom prst="wedgeRectCallout">
              <a:avLst>
                <a:gd fmla="val -21868" name="adj1"/>
                <a:gd fmla="val 67992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7634075" y="1959725"/>
              <a:ext cx="102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T: 100.0%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V: 96.4%</a:t>
              </a:r>
              <a:endParaRPr sz="1000"/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3356100" y="4252050"/>
            <a:ext cx="139500" cy="222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648425" y="4261250"/>
            <a:ext cx="139500" cy="222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356098" y="4618802"/>
            <a:ext cx="139500" cy="222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>
            <a:off x="5648423" y="4618802"/>
            <a:ext cx="139500" cy="222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Asymmetrical Convolution Blocks (ACBs)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38" y="1152475"/>
            <a:ext cx="5877521" cy="25202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1" name="Google Shape;121;p20"/>
          <p:cNvGraphicFramePr/>
          <p:nvPr/>
        </p:nvGraphicFramePr>
        <p:xfrm>
          <a:off x="2159000" y="38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{69ABE913-CC29-4BE8-B552-B56529C4EDF0}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82.5%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test_simple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64.8</a:t>
                      </a: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Finding</a:t>
            </a:r>
            <a:endParaRPr/>
          </a:p>
        </p:txBody>
      </p:sp>
      <p:grpSp>
        <p:nvGrpSpPr>
          <p:cNvPr id="127" name="Google Shape;127;p21"/>
          <p:cNvGrpSpPr/>
          <p:nvPr/>
        </p:nvGrpSpPr>
        <p:grpSpPr>
          <a:xfrm>
            <a:off x="1454215" y="1152475"/>
            <a:ext cx="6235568" cy="3774095"/>
            <a:chOff x="0" y="0"/>
            <a:chExt cx="8229600" cy="5486400"/>
          </a:xfrm>
        </p:grpSpPr>
        <p:pic>
          <p:nvPicPr>
            <p:cNvPr id="128" name="Google Shape;12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4800" y="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274320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14800" y="274320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