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94606"/>
            <a:ext cx="8001000" cy="1367445"/>
          </a:xfrm>
        </p:spPr>
        <p:txBody>
          <a:bodyPr/>
          <a:lstStyle/>
          <a:p>
            <a:r>
              <a:rPr lang="en-ID" dirty="0" smtClean="0"/>
              <a:t>UTS BLOCKCHAIN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MUHAMMAD ARIYANTA TRIPUTRO</a:t>
            </a:r>
            <a:br>
              <a:rPr lang="en-ID" dirty="0" smtClean="0"/>
            </a:br>
            <a:r>
              <a:rPr lang="en-ID" dirty="0" smtClean="0"/>
              <a:t>1103191010</a:t>
            </a:r>
          </a:p>
        </p:txBody>
      </p:sp>
    </p:spTree>
    <p:extLst>
      <p:ext uri="{BB962C8B-B14F-4D97-AF65-F5344CB8AC3E}">
        <p14:creationId xmlns:p14="http://schemas.microsoft.com/office/powerpoint/2010/main" val="37513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6" y="190808"/>
            <a:ext cx="8534400" cy="1507067"/>
          </a:xfrm>
        </p:spPr>
        <p:txBody>
          <a:bodyPr>
            <a:normAutofit/>
          </a:bodyPr>
          <a:lstStyle/>
          <a:p>
            <a:r>
              <a:rPr lang="en-ID" dirty="0"/>
              <a:t>4.2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Smart </a:t>
            </a:r>
            <a:r>
              <a:rPr lang="en-ID" dirty="0" smtClean="0"/>
              <a:t>Contract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08" y="1625138"/>
            <a:ext cx="8534400" cy="3615267"/>
          </a:xfrm>
        </p:spPr>
        <p:txBody>
          <a:bodyPr anchor="t"/>
          <a:lstStyle/>
          <a:p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yang </a:t>
            </a:r>
            <a:r>
              <a:rPr lang="en-ID" dirty="0" err="1" smtClean="0"/>
              <a:t>berbeda</a:t>
            </a:r>
            <a:endParaRPr lang="en-ID" dirty="0" smtClean="0"/>
          </a:p>
          <a:p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ether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terkirim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du </a:t>
            </a:r>
            <a:r>
              <a:rPr lang="en-ID" dirty="0" err="1"/>
              <a:t>akita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101 ether di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?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Ethereum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gas,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miner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memining</a:t>
            </a:r>
            <a:r>
              <a:rPr lang="en-ID" dirty="0"/>
              <a:t> block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gas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upah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miner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memining</a:t>
            </a:r>
            <a:r>
              <a:rPr lang="en-ID" dirty="0"/>
              <a:t> block 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gas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sangatlah</a:t>
            </a:r>
            <a:r>
              <a:rPr lang="en-ID" dirty="0"/>
              <a:t> </a:t>
            </a:r>
            <a:r>
              <a:rPr lang="en-ID" dirty="0" err="1"/>
              <a:t>fluktuaktif</a:t>
            </a:r>
            <a:r>
              <a:rPr lang="en-ID" dirty="0"/>
              <a:t>,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kepadatan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jam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76" y="315789"/>
            <a:ext cx="3042932" cy="3475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861" y="4459778"/>
            <a:ext cx="2789162" cy="1828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841" y="5374257"/>
            <a:ext cx="4058216" cy="11812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H="1">
            <a:off x="8333300" y="5725950"/>
            <a:ext cx="295108" cy="22596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own Arrow 10"/>
          <p:cNvSpPr/>
          <p:nvPr/>
        </p:nvSpPr>
        <p:spPr>
          <a:xfrm>
            <a:off x="10324442" y="4004944"/>
            <a:ext cx="154629" cy="241069"/>
          </a:xfrm>
          <a:prstGeom prst="down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8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3" y="156401"/>
            <a:ext cx="8534400" cy="1507067"/>
          </a:xfrm>
        </p:spPr>
        <p:txBody>
          <a:bodyPr/>
          <a:lstStyle/>
          <a:p>
            <a:r>
              <a:rPr lang="en-ID" dirty="0" smtClean="0"/>
              <a:t>5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Spesifik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92" y="1375757"/>
            <a:ext cx="8534400" cy="5025043"/>
          </a:xfrm>
        </p:spPr>
        <p:txBody>
          <a:bodyPr anchor="t">
            <a:normAutofit/>
          </a:bodyPr>
          <a:lstStyle/>
          <a:p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smartcontract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ether </a:t>
            </a:r>
            <a:r>
              <a:rPr lang="en-ID" dirty="0" err="1"/>
              <a:t>degan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withdrawMoney</a:t>
            </a:r>
            <a:r>
              <a:rPr lang="en-ID" dirty="0"/>
              <a:t>”. </a:t>
            </a:r>
            <a:r>
              <a:rPr lang="en-ID" dirty="0" err="1"/>
              <a:t>Pada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withdrawMoneyTo</a:t>
            </a:r>
            <a:r>
              <a:rPr lang="en-ID" dirty="0"/>
              <a:t>(</a:t>
            </a:r>
            <a:r>
              <a:rPr lang="en-ID" dirty="0" err="1"/>
              <a:t>addess</a:t>
            </a:r>
            <a:r>
              <a:rPr lang="en-ID" dirty="0"/>
              <a:t> </a:t>
            </a:r>
            <a:r>
              <a:rPr lang="en-ID" dirty="0" err="1"/>
              <a:t>payable_to</a:t>
            </a:r>
            <a:r>
              <a:rPr lang="en-ID" dirty="0"/>
              <a:t>) public”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line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smtClean="0"/>
              <a:t>smart contract </a:t>
            </a:r>
            <a:r>
              <a:rPr lang="en-ID" dirty="0" err="1"/>
              <a:t>kita</a:t>
            </a:r>
            <a:r>
              <a:rPr lang="en-ID" dirty="0"/>
              <a:t>. </a:t>
            </a:r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:</a:t>
            </a:r>
          </a:p>
          <a:p>
            <a:pPr lvl="1"/>
            <a:r>
              <a:rPr lang="en-ID" dirty="0" smtClean="0"/>
              <a:t>Deploy</a:t>
            </a:r>
          </a:p>
          <a:p>
            <a:pPr lvl="1"/>
            <a:r>
              <a:rPr lang="en-ID" dirty="0" smtClean="0"/>
              <a:t>Isi smart contract </a:t>
            </a:r>
            <a:r>
              <a:rPr lang="en-ID" dirty="0" err="1" smtClean="0"/>
              <a:t>dengan</a:t>
            </a:r>
            <a:r>
              <a:rPr lang="en-ID" dirty="0" smtClean="0"/>
              <a:t> 1ether</a:t>
            </a:r>
          </a:p>
          <a:p>
            <a:pPr lvl="1"/>
            <a:r>
              <a:rPr lang="en-ID" dirty="0" err="1" smtClean="0"/>
              <a:t>Sekarang</a:t>
            </a:r>
            <a:r>
              <a:rPr lang="en-ID" dirty="0" smtClean="0"/>
              <a:t> </a:t>
            </a:r>
            <a:r>
              <a:rPr lang="en-ID" dirty="0" err="1" smtClean="0"/>
              <a:t>gunakan</a:t>
            </a:r>
            <a:r>
              <a:rPr lang="en-ID" dirty="0" smtClean="0"/>
              <a:t> </a:t>
            </a:r>
            <a:r>
              <a:rPr lang="en-ID" dirty="0" err="1" smtClean="0"/>
              <a:t>tombol</a:t>
            </a:r>
            <a:r>
              <a:rPr lang="en-ID" dirty="0" smtClean="0"/>
              <a:t> </a:t>
            </a:r>
            <a:r>
              <a:rPr lang="en-ID" dirty="0" err="1" smtClean="0"/>
              <a:t>WithdrawMoneyto</a:t>
            </a:r>
            <a:r>
              <a:rPr lang="en-ID" dirty="0" smtClean="0"/>
              <a:t>()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8" y="3312648"/>
            <a:ext cx="5430008" cy="847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09" y="521193"/>
            <a:ext cx="2606266" cy="195851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0208029" y="2743200"/>
            <a:ext cx="349135" cy="507076"/>
          </a:xfrm>
          <a:prstGeom prst="down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317" y="3513773"/>
            <a:ext cx="2539869" cy="8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9281"/>
            <a:ext cx="8534400" cy="1507067"/>
          </a:xfrm>
        </p:spPr>
        <p:txBody>
          <a:bodyPr/>
          <a:lstStyle/>
          <a:p>
            <a:r>
              <a:rPr lang="en-ID" dirty="0" smtClean="0"/>
              <a:t>6. </a:t>
            </a:r>
            <a:r>
              <a:rPr lang="en-ID" dirty="0" err="1" smtClean="0"/>
              <a:t>Penguncian</a:t>
            </a:r>
            <a:r>
              <a:rPr lang="en-ID" dirty="0" smtClean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Saldo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79" y="1641764"/>
            <a:ext cx="6672552" cy="3615267"/>
          </a:xfrm>
        </p:spPr>
        <p:txBody>
          <a:bodyPr anchor="t"/>
          <a:lstStyle/>
          <a:p>
            <a:r>
              <a:rPr lang="en-ID" dirty="0" smtClean="0"/>
              <a:t>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“</a:t>
            </a:r>
            <a:r>
              <a:rPr lang="en-ID" dirty="0" err="1"/>
              <a:t>block.timestamp</a:t>
            </a:r>
            <a:r>
              <a:rPr lang="en-ID" dirty="0"/>
              <a:t>” di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. 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membiarkan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lama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terkunci</a:t>
            </a:r>
            <a:r>
              <a:rPr lang="en-ID" dirty="0"/>
              <a:t>. </a:t>
            </a:r>
            <a:r>
              <a:rPr lang="en-ID" dirty="0" err="1"/>
              <a:t>Jadi</a:t>
            </a:r>
            <a:r>
              <a:rPr lang="en-ID" dirty="0"/>
              <a:t>, </a:t>
            </a:r>
            <a:r>
              <a:rPr lang="en-ID" dirty="0" err="1"/>
              <a:t>alih-alih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stempel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setoran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stempel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terkunci</a:t>
            </a:r>
            <a:r>
              <a:rPr lang="en-ID" dirty="0" smtClean="0"/>
              <a:t>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58" y="1267381"/>
            <a:ext cx="4623174" cy="53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LAB 2 – Shared Wallet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8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4" y="231216"/>
            <a:ext cx="8534400" cy="1507067"/>
          </a:xfrm>
        </p:spPr>
        <p:txBody>
          <a:bodyPr/>
          <a:lstStyle/>
          <a:p>
            <a:r>
              <a:rPr lang="en-ID" dirty="0" smtClean="0"/>
              <a:t>1. Lab: Shared Wallet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24" y="1384070"/>
            <a:ext cx="8534400" cy="5133108"/>
          </a:xfrm>
        </p:spPr>
        <p:txBody>
          <a:bodyPr>
            <a:normAutofit/>
          </a:bodyPr>
          <a:lstStyle/>
          <a:p>
            <a:r>
              <a:rPr lang="en-ID" dirty="0" err="1"/>
              <a:t>Kegunaan</a:t>
            </a:r>
            <a:r>
              <a:rPr lang="en-ID" dirty="0"/>
              <a:t> </a:t>
            </a:r>
            <a:r>
              <a:rPr lang="en-ID" dirty="0" err="1"/>
              <a:t>Dunia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-</a:t>
            </a:r>
            <a:r>
              <a:rPr lang="en-ID" dirty="0" err="1" smtClean="0"/>
              <a:t>Tunjangan</a:t>
            </a:r>
            <a:r>
              <a:rPr lang="en-ID" dirty="0" smtClean="0"/>
              <a:t> </a:t>
            </a:r>
            <a:r>
              <a:rPr lang="en-ID" dirty="0" err="1"/>
              <a:t>dana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per </a:t>
            </a:r>
            <a:r>
              <a:rPr lang="en-ID" dirty="0" err="1"/>
              <a:t>hari</a:t>
            </a:r>
            <a:r>
              <a:rPr lang="en-ID" dirty="0"/>
              <a:t>/</a:t>
            </a:r>
            <a:r>
              <a:rPr lang="en-ID" dirty="0" err="1"/>
              <a:t>minggu</a:t>
            </a:r>
            <a:r>
              <a:rPr lang="en-ID" dirty="0"/>
              <a:t>/</a:t>
            </a:r>
            <a:r>
              <a:rPr lang="en-ID" dirty="0" err="1"/>
              <a:t>bulan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 smtClean="0"/>
              <a:t>gunakan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/>
              <a:t>	-</a:t>
            </a:r>
            <a:r>
              <a:rPr lang="en-ID" dirty="0" err="1" smtClean="0"/>
              <a:t>Pegawai</a:t>
            </a:r>
            <a:r>
              <a:rPr lang="en-ID" dirty="0" smtClean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tunjangan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pewawai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untu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	-</a:t>
            </a:r>
            <a:r>
              <a:rPr lang="en-ID" dirty="0" err="1" smtClean="0"/>
              <a:t>Bisnis</a:t>
            </a:r>
            <a:r>
              <a:rPr lang="en-ID" dirty="0" smtClean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kontraktor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dana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</a:t>
            </a:r>
          </a:p>
          <a:p>
            <a:r>
              <a:rPr lang="en-ID" dirty="0" err="1" smtClean="0"/>
              <a:t>Pencapaian</a:t>
            </a:r>
            <a:r>
              <a:rPr lang="en-ID" dirty="0" smtClean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	</a:t>
            </a:r>
            <a:r>
              <a:rPr lang="en-ID" dirty="0" err="1" smtClean="0"/>
              <a:t>Memiliki</a:t>
            </a:r>
            <a:r>
              <a:rPr lang="en-ID" dirty="0" smtClean="0"/>
              <a:t> </a:t>
            </a:r>
            <a:r>
              <a:rPr lang="en-ID" dirty="0" err="1"/>
              <a:t>sebuah</a:t>
            </a:r>
            <a:r>
              <a:rPr lang="en-ID" dirty="0"/>
              <a:t> “on-chain wallet smart contract”. Contract wallet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mengizinkan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dana</a:t>
            </a:r>
            <a:r>
              <a:rPr lang="en-ID" dirty="0"/>
              <a:t>.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tunjangan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orang lain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user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si</a:t>
            </a:r>
            <a:r>
              <a:rPr lang="en-ID" dirty="0"/>
              <a:t> user.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smart contract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 smtClean="0"/>
              <a:t>sebelumnya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8085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58" y="206278"/>
            <a:ext cx="8534400" cy="1507067"/>
          </a:xfrm>
        </p:spPr>
        <p:txBody>
          <a:bodyPr/>
          <a:lstStyle/>
          <a:p>
            <a:r>
              <a:rPr lang="en-ID" dirty="0" err="1"/>
              <a:t>Mendifinisikan</a:t>
            </a:r>
            <a:r>
              <a:rPr lang="en-ID" dirty="0"/>
              <a:t> Smart Contract 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9" y="2934373"/>
            <a:ext cx="8528508" cy="2851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309" y="1335361"/>
            <a:ext cx="7492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	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smartcontract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ether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Ether.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smart contract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 smtClean="0"/>
              <a:t>berguna</a:t>
            </a:r>
            <a:endParaRPr lang="en-ID" dirty="0" smtClean="0"/>
          </a:p>
          <a:p>
            <a:endParaRPr lang="en-ID" dirty="0" smtClean="0"/>
          </a:p>
          <a:p>
            <a:r>
              <a:rPr lang="en-ID" dirty="0" err="1" smtClean="0"/>
              <a:t>SharedWallet.sol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98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7" y="148089"/>
            <a:ext cx="8534400" cy="1507067"/>
          </a:xfrm>
        </p:spPr>
        <p:txBody>
          <a:bodyPr/>
          <a:lstStyle/>
          <a:p>
            <a:r>
              <a:rPr lang="en-ID" dirty="0"/>
              <a:t>3 </a:t>
            </a:r>
            <a:r>
              <a:rPr lang="en-ID" dirty="0" err="1"/>
              <a:t>Pemissions</a:t>
            </a:r>
            <a:r>
              <a:rPr lang="en-ID" dirty="0"/>
              <a:t>: </a:t>
            </a:r>
            <a:r>
              <a:rPr lang="en-ID" dirty="0" err="1"/>
              <a:t>Mengizinkan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67" y="1159626"/>
            <a:ext cx="8534400" cy="5291050"/>
          </a:xfrm>
        </p:spPr>
        <p:txBody>
          <a:bodyPr anchor="t"/>
          <a:lstStyle/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wallet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menetukan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pemiliki</a:t>
            </a:r>
            <a:r>
              <a:rPr lang="en-ID" dirty="0"/>
              <a:t>? </a:t>
            </a:r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err="1"/>
              <a:t>Pada</a:t>
            </a:r>
            <a:r>
              <a:rPr lang="en-ID" dirty="0"/>
              <a:t> code </a:t>
            </a:r>
            <a:r>
              <a:rPr lang="en-ID" dirty="0" err="1"/>
              <a:t>diatas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onlyOwner</a:t>
            </a:r>
            <a:r>
              <a:rPr lang="en-ID" dirty="0"/>
              <a:t>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withdrawMoney</a:t>
            </a:r>
            <a:r>
              <a:rPr lang="en-ID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3" y="2192120"/>
            <a:ext cx="5749207" cy="30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28" y="347594"/>
            <a:ext cx="8534400" cy="1507067"/>
          </a:xfrm>
        </p:spPr>
        <p:txBody>
          <a:bodyPr/>
          <a:lstStyle/>
          <a:p>
            <a:r>
              <a:rPr lang="en-ID" dirty="0" smtClean="0"/>
              <a:t>4. </a:t>
            </a:r>
            <a:r>
              <a:rPr lang="en-ID" dirty="0" err="1"/>
              <a:t>Menggukan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OpenZeppllin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68" y="1658389"/>
            <a:ext cx="8534400" cy="3615267"/>
          </a:xfrm>
        </p:spPr>
        <p:txBody>
          <a:bodyPr anchor="t"/>
          <a:lstStyle/>
          <a:p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/>
              <a:t>logika</a:t>
            </a:r>
            <a:r>
              <a:rPr lang="en-ID" dirty="0"/>
              <a:t> “owner-logic”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smart contract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lah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 audit.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cobalah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smart contract yang </a:t>
            </a:r>
            <a:r>
              <a:rPr lang="en-ID" dirty="0" err="1"/>
              <a:t>telah</a:t>
            </a:r>
            <a:r>
              <a:rPr lang="en-ID" dirty="0"/>
              <a:t> di audit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OpenZeppelin</a:t>
            </a:r>
            <a:r>
              <a:rPr lang="en-ID" dirty="0"/>
              <a:t>. </a:t>
            </a:r>
            <a:r>
              <a:rPr lang="en-ID" dirty="0" err="1"/>
              <a:t>Pada</a:t>
            </a:r>
            <a:r>
              <a:rPr lang="en-ID" dirty="0"/>
              <a:t> build </a:t>
            </a:r>
            <a:r>
              <a:rPr lang="en-ID" dirty="0" err="1"/>
              <a:t>OpenZepplin</a:t>
            </a:r>
            <a:r>
              <a:rPr lang="en-ID" dirty="0"/>
              <a:t> yang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isOwner</a:t>
            </a:r>
            <a:r>
              <a:rPr lang="en-ID" dirty="0"/>
              <a:t>”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menambahkannya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8" y="3936957"/>
            <a:ext cx="8420794" cy="26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40" y="364219"/>
            <a:ext cx="8534400" cy="1507067"/>
          </a:xfrm>
        </p:spPr>
        <p:txBody>
          <a:bodyPr/>
          <a:lstStyle/>
          <a:p>
            <a:r>
              <a:rPr lang="en-ID" dirty="0" smtClean="0"/>
              <a:t>5. </a:t>
            </a:r>
            <a:r>
              <a:rPr lang="en-ID" dirty="0"/>
              <a:t>Permission: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Roles </a:t>
            </a:r>
            <a:r>
              <a:rPr lang="en-ID" dirty="0" err="1"/>
              <a:t>Luar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1" y="1766455"/>
            <a:ext cx="8534400" cy="4916978"/>
          </a:xfrm>
        </p:spPr>
        <p:txBody>
          <a:bodyPr anchor="t">
            <a:normAutofit lnSpcReduction="10000"/>
          </a:bodyPr>
          <a:lstStyle/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mapping,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address =&gt; </a:t>
            </a:r>
            <a:r>
              <a:rPr lang="en-ID" dirty="0" err="1"/>
              <a:t>uint</a:t>
            </a:r>
            <a:r>
              <a:rPr lang="en-ID" dirty="0"/>
              <a:t> amounts.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array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 smtClean="0"/>
              <a:t>disimpan</a:t>
            </a:r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jeli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smart contract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bug, </a:t>
            </a:r>
            <a:r>
              <a:rPr lang="en-ID" dirty="0" err="1"/>
              <a:t>yaitu</a:t>
            </a:r>
            <a:r>
              <a:rPr lang="en-ID" dirty="0"/>
              <a:t> bug double spending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4" y="2768138"/>
            <a:ext cx="5871270" cy="31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90" y="314342"/>
            <a:ext cx="8534400" cy="1507067"/>
          </a:xfrm>
        </p:spPr>
        <p:txBody>
          <a:bodyPr/>
          <a:lstStyle/>
          <a:p>
            <a:r>
              <a:rPr lang="en-ID" dirty="0" smtClean="0"/>
              <a:t>6. </a:t>
            </a:r>
            <a:r>
              <a:rPr lang="en-ID" dirty="0"/>
              <a:t>Improve/Fix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Double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95" y="1633451"/>
            <a:ext cx="8534400" cy="3615267"/>
          </a:xfrm>
        </p:spPr>
        <p:txBody>
          <a:bodyPr anchor="t"/>
          <a:lstStyle/>
          <a:p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dana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adapat</a:t>
            </a:r>
            <a:r>
              <a:rPr lang="en-ID" dirty="0"/>
              <a:t> </a:t>
            </a:r>
            <a:r>
              <a:rPr lang="en-ID" dirty="0" err="1"/>
              <a:t>bertransaksi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.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smart contract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pemiliki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5" y="3286644"/>
            <a:ext cx="855464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LAB 1 - </a:t>
            </a:r>
            <a:r>
              <a:rPr lang="en-ID" dirty="0"/>
              <a:t>Deposit/Withdraw 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3" y="256154"/>
            <a:ext cx="8534400" cy="1507067"/>
          </a:xfrm>
        </p:spPr>
        <p:txBody>
          <a:bodyPr/>
          <a:lstStyle/>
          <a:p>
            <a:r>
              <a:rPr lang="en-ID" dirty="0" smtClean="0"/>
              <a:t>7. </a:t>
            </a:r>
            <a:r>
              <a:rPr lang="en-ID" dirty="0"/>
              <a:t>Improve </a:t>
            </a:r>
            <a:r>
              <a:rPr lang="en-ID" dirty="0" err="1"/>
              <a:t>Struktur</a:t>
            </a:r>
            <a:r>
              <a:rPr lang="en-ID" dirty="0"/>
              <a:t>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59" y="1575262"/>
            <a:ext cx="8534400" cy="3615267"/>
          </a:xfrm>
        </p:spPr>
        <p:txBody>
          <a:bodyPr anchor="t"/>
          <a:lstStyle/>
          <a:p>
            <a:r>
              <a:rPr lang="en-ID" dirty="0" err="1" smtClean="0"/>
              <a:t>Hingga</a:t>
            </a:r>
            <a:r>
              <a:rPr lang="en-ID" dirty="0" smtClean="0"/>
              <a:t>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basic </a:t>
            </a:r>
            <a:r>
              <a:rPr lang="en-ID" dirty="0" err="1"/>
              <a:t>dari</a:t>
            </a:r>
            <a:r>
              <a:rPr lang="en-ID" dirty="0"/>
              <a:t> structure smart contract.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developer </a:t>
            </a:r>
            <a:r>
              <a:rPr lang="en-ID" dirty="0" err="1"/>
              <a:t>lainnya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baiknya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memecah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smart </a:t>
            </a:r>
            <a:r>
              <a:rPr lang="en-ID" dirty="0" err="1"/>
              <a:t>contractnya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0" y="2626822"/>
            <a:ext cx="58709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27" y="264466"/>
            <a:ext cx="8534400" cy="1507067"/>
          </a:xfrm>
        </p:spPr>
        <p:txBody>
          <a:bodyPr/>
          <a:lstStyle/>
          <a:p>
            <a:r>
              <a:rPr lang="en-US" dirty="0" smtClean="0"/>
              <a:t>8. </a:t>
            </a:r>
            <a:r>
              <a:rPr lang="en-US" dirty="0" err="1"/>
              <a:t>Menambahkan</a:t>
            </a:r>
            <a:r>
              <a:rPr lang="en-US" dirty="0"/>
              <a:t> Event di </a:t>
            </a:r>
            <a:r>
              <a:rPr lang="en-US" dirty="0" err="1"/>
              <a:t>Dalam</a:t>
            </a:r>
            <a:r>
              <a:rPr lang="en-US" dirty="0"/>
              <a:t> Allowance Smart Contract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16" y="1683326"/>
            <a:ext cx="9412835" cy="48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7" y="256153"/>
            <a:ext cx="8534400" cy="1507067"/>
          </a:xfrm>
        </p:spPr>
        <p:txBody>
          <a:bodyPr/>
          <a:lstStyle/>
          <a:p>
            <a:r>
              <a:rPr lang="en-ID" dirty="0" smtClean="0"/>
              <a:t>9. </a:t>
            </a:r>
            <a:r>
              <a:rPr lang="en-ID" dirty="0" err="1"/>
              <a:t>Menambahkan</a:t>
            </a:r>
            <a:r>
              <a:rPr lang="en-ID" dirty="0"/>
              <a:t> Event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sharedwallet</a:t>
            </a:r>
            <a:endParaRPr lang="en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24" y="1906116"/>
            <a:ext cx="8534400" cy="25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3" y="322655"/>
            <a:ext cx="8534400" cy="1507067"/>
          </a:xfrm>
        </p:spPr>
        <p:txBody>
          <a:bodyPr/>
          <a:lstStyle/>
          <a:p>
            <a:r>
              <a:rPr lang="en-ID" dirty="0" smtClean="0"/>
              <a:t>10. </a:t>
            </a:r>
            <a:r>
              <a:rPr lang="en-ID" dirty="0" err="1"/>
              <a:t>Menambahkan</a:t>
            </a:r>
            <a:r>
              <a:rPr lang="en-ID" dirty="0"/>
              <a:t> Library </a:t>
            </a:r>
            <a:r>
              <a:rPr lang="en-ID" dirty="0" err="1"/>
              <a:t>SafeMath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84" y="1641763"/>
            <a:ext cx="8534400" cy="3615267"/>
          </a:xfrm>
        </p:spPr>
        <p:txBody>
          <a:bodyPr/>
          <a:lstStyle/>
          <a:p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/>
              <a:t>dari</a:t>
            </a:r>
            <a:r>
              <a:rPr lang="en-ID" dirty="0"/>
              <a:t> source code </a:t>
            </a:r>
            <a:r>
              <a:rPr lang="en-ID" dirty="0" err="1"/>
              <a:t>SafeMath</a:t>
            </a:r>
            <a:r>
              <a:rPr lang="en-ID" dirty="0"/>
              <a:t> Library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aritmatik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solidity </a:t>
            </a:r>
            <a:r>
              <a:rPr lang="en-ID" dirty="0" err="1"/>
              <a:t>dibungkus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overlow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bug, </a:t>
            </a:r>
            <a:r>
              <a:rPr lang="en-ID" dirty="0" err="1"/>
              <a:t>karena</a:t>
            </a:r>
            <a:r>
              <a:rPr lang="en-ID" dirty="0"/>
              <a:t> programmer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mengasumsi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error overflow, yang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prilaku</a:t>
            </a:r>
            <a:r>
              <a:rPr lang="en-ID" dirty="0"/>
              <a:t> standard di </a:t>
            </a:r>
            <a:r>
              <a:rPr lang="en-ID" dirty="0" err="1"/>
              <a:t>dalam</a:t>
            </a:r>
            <a:r>
              <a:rPr lang="en-ID" dirty="0"/>
              <a:t> high level programming languages. </a:t>
            </a:r>
            <a:r>
              <a:rPr lang="en-ID" dirty="0" err="1"/>
              <a:t>SafeMath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pemikiran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overflow. </a:t>
            </a:r>
            <a:r>
              <a:rPr lang="en-ID" dirty="0" err="1"/>
              <a:t>Pada</a:t>
            </a:r>
            <a:r>
              <a:rPr lang="en-ID" dirty="0"/>
              <a:t> update solidity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variable </a:t>
            </a:r>
            <a:r>
              <a:rPr lang="en-ID" dirty="0" err="1"/>
              <a:t>interger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overflow </a:t>
            </a:r>
            <a:r>
              <a:rPr lang="en-ID" dirty="0" err="1"/>
              <a:t>lagi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solidity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0.8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06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18" y="353291"/>
            <a:ext cx="8534400" cy="3615267"/>
          </a:xfrm>
        </p:spPr>
        <p:txBody>
          <a:bodyPr anchor="t"/>
          <a:lstStyle/>
          <a:p>
            <a:pPr marL="0" indent="0">
              <a:buNone/>
            </a:pP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solidity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0.8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3" y="1195924"/>
            <a:ext cx="9095573" cy="48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" y="439033"/>
            <a:ext cx="8534400" cy="1507067"/>
          </a:xfrm>
        </p:spPr>
        <p:txBody>
          <a:bodyPr/>
          <a:lstStyle/>
          <a:p>
            <a:r>
              <a:rPr lang="en-ID" dirty="0"/>
              <a:t>11.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“Renounce Ownership”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75" y="1946100"/>
            <a:ext cx="8534400" cy="3615267"/>
          </a:xfrm>
        </p:spPr>
        <p:txBody>
          <a:bodyPr anchor="t"/>
          <a:lstStyle/>
          <a:p>
            <a:r>
              <a:rPr lang="en-ID" dirty="0" err="1" smtClean="0"/>
              <a:t>Langkah</a:t>
            </a:r>
            <a:r>
              <a:rPr lang="en-ID" dirty="0" smtClean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hilangkan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. Kita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menghentikan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.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Shared Wallet: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7" y="3164535"/>
            <a:ext cx="894522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50" y="23121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D" dirty="0"/>
              <a:t>12. </a:t>
            </a:r>
            <a:r>
              <a:rPr lang="en-ID" dirty="0" err="1"/>
              <a:t>Memindahkan</a:t>
            </a:r>
            <a:r>
              <a:rPr lang="en-ID" dirty="0"/>
              <a:t> Smart Contract </a:t>
            </a:r>
            <a:r>
              <a:rPr lang="en-ID" dirty="0" err="1"/>
              <a:t>Menjadi</a:t>
            </a:r>
            <a:r>
              <a:rPr lang="en-ID" dirty="0"/>
              <a:t> File yang </a:t>
            </a:r>
            <a:r>
              <a:rPr lang="en-ID" dirty="0" err="1"/>
              <a:t>Terpisah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16" y="1583574"/>
            <a:ext cx="8534400" cy="3615267"/>
          </a:xfrm>
        </p:spPr>
        <p:txBody>
          <a:bodyPr anchor="t"/>
          <a:lstStyle/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file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 smtClean="0"/>
              <a:t>impor</a:t>
            </a: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Allowance.sol</a:t>
            </a:r>
            <a:r>
              <a:rPr lang="en-ID" dirty="0" smtClean="0"/>
              <a:t>										</a:t>
            </a:r>
            <a:r>
              <a:rPr lang="en-ID" dirty="0" err="1" smtClean="0"/>
              <a:t>SharedWallet.sol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6" y="2892829"/>
            <a:ext cx="5238192" cy="342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45" y="2892829"/>
            <a:ext cx="4992009" cy="35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6401"/>
            <a:ext cx="8534400" cy="1507067"/>
          </a:xfrm>
        </p:spPr>
        <p:txBody>
          <a:bodyPr/>
          <a:lstStyle/>
          <a:p>
            <a:r>
              <a:rPr lang="en-ID" dirty="0" smtClean="0"/>
              <a:t>1.LAB</a:t>
            </a:r>
            <a:r>
              <a:rPr lang="en-ID" dirty="0"/>
              <a:t>: Deposit/Withdraw 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25386"/>
            <a:ext cx="10762413" cy="484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400" dirty="0"/>
              <a:t>Di lab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Anda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belajar</a:t>
            </a:r>
            <a:r>
              <a:rPr lang="en-ID" sz="1400" dirty="0"/>
              <a:t> </a:t>
            </a: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Kontrak</a:t>
            </a:r>
            <a:r>
              <a:rPr lang="en-ID" sz="1400" dirty="0"/>
              <a:t> </a:t>
            </a:r>
            <a:r>
              <a:rPr lang="en-ID" sz="1400" dirty="0" err="1"/>
              <a:t>Cerdas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</a:t>
            </a:r>
            <a:r>
              <a:rPr lang="en-ID" sz="1400" dirty="0" err="1"/>
              <a:t>dananya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. </a:t>
            </a:r>
            <a:r>
              <a:rPr lang="en-ID" sz="1400" dirty="0" err="1"/>
              <a:t>Anda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mengirim</a:t>
            </a:r>
            <a:r>
              <a:rPr lang="en-ID" sz="1400" dirty="0"/>
              <a:t> Ether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Kontrak</a:t>
            </a:r>
            <a:r>
              <a:rPr lang="en-ID" sz="1400" dirty="0"/>
              <a:t> </a:t>
            </a:r>
            <a:r>
              <a:rPr lang="en-ID" sz="1400" dirty="0" err="1"/>
              <a:t>Cerdas</a:t>
            </a:r>
            <a:r>
              <a:rPr lang="en-ID" sz="1400" dirty="0"/>
              <a:t> </a:t>
            </a:r>
            <a:r>
              <a:rPr lang="en-ID" sz="1400" dirty="0" err="1"/>
              <a:t>Anda.Kemudian</a:t>
            </a:r>
            <a:r>
              <a:rPr lang="en-ID" sz="1400" dirty="0"/>
              <a:t> Smart Contract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Ether-</a:t>
            </a:r>
            <a:r>
              <a:rPr lang="en-ID" sz="1400" dirty="0" err="1"/>
              <a:t>nya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 </a:t>
            </a:r>
            <a:r>
              <a:rPr lang="en-ID" sz="1400" dirty="0" err="1"/>
              <a:t>dan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menyampaikannya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orang lain.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rekening</a:t>
            </a:r>
            <a:r>
              <a:rPr lang="en-ID" sz="1400" dirty="0"/>
              <a:t> bank </a:t>
            </a:r>
            <a:r>
              <a:rPr lang="en-ID" sz="1400" dirty="0" err="1"/>
              <a:t>dengankode</a:t>
            </a:r>
            <a:r>
              <a:rPr lang="en-ID" sz="1400" dirty="0"/>
              <a:t> </a:t>
            </a:r>
            <a:r>
              <a:rPr lang="en-ID" sz="1400" dirty="0" err="1"/>
              <a:t>pemrograman</a:t>
            </a:r>
            <a:r>
              <a:rPr lang="en-ID" sz="1400" dirty="0"/>
              <a:t> yang </a:t>
            </a:r>
            <a:r>
              <a:rPr lang="en-ID" sz="1400" dirty="0" err="1"/>
              <a:t>melekat</a:t>
            </a:r>
            <a:r>
              <a:rPr lang="en-ID" sz="1400" dirty="0"/>
              <a:t> </a:t>
            </a:r>
            <a:r>
              <a:rPr lang="en-ID" sz="1400" dirty="0" err="1"/>
              <a:t>padanya.Ini</a:t>
            </a:r>
            <a:r>
              <a:rPr lang="en-ID" sz="1400" dirty="0"/>
              <a:t> </a:t>
            </a:r>
            <a:r>
              <a:rPr lang="en-ID" sz="1400" dirty="0" err="1"/>
              <a:t>juga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escrow Ether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Kontrak</a:t>
            </a:r>
            <a:r>
              <a:rPr lang="en-ID" sz="1400" dirty="0"/>
              <a:t> </a:t>
            </a:r>
            <a:r>
              <a:rPr lang="en-ID" sz="1400" dirty="0" err="1"/>
              <a:t>Cerdas</a:t>
            </a:r>
            <a:r>
              <a:rPr lang="en-ID" sz="1400" dirty="0"/>
              <a:t>. </a:t>
            </a:r>
            <a:r>
              <a:rPr lang="en-ID" sz="1400" dirty="0" err="1"/>
              <a:t>Pertama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contoh</a:t>
            </a:r>
            <a:r>
              <a:rPr lang="en-ID" sz="1400" dirty="0"/>
              <a:t> deposit / </a:t>
            </a:r>
            <a:r>
              <a:rPr lang="en-ID" sz="1400" dirty="0" err="1"/>
              <a:t>penarikan</a:t>
            </a:r>
            <a:r>
              <a:rPr lang="en-ID" sz="1400" dirty="0"/>
              <a:t> yang </a:t>
            </a:r>
            <a:r>
              <a:rPr lang="en-ID" sz="1400" dirty="0" err="1"/>
              <a:t>sangat</a:t>
            </a:r>
            <a:r>
              <a:rPr lang="en-ID" sz="1400" dirty="0"/>
              <a:t> </a:t>
            </a:r>
            <a:r>
              <a:rPr lang="en-ID" sz="1400" dirty="0" err="1"/>
              <a:t>sederhana</a:t>
            </a:r>
            <a:r>
              <a:rPr lang="en-ID" sz="1400" dirty="0"/>
              <a:t>, </a:t>
            </a:r>
            <a:r>
              <a:rPr lang="en-ID" sz="1400" dirty="0" err="1"/>
              <a:t>laluSaya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Anda</a:t>
            </a:r>
            <a:r>
              <a:rPr lang="en-ID" sz="1400" dirty="0"/>
              <a:t> </a:t>
            </a: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Kontrak</a:t>
            </a:r>
            <a:r>
              <a:rPr lang="en-ID" sz="1400" dirty="0"/>
              <a:t> </a:t>
            </a:r>
            <a:r>
              <a:rPr lang="en-ID" sz="1400" dirty="0" err="1"/>
              <a:t>Cerdas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mengunci</a:t>
            </a:r>
            <a:r>
              <a:rPr lang="en-ID" sz="1400" dirty="0"/>
              <a:t> </a:t>
            </a:r>
            <a:r>
              <a:rPr lang="en-ID" sz="1400" dirty="0" err="1"/>
              <a:t>dana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penarikan</a:t>
            </a:r>
            <a:r>
              <a:rPr lang="en-ID" sz="1400" dirty="0"/>
              <a:t> yang </a:t>
            </a:r>
            <a:r>
              <a:rPr lang="en-ID" sz="1400" dirty="0" err="1"/>
              <a:t>diaktifkan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1.1 </a:t>
            </a:r>
            <a:r>
              <a:rPr lang="pt-BR" sz="1400" dirty="0"/>
              <a:t>Apa yang Anda ketahui di akhir lab</a:t>
            </a:r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	</a:t>
            </a:r>
            <a:r>
              <a:rPr lang="en-US" sz="1200" dirty="0" err="1" smtClean="0"/>
              <a:t>Memahami</a:t>
            </a:r>
            <a:r>
              <a:rPr lang="en-US" sz="1200" dirty="0" smtClean="0"/>
              <a:t> </a:t>
            </a:r>
            <a:r>
              <a:rPr lang="en-US" sz="1200" dirty="0" err="1"/>
              <a:t>Alamat</a:t>
            </a:r>
            <a:r>
              <a:rPr lang="en-US" sz="1200" dirty="0"/>
              <a:t> </a:t>
            </a:r>
            <a:r>
              <a:rPr lang="en-US" sz="1200" dirty="0" err="1"/>
              <a:t>Kontrak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msg</a:t>
            </a:r>
            <a:r>
              <a:rPr lang="en-US" sz="1200" dirty="0"/>
              <a:t> global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	</a:t>
            </a:r>
            <a:r>
              <a:rPr lang="en-US" sz="1200" dirty="0" err="1" smtClean="0"/>
              <a:t>Bagaimana</a:t>
            </a:r>
            <a:r>
              <a:rPr lang="en-US" sz="1200" dirty="0" smtClean="0"/>
              <a:t> </a:t>
            </a:r>
            <a:r>
              <a:rPr lang="en-US" sz="1200" dirty="0" err="1"/>
              <a:t>Kontrak</a:t>
            </a:r>
            <a:r>
              <a:rPr lang="en-US" sz="1200" dirty="0"/>
              <a:t> </a:t>
            </a:r>
            <a:r>
              <a:rPr lang="en-US" sz="1200" dirty="0" err="1"/>
              <a:t>Cerdas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Dana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	</a:t>
            </a:r>
            <a:r>
              <a:rPr lang="en-US" sz="1200" dirty="0" smtClean="0"/>
              <a:t>Cara </a:t>
            </a:r>
            <a:r>
              <a:rPr lang="en-US" sz="1200" dirty="0" err="1"/>
              <a:t>Mengirim</a:t>
            </a:r>
            <a:r>
              <a:rPr lang="en-US" sz="1200" dirty="0"/>
              <a:t> / </a:t>
            </a:r>
            <a:r>
              <a:rPr lang="en-US" sz="1200" dirty="0" err="1"/>
              <a:t>Menarik</a:t>
            </a:r>
            <a:r>
              <a:rPr lang="en-US" sz="1200" dirty="0"/>
              <a:t> Ether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Kontrak</a:t>
            </a:r>
            <a:r>
              <a:rPr lang="en-US" sz="1200" dirty="0"/>
              <a:t> </a:t>
            </a:r>
            <a:r>
              <a:rPr lang="en-US" sz="1200" dirty="0" err="1"/>
              <a:t>Cerdas</a:t>
            </a:r>
            <a:endParaRPr lang="en-US" sz="1200" dirty="0"/>
          </a:p>
          <a:p>
            <a:pPr marL="0" indent="0">
              <a:buNone/>
            </a:pPr>
            <a:r>
              <a:rPr lang="en-US" sz="1400" dirty="0"/>
              <a:t>1.2 </a:t>
            </a:r>
            <a:r>
              <a:rPr lang="en-US" sz="1400" dirty="0" err="1"/>
              <a:t>Prasyarat</a:t>
            </a:r>
            <a:r>
              <a:rPr lang="en-US" sz="1400" dirty="0"/>
              <a:t> -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: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Chrome </a:t>
            </a:r>
            <a:r>
              <a:rPr lang="en-US" sz="1200" dirty="0"/>
              <a:t>or Firefox browser. </a:t>
            </a:r>
            <a:endParaRPr lang="en-US" sz="1200" dirty="0" smtClean="0"/>
          </a:p>
          <a:p>
            <a:pPr lvl="1">
              <a:buFont typeface="+mj-lt"/>
              <a:buAutoNum type="arabicPeriod"/>
            </a:pPr>
            <a:r>
              <a:rPr lang="en-US" sz="1200" dirty="0" err="1" smtClean="0"/>
              <a:t>Koneksi</a:t>
            </a:r>
            <a:r>
              <a:rPr lang="en-US" sz="1200" dirty="0" smtClean="0"/>
              <a:t> Internet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 smtClean="0"/>
              <a:t>Sekitar</a:t>
            </a:r>
            <a:r>
              <a:rPr lang="en-US" sz="1200" dirty="0" smtClean="0"/>
              <a:t> 30 </a:t>
            </a:r>
            <a:r>
              <a:rPr lang="en-US" sz="1200" dirty="0" err="1" smtClean="0"/>
              <a:t>menit</a:t>
            </a:r>
            <a:r>
              <a:rPr lang="en-US" sz="1200" dirty="0" smtClean="0"/>
              <a:t> </a:t>
            </a:r>
            <a:r>
              <a:rPr lang="en-US" sz="1200" dirty="0" err="1" smtClean="0"/>
              <a:t>anda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378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23" y="239528"/>
            <a:ext cx="8534400" cy="1373141"/>
          </a:xfrm>
        </p:spPr>
        <p:txBody>
          <a:bodyPr/>
          <a:lstStyle/>
          <a:p>
            <a:r>
              <a:rPr lang="en-ID" dirty="0"/>
              <a:t>2</a:t>
            </a:r>
            <a:r>
              <a:rPr lang="en-ID" dirty="0" smtClean="0"/>
              <a:t>. Smart Contracts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74" y="1309255"/>
            <a:ext cx="11701751" cy="5324301"/>
          </a:xfrm>
        </p:spPr>
        <p:txBody>
          <a:bodyPr>
            <a:normAutofit/>
          </a:bodyPr>
          <a:lstStyle/>
          <a:p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. </a:t>
            </a:r>
            <a:r>
              <a:rPr lang="en-ID" dirty="0" err="1"/>
              <a:t>Buat</a:t>
            </a:r>
            <a:r>
              <a:rPr lang="en-ID" dirty="0"/>
              <a:t> file </a:t>
            </a:r>
            <a:r>
              <a:rPr lang="en-ID" dirty="0" err="1"/>
              <a:t>baru</a:t>
            </a:r>
            <a:r>
              <a:rPr lang="en-ID" dirty="0"/>
              <a:t> di Remix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tempel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 smtClean="0"/>
              <a:t>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 smtClean="0"/>
          </a:p>
          <a:p>
            <a:r>
              <a:rPr lang="en-ID" dirty="0" err="1"/>
              <a:t>uint</a:t>
            </a:r>
            <a:r>
              <a:rPr lang="en-ID" dirty="0"/>
              <a:t> public </a:t>
            </a:r>
            <a:r>
              <a:rPr lang="en-ID" dirty="0" err="1"/>
              <a:t>balanceReceived</a:t>
            </a:r>
            <a:r>
              <a:rPr lang="en-ID" dirty="0"/>
              <a:t> : </a:t>
            </a:r>
            <a:r>
              <a:rPr lang="en-ID" dirty="0" err="1"/>
              <a:t>sebuah</a:t>
            </a:r>
            <a:r>
              <a:rPr lang="en-ID" dirty="0"/>
              <a:t> variable public storage </a:t>
            </a:r>
            <a:r>
              <a:rPr lang="en-ID" dirty="0" err="1"/>
              <a:t>balanceRecived</a:t>
            </a:r>
            <a:r>
              <a:rPr lang="en-ID" dirty="0"/>
              <a:t> += </a:t>
            </a:r>
            <a:r>
              <a:rPr lang="en-ID" dirty="0" err="1"/>
              <a:t>msg.value</a:t>
            </a:r>
            <a:r>
              <a:rPr lang="en-ID" dirty="0"/>
              <a:t> : </a:t>
            </a:r>
            <a:r>
              <a:rPr lang="en-ID" dirty="0" err="1"/>
              <a:t>msg</a:t>
            </a:r>
            <a:r>
              <a:rPr lang="en-ID" dirty="0"/>
              <a:t>-object </a:t>
            </a:r>
            <a:r>
              <a:rPr lang="en-ID" dirty="0" err="1"/>
              <a:t>adalah</a:t>
            </a:r>
            <a:r>
              <a:rPr lang="en-ID" dirty="0"/>
              <a:t> object global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yang </a:t>
            </a:r>
            <a:r>
              <a:rPr lang="en-ID" dirty="0" err="1"/>
              <a:t>berlangsung</a:t>
            </a:r>
            <a:r>
              <a:rPr lang="en-ID" dirty="0"/>
              <a:t> function </a:t>
            </a:r>
            <a:r>
              <a:rPr lang="en-ID" dirty="0" err="1"/>
              <a:t>getBalance</a:t>
            </a:r>
            <a:r>
              <a:rPr lang="en-ID" dirty="0"/>
              <a:t>() public view returns(</a:t>
            </a:r>
            <a:r>
              <a:rPr lang="en-ID" dirty="0" err="1"/>
              <a:t>uint</a:t>
            </a:r>
            <a:r>
              <a:rPr lang="en-ID" dirty="0"/>
              <a:t>): view function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alter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(read-only)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address(this).balance : </a:t>
            </a:r>
            <a:r>
              <a:rPr lang="en-ID" dirty="0" err="1"/>
              <a:t>sabuah</a:t>
            </a:r>
            <a:r>
              <a:rPr lang="en-ID" dirty="0"/>
              <a:t> variable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property yang </a:t>
            </a:r>
            <a:r>
              <a:rPr lang="en-ID" dirty="0" err="1"/>
              <a:t>disebut</a:t>
            </a:r>
            <a:r>
              <a:rPr lang="en-ID" dirty="0"/>
              <a:t> .balance yang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ether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38" y="1927179"/>
            <a:ext cx="475363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5783"/>
            <a:ext cx="8534400" cy="1507067"/>
          </a:xfrm>
        </p:spPr>
        <p:txBody>
          <a:bodyPr/>
          <a:lstStyle/>
          <a:p>
            <a:r>
              <a:rPr lang="en-ID" dirty="0" smtClean="0"/>
              <a:t>3. </a:t>
            </a:r>
            <a:r>
              <a:rPr lang="en-ID" dirty="0" err="1"/>
              <a:t>Mendeploy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98" y="1808019"/>
            <a:ext cx="7994277" cy="4892039"/>
          </a:xfrm>
        </p:spPr>
        <p:txBody>
          <a:bodyPr/>
          <a:lstStyle/>
          <a:p>
            <a:r>
              <a:rPr lang="en-ID" dirty="0" err="1" smtClean="0"/>
              <a:t>Pertama</a:t>
            </a:r>
            <a:r>
              <a:rPr lang="en-ID" dirty="0" smtClean="0"/>
              <a:t>-tama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mendeploy</a:t>
            </a:r>
            <a:r>
              <a:rPr lang="en-ID" dirty="0"/>
              <a:t> smart contract </a:t>
            </a:r>
            <a:r>
              <a:rPr lang="en-ID" dirty="0" err="1"/>
              <a:t>kita</a:t>
            </a:r>
            <a:r>
              <a:rPr lang="en-ID" dirty="0"/>
              <a:t>.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daru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ether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balance ether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smart contract. </a:t>
            </a:r>
            <a:endParaRPr lang="en-ID" dirty="0" smtClean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smtClean="0"/>
              <a:t>• </a:t>
            </a:r>
            <a:r>
              <a:rPr lang="en-ID" dirty="0" err="1"/>
              <a:t>Mendeploy</a:t>
            </a:r>
            <a:r>
              <a:rPr lang="en-ID" dirty="0"/>
              <a:t> Smart Contract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smtClean="0"/>
              <a:t>Deploy </a:t>
            </a:r>
            <a:r>
              <a:rPr lang="en-ID" dirty="0"/>
              <a:t>and Run </a:t>
            </a:r>
            <a:r>
              <a:rPr lang="en-ID" dirty="0" smtClean="0"/>
              <a:t>	Transaction</a:t>
            </a:r>
          </a:p>
          <a:p>
            <a:pPr marL="0" indent="0">
              <a:buNone/>
            </a:pPr>
            <a:r>
              <a:rPr lang="en-ID" dirty="0"/>
              <a:t>	 </a:t>
            </a:r>
            <a:r>
              <a:rPr lang="en-ID" dirty="0" err="1"/>
              <a:t>Pada</a:t>
            </a:r>
            <a:r>
              <a:rPr lang="en-ID" dirty="0"/>
              <a:t> tab terminal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status deploy smart contract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8" y="5110596"/>
            <a:ext cx="8235346" cy="69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088" y="1703915"/>
            <a:ext cx="229381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smart contract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terdeploy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tab deployed contracts</a:t>
            </a:r>
          </a:p>
          <a:p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52" y="1390809"/>
            <a:ext cx="268247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9406"/>
            <a:ext cx="8534400" cy="1115446"/>
          </a:xfrm>
        </p:spPr>
        <p:txBody>
          <a:bodyPr>
            <a:normAutofit fontScale="90000"/>
          </a:bodyPr>
          <a:lstStyle/>
          <a:p>
            <a:r>
              <a:rPr lang="en-ID" dirty="0"/>
              <a:t>3.2 </a:t>
            </a:r>
            <a:r>
              <a:rPr lang="en-ID" dirty="0" err="1"/>
              <a:t>Mengirim</a:t>
            </a:r>
            <a:r>
              <a:rPr lang="en-ID" dirty="0"/>
              <a:t> Ether </a:t>
            </a:r>
            <a:r>
              <a:rPr lang="en-ID" dirty="0" err="1"/>
              <a:t>ke</a:t>
            </a:r>
            <a:r>
              <a:rPr lang="en-ID" dirty="0"/>
              <a:t> Smart Contract 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90" y="985059"/>
            <a:ext cx="8534400" cy="4825538"/>
          </a:xfrm>
        </p:spPr>
        <p:txBody>
          <a:bodyPr anchor="t">
            <a:normAutofit fontScale="92500" lnSpcReduction="10000"/>
          </a:bodyPr>
          <a:lstStyle/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ether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Smart Contract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memasukan</a:t>
            </a:r>
            <a:r>
              <a:rPr lang="en-ID" dirty="0"/>
              <a:t> value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Ethereum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 </a:t>
            </a:r>
            <a:r>
              <a:rPr lang="en-ID" dirty="0" err="1"/>
              <a:t>Pertama</a:t>
            </a:r>
            <a:r>
              <a:rPr lang="en-ID" dirty="0"/>
              <a:t> scroll </a:t>
            </a:r>
            <a:r>
              <a:rPr lang="en-ID" dirty="0" err="1"/>
              <a:t>keatas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value 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rubah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value </a:t>
            </a:r>
            <a:r>
              <a:rPr lang="en-ID" dirty="0" err="1"/>
              <a:t>menjadi</a:t>
            </a:r>
            <a:r>
              <a:rPr lang="en-ID" dirty="0"/>
              <a:t> 1 </a:t>
            </a:r>
            <a:r>
              <a:rPr lang="en-ID" dirty="0" err="1"/>
              <a:t>dan</a:t>
            </a:r>
            <a:r>
              <a:rPr lang="en-ID" dirty="0"/>
              <a:t> ‘</a:t>
            </a:r>
            <a:r>
              <a:rPr lang="en-ID" dirty="0" err="1"/>
              <a:t>wei</a:t>
            </a:r>
            <a:r>
              <a:rPr lang="en-ID" dirty="0"/>
              <a:t>’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smtClean="0"/>
              <a:t>ether</a:t>
            </a:r>
          </a:p>
          <a:p>
            <a:r>
              <a:rPr lang="en-ID" dirty="0" err="1"/>
              <a:t>Lalu</a:t>
            </a:r>
            <a:r>
              <a:rPr lang="en-ID" dirty="0"/>
              <a:t> scroll </a:t>
            </a:r>
            <a:r>
              <a:rPr lang="en-ID" dirty="0" err="1"/>
              <a:t>kebawah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deployed contract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merah</a:t>
            </a:r>
            <a:r>
              <a:rPr lang="en-ID" dirty="0"/>
              <a:t> “</a:t>
            </a:r>
            <a:r>
              <a:rPr lang="en-ID" dirty="0" err="1"/>
              <a:t>receiveMoney</a:t>
            </a:r>
            <a:r>
              <a:rPr lang="en-ID" dirty="0" smtClean="0"/>
              <a:t>”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pPr marL="0" indent="0">
              <a:buNone/>
            </a:pPr>
            <a:endParaRPr lang="en-ID" dirty="0" smtClean="0"/>
          </a:p>
          <a:p>
            <a:r>
              <a:rPr lang="fi-FI" dirty="0"/>
              <a:t>Pada kolom terminal kita dapat lihat keberhasilan dari transaksi kita</a:t>
            </a:r>
            <a:endParaRPr lang="en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81" y="2851983"/>
            <a:ext cx="2361559" cy="198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89" y="2638221"/>
            <a:ext cx="2188951" cy="2411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09" y="5829791"/>
            <a:ext cx="8173297" cy="6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6" y="0"/>
            <a:ext cx="8534400" cy="1507067"/>
          </a:xfrm>
        </p:spPr>
        <p:txBody>
          <a:bodyPr/>
          <a:lstStyle/>
          <a:p>
            <a:r>
              <a:rPr lang="en-ID" dirty="0"/>
              <a:t>3.3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di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1 Ether </a:t>
            </a:r>
            <a:r>
              <a:rPr lang="en-ID" dirty="0" err="1"/>
              <a:t>atau</a:t>
            </a:r>
            <a:r>
              <a:rPr lang="en-ID" dirty="0"/>
              <a:t> 10^18 Wei </a:t>
            </a:r>
            <a:r>
              <a:rPr lang="en-ID" dirty="0" err="1"/>
              <a:t>ke</a:t>
            </a:r>
            <a:r>
              <a:rPr lang="en-ID" dirty="0"/>
              <a:t> address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smartcontract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“</a:t>
            </a:r>
            <a:r>
              <a:rPr lang="en-ID" dirty="0" err="1"/>
              <a:t>balanceReceive</a:t>
            </a:r>
            <a:r>
              <a:rPr lang="en-ID" dirty="0"/>
              <a:t>”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total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“</a:t>
            </a:r>
            <a:r>
              <a:rPr lang="en-ID" dirty="0" err="1"/>
              <a:t>getBalance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63" y="3410641"/>
            <a:ext cx="311511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68" y="505536"/>
            <a:ext cx="8534400" cy="1507067"/>
          </a:xfrm>
        </p:spPr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Menarik</a:t>
            </a:r>
            <a:r>
              <a:rPr lang="en-ID" dirty="0" smtClean="0"/>
              <a:t> </a:t>
            </a:r>
            <a:r>
              <a:rPr lang="en-ID" dirty="0"/>
              <a:t>Ether </a:t>
            </a:r>
            <a:r>
              <a:rPr lang="en-ID" dirty="0" err="1"/>
              <a:t>dari</a:t>
            </a:r>
            <a:r>
              <a:rPr lang="en-ID" dirty="0"/>
              <a:t> 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68" y="1799705"/>
            <a:ext cx="8534400" cy="4709160"/>
          </a:xfrm>
        </p:spPr>
        <p:txBody>
          <a:bodyPr anchor="t"/>
          <a:lstStyle/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Ether </a:t>
            </a:r>
            <a:r>
              <a:rPr lang="en-ID" dirty="0" err="1"/>
              <a:t>dari</a:t>
            </a:r>
            <a:r>
              <a:rPr lang="en-ID" dirty="0"/>
              <a:t> address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line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penarikan</a:t>
            </a:r>
            <a:r>
              <a:rPr lang="en-ID" dirty="0"/>
              <a:t> ether.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smtClean="0"/>
              <a:t>smart contract </a:t>
            </a:r>
            <a:r>
              <a:rPr lang="en-ID" dirty="0"/>
              <a:t>yang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 smtClean="0"/>
              <a:t>.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intuk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smart contract </a:t>
            </a:r>
            <a:r>
              <a:rPr lang="en-ID" dirty="0" err="1"/>
              <a:t>ke</a:t>
            </a:r>
            <a:r>
              <a:rPr lang="en-ID" dirty="0"/>
              <a:t> orang yang </a:t>
            </a:r>
            <a:r>
              <a:rPr lang="en-ID" dirty="0" err="1"/>
              <a:t>diberinama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withdrawMoney</a:t>
            </a:r>
            <a:r>
              <a:rPr lang="en-ID" dirty="0" smtClean="0"/>
              <a:t>()”. Deploy </a:t>
            </a:r>
            <a:r>
              <a:rPr lang="en-ID" dirty="0"/>
              <a:t>Smart Contract yang </a:t>
            </a:r>
            <a:r>
              <a:rPr lang="en-ID" dirty="0" err="1" smtClean="0"/>
              <a:t>terbaru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 </a:t>
            </a:r>
            <a:r>
              <a:rPr lang="en-ID" dirty="0" err="1" smtClean="0"/>
              <a:t>sebelumnya</a:t>
            </a:r>
            <a:r>
              <a:rPr lang="en-ID" dirty="0" smtClean="0"/>
              <a:t>,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kirim</a:t>
            </a:r>
            <a:r>
              <a:rPr lang="en-ID" dirty="0" smtClean="0"/>
              <a:t> 1 ether </a:t>
            </a:r>
            <a:r>
              <a:rPr lang="en-ID" dirty="0" err="1" smtClean="0"/>
              <a:t>ke</a:t>
            </a:r>
            <a:r>
              <a:rPr lang="en-ID" dirty="0" smtClean="0"/>
              <a:t> smart contract.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29" y="3170786"/>
            <a:ext cx="40201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1092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Wingdings 3</vt:lpstr>
      <vt:lpstr>Slice</vt:lpstr>
      <vt:lpstr>UTS BLOCKCHAIN</vt:lpstr>
      <vt:lpstr>LAB 1 - Deposit/Withdraw Ether</vt:lpstr>
      <vt:lpstr>1.LAB: Deposit/Withdraw Ether</vt:lpstr>
      <vt:lpstr>2. Smart Contracts</vt:lpstr>
      <vt:lpstr>3. Mendeploy dan Menggunakan Smart Contract</vt:lpstr>
      <vt:lpstr>PowerPoint Presentation</vt:lpstr>
      <vt:lpstr>3.2 Mengirim Ether ke Smart Contract  </vt:lpstr>
      <vt:lpstr>3.3 Cek Saldo di Smart Contract</vt:lpstr>
      <vt:lpstr>4. Menarik Ether dari Smart Contract</vt:lpstr>
      <vt:lpstr>4.2 Menarik Saldo dari Smart Contract</vt:lpstr>
      <vt:lpstr>5 Menarik Saldo ke Akun Spesifik</vt:lpstr>
      <vt:lpstr>6. Penguncian Pengambilan Saldo</vt:lpstr>
      <vt:lpstr>LAB 2 – Shared Wallet</vt:lpstr>
      <vt:lpstr>1. Lab: Shared Wallet</vt:lpstr>
      <vt:lpstr>Mendifinisikan Smart Contract </vt:lpstr>
      <vt:lpstr>3 Pemissions: Mengizinkan</vt:lpstr>
      <vt:lpstr>4. Menggukan Kembali kontrak dari OpenZeppllin</vt:lpstr>
      <vt:lpstr>5. Permission: Menambahkan Pengeluaran untuk Roles Luar</vt:lpstr>
      <vt:lpstr>6. Improve/Fix Pengeluaran Guna Menghindari Double Spending</vt:lpstr>
      <vt:lpstr>7. Improve Struktur Smart Contract</vt:lpstr>
      <vt:lpstr>8. Menambahkan Event di Dalam Allowance Smart Contract</vt:lpstr>
      <vt:lpstr>9. Menambahkan Event didalam kontrak sharedwallet</vt:lpstr>
      <vt:lpstr>10. Menambahkan Library SafeMath untuk Operasi Aritmatik</vt:lpstr>
      <vt:lpstr>PowerPoint Presentation</vt:lpstr>
      <vt:lpstr>11. Menghapus dari fungsi “Renounce Ownership”</vt:lpstr>
      <vt:lpstr>12. Memindahkan Smart Contract Menjadi File yang Terpisah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BLOCKCHAIN</dc:title>
  <dc:creator>MUHAMMAD ARIYANTA TRIPUTRO</dc:creator>
  <cp:lastModifiedBy>MUHAMMAD ARIYANTA TRIPUTRO</cp:lastModifiedBy>
  <cp:revision>10</cp:revision>
  <dcterms:created xsi:type="dcterms:W3CDTF">2022-04-22T14:49:19Z</dcterms:created>
  <dcterms:modified xsi:type="dcterms:W3CDTF">2022-04-22T16:38:27Z</dcterms:modified>
</cp:coreProperties>
</file>