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3" autoAdjust="0"/>
    <p:restoredTop sz="94660"/>
  </p:normalViewPr>
  <p:slideViewPr>
    <p:cSldViewPr snapToGrid="0">
      <p:cViewPr varScale="1">
        <p:scale>
          <a:sx n="73" d="100"/>
          <a:sy n="73" d="100"/>
        </p:scale>
        <p:origin x="4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7/9/2022</a:t>
            </a:fld>
            <a:endParaRPr lang="en-US" dirty="0"/>
          </a:p>
        </p:txBody>
      </p:sp>
      <p:sp>
        <p:nvSpPr>
          <p:cNvPr id="5" name="Footer Placeholder 4"/>
          <p:cNvSpPr>
            <a:spLocks noGrp="1"/>
          </p:cNvSpPr>
          <p:nvPr>
            <p:ph type="ftr" sz="quarter" idx="11"/>
          </p:nvPr>
        </p:nvSpPr>
        <p:spPr/>
        <p:txBody>
          <a:bodyPr/>
          <a:lstStyle/>
          <a:p>
            <a:endParaRPr lang="en-US" dirty="0">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08870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7/9/2022</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1990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7/9/2022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82965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7/9/2022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54946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7/9/2022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99875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A37D6D71-8B28-4ED6-B932-04B197003D23}" type="datetimeFigureOut">
              <a:rPr lang="en-US" smtClean="0"/>
              <a:pPr algn="r"/>
              <a:t>7/9/2022</a:t>
            </a:fld>
            <a:endParaRPr lang="en-US" spc="50" dirty="0"/>
          </a:p>
        </p:txBody>
      </p:sp>
      <p:sp>
        <p:nvSpPr>
          <p:cNvPr id="4"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29815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A37D6D71-8B28-4ED6-B932-04B197003D23}" type="datetimeFigureOut">
              <a:rPr lang="en-US" smtClean="0"/>
              <a:pPr algn="r"/>
              <a:t>7/9/2022</a:t>
            </a:fld>
            <a:endParaRPr lang="en-US" spc="50" dirty="0"/>
          </a:p>
        </p:txBody>
      </p:sp>
      <p:sp>
        <p:nvSpPr>
          <p:cNvPr id="4"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18587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7/9/2022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35332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7/9/2022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39695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7/9/2022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85090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7/9/2022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57070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7/9/2022</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99368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7/9/2022</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69325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algn="r"/>
            <a:fld id="{A37D6D71-8B28-4ED6-B932-04B197003D23}" type="datetimeFigureOut">
              <a:rPr lang="en-US" smtClean="0"/>
              <a:pPr algn="r"/>
              <a:t>7/9/2022</a:t>
            </a:fld>
            <a:endParaRPr lang="en-US" dirty="0"/>
          </a:p>
        </p:txBody>
      </p:sp>
      <p:sp>
        <p:nvSpPr>
          <p:cNvPr id="5" name="Footer Placeholder 3"/>
          <p:cNvSpPr>
            <a:spLocks noGrp="1"/>
          </p:cNvSpPr>
          <p:nvPr>
            <p:ph type="ftr" sz="quarter" idx="11"/>
          </p:nvPr>
        </p:nvSpPr>
        <p:spPr/>
        <p:txBody>
          <a:bodyPr/>
          <a:lstStyle/>
          <a:p>
            <a:endParaRPr lang="en-US" dirty="0">
              <a:solidFill>
                <a:schemeClr val="tx1"/>
              </a:solidFill>
            </a:endParaRPr>
          </a:p>
        </p:txBody>
      </p:sp>
      <p:sp>
        <p:nvSpPr>
          <p:cNvPr id="6"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59481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gn="r"/>
            <a:fld id="{A37D6D71-8B28-4ED6-B932-04B197003D23}" type="datetimeFigureOut">
              <a:rPr lang="en-US" smtClean="0"/>
              <a:pPr algn="r"/>
              <a:t>7/9/2022</a:t>
            </a:fld>
            <a:endParaRPr lang="en-US" dirty="0"/>
          </a:p>
        </p:txBody>
      </p:sp>
      <p:sp>
        <p:nvSpPr>
          <p:cNvPr id="5" name="Footer Placeholder 2"/>
          <p:cNvSpPr>
            <a:spLocks noGrp="1"/>
          </p:cNvSpPr>
          <p:nvPr>
            <p:ph type="ftr" sz="quarter" idx="11"/>
          </p:nvPr>
        </p:nvSpPr>
        <p:spPr/>
        <p:txBody>
          <a:bodyPr/>
          <a:lstStyle/>
          <a:p>
            <a:endParaRPr lang="en-US" dirty="0">
              <a:solidFill>
                <a:schemeClr val="tx1"/>
              </a:solidFill>
            </a:endParaRPr>
          </a:p>
        </p:txBody>
      </p:sp>
      <p:sp>
        <p:nvSpPr>
          <p:cNvPr id="6"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2216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lgn="r"/>
            <a:fld id="{A37D6D71-8B28-4ED6-B932-04B197003D23}" type="datetimeFigureOut">
              <a:rPr lang="en-US" smtClean="0"/>
              <a:pPr algn="r"/>
              <a:t>7/9/2022</a:t>
            </a:fld>
            <a:endParaRPr lang="en-US" dirty="0"/>
          </a:p>
        </p:txBody>
      </p:sp>
      <p:sp>
        <p:nvSpPr>
          <p:cNvPr id="5" name="Footer Placeholder 5"/>
          <p:cNvSpPr>
            <a:spLocks noGrp="1"/>
          </p:cNvSpPr>
          <p:nvPr>
            <p:ph type="ftr" sz="quarter" idx="11"/>
          </p:nvPr>
        </p:nvSpPr>
        <p:spPr/>
        <p:txBody>
          <a:bodyPr/>
          <a:lstStyle/>
          <a:p>
            <a:endParaRPr lang="en-US" dirty="0">
              <a:solidFill>
                <a:schemeClr val="tx1"/>
              </a:solidFill>
            </a:endParaRPr>
          </a:p>
        </p:txBody>
      </p:sp>
      <p:sp>
        <p:nvSpPr>
          <p:cNvPr id="6"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79780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7/9/2022</a:t>
            </a:fld>
            <a:endParaRPr lang="en-US" dirty="0"/>
          </a:p>
        </p:txBody>
      </p:sp>
      <p:sp>
        <p:nvSpPr>
          <p:cNvPr id="6" name="Footer Placeholder 5"/>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08914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gn="r"/>
            <a:fld id="{A37D6D71-8B28-4ED6-B932-04B197003D23}" type="datetimeFigureOut">
              <a:rPr lang="en-US" smtClean="0"/>
              <a:pPr algn="r"/>
              <a:t>7/9/2022</a:t>
            </a:fld>
            <a:endParaRPr lang="en-US" spc="50"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spc="50"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77492693"/>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e crashing underwater">
            <a:extLst>
              <a:ext uri="{FF2B5EF4-FFF2-40B4-BE49-F238E27FC236}">
                <a16:creationId xmlns:a16="http://schemas.microsoft.com/office/drawing/2014/main" id="{19AD42BE-926F-74B2-7FCE-4AD4BE834956}"/>
              </a:ext>
            </a:extLst>
          </p:cNvPr>
          <p:cNvPicPr>
            <a:picLocks noChangeAspect="1"/>
          </p:cNvPicPr>
          <p:nvPr/>
        </p:nvPicPr>
        <p:blipFill rotWithShape="1">
          <a:blip r:embed="rId2">
            <a:alphaModFix amt="6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A194A433-4DA3-8B91-95E7-8AAA72A5B118}"/>
              </a:ext>
            </a:extLst>
          </p:cNvPr>
          <p:cNvSpPr>
            <a:spLocks noGrp="1"/>
          </p:cNvSpPr>
          <p:nvPr>
            <p:ph type="ctrTitle"/>
          </p:nvPr>
        </p:nvSpPr>
        <p:spPr/>
        <p:txBody>
          <a:bodyPr anchor="b">
            <a:normAutofit/>
          </a:bodyPr>
          <a:lstStyle/>
          <a:p>
            <a:r>
              <a:rPr lang="en-US" b="0" i="0" dirty="0">
                <a:effectLst/>
                <a:latin typeface="Roboto" panose="02000000000000000000" pitchFamily="2" charset="0"/>
              </a:rPr>
              <a:t>Blockchain Basics</a:t>
            </a:r>
            <a:endParaRPr lang="en-US" dirty="0"/>
          </a:p>
        </p:txBody>
      </p:sp>
      <p:sp>
        <p:nvSpPr>
          <p:cNvPr id="3" name="Subtitle 2">
            <a:extLst>
              <a:ext uri="{FF2B5EF4-FFF2-40B4-BE49-F238E27FC236}">
                <a16:creationId xmlns:a16="http://schemas.microsoft.com/office/drawing/2014/main" id="{A1316D04-1BA9-555B-C8FB-EF4BD39B372D}"/>
              </a:ext>
            </a:extLst>
          </p:cNvPr>
          <p:cNvSpPr>
            <a:spLocks noGrp="1"/>
          </p:cNvSpPr>
          <p:nvPr>
            <p:ph type="subTitle" idx="1"/>
          </p:nvPr>
        </p:nvSpPr>
        <p:spPr/>
        <p:txBody>
          <a:bodyPr anchor="t">
            <a:normAutofit/>
          </a:bodyPr>
          <a:lstStyle/>
          <a:p>
            <a:endParaRPr lang="en-US" dirty="0">
              <a:solidFill>
                <a:schemeClr val="tx1"/>
              </a:solidFill>
            </a:endParaRPr>
          </a:p>
        </p:txBody>
      </p:sp>
    </p:spTree>
    <p:extLst>
      <p:ext uri="{BB962C8B-B14F-4D97-AF65-F5344CB8AC3E}">
        <p14:creationId xmlns:p14="http://schemas.microsoft.com/office/powerpoint/2010/main" val="27433446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7765-FF3A-31D7-1E61-9AB5E7C6E09C}"/>
              </a:ext>
            </a:extLst>
          </p:cNvPr>
          <p:cNvSpPr>
            <a:spLocks noGrp="1"/>
          </p:cNvSpPr>
          <p:nvPr>
            <p:ph type="title"/>
          </p:nvPr>
        </p:nvSpPr>
        <p:spPr/>
        <p:txBody>
          <a:bodyPr/>
          <a:lstStyle/>
          <a:p>
            <a:r>
              <a:rPr lang="en-US" dirty="0"/>
              <a:t>Bitcoin</a:t>
            </a:r>
          </a:p>
        </p:txBody>
      </p:sp>
      <p:sp>
        <p:nvSpPr>
          <p:cNvPr id="3" name="Content Placeholder 2">
            <a:extLst>
              <a:ext uri="{FF2B5EF4-FFF2-40B4-BE49-F238E27FC236}">
                <a16:creationId xmlns:a16="http://schemas.microsoft.com/office/drawing/2014/main" id="{2056F967-BC15-F6C8-7289-CCEB66456F04}"/>
              </a:ext>
            </a:extLst>
          </p:cNvPr>
          <p:cNvSpPr>
            <a:spLocks noGrp="1"/>
          </p:cNvSpPr>
          <p:nvPr>
            <p:ph idx="1"/>
          </p:nvPr>
        </p:nvSpPr>
        <p:spPr/>
        <p:txBody>
          <a:bodyPr/>
          <a:lstStyle/>
          <a:p>
            <a:r>
              <a:rPr lang="id-ID" sz="1800" dirty="0">
                <a:effectLst/>
                <a:latin typeface="Calibri" panose="020F0502020204030204" pitchFamily="34" charset="0"/>
                <a:ea typeface="Calibri" panose="020F0502020204030204" pitchFamily="34" charset="0"/>
                <a:cs typeface="Times New Roman" panose="02020603050405020304" pitchFamily="18" charset="0"/>
              </a:rPr>
              <a:t>Bitcoin adalah salah satu protokol pertama yang menggunakan teknologi revolusioner yang disebut blockchain ini. Buku putih Bitcoin dibuat oleh pseudo anonim Satoshi Nakamoto, dan menguraikan bagaimana Bitcoin dapat melakukan transaksi peer to peer.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id-ID" sz="1800" dirty="0">
                <a:effectLst/>
                <a:latin typeface="Calibri" panose="020F0502020204030204" pitchFamily="34" charset="0"/>
                <a:ea typeface="Calibri" panose="020F0502020204030204" pitchFamily="34" charset="0"/>
                <a:cs typeface="Times New Roman" panose="02020603050405020304" pitchFamily="18" charset="0"/>
              </a:rPr>
              <a:t>Pengembang Bitcoin memandang Bitcoin sebagai penyimpan nilai versus Aetherium, pengembang memandang Aetherium sebagai penyimpan nilai dan utilitas untuk memfasilitasi perjanjian terdesentralisasi in</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r>
              <a:rPr lang="id-ID" sz="1800" dirty="0">
                <a:effectLst/>
                <a:latin typeface="Calibri" panose="020F0502020204030204" pitchFamily="34" charset="0"/>
                <a:ea typeface="Calibri" panose="020F0502020204030204" pitchFamily="34" charset="0"/>
                <a:cs typeface="Times New Roman" panose="02020603050405020304" pitchFamily="18" charset="0"/>
              </a:rPr>
              <a:t>Sekarang, kontrak pintar di blockchain saja benar-benar luar biasa. Namun, mereka datang dengan masalah besar. Jika kita ingin perjanjian digital ini menggantikan perjanjian dalam kehidupan kita sehari-hari, mereka mungkin akan membutuhkan data dari blockchain dunia nyata sendiri yang sebenarnya tidak dapat berinteraksi dengan dan tidak dapat membaca atau mendengarkan data dari dunia nyata. Inilah yang dikenal sebagai masalah Oracle.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831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B7249-F439-93CB-79D7-D77417BB29CC}"/>
              </a:ext>
            </a:extLst>
          </p:cNvPr>
          <p:cNvSpPr>
            <a:spLocks noGrp="1"/>
          </p:cNvSpPr>
          <p:nvPr>
            <p:ph type="title"/>
          </p:nvPr>
        </p:nvSpPr>
        <p:spPr/>
        <p:txBody>
          <a:bodyPr/>
          <a:lstStyle/>
          <a:p>
            <a:r>
              <a:rPr lang="en-US" dirty="0"/>
              <a:t>Oracle</a:t>
            </a:r>
          </a:p>
        </p:txBody>
      </p:sp>
      <p:sp>
        <p:nvSpPr>
          <p:cNvPr id="3" name="Content Placeholder 2">
            <a:extLst>
              <a:ext uri="{FF2B5EF4-FFF2-40B4-BE49-F238E27FC236}">
                <a16:creationId xmlns:a16="http://schemas.microsoft.com/office/drawing/2014/main" id="{17694A40-5F7C-6728-4CA0-FCF4B8D4C117}"/>
              </a:ext>
            </a:extLst>
          </p:cNvPr>
          <p:cNvSpPr>
            <a:spLocks noGrp="1"/>
          </p:cNvSpPr>
          <p:nvPr>
            <p:ph idx="1"/>
          </p:nvPr>
        </p:nvSpPr>
        <p:spPr>
          <a:xfrm>
            <a:off x="960120" y="2587752"/>
            <a:ext cx="10268712" cy="3952434"/>
          </a:xfrm>
        </p:spPr>
        <p:txBody>
          <a:bodyPr>
            <a:normAutofit fontScale="92500" lnSpcReduction="20000"/>
          </a:bodyPr>
          <a:lstStyle/>
          <a:p>
            <a:r>
              <a:rPr lang="id-ID" sz="2400" dirty="0">
                <a:effectLst/>
                <a:latin typeface="Calibri" panose="020F0502020204030204" pitchFamily="34" charset="0"/>
                <a:ea typeface="Calibri" panose="020F0502020204030204" pitchFamily="34" charset="0"/>
                <a:cs typeface="Times New Roman" panose="02020603050405020304" pitchFamily="18" charset="0"/>
              </a:rPr>
              <a:t>Oracle adalah perangkat apa pun yang mengirimkan data ke blockchain terdesentralisasi ini atau menjalankan komputasi eksternal. Namun, jika kami ingin aplikasi kami tetap benar-benar terdesentralisasi, kami tidak dapat bekerja dengan satu Oracle atau satu penyedia data atau satu sumber yang menjalankan komputasi eksternal ini. Jadi kita membutuhkan jaringan Oracle yang terdesentralisasi. Mirip dengan jaringan blockchain terdesentralisasi kami, Anda menggunakan logika rantai akan terdesentralisasi, tetapi Anda juga perlu data off chain dan komputasi Anda didesentralisasi, menggabungkan ini pada logika terdesentralisasi rantai. Dengan off chain ini, data terdesentralisasi dan komputasi terdesentralisasi menimbulkan sesuatu yang disebut kontrak pintar hibrida. Dan sebagian besar protokol terbesar yang berinteraksi dengan kita saat ini adalah beberapa jenis kontrak pintar hybrid atau berinteraksi dengan kontrak pintar hybrid. Sampai batas tertentu, di sinilah rantai protokol berperan. </a:t>
            </a:r>
            <a:endParaRPr lang="en-US" sz="2800" dirty="0"/>
          </a:p>
        </p:txBody>
      </p:sp>
    </p:spTree>
    <p:extLst>
      <p:ext uri="{BB962C8B-B14F-4D97-AF65-F5344CB8AC3E}">
        <p14:creationId xmlns:p14="http://schemas.microsoft.com/office/powerpoint/2010/main" val="134951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6E30-AD67-10AD-81E0-C745308C13B5}"/>
              </a:ext>
            </a:extLst>
          </p:cNvPr>
          <p:cNvSpPr>
            <a:spLocks noGrp="1"/>
          </p:cNvSpPr>
          <p:nvPr>
            <p:ph type="title"/>
          </p:nvPr>
        </p:nvSpPr>
        <p:spPr/>
        <p:txBody>
          <a:bodyPr/>
          <a:lstStyle/>
          <a:p>
            <a:r>
              <a:rPr lang="en-US" dirty="0" err="1"/>
              <a:t>chainlink</a:t>
            </a:r>
            <a:r>
              <a:rPr lang="en-US" dirty="0"/>
              <a:t> </a:t>
            </a:r>
          </a:p>
        </p:txBody>
      </p:sp>
      <p:sp>
        <p:nvSpPr>
          <p:cNvPr id="3" name="Content Placeholder 2">
            <a:extLst>
              <a:ext uri="{FF2B5EF4-FFF2-40B4-BE49-F238E27FC236}">
                <a16:creationId xmlns:a16="http://schemas.microsoft.com/office/drawing/2014/main" id="{80970C7C-3EE5-656A-E2BB-5252ED48A694}"/>
              </a:ext>
            </a:extLst>
          </p:cNvPr>
          <p:cNvSpPr>
            <a:spLocks noGrp="1"/>
          </p:cNvSpPr>
          <p:nvPr>
            <p:ph idx="1"/>
          </p:nvPr>
        </p:nvSpPr>
        <p:spPr/>
        <p:txBody>
          <a:bodyPr>
            <a:normAutofit fontScale="92500"/>
          </a:bodyPr>
          <a:lstStyle/>
          <a:p>
            <a:r>
              <a:rPr lang="id-ID" sz="2800" dirty="0">
                <a:effectLst/>
                <a:latin typeface="Calibri" panose="020F0502020204030204" pitchFamily="34" charset="0"/>
                <a:ea typeface="Calibri" panose="020F0502020204030204" pitchFamily="34" charset="0"/>
                <a:cs typeface="Times New Roman" panose="02020603050405020304" pitchFamily="18" charset="0"/>
              </a:rPr>
              <a:t>chainlink adalah jaringan Oracle terdesentralisasi yang paling populer dan kuat adalah salah satu yang akan kita fokuskan untuk kursus ini juga. chainlink juga agnostik blockchain. Jadi untuk bekerja pada Aetherium, longsoran salju, Polygon Solana Terra, atau benar-benar blockchain lain di luar sana. Sekarang, sepanjang kursus ini, Anda akan mendengar istilah DAP atau Protokol terdesentralisasi, atau Protokol kontrak pintar, atau aplikasi terdesentralisasi. Dan mereka semua memiliki arti yang sama. Aplikasi terdesentralisasi biasanya merupakan kombinasi </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id-ID" sz="2800" dirty="0">
                <a:effectLst/>
                <a:latin typeface="Calibri" panose="020F0502020204030204" pitchFamily="34" charset="0"/>
                <a:ea typeface="Calibri" panose="020F0502020204030204" pitchFamily="34" charset="0"/>
                <a:cs typeface="Times New Roman" panose="02020603050405020304" pitchFamily="18" charset="0"/>
              </a:rPr>
              <a:t>dari banyak kontrak pintar. </a:t>
            </a:r>
            <a:endParaRPr lang="en-US" sz="3600" dirty="0"/>
          </a:p>
        </p:txBody>
      </p:sp>
    </p:spTree>
    <p:extLst>
      <p:ext uri="{BB962C8B-B14F-4D97-AF65-F5344CB8AC3E}">
        <p14:creationId xmlns:p14="http://schemas.microsoft.com/office/powerpoint/2010/main" val="1418769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79E5-DFBF-25D1-E851-CCA13B37A2DC}"/>
              </a:ext>
            </a:extLst>
          </p:cNvPr>
          <p:cNvSpPr>
            <a:spLocks noGrp="1"/>
          </p:cNvSpPr>
          <p:nvPr>
            <p:ph type="title"/>
          </p:nvPr>
        </p:nvSpPr>
        <p:spPr/>
        <p:txBody>
          <a:bodyPr/>
          <a:lstStyle/>
          <a:p>
            <a:r>
              <a:rPr lang="en-US" dirty="0"/>
              <a:t>DOW</a:t>
            </a:r>
          </a:p>
        </p:txBody>
      </p:sp>
      <p:sp>
        <p:nvSpPr>
          <p:cNvPr id="3" name="Content Placeholder 2">
            <a:extLst>
              <a:ext uri="{FF2B5EF4-FFF2-40B4-BE49-F238E27FC236}">
                <a16:creationId xmlns:a16="http://schemas.microsoft.com/office/drawing/2014/main" id="{8DC020C8-3FBF-9406-2A3A-256A3613C1B8}"/>
              </a:ext>
            </a:extLst>
          </p:cNvPr>
          <p:cNvSpPr>
            <a:spLocks noGrp="1"/>
          </p:cNvSpPr>
          <p:nvPr>
            <p:ph idx="1"/>
          </p:nvPr>
        </p:nvSpPr>
        <p:spPr/>
        <p:txBody>
          <a:bodyPr>
            <a:normAutofit fontScale="92500" lnSpcReduction="10000"/>
          </a:bodyPr>
          <a:lstStyle/>
          <a:p>
            <a:r>
              <a:rPr lang="id-ID" sz="2800" dirty="0">
                <a:effectLst/>
                <a:latin typeface="Calibri" panose="020F0502020204030204" pitchFamily="34" charset="0"/>
                <a:ea typeface="Calibri" panose="020F0502020204030204" pitchFamily="34" charset="0"/>
                <a:cs typeface="Times New Roman" panose="02020603050405020304" pitchFamily="18" charset="0"/>
              </a:rPr>
              <a:t>Dow adalah kelompok yang diatur sepenuhnya terdesentralisasi oleh serangkaian instruksi atau kontrak pintar pada rantai. Ada beberapa manfaat besar di sini di mana keterlibatan jauh lebih mudah. Aturannya hitam dan putih. Dan Anda dapat melihat segala sesuatu secara langsung pada teknologi pemungutan suara dan tata kelola berantai yang sepenuhnya terdesentralisasi di ruang blockchain adalah salah satu yang besar yang mendorong bagaimana kita dapat mengembangkan politik dan bagaimana kita dapat mengembangkan tata kelola untuk membuatnya lebih efisien, adil, dan masuk akal</a:t>
            </a:r>
            <a:endParaRPr lang="en-US" sz="3600" dirty="0"/>
          </a:p>
        </p:txBody>
      </p:sp>
    </p:spTree>
    <p:extLst>
      <p:ext uri="{BB962C8B-B14F-4D97-AF65-F5344CB8AC3E}">
        <p14:creationId xmlns:p14="http://schemas.microsoft.com/office/powerpoint/2010/main" val="2681605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C16B-8A3A-F383-5786-94ABC3D458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D85616-69FE-4F94-8E6D-56F007299934}"/>
              </a:ext>
            </a:extLst>
          </p:cNvPr>
          <p:cNvSpPr>
            <a:spLocks noGrp="1"/>
          </p:cNvSpPr>
          <p:nvPr>
            <p:ph idx="1"/>
          </p:nvPr>
        </p:nvSpPr>
        <p:spPr/>
        <p:txBody>
          <a:bodyPr>
            <a:normAutofit fontScale="92500" lnSpcReduction="10000"/>
          </a:bodyPr>
          <a:lstStyle/>
          <a:p>
            <a:r>
              <a:rPr lang="id-ID" sz="2400" dirty="0">
                <a:effectLst/>
                <a:latin typeface="Calibri" panose="020F0502020204030204" pitchFamily="34" charset="0"/>
                <a:ea typeface="Calibri" panose="020F0502020204030204" pitchFamily="34" charset="0"/>
                <a:cs typeface="Times New Roman" panose="02020603050405020304" pitchFamily="18" charset="0"/>
              </a:rPr>
              <a:t>Fungsi hashing dan hash akan sama. Tidak peduli di mana Anda melihat blockchain terdesentralisasi, itu akan sama di mana pun Anda melihat, bagaimana itu benar-benar diterapkan, akan sedikit berbeda.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id-ID" sz="2400" dirty="0">
                <a:effectLst/>
                <a:latin typeface="Calibri" panose="020F0502020204030204" pitchFamily="34" charset="0"/>
                <a:ea typeface="Calibri" panose="020F0502020204030204" pitchFamily="34" charset="0"/>
                <a:cs typeface="Times New Roman" panose="02020603050405020304" pitchFamily="18" charset="0"/>
              </a:rPr>
              <a:t>Kombinasi dari node-node ini berinteraksi satu sama lain, yang menciptakan seluruh blockchain ini. Apa yang membuat ini begitu kuat juga, adalah bahwa siapa pun dapat bergabung dengan jaringan. Dan itulah mengapa ada desentralisasi penghalang untuk masuk adalah sedikit persyaratan perangkat keras untuk mendapatkan bahan yang benar untuk menjalankan perangkat lunak. Dan kemudian Anda menjalankan perangkat lunak, siapa pun dapat bergabung dengan jaringan ini dan berpartisipasi. Dan itulah yang membuatnya benar-benar terdesentralisasi.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9435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42A0-762B-AC8D-B013-0D3DB3CEE2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974DAA-3AD4-6C62-F5F1-8687EF5CBDA4}"/>
              </a:ext>
            </a:extLst>
          </p:cNvPr>
          <p:cNvSpPr>
            <a:spLocks noGrp="1"/>
          </p:cNvSpPr>
          <p:nvPr>
            <p:ph idx="1"/>
          </p:nvPr>
        </p:nvSpPr>
        <p:spPr/>
        <p:txBody>
          <a:bodyPr>
            <a:normAutofit fontScale="92500" lnSpcReduction="10000"/>
          </a:bodyPr>
          <a:lstStyle/>
          <a:p>
            <a:r>
              <a:rPr lang="id-ID" sz="2800" dirty="0">
                <a:effectLst/>
                <a:latin typeface="Calibri" panose="020F0502020204030204" pitchFamily="34" charset="0"/>
                <a:ea typeface="Calibri" panose="020F0502020204030204" pitchFamily="34" charset="0"/>
                <a:cs typeface="Times New Roman" panose="02020603050405020304" pitchFamily="18" charset="0"/>
              </a:rPr>
              <a:t>Beberapa contoh lapisan dua akan menjadi arbitrase tautan berantai, atau optimisme. Arbitrase dan optimisme sangat menarik karena mereka adalah lapisan dua yang juga ingin menyelesaikan masalah skalabilitas ini. Arbitrase dan optimisme adalah apa yang dikenal sebagai roll up dan mereka menggulung transaksi mereka menjadi lapisan satu seperti Aetherium, kita tidak akan terlalu jauh ke dalam roll up dan bagaimana mereka benar-benar bekerja. Tetapi yang benar-benar perlu Anda ketahui adalah bahwa roll up seperti rantai pecahan, mereka memperoleh keamanannya dari lapisan dasar dari lapisan satu seperti Aetherium.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600" dirty="0"/>
          </a:p>
        </p:txBody>
      </p:sp>
    </p:spTree>
    <p:extLst>
      <p:ext uri="{BB962C8B-B14F-4D97-AF65-F5344CB8AC3E}">
        <p14:creationId xmlns:p14="http://schemas.microsoft.com/office/powerpoint/2010/main" val="16685851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64</TotalTime>
  <Words>655</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Roboto</vt:lpstr>
      <vt:lpstr>Wingdings 3</vt:lpstr>
      <vt:lpstr>Ion</vt:lpstr>
      <vt:lpstr>Blockchain Basics</vt:lpstr>
      <vt:lpstr>Bitcoin</vt:lpstr>
      <vt:lpstr>Oracle</vt:lpstr>
      <vt:lpstr>chainlink </vt:lpstr>
      <vt:lpstr>DOW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Basics</dc:title>
  <dc:creator>SHELY BELINDA BR GINTING</dc:creator>
  <cp:lastModifiedBy>MOHAMMAD DAFA DHIYAUL HAQ</cp:lastModifiedBy>
  <cp:revision>3</cp:revision>
  <dcterms:created xsi:type="dcterms:W3CDTF">2022-07-09T12:08:55Z</dcterms:created>
  <dcterms:modified xsi:type="dcterms:W3CDTF">2022-07-09T15:07:26Z</dcterms:modified>
</cp:coreProperties>
</file>