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232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018" y="2257498"/>
            <a:ext cx="5471494" cy="5191680"/>
          </a:xfrm>
        </p:spPr>
        <p:txBody>
          <a:bodyPr anchor="b"/>
          <a:lstStyle>
            <a:lvl1pPr>
              <a:defRPr sz="5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018" y="7449174"/>
            <a:ext cx="5471494" cy="134317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4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2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1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9" y="7485360"/>
            <a:ext cx="5471494" cy="883691"/>
          </a:xfrm>
        </p:spPr>
        <p:txBody>
          <a:bodyPr anchor="b">
            <a:normAutofit/>
          </a:bodyPr>
          <a:lstStyle>
            <a:lvl1pPr algn="l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6018" y="1069340"/>
            <a:ext cx="5471494" cy="56767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9" y="8369051"/>
            <a:ext cx="5471493" cy="769825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7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8" y="2257496"/>
            <a:ext cx="5471494" cy="3089204"/>
          </a:xfrm>
        </p:spPr>
        <p:txBody>
          <a:bodyPr/>
          <a:lstStyle>
            <a:lvl1pPr>
              <a:defRPr sz="39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8" y="5703147"/>
            <a:ext cx="5471494" cy="3683282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66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04" y="2257496"/>
            <a:ext cx="4959200" cy="3622742"/>
          </a:xfrm>
        </p:spPr>
        <p:txBody>
          <a:bodyPr/>
          <a:lstStyle>
            <a:lvl1pPr>
              <a:defRPr sz="39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196758" y="5880238"/>
            <a:ext cx="4513041" cy="53353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157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8" y="6783802"/>
            <a:ext cx="5471494" cy="2613942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6901" y="1514435"/>
            <a:ext cx="497148" cy="16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2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84467" y="4075572"/>
            <a:ext cx="497148" cy="16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2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156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8" y="4871439"/>
            <a:ext cx="5471495" cy="2577736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18" y="7449175"/>
            <a:ext cx="5471494" cy="1341587"/>
          </a:xfrm>
        </p:spPr>
        <p:txBody>
          <a:bodyPr anchor="t"/>
          <a:lstStyle>
            <a:lvl1pPr marL="0" indent="0" algn="l">
              <a:buNone/>
              <a:defRPr sz="1653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78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398" y="3089204"/>
            <a:ext cx="1826919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04497" y="4158544"/>
            <a:ext cx="1814819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7688" y="3089204"/>
            <a:ext cx="1820331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01144" y="4158544"/>
            <a:ext cx="1826874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80" y="3089204"/>
            <a:ext cx="181777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16980" y="4158544"/>
            <a:ext cx="1817773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10033" y="3326836"/>
            <a:ext cx="0" cy="617840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16254" y="3326836"/>
            <a:ext cx="0" cy="61853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30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7" y="6628332"/>
            <a:ext cx="182269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04497" y="3445651"/>
            <a:ext cx="1822693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04497" y="7526876"/>
            <a:ext cx="1822693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11231" y="6628332"/>
            <a:ext cx="1816788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411230" y="3445651"/>
            <a:ext cx="1816788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10391" y="7526874"/>
            <a:ext cx="1819194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80" y="6628332"/>
            <a:ext cx="181777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416979" y="3445651"/>
            <a:ext cx="1817773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16904" y="7526871"/>
            <a:ext cx="1820180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10033" y="3326836"/>
            <a:ext cx="0" cy="617840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16254" y="3326836"/>
            <a:ext cx="0" cy="61853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04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79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8223" y="670816"/>
            <a:ext cx="1086530" cy="908443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497" y="1205627"/>
            <a:ext cx="4602004" cy="854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6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3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9" y="4462186"/>
            <a:ext cx="5471494" cy="2986990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18" y="7449175"/>
            <a:ext cx="5471494" cy="1341587"/>
          </a:xfrm>
        </p:spPr>
        <p:txBody>
          <a:bodyPr anchor="t"/>
          <a:lstStyle>
            <a:lvl1pPr marL="0" indent="0" algn="l">
              <a:buNone/>
              <a:defRPr sz="1653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1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02" y="3212973"/>
            <a:ext cx="2725524" cy="6542282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521" y="3205983"/>
            <a:ext cx="2725526" cy="6549271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1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2" y="2970389"/>
            <a:ext cx="272552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02" y="3920913"/>
            <a:ext cx="2725524" cy="583434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5522" y="2970389"/>
            <a:ext cx="2725524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05522" y="3920913"/>
            <a:ext cx="2725524" cy="583434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6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3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2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7" y="2257495"/>
            <a:ext cx="2108500" cy="2257496"/>
          </a:xfrm>
        </p:spPr>
        <p:txBody>
          <a:bodyPr anchor="b"/>
          <a:lstStyle>
            <a:lvl1pPr algn="l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238" y="2257496"/>
            <a:ext cx="3221275" cy="7128933"/>
          </a:xfrm>
        </p:spPr>
        <p:txBody>
          <a:bodyPr anchor="ctr">
            <a:normAutofit/>
          </a:bodyPr>
          <a:lstStyle>
            <a:lvl1pPr>
              <a:defRPr sz="1653"/>
            </a:lvl1pPr>
            <a:lvl2pPr>
              <a:defRPr sz="1488"/>
            </a:lvl2pPr>
            <a:lvl3pPr>
              <a:defRPr sz="1322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7" y="4879361"/>
            <a:ext cx="2108500" cy="4514990"/>
          </a:xfrm>
        </p:spPr>
        <p:txBody>
          <a:bodyPr/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68" y="2891166"/>
            <a:ext cx="3157363" cy="2455534"/>
          </a:xfrm>
        </p:spPr>
        <p:txBody>
          <a:bodyPr anchor="b">
            <a:normAutofit/>
          </a:bodyPr>
          <a:lstStyle>
            <a:lvl1pPr algn="l">
              <a:defRPr sz="297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08393" y="1782234"/>
            <a:ext cx="1984098" cy="71289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7" y="5703147"/>
            <a:ext cx="3152449" cy="2138680"/>
          </a:xfrm>
        </p:spPr>
        <p:txBody>
          <a:bodyPr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4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205781" y="2613942"/>
            <a:ext cx="2329921" cy="439617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4702014" y="-712894"/>
            <a:ext cx="1322388" cy="249512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5205781" y="9505245"/>
            <a:ext cx="818621" cy="154460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27254" y="4158544"/>
            <a:ext cx="3463396" cy="653485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693992" y="4514991"/>
            <a:ext cx="1952096" cy="368328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6400914" y="0"/>
            <a:ext cx="566738" cy="171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559" y="705905"/>
            <a:ext cx="5830488" cy="21837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2" y="3201043"/>
            <a:ext cx="5546436" cy="654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830786" y="2935318"/>
            <a:ext cx="1544601" cy="18896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3736795" y="5172231"/>
            <a:ext cx="6018421" cy="1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418093" y="461130"/>
            <a:ext cx="519644" cy="11970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31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49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377836" rtl="0" eaLnBrk="1" latinLnBrk="0" hangingPunct="1">
        <a:spcBef>
          <a:spcPct val="0"/>
        </a:spcBef>
        <a:buNone/>
        <a:defRPr sz="3471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378" indent="-28337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53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13984" indent="-23614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8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944592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22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322428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700263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078100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455936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833773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211609" indent="-188918" algn="l" defTabSz="377836" rtl="0" eaLnBrk="1" latinLnBrk="0" hangingPunct="1">
        <a:spcBef>
          <a:spcPts val="826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6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73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508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46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82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018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54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91" algn="l" defTabSz="37783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730601"/>
            <a:ext cx="3942715" cy="77851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370330">
              <a:lnSpc>
                <a:spcPct val="100000"/>
              </a:lnSpc>
              <a:spcBef>
                <a:spcPts val="1270"/>
              </a:spcBef>
            </a:pPr>
            <a:r>
              <a:rPr sz="1800" spc="-5" dirty="0">
                <a:latin typeface="Times New Roman"/>
                <a:cs typeface="Times New Roman"/>
              </a:rPr>
              <a:t>Course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FundMe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Contract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400" dirty="0">
                <a:latin typeface="Times New Roman"/>
                <a:cs typeface="Times New Roman"/>
              </a:rPr>
              <a:t>1.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FundMe.sol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1621789"/>
            <a:ext cx="5769610" cy="2556510"/>
          </a:xfrm>
          <a:prstGeom prst="rect">
            <a:avLst/>
          </a:prstGeom>
          <a:solidFill>
            <a:srgbClr val="212236"/>
          </a:solidFill>
        </p:spPr>
        <p:txBody>
          <a:bodyPr vert="horz" wrap="square" lIns="0" tIns="1270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//</a:t>
            </a:r>
            <a:r>
              <a:rPr sz="1050" spc="-3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SPDX-License-Identifier:</a:t>
            </a:r>
            <a:r>
              <a:rPr sz="1050" spc="-3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MIT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</a:pP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pragma</a:t>
            </a:r>
            <a:r>
              <a:rPr sz="105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solidity</a:t>
            </a:r>
            <a:r>
              <a:rPr sz="105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^</a:t>
            </a:r>
            <a:r>
              <a:rPr sz="1050" spc="-5" dirty="0">
                <a:solidFill>
                  <a:srgbClr val="B5CEA8"/>
                </a:solidFill>
                <a:latin typeface="Consolas"/>
                <a:cs typeface="Consolas"/>
              </a:rPr>
              <a:t>0.8.8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17780" marR="4497705">
              <a:lnSpc>
                <a:spcPts val="2860"/>
              </a:lnSpc>
              <a:spcBef>
                <a:spcPts val="345"/>
              </a:spcBef>
            </a:pP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error</a:t>
            </a:r>
            <a:r>
              <a:rPr sz="1050" spc="-45" dirty="0">
                <a:solidFill>
                  <a:srgbClr val="B9BAC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NotOwner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(); </a:t>
            </a:r>
            <a:r>
              <a:rPr sz="1050" spc="-56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contract</a:t>
            </a:r>
            <a:r>
              <a:rPr sz="105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FundMe</a:t>
            </a:r>
            <a:r>
              <a:rPr sz="1050" spc="-30" dirty="0">
                <a:solidFill>
                  <a:srgbClr val="B9BAC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10515" marR="1638300">
              <a:lnSpc>
                <a:spcPct val="225700"/>
              </a:lnSpc>
              <a:spcBef>
                <a:spcPts val="445"/>
              </a:spcBef>
            </a:pP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uint256 </a:t>
            </a:r>
            <a:r>
              <a:rPr sz="1050" spc="-5" dirty="0">
                <a:solidFill>
                  <a:srgbClr val="31B988"/>
                </a:solidFill>
                <a:latin typeface="Consolas"/>
                <a:cs typeface="Consolas"/>
              </a:rPr>
              <a:t>public 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constant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MINIMUM_USD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= </a:t>
            </a:r>
            <a:r>
              <a:rPr sz="1050" dirty="0">
                <a:solidFill>
                  <a:srgbClr val="B5CEA8"/>
                </a:solidFill>
                <a:latin typeface="Consolas"/>
                <a:cs typeface="Consolas"/>
              </a:rPr>
              <a:t>50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* </a:t>
            </a:r>
            <a:r>
              <a:rPr sz="1050" dirty="0">
                <a:solidFill>
                  <a:srgbClr val="B5CEA8"/>
                </a:solidFill>
                <a:latin typeface="Consolas"/>
                <a:cs typeface="Consolas"/>
              </a:rPr>
              <a:t>10 </a:t>
            </a:r>
            <a:r>
              <a:rPr sz="1050" dirty="0">
                <a:solidFill>
                  <a:srgbClr val="B9BACC"/>
                </a:solidFill>
                <a:latin typeface="Consolas"/>
                <a:cs typeface="Consolas"/>
              </a:rPr>
              <a:t>** </a:t>
            </a:r>
            <a:r>
              <a:rPr sz="1050" dirty="0">
                <a:solidFill>
                  <a:srgbClr val="B5CEA8"/>
                </a:solidFill>
                <a:latin typeface="Consolas"/>
                <a:cs typeface="Consolas"/>
              </a:rPr>
              <a:t>18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; </a:t>
            </a:r>
            <a:r>
              <a:rPr sz="1050" spc="-56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050" spc="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fund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()</a:t>
            </a:r>
            <a:r>
              <a:rPr sz="1050" spc="-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1B988"/>
                </a:solidFill>
                <a:latin typeface="Consolas"/>
                <a:cs typeface="Consolas"/>
              </a:rPr>
              <a:t>public payable</a:t>
            </a:r>
            <a:r>
              <a:rPr sz="1050" spc="5" dirty="0">
                <a:solidFill>
                  <a:srgbClr val="31B988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17780" marR="320040" indent="584835">
              <a:lnSpc>
                <a:spcPct val="113300"/>
              </a:lnSpc>
            </a:pPr>
            <a:r>
              <a:rPr sz="1050" spc="-5" dirty="0">
                <a:solidFill>
                  <a:srgbClr val="0079A6"/>
                </a:solidFill>
                <a:latin typeface="Consolas"/>
                <a:cs typeface="Consolas"/>
              </a:rPr>
              <a:t>require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0079A6"/>
                </a:solidFill>
                <a:latin typeface="Consolas"/>
                <a:cs typeface="Consolas"/>
              </a:rPr>
              <a:t>msg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value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getConversionRate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()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 &gt;=</a:t>
            </a:r>
            <a:r>
              <a:rPr sz="1050" spc="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MINIMUM_USD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nsolas"/>
                <a:cs typeface="Consolas"/>
              </a:rPr>
              <a:t>"You</a:t>
            </a:r>
            <a:r>
              <a:rPr sz="1050" spc="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nsolas"/>
                <a:cs typeface="Consolas"/>
              </a:rPr>
              <a:t>need</a:t>
            </a:r>
            <a:r>
              <a:rPr sz="1050" spc="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nsolas"/>
                <a:cs typeface="Consolas"/>
              </a:rPr>
              <a:t>to </a:t>
            </a:r>
            <a:r>
              <a:rPr sz="1050" spc="-56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nsolas"/>
                <a:cs typeface="Consolas"/>
              </a:rPr>
              <a:t>spend</a:t>
            </a:r>
            <a:r>
              <a:rPr sz="105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nsolas"/>
                <a:cs typeface="Consolas"/>
              </a:rPr>
              <a:t>more</a:t>
            </a:r>
            <a:r>
              <a:rPr sz="105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nsolas"/>
                <a:cs typeface="Consolas"/>
              </a:rPr>
              <a:t>ETH!"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4846903"/>
            <a:ext cx="5769610" cy="929005"/>
          </a:xfrm>
          <a:custGeom>
            <a:avLst/>
            <a:gdLst/>
            <a:ahLst/>
            <a:cxnLst/>
            <a:rect l="l" t="t" r="r" b="b"/>
            <a:pathLst>
              <a:path w="5769609" h="929004">
                <a:moveTo>
                  <a:pt x="5769610" y="0"/>
                </a:moveTo>
                <a:lnTo>
                  <a:pt x="0" y="0"/>
                </a:lnTo>
                <a:lnTo>
                  <a:pt x="0" y="283768"/>
                </a:lnTo>
                <a:lnTo>
                  <a:pt x="0" y="463600"/>
                </a:lnTo>
                <a:lnTo>
                  <a:pt x="0" y="644956"/>
                </a:lnTo>
                <a:lnTo>
                  <a:pt x="0" y="928420"/>
                </a:lnTo>
                <a:lnTo>
                  <a:pt x="5769610" y="928420"/>
                </a:lnTo>
                <a:lnTo>
                  <a:pt x="5769610" y="644956"/>
                </a:lnTo>
                <a:lnTo>
                  <a:pt x="5769610" y="463600"/>
                </a:lnTo>
                <a:lnTo>
                  <a:pt x="5769610" y="283768"/>
                </a:lnTo>
                <a:lnTo>
                  <a:pt x="5769610" y="0"/>
                </a:lnTo>
                <a:close/>
              </a:path>
            </a:pathLst>
          </a:custGeom>
          <a:solidFill>
            <a:srgbClr val="21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4151502"/>
            <a:ext cx="5757545" cy="15265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456565" algn="just">
              <a:lnSpc>
                <a:spcPct val="103299"/>
              </a:lnSpc>
              <a:spcBef>
                <a:spcPts val="50"/>
              </a:spcBef>
            </a:pPr>
            <a:r>
              <a:rPr sz="1200" spc="-5" dirty="0">
                <a:latin typeface="Times New Roman"/>
                <a:cs typeface="Times New Roman"/>
              </a:rPr>
              <a:t>Pada tahap pertama </a:t>
            </a:r>
            <a:r>
              <a:rPr sz="1200" dirty="0">
                <a:latin typeface="Times New Roman"/>
                <a:cs typeface="Times New Roman"/>
              </a:rPr>
              <a:t>ini kita </a:t>
            </a:r>
            <a:r>
              <a:rPr sz="1200" spc="-5" dirty="0">
                <a:latin typeface="Times New Roman"/>
                <a:cs typeface="Times New Roman"/>
              </a:rPr>
              <a:t>akan </a:t>
            </a:r>
            <a:r>
              <a:rPr sz="1200" dirty="0">
                <a:latin typeface="Times New Roman"/>
                <a:cs typeface="Times New Roman"/>
              </a:rPr>
              <a:t>menambahkan </a:t>
            </a:r>
            <a:r>
              <a:rPr sz="1200" spc="-5" dirty="0">
                <a:latin typeface="Times New Roman"/>
                <a:cs typeface="Times New Roman"/>
              </a:rPr>
              <a:t>contract </a:t>
            </a:r>
            <a:r>
              <a:rPr sz="1200" dirty="0">
                <a:latin typeface="Times New Roman"/>
                <a:cs typeface="Times New Roman"/>
              </a:rPr>
              <a:t>di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atas ini. </a:t>
            </a:r>
            <a:r>
              <a:rPr sz="1200" spc="-5" dirty="0">
                <a:latin typeface="Times New Roman"/>
                <a:cs typeface="Times New Roman"/>
              </a:rPr>
              <a:t>Contract </a:t>
            </a:r>
            <a:r>
              <a:rPr sz="1200" dirty="0">
                <a:latin typeface="Times New Roman"/>
                <a:cs typeface="Times New Roman"/>
              </a:rPr>
              <a:t>ini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berfungsi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mengirim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fund/dana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suatu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akun,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MINIMUM_USD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adalah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jumlah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minimum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yang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harus </a:t>
            </a:r>
            <a:r>
              <a:rPr sz="1200" dirty="0">
                <a:latin typeface="Times New Roman"/>
                <a:cs typeface="Times New Roman"/>
              </a:rPr>
              <a:t>di kirim oleh </a:t>
            </a:r>
            <a:r>
              <a:rPr sz="1200" spc="-5" dirty="0">
                <a:latin typeface="Times New Roman"/>
                <a:cs typeface="Times New Roman"/>
              </a:rPr>
              <a:t>contract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owner.</a:t>
            </a:r>
            <a:endParaRPr sz="1200">
              <a:latin typeface="Times New Roman"/>
              <a:cs typeface="Times New Roman"/>
            </a:endParaRPr>
          </a:p>
          <a:p>
            <a:pPr marL="12700" marR="3466465">
              <a:lnSpc>
                <a:spcPct val="177300"/>
              </a:lnSpc>
              <a:spcBef>
                <a:spcPts val="90"/>
              </a:spcBef>
            </a:pP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//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SPDX-License-Identifier: MIT </a:t>
            </a:r>
            <a:r>
              <a:rPr sz="1050" spc="-56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pragma</a:t>
            </a:r>
            <a:r>
              <a:rPr sz="105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solidity</a:t>
            </a:r>
            <a:r>
              <a:rPr sz="105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^</a:t>
            </a:r>
            <a:r>
              <a:rPr sz="1050" spc="-5" dirty="0">
                <a:solidFill>
                  <a:srgbClr val="B5CEA8"/>
                </a:solidFill>
                <a:latin typeface="Consolas"/>
                <a:cs typeface="Consolas"/>
              </a:rPr>
              <a:t>0.8.8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50800">
              <a:lnSpc>
                <a:spcPct val="100000"/>
              </a:lnSpc>
            </a:pP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contract</a:t>
            </a:r>
            <a:r>
              <a:rPr sz="105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FundMe</a:t>
            </a:r>
            <a:r>
              <a:rPr sz="1050" spc="-25" dirty="0">
                <a:solidFill>
                  <a:srgbClr val="B9BAC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6416" y="5775324"/>
            <a:ext cx="5769610" cy="180340"/>
          </a:xfrm>
          <a:custGeom>
            <a:avLst/>
            <a:gdLst/>
            <a:ahLst/>
            <a:cxnLst/>
            <a:rect l="l" t="t" r="r" b="b"/>
            <a:pathLst>
              <a:path w="5769609" h="180339">
                <a:moveTo>
                  <a:pt x="310896" y="0"/>
                </a:moveTo>
                <a:lnTo>
                  <a:pt x="0" y="0"/>
                </a:lnTo>
                <a:lnTo>
                  <a:pt x="0" y="179832"/>
                </a:lnTo>
                <a:lnTo>
                  <a:pt x="310896" y="179832"/>
                </a:lnTo>
                <a:lnTo>
                  <a:pt x="310896" y="0"/>
                </a:lnTo>
                <a:close/>
              </a:path>
              <a:path w="5769609" h="180339">
                <a:moveTo>
                  <a:pt x="5769610" y="0"/>
                </a:moveTo>
                <a:lnTo>
                  <a:pt x="3170555" y="0"/>
                </a:lnTo>
                <a:lnTo>
                  <a:pt x="3170555" y="179832"/>
                </a:lnTo>
                <a:lnTo>
                  <a:pt x="5769610" y="179832"/>
                </a:lnTo>
                <a:lnTo>
                  <a:pt x="5769610" y="0"/>
                </a:lnTo>
                <a:close/>
              </a:path>
            </a:pathLst>
          </a:custGeom>
          <a:solidFill>
            <a:srgbClr val="21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7312" y="5775324"/>
            <a:ext cx="2872740" cy="180340"/>
          </a:xfrm>
          <a:prstGeom prst="rect">
            <a:avLst/>
          </a:prstGeom>
          <a:solidFill>
            <a:srgbClr val="800000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address</a:t>
            </a:r>
            <a:r>
              <a:rPr sz="105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1B988"/>
                </a:solidFill>
                <a:latin typeface="Consolas"/>
                <a:cs typeface="Consolas"/>
              </a:rPr>
              <a:t>public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/*</a:t>
            </a: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5F8A4E"/>
                </a:solidFill>
                <a:latin typeface="Consolas"/>
                <a:cs typeface="Consolas"/>
              </a:rPr>
              <a:t>immutable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*/</a:t>
            </a:r>
            <a:r>
              <a:rPr sz="1050" spc="10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BACC"/>
                </a:solidFill>
                <a:latin typeface="Consolas"/>
                <a:cs typeface="Consolas"/>
              </a:rPr>
              <a:t>i_owner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6416" y="5955156"/>
            <a:ext cx="5769610" cy="905510"/>
          </a:xfrm>
          <a:custGeom>
            <a:avLst/>
            <a:gdLst/>
            <a:ahLst/>
            <a:cxnLst/>
            <a:rect l="l" t="t" r="r" b="b"/>
            <a:pathLst>
              <a:path w="5769609" h="905509">
                <a:moveTo>
                  <a:pt x="5769610" y="181368"/>
                </a:moveTo>
                <a:lnTo>
                  <a:pt x="0" y="181368"/>
                </a:lnTo>
                <a:lnTo>
                  <a:pt x="0" y="362712"/>
                </a:lnTo>
                <a:lnTo>
                  <a:pt x="0" y="544068"/>
                </a:lnTo>
                <a:lnTo>
                  <a:pt x="0" y="723900"/>
                </a:lnTo>
                <a:lnTo>
                  <a:pt x="0" y="905256"/>
                </a:lnTo>
                <a:lnTo>
                  <a:pt x="5769610" y="905256"/>
                </a:lnTo>
                <a:lnTo>
                  <a:pt x="5769610" y="723900"/>
                </a:lnTo>
                <a:lnTo>
                  <a:pt x="5769610" y="544068"/>
                </a:lnTo>
                <a:lnTo>
                  <a:pt x="5769610" y="362712"/>
                </a:lnTo>
                <a:lnTo>
                  <a:pt x="5769610" y="181368"/>
                </a:lnTo>
                <a:close/>
              </a:path>
              <a:path w="5769609" h="905509">
                <a:moveTo>
                  <a:pt x="5769610" y="0"/>
                </a:moveTo>
                <a:lnTo>
                  <a:pt x="0" y="0"/>
                </a:lnTo>
                <a:lnTo>
                  <a:pt x="0" y="181356"/>
                </a:lnTo>
                <a:lnTo>
                  <a:pt x="5769610" y="181356"/>
                </a:lnTo>
                <a:lnTo>
                  <a:pt x="5769610" y="0"/>
                </a:lnTo>
                <a:close/>
              </a:path>
            </a:pathLst>
          </a:custGeom>
          <a:solidFill>
            <a:srgbClr val="21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004" y="5954648"/>
            <a:ext cx="5448935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uint256</a:t>
            </a:r>
            <a:r>
              <a:rPr sz="105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1B988"/>
                </a:solidFill>
                <a:latin typeface="Consolas"/>
                <a:cs typeface="Consolas"/>
              </a:rPr>
              <a:t>public 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constant</a:t>
            </a:r>
            <a:r>
              <a:rPr sz="105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MINIMUM_USD</a:t>
            </a:r>
            <a:r>
              <a:rPr sz="1050" dirty="0">
                <a:solidFill>
                  <a:srgbClr val="B9BAC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sz="1050" spc="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EA8"/>
                </a:solidFill>
                <a:latin typeface="Consolas"/>
                <a:cs typeface="Consolas"/>
              </a:rPr>
              <a:t>50</a:t>
            </a:r>
            <a:r>
              <a:rPr sz="1050" spc="-15" dirty="0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*</a:t>
            </a:r>
            <a:r>
              <a:rPr sz="1050" spc="-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sz="1050" spc="-15" dirty="0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BACC"/>
                </a:solidFill>
                <a:latin typeface="Consolas"/>
                <a:cs typeface="Consolas"/>
              </a:rPr>
              <a:t>**</a:t>
            </a:r>
            <a:r>
              <a:rPr sz="1050" spc="-10" dirty="0">
                <a:solidFill>
                  <a:srgbClr val="B9BAC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EA8"/>
                </a:solidFill>
                <a:latin typeface="Consolas"/>
                <a:cs typeface="Consolas"/>
              </a:rPr>
              <a:t>18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597535" marR="5080" indent="-292735">
              <a:lnSpc>
                <a:spcPct val="113300"/>
              </a:lnSpc>
              <a:spcBef>
                <a:spcPts val="5"/>
              </a:spcBef>
            </a:pP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05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fund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()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1B988"/>
                </a:solidFill>
                <a:latin typeface="Consolas"/>
                <a:cs typeface="Consolas"/>
              </a:rPr>
              <a:t>public</a:t>
            </a:r>
            <a:r>
              <a:rPr sz="1050" spc="565" dirty="0">
                <a:solidFill>
                  <a:srgbClr val="31B988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1B988"/>
                </a:solidFill>
                <a:latin typeface="Consolas"/>
                <a:cs typeface="Consolas"/>
              </a:rPr>
              <a:t>payable</a:t>
            </a:r>
            <a:r>
              <a:rPr sz="1050" spc="565" dirty="0">
                <a:solidFill>
                  <a:srgbClr val="31B988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{ </a:t>
            </a:r>
            <a:r>
              <a:rPr sz="1050" spc="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0079A6"/>
                </a:solidFill>
                <a:latin typeface="Consolas"/>
                <a:cs typeface="Consolas"/>
              </a:rPr>
              <a:t>require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0079A6"/>
                </a:solidFill>
                <a:latin typeface="Consolas"/>
                <a:cs typeface="Consolas"/>
              </a:rPr>
              <a:t>msg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value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getConversionRate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()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 &gt;=</a:t>
            </a:r>
            <a:r>
              <a:rPr sz="1050" spc="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MINIMUM_USD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nsolas"/>
                <a:cs typeface="Consolas"/>
              </a:rPr>
              <a:t>"You</a:t>
            </a:r>
            <a:r>
              <a:rPr sz="1050" spc="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nsolas"/>
                <a:cs typeface="Consolas"/>
              </a:rPr>
              <a:t>need</a:t>
            </a:r>
            <a:r>
              <a:rPr sz="1050" spc="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nsolas"/>
                <a:cs typeface="Consolas"/>
              </a:rPr>
              <a:t>to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050" spc="-5" dirty="0">
                <a:solidFill>
                  <a:srgbClr val="CE9178"/>
                </a:solidFill>
                <a:latin typeface="Consolas"/>
                <a:cs typeface="Consolas"/>
              </a:rPr>
              <a:t>spend</a:t>
            </a:r>
            <a:r>
              <a:rPr sz="105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nsolas"/>
                <a:cs typeface="Consolas"/>
              </a:rPr>
              <a:t>more</a:t>
            </a:r>
            <a:r>
              <a:rPr sz="105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nsolas"/>
                <a:cs typeface="Consolas"/>
              </a:rPr>
              <a:t>ETH!"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6416" y="6860425"/>
            <a:ext cx="5769610" cy="363220"/>
          </a:xfrm>
          <a:custGeom>
            <a:avLst/>
            <a:gdLst/>
            <a:ahLst/>
            <a:cxnLst/>
            <a:rect l="l" t="t" r="r" b="b"/>
            <a:pathLst>
              <a:path w="5769609" h="363220">
                <a:moveTo>
                  <a:pt x="310896" y="181432"/>
                </a:moveTo>
                <a:lnTo>
                  <a:pt x="0" y="181432"/>
                </a:lnTo>
                <a:lnTo>
                  <a:pt x="0" y="363080"/>
                </a:lnTo>
                <a:lnTo>
                  <a:pt x="310896" y="363080"/>
                </a:lnTo>
                <a:lnTo>
                  <a:pt x="310896" y="181432"/>
                </a:lnTo>
                <a:close/>
              </a:path>
              <a:path w="5769609" h="363220">
                <a:moveTo>
                  <a:pt x="5769610" y="181432"/>
                </a:moveTo>
                <a:lnTo>
                  <a:pt x="1410004" y="181432"/>
                </a:lnTo>
                <a:lnTo>
                  <a:pt x="1410004" y="363080"/>
                </a:lnTo>
                <a:lnTo>
                  <a:pt x="5769610" y="363080"/>
                </a:lnTo>
                <a:lnTo>
                  <a:pt x="5769610" y="181432"/>
                </a:lnTo>
                <a:close/>
              </a:path>
              <a:path w="5769609" h="363220">
                <a:moveTo>
                  <a:pt x="5769610" y="0"/>
                </a:moveTo>
                <a:lnTo>
                  <a:pt x="0" y="0"/>
                </a:lnTo>
                <a:lnTo>
                  <a:pt x="0" y="181343"/>
                </a:lnTo>
                <a:lnTo>
                  <a:pt x="5769610" y="181343"/>
                </a:lnTo>
                <a:lnTo>
                  <a:pt x="5769610" y="0"/>
                </a:lnTo>
                <a:close/>
              </a:path>
            </a:pathLst>
          </a:custGeom>
          <a:solidFill>
            <a:srgbClr val="21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07312" y="7041845"/>
            <a:ext cx="1111885" cy="182245"/>
          </a:xfrm>
          <a:prstGeom prst="rect">
            <a:avLst/>
          </a:prstGeom>
          <a:solidFill>
            <a:srgbClr val="800000"/>
          </a:solidFill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389BA"/>
                </a:solidFill>
                <a:latin typeface="Consolas"/>
                <a:cs typeface="Consolas"/>
              </a:rPr>
              <a:t>constructor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()</a:t>
            </a:r>
            <a:r>
              <a:rPr sz="1050" spc="-2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6416" y="7223505"/>
            <a:ext cx="5769610" cy="180340"/>
          </a:xfrm>
          <a:custGeom>
            <a:avLst/>
            <a:gdLst/>
            <a:ahLst/>
            <a:cxnLst/>
            <a:rect l="l" t="t" r="r" b="b"/>
            <a:pathLst>
              <a:path w="5769609" h="180340">
                <a:moveTo>
                  <a:pt x="18288" y="0"/>
                </a:moveTo>
                <a:lnTo>
                  <a:pt x="0" y="0"/>
                </a:lnTo>
                <a:lnTo>
                  <a:pt x="0" y="179832"/>
                </a:lnTo>
                <a:lnTo>
                  <a:pt x="18288" y="179832"/>
                </a:lnTo>
                <a:lnTo>
                  <a:pt x="18288" y="0"/>
                </a:lnTo>
                <a:close/>
              </a:path>
              <a:path w="5769609" h="180340">
                <a:moveTo>
                  <a:pt x="5769610" y="0"/>
                </a:moveTo>
                <a:lnTo>
                  <a:pt x="2144522" y="0"/>
                </a:lnTo>
                <a:lnTo>
                  <a:pt x="2144522" y="179832"/>
                </a:lnTo>
                <a:lnTo>
                  <a:pt x="5769610" y="179832"/>
                </a:lnTo>
                <a:lnTo>
                  <a:pt x="5769610" y="0"/>
                </a:lnTo>
                <a:close/>
              </a:path>
            </a:pathLst>
          </a:custGeom>
          <a:solidFill>
            <a:srgbClr val="21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4704" y="7223505"/>
            <a:ext cx="2126615" cy="180340"/>
          </a:xfrm>
          <a:prstGeom prst="rect">
            <a:avLst/>
          </a:prstGeom>
          <a:solidFill>
            <a:srgbClr val="800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584835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i_owner</a:t>
            </a:r>
            <a:r>
              <a:rPr sz="1050" dirty="0">
                <a:solidFill>
                  <a:srgbClr val="B9BAC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sz="1050" spc="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0079A6"/>
                </a:solidFill>
                <a:latin typeface="Consolas"/>
                <a:cs typeface="Consolas"/>
              </a:rPr>
              <a:t>msg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sender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6416" y="7403350"/>
            <a:ext cx="5769610" cy="181610"/>
          </a:xfrm>
          <a:custGeom>
            <a:avLst/>
            <a:gdLst/>
            <a:ahLst/>
            <a:cxnLst/>
            <a:rect l="l" t="t" r="r" b="b"/>
            <a:pathLst>
              <a:path w="5769609" h="181609">
                <a:moveTo>
                  <a:pt x="18288" y="0"/>
                </a:moveTo>
                <a:lnTo>
                  <a:pt x="0" y="0"/>
                </a:lnTo>
                <a:lnTo>
                  <a:pt x="0" y="181343"/>
                </a:lnTo>
                <a:lnTo>
                  <a:pt x="18288" y="181343"/>
                </a:lnTo>
                <a:lnTo>
                  <a:pt x="18288" y="0"/>
                </a:lnTo>
                <a:close/>
              </a:path>
              <a:path w="5769609" h="181609">
                <a:moveTo>
                  <a:pt x="5769610" y="0"/>
                </a:moveTo>
                <a:lnTo>
                  <a:pt x="384048" y="0"/>
                </a:lnTo>
                <a:lnTo>
                  <a:pt x="384048" y="181343"/>
                </a:lnTo>
                <a:lnTo>
                  <a:pt x="5769610" y="181343"/>
                </a:lnTo>
                <a:lnTo>
                  <a:pt x="5769610" y="0"/>
                </a:lnTo>
                <a:close/>
              </a:path>
            </a:pathLst>
          </a:custGeom>
          <a:solidFill>
            <a:srgbClr val="21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14704" y="7403338"/>
            <a:ext cx="378460" cy="181610"/>
          </a:xfrm>
          <a:prstGeom prst="rect">
            <a:avLst/>
          </a:prstGeom>
          <a:solidFill>
            <a:srgbClr val="800000"/>
          </a:solidFill>
        </p:spPr>
        <p:txBody>
          <a:bodyPr vert="horz" wrap="square" lIns="0" tIns="1270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004" y="7558278"/>
            <a:ext cx="5756910" cy="396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456565">
              <a:lnSpc>
                <a:spcPct val="102499"/>
              </a:lnSpc>
              <a:spcBef>
                <a:spcPts val="60"/>
              </a:spcBef>
              <a:tabLst>
                <a:tab pos="2388870" algn="l"/>
              </a:tabLst>
            </a:pPr>
            <a:r>
              <a:rPr sz="1200" spc="-5" dirty="0">
                <a:latin typeface="Times New Roman"/>
                <a:cs typeface="Times New Roman"/>
              </a:rPr>
              <a:t>Tambahan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i_owner	</a:t>
            </a:r>
            <a:r>
              <a:rPr sz="1200" spc="-5" dirty="0">
                <a:latin typeface="Times New Roman"/>
                <a:cs typeface="Times New Roman"/>
              </a:rPr>
              <a:t>dan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constructor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untuk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i_owner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msg.sender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untuk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yang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menggunakan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contract</a:t>
            </a:r>
            <a:r>
              <a:rPr sz="1200" dirty="0">
                <a:latin typeface="Times New Roman"/>
                <a:cs typeface="Times New Roman"/>
              </a:rPr>
              <a:t> tersebut.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5560" y="8064753"/>
            <a:ext cx="5760720" cy="645160"/>
          </a:xfrm>
          <a:prstGeom prst="rect">
            <a:avLst/>
          </a:prstGeom>
          <a:solidFill>
            <a:srgbClr val="212236"/>
          </a:solidFill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//</a:t>
            </a:r>
            <a:r>
              <a:rPr sz="1050" spc="-3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SPDX-License-Identifier:</a:t>
            </a:r>
            <a:r>
              <a:rPr sz="1050" spc="-3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MIT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Consolas"/>
              <a:cs typeface="Consolas"/>
            </a:endParaRPr>
          </a:p>
          <a:p>
            <a:pPr marL="8890">
              <a:lnSpc>
                <a:spcPct val="100000"/>
              </a:lnSpc>
            </a:pP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pragma</a:t>
            </a:r>
            <a:r>
              <a:rPr sz="105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solidity</a:t>
            </a:r>
            <a:r>
              <a:rPr sz="105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^</a:t>
            </a:r>
            <a:r>
              <a:rPr sz="1050" spc="-5" dirty="0">
                <a:solidFill>
                  <a:srgbClr val="B5CEA8"/>
                </a:solidFill>
                <a:latin typeface="Consolas"/>
                <a:cs typeface="Consolas"/>
              </a:rPr>
              <a:t>0.8.8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6416" y="8709405"/>
            <a:ext cx="311150" cy="181610"/>
          </a:xfrm>
          <a:custGeom>
            <a:avLst/>
            <a:gdLst/>
            <a:ahLst/>
            <a:cxnLst/>
            <a:rect l="l" t="t" r="r" b="b"/>
            <a:pathLst>
              <a:path w="311150" h="181609">
                <a:moveTo>
                  <a:pt x="0" y="181355"/>
                </a:moveTo>
                <a:lnTo>
                  <a:pt x="310895" y="181355"/>
                </a:lnTo>
                <a:lnTo>
                  <a:pt x="310895" y="0"/>
                </a:lnTo>
                <a:lnTo>
                  <a:pt x="0" y="0"/>
                </a:lnTo>
                <a:lnTo>
                  <a:pt x="0" y="181355"/>
                </a:lnTo>
                <a:close/>
              </a:path>
            </a:pathLst>
          </a:custGeom>
          <a:solidFill>
            <a:srgbClr val="21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87009" y="8709405"/>
            <a:ext cx="1279525" cy="181610"/>
          </a:xfrm>
          <a:custGeom>
            <a:avLst/>
            <a:gdLst/>
            <a:ahLst/>
            <a:cxnLst/>
            <a:rect l="l" t="t" r="r" b="b"/>
            <a:pathLst>
              <a:path w="1279525" h="181609">
                <a:moveTo>
                  <a:pt x="0" y="181355"/>
                </a:moveTo>
                <a:lnTo>
                  <a:pt x="1279017" y="181355"/>
                </a:lnTo>
                <a:lnTo>
                  <a:pt x="1279017" y="0"/>
                </a:lnTo>
                <a:lnTo>
                  <a:pt x="0" y="0"/>
                </a:lnTo>
                <a:lnTo>
                  <a:pt x="0" y="181355"/>
                </a:lnTo>
                <a:close/>
              </a:path>
            </a:pathLst>
          </a:custGeom>
          <a:solidFill>
            <a:srgbClr val="21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07312" y="8709405"/>
            <a:ext cx="4180204" cy="181610"/>
          </a:xfrm>
          <a:prstGeom prst="rect">
            <a:avLst/>
          </a:prstGeom>
          <a:solidFill>
            <a:srgbClr val="800000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mapping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address</a:t>
            </a:r>
            <a:r>
              <a:rPr sz="105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5" dirty="0">
                <a:solidFill>
                  <a:srgbClr val="B9BACC"/>
                </a:solidFill>
                <a:latin typeface="Consolas"/>
                <a:cs typeface="Consolas"/>
              </a:rPr>
              <a:t>=&gt;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uint256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)</a:t>
            </a:r>
            <a:r>
              <a:rPr sz="1050" spc="-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1B988"/>
                </a:solidFill>
                <a:latin typeface="Consolas"/>
                <a:cs typeface="Consolas"/>
              </a:rPr>
              <a:t>public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addressToAmountFunded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96416" y="8890761"/>
            <a:ext cx="18415" cy="180340"/>
          </a:xfrm>
          <a:custGeom>
            <a:avLst/>
            <a:gdLst/>
            <a:ahLst/>
            <a:cxnLst/>
            <a:rect l="l" t="t" r="r" b="b"/>
            <a:pathLst>
              <a:path w="18415" h="180340">
                <a:moveTo>
                  <a:pt x="0" y="179832"/>
                </a:moveTo>
                <a:lnTo>
                  <a:pt x="18287" y="179832"/>
                </a:lnTo>
                <a:lnTo>
                  <a:pt x="18287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21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0938" y="8890761"/>
            <a:ext cx="3625215" cy="180340"/>
          </a:xfrm>
          <a:custGeom>
            <a:avLst/>
            <a:gdLst/>
            <a:ahLst/>
            <a:cxnLst/>
            <a:rect l="l" t="t" r="r" b="b"/>
            <a:pathLst>
              <a:path w="3625215" h="180340">
                <a:moveTo>
                  <a:pt x="0" y="179832"/>
                </a:moveTo>
                <a:lnTo>
                  <a:pt x="3625088" y="179832"/>
                </a:lnTo>
                <a:lnTo>
                  <a:pt x="3625088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21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14704" y="8890761"/>
            <a:ext cx="2126615" cy="180340"/>
          </a:xfrm>
          <a:prstGeom prst="rect">
            <a:avLst/>
          </a:prstGeom>
          <a:solidFill>
            <a:srgbClr val="800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address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[]</a:t>
            </a:r>
            <a:r>
              <a:rPr sz="1050" spc="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1B988"/>
                </a:solidFill>
                <a:latin typeface="Consolas"/>
                <a:cs typeface="Consolas"/>
              </a:rPr>
              <a:t>public</a:t>
            </a:r>
            <a:r>
              <a:rPr sz="1050" spc="15" dirty="0">
                <a:solidFill>
                  <a:srgbClr val="31B988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funders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5560" y="9070593"/>
            <a:ext cx="5760720" cy="645160"/>
          </a:xfrm>
          <a:prstGeom prst="rect">
            <a:avLst/>
          </a:prstGeom>
          <a:solidFill>
            <a:srgbClr val="212236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</a:pP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contract</a:t>
            </a:r>
            <a:r>
              <a:rPr sz="105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FundMe</a:t>
            </a:r>
            <a:r>
              <a:rPr sz="1050" spc="-25" dirty="0">
                <a:solidFill>
                  <a:srgbClr val="B9BAC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nsolas"/>
              <a:cs typeface="Consolas"/>
            </a:endParaRPr>
          </a:p>
          <a:p>
            <a:pPr marL="301625">
              <a:lnSpc>
                <a:spcPct val="100000"/>
              </a:lnSpc>
            </a:pP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address</a:t>
            </a:r>
            <a:r>
              <a:rPr sz="105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1B988"/>
                </a:solidFill>
                <a:latin typeface="Consolas"/>
                <a:cs typeface="Consolas"/>
              </a:rPr>
              <a:t>public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/*</a:t>
            </a: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5F8A4E"/>
                </a:solidFill>
                <a:latin typeface="Consolas"/>
                <a:cs typeface="Consolas"/>
              </a:rPr>
              <a:t>immutable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*/</a:t>
            </a:r>
            <a:r>
              <a:rPr sz="1050" spc="10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BACC"/>
                </a:solidFill>
                <a:latin typeface="Consolas"/>
                <a:cs typeface="Consolas"/>
              </a:rPr>
              <a:t>i_owner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16" y="914348"/>
            <a:ext cx="5769610" cy="906144"/>
          </a:xfrm>
          <a:custGeom>
            <a:avLst/>
            <a:gdLst/>
            <a:ahLst/>
            <a:cxnLst/>
            <a:rect l="l" t="t" r="r" b="b"/>
            <a:pathLst>
              <a:path w="5769609" h="906144">
                <a:moveTo>
                  <a:pt x="5769610" y="363029"/>
                </a:moveTo>
                <a:lnTo>
                  <a:pt x="0" y="363029"/>
                </a:lnTo>
                <a:lnTo>
                  <a:pt x="0" y="542848"/>
                </a:lnTo>
                <a:lnTo>
                  <a:pt x="0" y="724204"/>
                </a:lnTo>
                <a:lnTo>
                  <a:pt x="0" y="905560"/>
                </a:lnTo>
                <a:lnTo>
                  <a:pt x="5769610" y="905560"/>
                </a:lnTo>
                <a:lnTo>
                  <a:pt x="5769610" y="724204"/>
                </a:lnTo>
                <a:lnTo>
                  <a:pt x="5769610" y="542848"/>
                </a:lnTo>
                <a:lnTo>
                  <a:pt x="5769610" y="363029"/>
                </a:lnTo>
                <a:close/>
              </a:path>
              <a:path w="5769609" h="906144">
                <a:moveTo>
                  <a:pt x="5769610" y="0"/>
                </a:moveTo>
                <a:lnTo>
                  <a:pt x="0" y="0"/>
                </a:lnTo>
                <a:lnTo>
                  <a:pt x="0" y="181660"/>
                </a:lnTo>
                <a:lnTo>
                  <a:pt x="0" y="363016"/>
                </a:lnTo>
                <a:lnTo>
                  <a:pt x="5769610" y="363016"/>
                </a:lnTo>
                <a:lnTo>
                  <a:pt x="5769610" y="181660"/>
                </a:lnTo>
                <a:lnTo>
                  <a:pt x="5769610" y="0"/>
                </a:lnTo>
                <a:close/>
              </a:path>
            </a:pathLst>
          </a:custGeom>
          <a:solidFill>
            <a:srgbClr val="21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914145"/>
            <a:ext cx="5448935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uint256</a:t>
            </a:r>
            <a:r>
              <a:rPr sz="105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1B988"/>
                </a:solidFill>
                <a:latin typeface="Consolas"/>
                <a:cs typeface="Consolas"/>
              </a:rPr>
              <a:t>public 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constant</a:t>
            </a:r>
            <a:r>
              <a:rPr sz="105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MINIMUM_USD</a:t>
            </a:r>
            <a:r>
              <a:rPr sz="1050" dirty="0">
                <a:solidFill>
                  <a:srgbClr val="B9BAC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sz="1050" spc="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EA8"/>
                </a:solidFill>
                <a:latin typeface="Consolas"/>
                <a:cs typeface="Consolas"/>
              </a:rPr>
              <a:t>50</a:t>
            </a:r>
            <a:r>
              <a:rPr sz="1050" spc="-15" dirty="0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*</a:t>
            </a:r>
            <a:r>
              <a:rPr sz="1050" spc="-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sz="1050" spc="-15" dirty="0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BACC"/>
                </a:solidFill>
                <a:latin typeface="Consolas"/>
                <a:cs typeface="Consolas"/>
              </a:rPr>
              <a:t>**</a:t>
            </a:r>
            <a:r>
              <a:rPr sz="1050" spc="-10" dirty="0">
                <a:solidFill>
                  <a:srgbClr val="B9BAC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EA8"/>
                </a:solidFill>
                <a:latin typeface="Consolas"/>
                <a:cs typeface="Consolas"/>
              </a:rPr>
              <a:t>18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597535" marR="5080" indent="-292735">
              <a:lnSpc>
                <a:spcPct val="112400"/>
              </a:lnSpc>
            </a:pP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05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fund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()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1B988"/>
                </a:solidFill>
                <a:latin typeface="Consolas"/>
                <a:cs typeface="Consolas"/>
              </a:rPr>
              <a:t>public</a:t>
            </a:r>
            <a:r>
              <a:rPr sz="1050" spc="565" dirty="0">
                <a:solidFill>
                  <a:srgbClr val="31B988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1B988"/>
                </a:solidFill>
                <a:latin typeface="Consolas"/>
                <a:cs typeface="Consolas"/>
              </a:rPr>
              <a:t>payable</a:t>
            </a:r>
            <a:r>
              <a:rPr sz="1050" spc="565" dirty="0">
                <a:solidFill>
                  <a:srgbClr val="31B988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{ </a:t>
            </a:r>
            <a:r>
              <a:rPr sz="1050" spc="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0079A6"/>
                </a:solidFill>
                <a:latin typeface="Consolas"/>
                <a:cs typeface="Consolas"/>
              </a:rPr>
              <a:t>require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0079A6"/>
                </a:solidFill>
                <a:latin typeface="Consolas"/>
                <a:cs typeface="Consolas"/>
              </a:rPr>
              <a:t>msg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value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getConversionRate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()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 &gt;=</a:t>
            </a:r>
            <a:r>
              <a:rPr sz="1050" spc="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MINIMUM_USD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nsolas"/>
                <a:cs typeface="Consolas"/>
              </a:rPr>
              <a:t>"You</a:t>
            </a:r>
            <a:r>
              <a:rPr sz="1050" spc="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nsolas"/>
                <a:cs typeface="Consolas"/>
              </a:rPr>
              <a:t>need</a:t>
            </a:r>
            <a:r>
              <a:rPr sz="1050" spc="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nsolas"/>
                <a:cs typeface="Consolas"/>
              </a:rPr>
              <a:t>to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CE9178"/>
                </a:solidFill>
                <a:latin typeface="Consolas"/>
                <a:cs typeface="Consolas"/>
              </a:rPr>
              <a:t>spend</a:t>
            </a:r>
            <a:r>
              <a:rPr sz="105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nsolas"/>
                <a:cs typeface="Consolas"/>
              </a:rPr>
              <a:t>more</a:t>
            </a:r>
            <a:r>
              <a:rPr sz="105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nsolas"/>
                <a:cs typeface="Consolas"/>
              </a:rPr>
              <a:t>ETH!"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1819909"/>
            <a:ext cx="5769610" cy="281940"/>
          </a:xfrm>
          <a:custGeom>
            <a:avLst/>
            <a:gdLst/>
            <a:ahLst/>
            <a:cxnLst/>
            <a:rect l="l" t="t" r="r" b="b"/>
            <a:pathLst>
              <a:path w="5769609" h="281939">
                <a:moveTo>
                  <a:pt x="5769610" y="0"/>
                </a:moveTo>
                <a:lnTo>
                  <a:pt x="0" y="0"/>
                </a:lnTo>
                <a:lnTo>
                  <a:pt x="0" y="281940"/>
                </a:lnTo>
                <a:lnTo>
                  <a:pt x="5769610" y="281940"/>
                </a:lnTo>
                <a:lnTo>
                  <a:pt x="5769610" y="0"/>
                </a:lnTo>
                <a:close/>
              </a:path>
            </a:pathLst>
          </a:custGeom>
          <a:solidFill>
            <a:srgbClr val="21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99869" y="1819909"/>
            <a:ext cx="3446779" cy="180340"/>
          </a:xfrm>
          <a:prstGeom prst="rect">
            <a:avLst/>
          </a:prstGeom>
          <a:solidFill>
            <a:srgbClr val="800000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addressToAmountFunded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[</a:t>
            </a:r>
            <a:r>
              <a:rPr sz="1050" spc="-5" dirty="0">
                <a:solidFill>
                  <a:srgbClr val="0079A6"/>
                </a:solidFill>
                <a:latin typeface="Consolas"/>
                <a:cs typeface="Consolas"/>
              </a:rPr>
              <a:t>msg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sender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]</a:t>
            </a:r>
            <a:r>
              <a:rPr sz="1050" spc="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+=</a:t>
            </a:r>
            <a:r>
              <a:rPr sz="1050" spc="-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0079A6"/>
                </a:solidFill>
                <a:latin typeface="Consolas"/>
                <a:cs typeface="Consolas"/>
              </a:rPr>
              <a:t>msg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value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6416" y="2101849"/>
            <a:ext cx="5769610" cy="181610"/>
          </a:xfrm>
          <a:custGeom>
            <a:avLst/>
            <a:gdLst/>
            <a:ahLst/>
            <a:cxnLst/>
            <a:rect l="l" t="t" r="r" b="b"/>
            <a:pathLst>
              <a:path w="5769609" h="181610">
                <a:moveTo>
                  <a:pt x="18288" y="0"/>
                </a:moveTo>
                <a:lnTo>
                  <a:pt x="0" y="0"/>
                </a:lnTo>
                <a:lnTo>
                  <a:pt x="0" y="181356"/>
                </a:lnTo>
                <a:lnTo>
                  <a:pt x="18288" y="181356"/>
                </a:lnTo>
                <a:lnTo>
                  <a:pt x="18288" y="0"/>
                </a:lnTo>
                <a:close/>
              </a:path>
              <a:path w="5769609" h="181610">
                <a:moveTo>
                  <a:pt x="5769610" y="0"/>
                </a:moveTo>
                <a:lnTo>
                  <a:pt x="2437130" y="0"/>
                </a:lnTo>
                <a:lnTo>
                  <a:pt x="2437130" y="181356"/>
                </a:lnTo>
                <a:lnTo>
                  <a:pt x="5769610" y="181356"/>
                </a:lnTo>
                <a:lnTo>
                  <a:pt x="5769610" y="0"/>
                </a:lnTo>
                <a:close/>
              </a:path>
            </a:pathLst>
          </a:custGeom>
          <a:solidFill>
            <a:srgbClr val="21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4704" y="2101849"/>
            <a:ext cx="2419350" cy="181610"/>
          </a:xfrm>
          <a:prstGeom prst="rect">
            <a:avLst/>
          </a:prstGeom>
          <a:solidFill>
            <a:srgbClr val="800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584835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funders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push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0079A6"/>
                </a:solidFill>
                <a:latin typeface="Consolas"/>
                <a:cs typeface="Consolas"/>
              </a:rPr>
              <a:t>msg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sender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6416" y="2283205"/>
            <a:ext cx="5769610" cy="723900"/>
          </a:xfrm>
          <a:custGeom>
            <a:avLst/>
            <a:gdLst/>
            <a:ahLst/>
            <a:cxnLst/>
            <a:rect l="l" t="t" r="r" b="b"/>
            <a:pathLst>
              <a:path w="5769609" h="723900">
                <a:moveTo>
                  <a:pt x="5769610" y="361200"/>
                </a:moveTo>
                <a:lnTo>
                  <a:pt x="0" y="361200"/>
                </a:lnTo>
                <a:lnTo>
                  <a:pt x="0" y="542544"/>
                </a:lnTo>
                <a:lnTo>
                  <a:pt x="0" y="723900"/>
                </a:lnTo>
                <a:lnTo>
                  <a:pt x="5769610" y="723900"/>
                </a:lnTo>
                <a:lnTo>
                  <a:pt x="5769610" y="542544"/>
                </a:lnTo>
                <a:lnTo>
                  <a:pt x="5769610" y="361200"/>
                </a:lnTo>
                <a:close/>
              </a:path>
              <a:path w="5769609" h="723900">
                <a:moveTo>
                  <a:pt x="5769610" y="0"/>
                </a:moveTo>
                <a:lnTo>
                  <a:pt x="0" y="0"/>
                </a:lnTo>
                <a:lnTo>
                  <a:pt x="0" y="181356"/>
                </a:lnTo>
                <a:lnTo>
                  <a:pt x="0" y="361188"/>
                </a:lnTo>
                <a:lnTo>
                  <a:pt x="5769610" y="361188"/>
                </a:lnTo>
                <a:lnTo>
                  <a:pt x="5769610" y="181356"/>
                </a:lnTo>
                <a:lnTo>
                  <a:pt x="5769610" y="0"/>
                </a:lnTo>
                <a:close/>
              </a:path>
            </a:pathLst>
          </a:custGeom>
          <a:solidFill>
            <a:srgbClr val="21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94612" y="2262276"/>
            <a:ext cx="1858645" cy="7493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dirty="0">
                <a:solidFill>
                  <a:srgbClr val="B9BACC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F389BA"/>
                </a:solidFill>
                <a:latin typeface="Consolas"/>
                <a:cs typeface="Consolas"/>
              </a:rPr>
              <a:t>constructor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()</a:t>
            </a:r>
            <a:r>
              <a:rPr sz="1050" spc="-3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55"/>
              </a:spcBef>
            </a:pP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i_owner</a:t>
            </a:r>
            <a:r>
              <a:rPr sz="1050" spc="-20" dirty="0">
                <a:solidFill>
                  <a:srgbClr val="B9BAC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sz="1050" spc="-2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0079A6"/>
                </a:solidFill>
                <a:latin typeface="Consolas"/>
                <a:cs typeface="Consolas"/>
              </a:rPr>
              <a:t>msg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sender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6416" y="3007181"/>
            <a:ext cx="5769610" cy="282575"/>
          </a:xfrm>
          <a:custGeom>
            <a:avLst/>
            <a:gdLst/>
            <a:ahLst/>
            <a:cxnLst/>
            <a:rect l="l" t="t" r="r" b="b"/>
            <a:pathLst>
              <a:path w="5769609" h="282575">
                <a:moveTo>
                  <a:pt x="5769610" y="0"/>
                </a:moveTo>
                <a:lnTo>
                  <a:pt x="0" y="0"/>
                </a:lnTo>
                <a:lnTo>
                  <a:pt x="0" y="282244"/>
                </a:lnTo>
                <a:lnTo>
                  <a:pt x="5769610" y="282244"/>
                </a:lnTo>
                <a:lnTo>
                  <a:pt x="5769610" y="0"/>
                </a:lnTo>
                <a:close/>
              </a:path>
            </a:pathLst>
          </a:custGeom>
          <a:solidFill>
            <a:srgbClr val="21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19504" y="3007181"/>
            <a:ext cx="1479550" cy="180340"/>
          </a:xfrm>
          <a:prstGeom prst="rect">
            <a:avLst/>
          </a:prstGeom>
          <a:solidFill>
            <a:srgbClr val="800000"/>
          </a:solidFill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modifier</a:t>
            </a:r>
            <a:r>
              <a:rPr sz="105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onlyOwner</a:t>
            </a:r>
            <a:r>
              <a:rPr sz="1050" spc="-20" dirty="0">
                <a:solidFill>
                  <a:srgbClr val="B9BAC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96416" y="3289426"/>
            <a:ext cx="5769610" cy="2896235"/>
            <a:chOff x="896416" y="3289426"/>
            <a:chExt cx="5769610" cy="2896235"/>
          </a:xfrm>
        </p:grpSpPr>
        <p:sp>
          <p:nvSpPr>
            <p:cNvPr id="13" name="object 13"/>
            <p:cNvSpPr/>
            <p:nvPr/>
          </p:nvSpPr>
          <p:spPr>
            <a:xfrm>
              <a:off x="896416" y="3289426"/>
              <a:ext cx="5769610" cy="181610"/>
            </a:xfrm>
            <a:custGeom>
              <a:avLst/>
              <a:gdLst/>
              <a:ahLst/>
              <a:cxnLst/>
              <a:rect l="l" t="t" r="r" b="b"/>
              <a:pathLst>
                <a:path w="5769609" h="181610">
                  <a:moveTo>
                    <a:pt x="18288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8288" y="181356"/>
                  </a:lnTo>
                  <a:lnTo>
                    <a:pt x="18288" y="0"/>
                  </a:lnTo>
                  <a:close/>
                </a:path>
                <a:path w="5769609" h="181610">
                  <a:moveTo>
                    <a:pt x="5769610" y="0"/>
                  </a:moveTo>
                  <a:lnTo>
                    <a:pt x="2951099" y="0"/>
                  </a:lnTo>
                  <a:lnTo>
                    <a:pt x="2951099" y="181356"/>
                  </a:lnTo>
                  <a:lnTo>
                    <a:pt x="5769610" y="181356"/>
                  </a:lnTo>
                  <a:lnTo>
                    <a:pt x="5769610" y="0"/>
                  </a:lnTo>
                  <a:close/>
                </a:path>
              </a:pathLst>
            </a:custGeom>
            <a:solidFill>
              <a:srgbClr val="21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4704" y="3289426"/>
              <a:ext cx="2933065" cy="181610"/>
            </a:xfrm>
            <a:custGeom>
              <a:avLst/>
              <a:gdLst/>
              <a:ahLst/>
              <a:cxnLst/>
              <a:rect l="l" t="t" r="r" b="b"/>
              <a:pathLst>
                <a:path w="2933065" h="181610">
                  <a:moveTo>
                    <a:pt x="2932811" y="0"/>
                  </a:moveTo>
                  <a:lnTo>
                    <a:pt x="0" y="0"/>
                  </a:lnTo>
                  <a:lnTo>
                    <a:pt x="0" y="181355"/>
                  </a:lnTo>
                  <a:lnTo>
                    <a:pt x="2932811" y="181355"/>
                  </a:lnTo>
                  <a:lnTo>
                    <a:pt x="2932811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6416" y="3470782"/>
              <a:ext cx="5769610" cy="181610"/>
            </a:xfrm>
            <a:custGeom>
              <a:avLst/>
              <a:gdLst/>
              <a:ahLst/>
              <a:cxnLst/>
              <a:rect l="l" t="t" r="r" b="b"/>
              <a:pathLst>
                <a:path w="5769609" h="181610">
                  <a:moveTo>
                    <a:pt x="18288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8288" y="181356"/>
                  </a:lnTo>
                  <a:lnTo>
                    <a:pt x="18288" y="0"/>
                  </a:lnTo>
                  <a:close/>
                </a:path>
                <a:path w="5769609" h="181610">
                  <a:moveTo>
                    <a:pt x="5769610" y="0"/>
                  </a:moveTo>
                  <a:lnTo>
                    <a:pt x="3903599" y="0"/>
                  </a:lnTo>
                  <a:lnTo>
                    <a:pt x="3903599" y="181356"/>
                  </a:lnTo>
                  <a:lnTo>
                    <a:pt x="5769610" y="181356"/>
                  </a:lnTo>
                  <a:lnTo>
                    <a:pt x="5769610" y="0"/>
                  </a:lnTo>
                  <a:close/>
                </a:path>
              </a:pathLst>
            </a:custGeom>
            <a:solidFill>
              <a:srgbClr val="21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4704" y="3470782"/>
              <a:ext cx="3885565" cy="181610"/>
            </a:xfrm>
            <a:custGeom>
              <a:avLst/>
              <a:gdLst/>
              <a:ahLst/>
              <a:cxnLst/>
              <a:rect l="l" t="t" r="r" b="b"/>
              <a:pathLst>
                <a:path w="3885565" h="181610">
                  <a:moveTo>
                    <a:pt x="3885311" y="0"/>
                  </a:moveTo>
                  <a:lnTo>
                    <a:pt x="0" y="0"/>
                  </a:lnTo>
                  <a:lnTo>
                    <a:pt x="0" y="181355"/>
                  </a:lnTo>
                  <a:lnTo>
                    <a:pt x="3885311" y="181355"/>
                  </a:lnTo>
                  <a:lnTo>
                    <a:pt x="3885311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6416" y="3652138"/>
              <a:ext cx="5769610" cy="181610"/>
            </a:xfrm>
            <a:custGeom>
              <a:avLst/>
              <a:gdLst/>
              <a:ahLst/>
              <a:cxnLst/>
              <a:rect l="l" t="t" r="r" b="b"/>
              <a:pathLst>
                <a:path w="5769609" h="181610">
                  <a:moveTo>
                    <a:pt x="18288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8288" y="181356"/>
                  </a:lnTo>
                  <a:lnTo>
                    <a:pt x="18288" y="0"/>
                  </a:lnTo>
                  <a:close/>
                </a:path>
                <a:path w="5769609" h="181610">
                  <a:moveTo>
                    <a:pt x="5769610" y="0"/>
                  </a:moveTo>
                  <a:lnTo>
                    <a:pt x="751332" y="0"/>
                  </a:lnTo>
                  <a:lnTo>
                    <a:pt x="751332" y="181356"/>
                  </a:lnTo>
                  <a:lnTo>
                    <a:pt x="5769610" y="181356"/>
                  </a:lnTo>
                  <a:lnTo>
                    <a:pt x="5769610" y="0"/>
                  </a:lnTo>
                  <a:close/>
                </a:path>
              </a:pathLst>
            </a:custGeom>
            <a:solidFill>
              <a:srgbClr val="21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4704" y="3652138"/>
              <a:ext cx="733425" cy="181610"/>
            </a:xfrm>
            <a:custGeom>
              <a:avLst/>
              <a:gdLst/>
              <a:ahLst/>
              <a:cxnLst/>
              <a:rect l="l" t="t" r="r" b="b"/>
              <a:pathLst>
                <a:path w="733425" h="181610">
                  <a:moveTo>
                    <a:pt x="733044" y="0"/>
                  </a:moveTo>
                  <a:lnTo>
                    <a:pt x="0" y="0"/>
                  </a:lnTo>
                  <a:lnTo>
                    <a:pt x="0" y="181355"/>
                  </a:lnTo>
                  <a:lnTo>
                    <a:pt x="733044" y="181355"/>
                  </a:lnTo>
                  <a:lnTo>
                    <a:pt x="733044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6416" y="3833507"/>
              <a:ext cx="5769610" cy="180340"/>
            </a:xfrm>
            <a:custGeom>
              <a:avLst/>
              <a:gdLst/>
              <a:ahLst/>
              <a:cxnLst/>
              <a:rect l="l" t="t" r="r" b="b"/>
              <a:pathLst>
                <a:path w="5769609" h="180339">
                  <a:moveTo>
                    <a:pt x="18288" y="0"/>
                  </a:moveTo>
                  <a:lnTo>
                    <a:pt x="0" y="0"/>
                  </a:lnTo>
                  <a:lnTo>
                    <a:pt x="0" y="179819"/>
                  </a:lnTo>
                  <a:lnTo>
                    <a:pt x="18288" y="179819"/>
                  </a:lnTo>
                  <a:lnTo>
                    <a:pt x="18288" y="0"/>
                  </a:lnTo>
                  <a:close/>
                </a:path>
                <a:path w="5769609" h="180339">
                  <a:moveTo>
                    <a:pt x="5769610" y="0"/>
                  </a:moveTo>
                  <a:lnTo>
                    <a:pt x="384048" y="0"/>
                  </a:lnTo>
                  <a:lnTo>
                    <a:pt x="384048" y="179819"/>
                  </a:lnTo>
                  <a:lnTo>
                    <a:pt x="5769610" y="179819"/>
                  </a:lnTo>
                  <a:lnTo>
                    <a:pt x="5769610" y="0"/>
                  </a:lnTo>
                  <a:close/>
                </a:path>
              </a:pathLst>
            </a:custGeom>
            <a:solidFill>
              <a:srgbClr val="21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4704" y="3833494"/>
              <a:ext cx="365760" cy="180340"/>
            </a:xfrm>
            <a:custGeom>
              <a:avLst/>
              <a:gdLst/>
              <a:ahLst/>
              <a:cxnLst/>
              <a:rect l="l" t="t" r="r" b="b"/>
              <a:pathLst>
                <a:path w="365759" h="180339">
                  <a:moveTo>
                    <a:pt x="365759" y="0"/>
                  </a:moveTo>
                  <a:lnTo>
                    <a:pt x="0" y="0"/>
                  </a:lnTo>
                  <a:lnTo>
                    <a:pt x="0" y="179831"/>
                  </a:lnTo>
                  <a:lnTo>
                    <a:pt x="365759" y="179831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6416" y="4013326"/>
              <a:ext cx="5769610" cy="363220"/>
            </a:xfrm>
            <a:custGeom>
              <a:avLst/>
              <a:gdLst/>
              <a:ahLst/>
              <a:cxnLst/>
              <a:rect l="l" t="t" r="r" b="b"/>
              <a:pathLst>
                <a:path w="5769609" h="363220">
                  <a:moveTo>
                    <a:pt x="5769610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0" y="362712"/>
                  </a:lnTo>
                  <a:lnTo>
                    <a:pt x="310896" y="362712"/>
                  </a:lnTo>
                  <a:lnTo>
                    <a:pt x="310896" y="181356"/>
                  </a:lnTo>
                  <a:lnTo>
                    <a:pt x="3684143" y="181356"/>
                  </a:lnTo>
                  <a:lnTo>
                    <a:pt x="3684143" y="362712"/>
                  </a:lnTo>
                  <a:lnTo>
                    <a:pt x="5769610" y="362712"/>
                  </a:lnTo>
                  <a:lnTo>
                    <a:pt x="5769610" y="181356"/>
                  </a:lnTo>
                  <a:lnTo>
                    <a:pt x="5769610" y="0"/>
                  </a:lnTo>
                  <a:close/>
                </a:path>
              </a:pathLst>
            </a:custGeom>
            <a:solidFill>
              <a:srgbClr val="21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07312" y="4194682"/>
              <a:ext cx="3373754" cy="181610"/>
            </a:xfrm>
            <a:custGeom>
              <a:avLst/>
              <a:gdLst/>
              <a:ahLst/>
              <a:cxnLst/>
              <a:rect l="l" t="t" r="r" b="b"/>
              <a:pathLst>
                <a:path w="3373754" h="181610">
                  <a:moveTo>
                    <a:pt x="3373247" y="0"/>
                  </a:moveTo>
                  <a:lnTo>
                    <a:pt x="0" y="0"/>
                  </a:lnTo>
                  <a:lnTo>
                    <a:pt x="0" y="181355"/>
                  </a:lnTo>
                  <a:lnTo>
                    <a:pt x="3373247" y="181355"/>
                  </a:lnTo>
                  <a:lnTo>
                    <a:pt x="3373247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6416" y="4376051"/>
              <a:ext cx="5769610" cy="181610"/>
            </a:xfrm>
            <a:custGeom>
              <a:avLst/>
              <a:gdLst/>
              <a:ahLst/>
              <a:cxnLst/>
              <a:rect l="l" t="t" r="r" b="b"/>
              <a:pathLst>
                <a:path w="5769609" h="181610">
                  <a:moveTo>
                    <a:pt x="18288" y="0"/>
                  </a:moveTo>
                  <a:lnTo>
                    <a:pt x="0" y="0"/>
                  </a:lnTo>
                  <a:lnTo>
                    <a:pt x="0" y="181343"/>
                  </a:lnTo>
                  <a:lnTo>
                    <a:pt x="18288" y="181343"/>
                  </a:lnTo>
                  <a:lnTo>
                    <a:pt x="18288" y="0"/>
                  </a:lnTo>
                  <a:close/>
                </a:path>
                <a:path w="5769609" h="181610">
                  <a:moveTo>
                    <a:pt x="5769610" y="0"/>
                  </a:moveTo>
                  <a:lnTo>
                    <a:pt x="4783201" y="0"/>
                  </a:lnTo>
                  <a:lnTo>
                    <a:pt x="4783201" y="181343"/>
                  </a:lnTo>
                  <a:lnTo>
                    <a:pt x="5769610" y="181343"/>
                  </a:lnTo>
                  <a:lnTo>
                    <a:pt x="5769610" y="0"/>
                  </a:lnTo>
                  <a:close/>
                </a:path>
              </a:pathLst>
            </a:custGeom>
            <a:solidFill>
              <a:srgbClr val="21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4704" y="4376038"/>
              <a:ext cx="4765040" cy="181610"/>
            </a:xfrm>
            <a:custGeom>
              <a:avLst/>
              <a:gdLst/>
              <a:ahLst/>
              <a:cxnLst/>
              <a:rect l="l" t="t" r="r" b="b"/>
              <a:pathLst>
                <a:path w="4765040" h="181610">
                  <a:moveTo>
                    <a:pt x="4764913" y="0"/>
                  </a:moveTo>
                  <a:lnTo>
                    <a:pt x="0" y="0"/>
                  </a:lnTo>
                  <a:lnTo>
                    <a:pt x="0" y="181355"/>
                  </a:lnTo>
                  <a:lnTo>
                    <a:pt x="4764913" y="181355"/>
                  </a:lnTo>
                  <a:lnTo>
                    <a:pt x="4764913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96416" y="4557394"/>
              <a:ext cx="5769610" cy="180340"/>
            </a:xfrm>
            <a:custGeom>
              <a:avLst/>
              <a:gdLst/>
              <a:ahLst/>
              <a:cxnLst/>
              <a:rect l="l" t="t" r="r" b="b"/>
              <a:pathLst>
                <a:path w="5769609" h="180339">
                  <a:moveTo>
                    <a:pt x="18288" y="0"/>
                  </a:moveTo>
                  <a:lnTo>
                    <a:pt x="0" y="0"/>
                  </a:lnTo>
                  <a:lnTo>
                    <a:pt x="0" y="179832"/>
                  </a:lnTo>
                  <a:lnTo>
                    <a:pt x="18288" y="179832"/>
                  </a:lnTo>
                  <a:lnTo>
                    <a:pt x="18288" y="0"/>
                  </a:lnTo>
                  <a:close/>
                </a:path>
                <a:path w="5769609" h="180339">
                  <a:moveTo>
                    <a:pt x="5769610" y="0"/>
                  </a:moveTo>
                  <a:lnTo>
                    <a:pt x="1117079" y="0"/>
                  </a:lnTo>
                  <a:lnTo>
                    <a:pt x="1117079" y="179832"/>
                  </a:lnTo>
                  <a:lnTo>
                    <a:pt x="5769610" y="179832"/>
                  </a:lnTo>
                  <a:lnTo>
                    <a:pt x="5769610" y="0"/>
                  </a:lnTo>
                  <a:close/>
                </a:path>
              </a:pathLst>
            </a:custGeom>
            <a:solidFill>
              <a:srgbClr val="21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14704" y="4557394"/>
              <a:ext cx="1099185" cy="180340"/>
            </a:xfrm>
            <a:custGeom>
              <a:avLst/>
              <a:gdLst/>
              <a:ahLst/>
              <a:cxnLst/>
              <a:rect l="l" t="t" r="r" b="b"/>
              <a:pathLst>
                <a:path w="1099185" h="180339">
                  <a:moveTo>
                    <a:pt x="1098803" y="0"/>
                  </a:moveTo>
                  <a:lnTo>
                    <a:pt x="0" y="0"/>
                  </a:lnTo>
                  <a:lnTo>
                    <a:pt x="0" y="179832"/>
                  </a:lnTo>
                  <a:lnTo>
                    <a:pt x="1098803" y="179832"/>
                  </a:lnTo>
                  <a:lnTo>
                    <a:pt x="1098803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6416" y="4737239"/>
              <a:ext cx="5769610" cy="181610"/>
            </a:xfrm>
            <a:custGeom>
              <a:avLst/>
              <a:gdLst/>
              <a:ahLst/>
              <a:cxnLst/>
              <a:rect l="l" t="t" r="r" b="b"/>
              <a:pathLst>
                <a:path w="5769609" h="181610">
                  <a:moveTo>
                    <a:pt x="18288" y="0"/>
                  </a:moveTo>
                  <a:lnTo>
                    <a:pt x="0" y="0"/>
                  </a:lnTo>
                  <a:lnTo>
                    <a:pt x="0" y="181343"/>
                  </a:lnTo>
                  <a:lnTo>
                    <a:pt x="18288" y="181343"/>
                  </a:lnTo>
                  <a:lnTo>
                    <a:pt x="18288" y="0"/>
                  </a:lnTo>
                  <a:close/>
                </a:path>
                <a:path w="5769609" h="181610">
                  <a:moveTo>
                    <a:pt x="5769610" y="0"/>
                  </a:moveTo>
                  <a:lnTo>
                    <a:pt x="3684143" y="0"/>
                  </a:lnTo>
                  <a:lnTo>
                    <a:pt x="3684143" y="181343"/>
                  </a:lnTo>
                  <a:lnTo>
                    <a:pt x="5769610" y="181343"/>
                  </a:lnTo>
                  <a:lnTo>
                    <a:pt x="5769610" y="0"/>
                  </a:lnTo>
                  <a:close/>
                </a:path>
              </a:pathLst>
            </a:custGeom>
            <a:solidFill>
              <a:srgbClr val="21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14704" y="4737226"/>
              <a:ext cx="3665854" cy="181610"/>
            </a:xfrm>
            <a:custGeom>
              <a:avLst/>
              <a:gdLst/>
              <a:ahLst/>
              <a:cxnLst/>
              <a:rect l="l" t="t" r="r" b="b"/>
              <a:pathLst>
                <a:path w="3665854" h="181610">
                  <a:moveTo>
                    <a:pt x="3665854" y="0"/>
                  </a:moveTo>
                  <a:lnTo>
                    <a:pt x="0" y="0"/>
                  </a:lnTo>
                  <a:lnTo>
                    <a:pt x="0" y="181355"/>
                  </a:lnTo>
                  <a:lnTo>
                    <a:pt x="3665854" y="181355"/>
                  </a:lnTo>
                  <a:lnTo>
                    <a:pt x="3665854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96416" y="4918544"/>
              <a:ext cx="5769610" cy="182245"/>
            </a:xfrm>
            <a:custGeom>
              <a:avLst/>
              <a:gdLst/>
              <a:ahLst/>
              <a:cxnLst/>
              <a:rect l="l" t="t" r="r" b="b"/>
              <a:pathLst>
                <a:path w="5769609" h="182245">
                  <a:moveTo>
                    <a:pt x="18288" y="0"/>
                  </a:moveTo>
                  <a:lnTo>
                    <a:pt x="0" y="0"/>
                  </a:lnTo>
                  <a:lnTo>
                    <a:pt x="0" y="181648"/>
                  </a:lnTo>
                  <a:lnTo>
                    <a:pt x="18288" y="181648"/>
                  </a:lnTo>
                  <a:lnTo>
                    <a:pt x="18288" y="0"/>
                  </a:lnTo>
                  <a:close/>
                </a:path>
                <a:path w="5769609" h="182245">
                  <a:moveTo>
                    <a:pt x="5769610" y="0"/>
                  </a:moveTo>
                  <a:lnTo>
                    <a:pt x="3390011" y="0"/>
                  </a:lnTo>
                  <a:lnTo>
                    <a:pt x="3390011" y="181648"/>
                  </a:lnTo>
                  <a:lnTo>
                    <a:pt x="5769610" y="181648"/>
                  </a:lnTo>
                  <a:lnTo>
                    <a:pt x="5769610" y="0"/>
                  </a:lnTo>
                  <a:close/>
                </a:path>
              </a:pathLst>
            </a:custGeom>
            <a:solidFill>
              <a:srgbClr val="21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14704" y="4918531"/>
              <a:ext cx="3371850" cy="182245"/>
            </a:xfrm>
            <a:custGeom>
              <a:avLst/>
              <a:gdLst/>
              <a:ahLst/>
              <a:cxnLst/>
              <a:rect l="l" t="t" r="r" b="b"/>
              <a:pathLst>
                <a:path w="3371850" h="182245">
                  <a:moveTo>
                    <a:pt x="3371723" y="0"/>
                  </a:moveTo>
                  <a:lnTo>
                    <a:pt x="0" y="0"/>
                  </a:lnTo>
                  <a:lnTo>
                    <a:pt x="0" y="181660"/>
                  </a:lnTo>
                  <a:lnTo>
                    <a:pt x="3371723" y="181660"/>
                  </a:lnTo>
                  <a:lnTo>
                    <a:pt x="3371723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6416" y="5100192"/>
              <a:ext cx="5769610" cy="181610"/>
            </a:xfrm>
            <a:custGeom>
              <a:avLst/>
              <a:gdLst/>
              <a:ahLst/>
              <a:cxnLst/>
              <a:rect l="l" t="t" r="r" b="b"/>
              <a:pathLst>
                <a:path w="5769609" h="181610">
                  <a:moveTo>
                    <a:pt x="18288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8288" y="181356"/>
                  </a:lnTo>
                  <a:lnTo>
                    <a:pt x="18288" y="0"/>
                  </a:lnTo>
                  <a:close/>
                </a:path>
                <a:path w="5769609" h="181610">
                  <a:moveTo>
                    <a:pt x="5769610" y="0"/>
                  </a:moveTo>
                  <a:lnTo>
                    <a:pt x="678180" y="0"/>
                  </a:lnTo>
                  <a:lnTo>
                    <a:pt x="678180" y="181356"/>
                  </a:lnTo>
                  <a:lnTo>
                    <a:pt x="5769610" y="181356"/>
                  </a:lnTo>
                  <a:lnTo>
                    <a:pt x="5769610" y="0"/>
                  </a:lnTo>
                  <a:close/>
                </a:path>
              </a:pathLst>
            </a:custGeom>
            <a:solidFill>
              <a:srgbClr val="21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4704" y="5100192"/>
              <a:ext cx="660400" cy="181610"/>
            </a:xfrm>
            <a:custGeom>
              <a:avLst/>
              <a:gdLst/>
              <a:ahLst/>
              <a:cxnLst/>
              <a:rect l="l" t="t" r="r" b="b"/>
              <a:pathLst>
                <a:path w="660400" h="181610">
                  <a:moveTo>
                    <a:pt x="659892" y="0"/>
                  </a:moveTo>
                  <a:lnTo>
                    <a:pt x="0" y="0"/>
                  </a:lnTo>
                  <a:lnTo>
                    <a:pt x="0" y="181355"/>
                  </a:lnTo>
                  <a:lnTo>
                    <a:pt x="659892" y="181355"/>
                  </a:lnTo>
                  <a:lnTo>
                    <a:pt x="659892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96416" y="5281548"/>
              <a:ext cx="5769610" cy="180340"/>
            </a:xfrm>
            <a:custGeom>
              <a:avLst/>
              <a:gdLst/>
              <a:ahLst/>
              <a:cxnLst/>
              <a:rect l="l" t="t" r="r" b="b"/>
              <a:pathLst>
                <a:path w="5769609" h="180339">
                  <a:moveTo>
                    <a:pt x="18288" y="0"/>
                  </a:moveTo>
                  <a:lnTo>
                    <a:pt x="0" y="0"/>
                  </a:lnTo>
                  <a:lnTo>
                    <a:pt x="0" y="179832"/>
                  </a:lnTo>
                  <a:lnTo>
                    <a:pt x="18288" y="179832"/>
                  </a:lnTo>
                  <a:lnTo>
                    <a:pt x="18288" y="0"/>
                  </a:lnTo>
                  <a:close/>
                </a:path>
                <a:path w="5769609" h="180339">
                  <a:moveTo>
                    <a:pt x="5769610" y="0"/>
                  </a:moveTo>
                  <a:lnTo>
                    <a:pt x="2584958" y="0"/>
                  </a:lnTo>
                  <a:lnTo>
                    <a:pt x="2584958" y="179832"/>
                  </a:lnTo>
                  <a:lnTo>
                    <a:pt x="5769610" y="179832"/>
                  </a:lnTo>
                  <a:lnTo>
                    <a:pt x="5769610" y="0"/>
                  </a:lnTo>
                  <a:close/>
                </a:path>
              </a:pathLst>
            </a:custGeom>
            <a:solidFill>
              <a:srgbClr val="21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4704" y="5281548"/>
              <a:ext cx="2566670" cy="180340"/>
            </a:xfrm>
            <a:custGeom>
              <a:avLst/>
              <a:gdLst/>
              <a:ahLst/>
              <a:cxnLst/>
              <a:rect l="l" t="t" r="r" b="b"/>
              <a:pathLst>
                <a:path w="2566670" h="180339">
                  <a:moveTo>
                    <a:pt x="2566670" y="0"/>
                  </a:moveTo>
                  <a:lnTo>
                    <a:pt x="0" y="0"/>
                  </a:lnTo>
                  <a:lnTo>
                    <a:pt x="0" y="179832"/>
                  </a:lnTo>
                  <a:lnTo>
                    <a:pt x="2566670" y="179832"/>
                  </a:lnTo>
                  <a:lnTo>
                    <a:pt x="256667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6416" y="5461380"/>
              <a:ext cx="5769610" cy="181610"/>
            </a:xfrm>
            <a:custGeom>
              <a:avLst/>
              <a:gdLst/>
              <a:ahLst/>
              <a:cxnLst/>
              <a:rect l="l" t="t" r="r" b="b"/>
              <a:pathLst>
                <a:path w="5769609" h="181610">
                  <a:moveTo>
                    <a:pt x="18288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8288" y="181356"/>
                  </a:lnTo>
                  <a:lnTo>
                    <a:pt x="18288" y="0"/>
                  </a:lnTo>
                  <a:close/>
                </a:path>
                <a:path w="5769609" h="181610">
                  <a:moveTo>
                    <a:pt x="5769610" y="0"/>
                  </a:moveTo>
                  <a:lnTo>
                    <a:pt x="4562221" y="0"/>
                  </a:lnTo>
                  <a:lnTo>
                    <a:pt x="4562221" y="181356"/>
                  </a:lnTo>
                  <a:lnTo>
                    <a:pt x="5769610" y="181356"/>
                  </a:lnTo>
                  <a:lnTo>
                    <a:pt x="5769610" y="0"/>
                  </a:lnTo>
                  <a:close/>
                </a:path>
              </a:pathLst>
            </a:custGeom>
            <a:solidFill>
              <a:srgbClr val="21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4704" y="5461380"/>
              <a:ext cx="4544060" cy="181610"/>
            </a:xfrm>
            <a:custGeom>
              <a:avLst/>
              <a:gdLst/>
              <a:ahLst/>
              <a:cxnLst/>
              <a:rect l="l" t="t" r="r" b="b"/>
              <a:pathLst>
                <a:path w="4544060" h="181610">
                  <a:moveTo>
                    <a:pt x="4543933" y="0"/>
                  </a:moveTo>
                  <a:lnTo>
                    <a:pt x="0" y="0"/>
                  </a:lnTo>
                  <a:lnTo>
                    <a:pt x="0" y="181355"/>
                  </a:lnTo>
                  <a:lnTo>
                    <a:pt x="4543933" y="181355"/>
                  </a:lnTo>
                  <a:lnTo>
                    <a:pt x="4543933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6416" y="5642749"/>
              <a:ext cx="5769610" cy="181610"/>
            </a:xfrm>
            <a:custGeom>
              <a:avLst/>
              <a:gdLst/>
              <a:ahLst/>
              <a:cxnLst/>
              <a:rect l="l" t="t" r="r" b="b"/>
              <a:pathLst>
                <a:path w="5769609" h="181610">
                  <a:moveTo>
                    <a:pt x="18288" y="0"/>
                  </a:moveTo>
                  <a:lnTo>
                    <a:pt x="0" y="0"/>
                  </a:lnTo>
                  <a:lnTo>
                    <a:pt x="0" y="181343"/>
                  </a:lnTo>
                  <a:lnTo>
                    <a:pt x="18288" y="181343"/>
                  </a:lnTo>
                  <a:lnTo>
                    <a:pt x="18288" y="0"/>
                  </a:lnTo>
                  <a:close/>
                </a:path>
                <a:path w="5769609" h="181610">
                  <a:moveTo>
                    <a:pt x="5769610" y="0"/>
                  </a:moveTo>
                  <a:lnTo>
                    <a:pt x="1998218" y="0"/>
                  </a:lnTo>
                  <a:lnTo>
                    <a:pt x="1998218" y="181343"/>
                  </a:lnTo>
                  <a:lnTo>
                    <a:pt x="5769610" y="181343"/>
                  </a:lnTo>
                  <a:lnTo>
                    <a:pt x="5769610" y="0"/>
                  </a:lnTo>
                  <a:close/>
                </a:path>
              </a:pathLst>
            </a:custGeom>
            <a:solidFill>
              <a:srgbClr val="21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4704" y="5642736"/>
              <a:ext cx="1979930" cy="181610"/>
            </a:xfrm>
            <a:custGeom>
              <a:avLst/>
              <a:gdLst/>
              <a:ahLst/>
              <a:cxnLst/>
              <a:rect l="l" t="t" r="r" b="b"/>
              <a:pathLst>
                <a:path w="1979930" h="181610">
                  <a:moveTo>
                    <a:pt x="1979930" y="0"/>
                  </a:moveTo>
                  <a:lnTo>
                    <a:pt x="0" y="0"/>
                  </a:lnTo>
                  <a:lnTo>
                    <a:pt x="0" y="181355"/>
                  </a:lnTo>
                  <a:lnTo>
                    <a:pt x="1979930" y="181355"/>
                  </a:lnTo>
                  <a:lnTo>
                    <a:pt x="197993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6416" y="5824092"/>
              <a:ext cx="5769610" cy="181610"/>
            </a:xfrm>
            <a:custGeom>
              <a:avLst/>
              <a:gdLst/>
              <a:ahLst/>
              <a:cxnLst/>
              <a:rect l="l" t="t" r="r" b="b"/>
              <a:pathLst>
                <a:path w="5769609" h="181610">
                  <a:moveTo>
                    <a:pt x="18288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8288" y="181356"/>
                  </a:lnTo>
                  <a:lnTo>
                    <a:pt x="18288" y="0"/>
                  </a:lnTo>
                  <a:close/>
                </a:path>
                <a:path w="5769609" h="181610">
                  <a:moveTo>
                    <a:pt x="5769610" y="0"/>
                  </a:moveTo>
                  <a:lnTo>
                    <a:pt x="3243707" y="0"/>
                  </a:lnTo>
                  <a:lnTo>
                    <a:pt x="3243707" y="181356"/>
                  </a:lnTo>
                  <a:lnTo>
                    <a:pt x="5769610" y="181356"/>
                  </a:lnTo>
                  <a:lnTo>
                    <a:pt x="5769610" y="0"/>
                  </a:lnTo>
                  <a:close/>
                </a:path>
              </a:pathLst>
            </a:custGeom>
            <a:solidFill>
              <a:srgbClr val="21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14704" y="5824092"/>
              <a:ext cx="3225800" cy="181610"/>
            </a:xfrm>
            <a:custGeom>
              <a:avLst/>
              <a:gdLst/>
              <a:ahLst/>
              <a:cxnLst/>
              <a:rect l="l" t="t" r="r" b="b"/>
              <a:pathLst>
                <a:path w="3225800" h="181610">
                  <a:moveTo>
                    <a:pt x="3225419" y="0"/>
                  </a:moveTo>
                  <a:lnTo>
                    <a:pt x="0" y="0"/>
                  </a:lnTo>
                  <a:lnTo>
                    <a:pt x="0" y="181355"/>
                  </a:lnTo>
                  <a:lnTo>
                    <a:pt x="3225419" y="181355"/>
                  </a:lnTo>
                  <a:lnTo>
                    <a:pt x="3225419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96416" y="6005448"/>
              <a:ext cx="5769610" cy="180340"/>
            </a:xfrm>
            <a:custGeom>
              <a:avLst/>
              <a:gdLst/>
              <a:ahLst/>
              <a:cxnLst/>
              <a:rect l="l" t="t" r="r" b="b"/>
              <a:pathLst>
                <a:path w="5769609" h="180339">
                  <a:moveTo>
                    <a:pt x="5769610" y="0"/>
                  </a:moveTo>
                  <a:lnTo>
                    <a:pt x="0" y="0"/>
                  </a:lnTo>
                  <a:lnTo>
                    <a:pt x="0" y="179832"/>
                  </a:lnTo>
                  <a:lnTo>
                    <a:pt x="5769610" y="179832"/>
                  </a:lnTo>
                  <a:lnTo>
                    <a:pt x="5769610" y="0"/>
                  </a:lnTo>
                  <a:close/>
                </a:path>
              </a:pathLst>
            </a:custGeom>
            <a:solidFill>
              <a:srgbClr val="21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02004" y="3268496"/>
            <a:ext cx="5759450" cy="60820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265"/>
              </a:spcBef>
            </a:pP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//</a:t>
            </a:r>
            <a:r>
              <a:rPr sz="1050" spc="-30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require(msg.sender</a:t>
            </a:r>
            <a:r>
              <a:rPr sz="1050" spc="-30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==</a:t>
            </a:r>
            <a:r>
              <a:rPr sz="1050" spc="-2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owner);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FFC107"/>
                </a:solidFill>
                <a:latin typeface="Consolas"/>
                <a:cs typeface="Consolas"/>
              </a:rPr>
              <a:t>if</a:t>
            </a:r>
            <a:r>
              <a:rPr sz="1050" spc="-5" dirty="0">
                <a:solidFill>
                  <a:srgbClr val="FFC107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0079A6"/>
                </a:solidFill>
                <a:latin typeface="Consolas"/>
                <a:cs typeface="Consolas"/>
              </a:rPr>
              <a:t>msg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sender</a:t>
            </a:r>
            <a:r>
              <a:rPr sz="1050" dirty="0">
                <a:solidFill>
                  <a:srgbClr val="B9BAC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!=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i_owner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)</a:t>
            </a:r>
            <a:r>
              <a:rPr sz="1050" spc="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0079A6"/>
                </a:solidFill>
                <a:latin typeface="Consolas"/>
                <a:cs typeface="Consolas"/>
              </a:rPr>
              <a:t>revert</a:t>
            </a:r>
            <a:r>
              <a:rPr sz="1050" spc="10" dirty="0">
                <a:solidFill>
                  <a:srgbClr val="0079A6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NotOwner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();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B9BACC"/>
                </a:solidFill>
                <a:latin typeface="Consolas"/>
                <a:cs typeface="Consolas"/>
              </a:rPr>
              <a:t>_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050" spc="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BACC"/>
                </a:solidFill>
                <a:latin typeface="Consolas"/>
                <a:cs typeface="Consolas"/>
              </a:rPr>
              <a:t>withdraw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()</a:t>
            </a:r>
            <a:r>
              <a:rPr sz="1050" spc="-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1B988"/>
                </a:solidFill>
                <a:latin typeface="Consolas"/>
                <a:cs typeface="Consolas"/>
              </a:rPr>
              <a:t>payable</a:t>
            </a:r>
            <a:r>
              <a:rPr sz="1050" spc="-10" dirty="0">
                <a:solidFill>
                  <a:srgbClr val="31B988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onlyOwner</a:t>
            </a:r>
            <a:r>
              <a:rPr sz="1050" spc="10" dirty="0">
                <a:solidFill>
                  <a:srgbClr val="B9BAC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1B988"/>
                </a:solidFill>
                <a:latin typeface="Consolas"/>
                <a:cs typeface="Consolas"/>
              </a:rPr>
              <a:t>public</a:t>
            </a:r>
            <a:r>
              <a:rPr sz="1050" spc="-10" dirty="0">
                <a:solidFill>
                  <a:srgbClr val="31B988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12700" marR="972819" indent="584835">
              <a:lnSpc>
                <a:spcPct val="113300"/>
              </a:lnSpc>
            </a:pPr>
            <a:r>
              <a:rPr sz="1050" dirty="0">
                <a:solidFill>
                  <a:srgbClr val="C87539"/>
                </a:solidFill>
                <a:latin typeface="Consolas"/>
                <a:cs typeface="Consolas"/>
              </a:rPr>
              <a:t>for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559CD5"/>
                </a:solidFill>
                <a:latin typeface="Consolas"/>
                <a:cs typeface="Consolas"/>
              </a:rPr>
              <a:t>uint256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funderIndex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;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funderIndex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&lt;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funders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length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; </a:t>
            </a:r>
            <a:r>
              <a:rPr sz="1050" spc="-56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funderIndex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++){</a:t>
            </a:r>
            <a:endParaRPr sz="1050">
              <a:latin typeface="Consolas"/>
              <a:cs typeface="Consolas"/>
            </a:endParaRPr>
          </a:p>
          <a:p>
            <a:pPr marL="890269" marR="2074545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address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funder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=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funders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[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funderIndex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]; </a:t>
            </a:r>
            <a:r>
              <a:rPr sz="1050" spc="-56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addressToAmountFunded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[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funder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]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funders</a:t>
            </a:r>
            <a:r>
              <a:rPr sz="1050" spc="-15" dirty="0">
                <a:solidFill>
                  <a:srgbClr val="B9BAC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sz="1050" spc="-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59CD5"/>
                </a:solidFill>
                <a:latin typeface="Consolas"/>
                <a:cs typeface="Consolas"/>
              </a:rPr>
              <a:t>new 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address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[](</a:t>
            </a:r>
            <a:r>
              <a:rPr sz="1050" spc="-5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12700" marR="1193800" indent="584835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bool</a:t>
            </a:r>
            <a:r>
              <a:rPr sz="1050" spc="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callSuccess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sz="1050" spc="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)</a:t>
            </a:r>
            <a:r>
              <a:rPr sz="1050" spc="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sz="1050" spc="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1B988"/>
                </a:solidFill>
                <a:latin typeface="Consolas"/>
                <a:cs typeface="Consolas"/>
              </a:rPr>
              <a:t>payable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0079A6"/>
                </a:solidFill>
                <a:latin typeface="Consolas"/>
                <a:cs typeface="Consolas"/>
              </a:rPr>
              <a:t>msg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sender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).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call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value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: </a:t>
            </a:r>
            <a:r>
              <a:rPr sz="1050" spc="-56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address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086CB5"/>
                </a:solidFill>
                <a:latin typeface="Consolas"/>
                <a:cs typeface="Consolas"/>
              </a:rPr>
              <a:t>this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).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balance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}(</a:t>
            </a:r>
            <a:r>
              <a:rPr sz="1050" spc="-5" dirty="0">
                <a:solidFill>
                  <a:srgbClr val="CE9178"/>
                </a:solidFill>
                <a:latin typeface="Consolas"/>
                <a:cs typeface="Consolas"/>
              </a:rPr>
              <a:t>""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solidFill>
                  <a:srgbClr val="0079A6"/>
                </a:solidFill>
                <a:latin typeface="Consolas"/>
                <a:cs typeface="Consolas"/>
              </a:rPr>
              <a:t>require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callSuccess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sz="1050" spc="-3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nsolas"/>
                <a:cs typeface="Consolas"/>
              </a:rPr>
              <a:t>"Call</a:t>
            </a:r>
            <a:r>
              <a:rPr sz="105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nsolas"/>
                <a:cs typeface="Consolas"/>
              </a:rPr>
              <a:t>failed"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ts val="1235"/>
              </a:lnSpc>
              <a:spcBef>
                <a:spcPts val="170"/>
              </a:spcBef>
            </a:pP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R="9525" algn="r">
              <a:lnSpc>
                <a:spcPts val="1415"/>
              </a:lnSpc>
            </a:pPr>
            <a:r>
              <a:rPr sz="1200" spc="-5" dirty="0">
                <a:latin typeface="Times New Roman"/>
                <a:cs typeface="Times New Roman"/>
              </a:rPr>
              <a:t>Kita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akan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menambahkan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beberapa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fungsi,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pertama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ada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yang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diluar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kontrak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adalah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latin typeface="Times New Roman"/>
                <a:cs typeface="Times New Roman"/>
              </a:rPr>
              <a:t>mapping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untuk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menghitung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berapa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banyaknya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akun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yang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harus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didanakan,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membuat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array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2899"/>
              </a:lnSpc>
              <a:spcBef>
                <a:spcPts val="15"/>
              </a:spcBef>
            </a:pP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dirty="0">
                <a:latin typeface="Times New Roman"/>
                <a:cs typeface="Times New Roman"/>
              </a:rPr>
              <a:t> funders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yang</a:t>
            </a:r>
            <a:r>
              <a:rPr sz="1200" dirty="0">
                <a:latin typeface="Times New Roman"/>
                <a:cs typeface="Times New Roman"/>
              </a:rPr>
              <a:t> akan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digunakan</a:t>
            </a:r>
            <a:r>
              <a:rPr sz="1200" dirty="0">
                <a:latin typeface="Times New Roman"/>
                <a:cs typeface="Times New Roman"/>
              </a:rPr>
              <a:t> dalam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contract.</a:t>
            </a:r>
            <a:r>
              <a:rPr sz="1200" dirty="0">
                <a:latin typeface="Times New Roman"/>
                <a:cs typeface="Times New Roman"/>
              </a:rPr>
              <a:t> Dalam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akan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menambahkan </a:t>
            </a:r>
            <a:r>
              <a:rPr sz="1200" dirty="0">
                <a:latin typeface="Times New Roman"/>
                <a:cs typeface="Times New Roman"/>
              </a:rPr>
              <a:t>jumlah akun </a:t>
            </a:r>
            <a:r>
              <a:rPr sz="1200" spc="-5" dirty="0">
                <a:latin typeface="Times New Roman"/>
                <a:cs typeface="Times New Roman"/>
              </a:rPr>
              <a:t>yang </a:t>
            </a:r>
            <a:r>
              <a:rPr sz="1200" dirty="0">
                <a:latin typeface="Times New Roman"/>
                <a:cs typeface="Times New Roman"/>
              </a:rPr>
              <a:t>haurs didanakan </a:t>
            </a:r>
            <a:r>
              <a:rPr sz="1200" spc="-5" dirty="0">
                <a:latin typeface="Times New Roman"/>
                <a:cs typeface="Times New Roman"/>
              </a:rPr>
              <a:t>setiap kali function </a:t>
            </a:r>
            <a:r>
              <a:rPr sz="1200" dirty="0">
                <a:latin typeface="Times New Roman"/>
                <a:cs typeface="Times New Roman"/>
              </a:rPr>
              <a:t>fund </a:t>
            </a:r>
            <a:r>
              <a:rPr sz="1200" spc="-5" dirty="0">
                <a:latin typeface="Times New Roman"/>
                <a:cs typeface="Times New Roman"/>
              </a:rPr>
              <a:t>dipanggil dan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 </a:t>
            </a:r>
            <a:r>
              <a:rPr sz="1200" dirty="0">
                <a:latin typeface="Times New Roman"/>
                <a:cs typeface="Times New Roman"/>
              </a:rPr>
              <a:t>akan </a:t>
            </a:r>
            <a:r>
              <a:rPr sz="1200" spc="-5" dirty="0">
                <a:latin typeface="Times New Roman"/>
                <a:cs typeface="Times New Roman"/>
              </a:rPr>
              <a:t>dimasukkan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 </a:t>
            </a:r>
            <a:r>
              <a:rPr sz="1200" spc="-5" dirty="0">
                <a:latin typeface="Times New Roman"/>
                <a:cs typeface="Times New Roman"/>
              </a:rPr>
              <a:t>dalam</a:t>
            </a:r>
            <a:r>
              <a:rPr sz="1200" dirty="0">
                <a:latin typeface="Times New Roman"/>
                <a:cs typeface="Times New Roman"/>
              </a:rPr>
              <a:t> array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funders.</a:t>
            </a:r>
            <a:endParaRPr sz="1200">
              <a:latin typeface="Times New Roman"/>
              <a:cs typeface="Times New Roman"/>
            </a:endParaRPr>
          </a:p>
          <a:p>
            <a:pPr marL="12700" marR="6985" indent="456565" algn="just">
              <a:lnSpc>
                <a:spcPct val="103299"/>
              </a:lnSpc>
              <a:spcBef>
                <a:spcPts val="810"/>
              </a:spcBef>
            </a:pPr>
            <a:r>
              <a:rPr sz="1200" spc="-5" dirty="0">
                <a:latin typeface="Times New Roman"/>
                <a:cs typeface="Times New Roman"/>
              </a:rPr>
              <a:t>Kemudian </a:t>
            </a:r>
            <a:r>
              <a:rPr sz="1200" dirty="0">
                <a:latin typeface="Times New Roman"/>
                <a:cs typeface="Times New Roman"/>
              </a:rPr>
              <a:t>kita </a:t>
            </a:r>
            <a:r>
              <a:rPr sz="1200" spc="-5" dirty="0">
                <a:latin typeface="Times New Roman"/>
                <a:cs typeface="Times New Roman"/>
              </a:rPr>
              <a:t>membuat function baru </a:t>
            </a:r>
            <a:r>
              <a:rPr sz="1200" spc="-10" dirty="0">
                <a:latin typeface="Times New Roman"/>
                <a:cs typeface="Times New Roman"/>
              </a:rPr>
              <a:t>yaitu </a:t>
            </a:r>
            <a:r>
              <a:rPr sz="1200" dirty="0">
                <a:latin typeface="Times New Roman"/>
                <a:cs typeface="Times New Roman"/>
              </a:rPr>
              <a:t>function </a:t>
            </a:r>
            <a:r>
              <a:rPr sz="1200" spc="-5" dirty="0">
                <a:latin typeface="Times New Roman"/>
                <a:cs typeface="Times New Roman"/>
              </a:rPr>
              <a:t>withdraw. Fungsi </a:t>
            </a:r>
            <a:r>
              <a:rPr sz="1200" dirty="0">
                <a:latin typeface="Times New Roman"/>
                <a:cs typeface="Times New Roman"/>
              </a:rPr>
              <a:t>ini </a:t>
            </a:r>
            <a:r>
              <a:rPr sz="1200" spc="-5" dirty="0">
                <a:latin typeface="Times New Roman"/>
                <a:cs typeface="Times New Roman"/>
              </a:rPr>
              <a:t>berfungsi </a:t>
            </a:r>
            <a:r>
              <a:rPr sz="1200" dirty="0">
                <a:latin typeface="Times New Roman"/>
                <a:cs typeface="Times New Roman"/>
              </a:rPr>
              <a:t> untuk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menarik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semua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dana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yang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telah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diisi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dalam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fungsi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Kita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ingin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hanya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contract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owner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yang dapa menggunakan function </a:t>
            </a:r>
            <a:r>
              <a:rPr sz="1200" dirty="0">
                <a:latin typeface="Times New Roman"/>
                <a:cs typeface="Times New Roman"/>
              </a:rPr>
              <a:t>ini, </a:t>
            </a:r>
            <a:r>
              <a:rPr sz="1200" spc="-5" dirty="0">
                <a:latin typeface="Times New Roman"/>
                <a:cs typeface="Times New Roman"/>
              </a:rPr>
              <a:t>cara yang akan </a:t>
            </a:r>
            <a:r>
              <a:rPr sz="1200" dirty="0">
                <a:latin typeface="Times New Roman"/>
                <a:cs typeface="Times New Roman"/>
              </a:rPr>
              <a:t>kita pakai untuk itu </a:t>
            </a:r>
            <a:r>
              <a:rPr sz="1200" spc="-5" dirty="0">
                <a:latin typeface="Times New Roman"/>
                <a:cs typeface="Times New Roman"/>
              </a:rPr>
              <a:t>adalah </a:t>
            </a:r>
            <a:r>
              <a:rPr sz="1200" dirty="0">
                <a:latin typeface="Times New Roman"/>
                <a:cs typeface="Times New Roman"/>
              </a:rPr>
              <a:t>membuat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modifier onlyOwner yang </a:t>
            </a:r>
            <a:r>
              <a:rPr sz="1200" dirty="0">
                <a:latin typeface="Times New Roman"/>
                <a:cs typeface="Times New Roman"/>
              </a:rPr>
              <a:t>akan </a:t>
            </a:r>
            <a:r>
              <a:rPr sz="1200" spc="-5" dirty="0">
                <a:latin typeface="Times New Roman"/>
                <a:cs typeface="Times New Roman"/>
              </a:rPr>
              <a:t>mengecek </a:t>
            </a:r>
            <a:r>
              <a:rPr sz="1200" dirty="0">
                <a:latin typeface="Times New Roman"/>
                <a:cs typeface="Times New Roman"/>
              </a:rPr>
              <a:t>apabila </a:t>
            </a:r>
            <a:r>
              <a:rPr sz="1200" spc="-5" dirty="0">
                <a:latin typeface="Times New Roman"/>
                <a:cs typeface="Times New Roman"/>
              </a:rPr>
              <a:t>yang menggunakan fungsi adalah </a:t>
            </a:r>
            <a:r>
              <a:rPr sz="1200" dirty="0">
                <a:latin typeface="Times New Roman"/>
                <a:cs typeface="Times New Roman"/>
              </a:rPr>
              <a:t>owner,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apabila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bukan</a:t>
            </a:r>
            <a:r>
              <a:rPr sz="1200" dirty="0">
                <a:latin typeface="Times New Roman"/>
                <a:cs typeface="Times New Roman"/>
              </a:rPr>
              <a:t> owner, maka</a:t>
            </a:r>
            <a:r>
              <a:rPr sz="1200" spc="-5" dirty="0">
                <a:latin typeface="Times New Roman"/>
                <a:cs typeface="Times New Roman"/>
              </a:rPr>
              <a:t> akan</a:t>
            </a:r>
            <a:r>
              <a:rPr sz="1200" dirty="0">
                <a:latin typeface="Times New Roman"/>
                <a:cs typeface="Times New Roman"/>
              </a:rPr>
              <a:t> di tolak.</a:t>
            </a:r>
            <a:endParaRPr sz="1200">
              <a:latin typeface="Times New Roman"/>
              <a:cs typeface="Times New Roman"/>
            </a:endParaRPr>
          </a:p>
          <a:p>
            <a:pPr marL="241300" algn="just">
              <a:lnSpc>
                <a:spcPct val="100000"/>
              </a:lnSpc>
              <a:spcBef>
                <a:spcPts val="830"/>
              </a:spcBef>
            </a:pPr>
            <a:r>
              <a:rPr sz="1400" dirty="0">
                <a:latin typeface="Times New Roman"/>
                <a:cs typeface="Times New Roman"/>
              </a:rPr>
              <a:t>2.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PriceConverter.sol</a:t>
            </a:r>
            <a:endParaRPr sz="1400">
              <a:latin typeface="Times New Roman"/>
              <a:cs typeface="Times New Roman"/>
            </a:endParaRPr>
          </a:p>
          <a:p>
            <a:pPr marL="12700" marR="6350" indent="456565" algn="just">
              <a:lnSpc>
                <a:spcPct val="103099"/>
              </a:lnSpc>
              <a:spcBef>
                <a:spcPts val="840"/>
              </a:spcBef>
            </a:pPr>
            <a:r>
              <a:rPr sz="1200" spc="-5" dirty="0">
                <a:latin typeface="Times New Roman"/>
                <a:cs typeface="Times New Roman"/>
              </a:rPr>
              <a:t>Kita</a:t>
            </a:r>
            <a:r>
              <a:rPr sz="1200" dirty="0">
                <a:latin typeface="Times New Roman"/>
                <a:cs typeface="Times New Roman"/>
              </a:rPr>
              <a:t> membutuhkan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cara</a:t>
            </a:r>
            <a:r>
              <a:rPr sz="1200" dirty="0">
                <a:latin typeface="Times New Roman"/>
                <a:cs typeface="Times New Roman"/>
              </a:rPr>
              <a:t> untuk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membaca</a:t>
            </a:r>
            <a:r>
              <a:rPr sz="1200" dirty="0">
                <a:latin typeface="Times New Roman"/>
                <a:cs typeface="Times New Roman"/>
              </a:rPr>
              <a:t> nilai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uang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usd</a:t>
            </a:r>
            <a:r>
              <a:rPr sz="1200" dirty="0">
                <a:latin typeface="Times New Roman"/>
                <a:cs typeface="Times New Roman"/>
              </a:rPr>
              <a:t> tanpa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merusak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desentralized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blockchain,</a:t>
            </a:r>
            <a:r>
              <a:rPr sz="1200" dirty="0">
                <a:latin typeface="Times New Roman"/>
                <a:cs typeface="Times New Roman"/>
              </a:rPr>
              <a:t> salah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satu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solusinya</a:t>
            </a:r>
            <a:r>
              <a:rPr sz="1200" dirty="0">
                <a:latin typeface="Times New Roman"/>
                <a:cs typeface="Times New Roman"/>
              </a:rPr>
              <a:t> adalah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menggunakan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AggregatorV3Interface sebagai </a:t>
            </a:r>
            <a:r>
              <a:rPr sz="1200" dirty="0">
                <a:latin typeface="Times New Roman"/>
                <a:cs typeface="Times New Roman"/>
              </a:rPr>
              <a:t>library </a:t>
            </a:r>
            <a:r>
              <a:rPr sz="1200" spc="-5" dirty="0">
                <a:latin typeface="Times New Roman"/>
                <a:cs typeface="Times New Roman"/>
              </a:rPr>
              <a:t>yang </a:t>
            </a:r>
            <a:r>
              <a:rPr sz="1200" dirty="0">
                <a:latin typeface="Times New Roman"/>
                <a:cs typeface="Times New Roman"/>
              </a:rPr>
              <a:t>akan </a:t>
            </a:r>
            <a:r>
              <a:rPr sz="1200" spc="-5" dirty="0">
                <a:latin typeface="Times New Roman"/>
                <a:cs typeface="Times New Roman"/>
              </a:rPr>
              <a:t>mengeluarkan </a:t>
            </a:r>
            <a:r>
              <a:rPr sz="1200" dirty="0">
                <a:latin typeface="Times New Roman"/>
                <a:cs typeface="Times New Roman"/>
              </a:rPr>
              <a:t>output </a:t>
            </a:r>
            <a:r>
              <a:rPr sz="1200" spc="-5" dirty="0">
                <a:latin typeface="Times New Roman"/>
                <a:cs typeface="Times New Roman"/>
              </a:rPr>
              <a:t>harga </a:t>
            </a:r>
            <a:r>
              <a:rPr sz="1200" dirty="0">
                <a:latin typeface="Times New Roman"/>
                <a:cs typeface="Times New Roman"/>
              </a:rPr>
              <a:t>mata uang </a:t>
            </a:r>
            <a:r>
              <a:rPr sz="1200" spc="-5" dirty="0">
                <a:latin typeface="Times New Roman"/>
                <a:cs typeface="Times New Roman"/>
              </a:rPr>
              <a:t>usd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dalam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bentuk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wei.</a:t>
            </a:r>
            <a:r>
              <a:rPr sz="1200" dirty="0">
                <a:latin typeface="Times New Roman"/>
                <a:cs typeface="Times New Roman"/>
              </a:rPr>
              <a:t> Source</a:t>
            </a:r>
            <a:r>
              <a:rPr sz="1200" spc="-5" dirty="0">
                <a:latin typeface="Times New Roman"/>
                <a:cs typeface="Times New Roman"/>
              </a:rPr>
              <a:t> codenya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adalah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sebagai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berikut: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16" y="914348"/>
            <a:ext cx="5769610" cy="5610860"/>
          </a:xfrm>
          <a:prstGeom prst="rect">
            <a:avLst/>
          </a:prstGeom>
          <a:solidFill>
            <a:srgbClr val="212236"/>
          </a:solidFill>
        </p:spPr>
        <p:txBody>
          <a:bodyPr vert="horz" wrap="square" lIns="0" tIns="1333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pragma</a:t>
            </a:r>
            <a:r>
              <a:rPr sz="105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solidity</a:t>
            </a:r>
            <a:r>
              <a:rPr sz="105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^</a:t>
            </a:r>
            <a:r>
              <a:rPr sz="1050" spc="-5" dirty="0">
                <a:solidFill>
                  <a:srgbClr val="B5CEA8"/>
                </a:solidFill>
                <a:latin typeface="Consolas"/>
                <a:cs typeface="Consolas"/>
              </a:rPr>
              <a:t>0.8.8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import</a:t>
            </a:r>
            <a:r>
              <a:rPr sz="105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nsolas"/>
                <a:cs typeface="Consolas"/>
              </a:rPr>
              <a:t>"@chainlink/contracts/src/v0.8/interfaces/AggregatorV3Interface.sol"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</a:pP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//</a:t>
            </a:r>
            <a:r>
              <a:rPr sz="1050" spc="-1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Why</a:t>
            </a:r>
            <a:r>
              <a:rPr sz="1050" spc="-1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is</a:t>
            </a:r>
            <a:r>
              <a:rPr sz="1050" spc="-1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this</a:t>
            </a:r>
            <a:r>
              <a:rPr sz="1050" spc="-1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a</a:t>
            </a:r>
            <a:r>
              <a:rPr sz="1050" spc="-1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library</a:t>
            </a:r>
            <a:r>
              <a:rPr sz="1050" spc="-1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and</a:t>
            </a:r>
            <a:r>
              <a:rPr sz="1050" spc="-1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not</a:t>
            </a:r>
            <a:r>
              <a:rPr sz="1050" spc="-1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abstract?</a:t>
            </a:r>
            <a:endParaRPr sz="1050">
              <a:latin typeface="Consolas"/>
              <a:cs typeface="Consolas"/>
            </a:endParaRPr>
          </a:p>
          <a:p>
            <a:pPr marL="17780" marR="3983990">
              <a:lnSpc>
                <a:spcPct val="113300"/>
              </a:lnSpc>
            </a:pP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//</a:t>
            </a:r>
            <a:r>
              <a:rPr sz="1050" spc="-2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Why</a:t>
            </a:r>
            <a:r>
              <a:rPr sz="1050" spc="-2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not</a:t>
            </a:r>
            <a:r>
              <a:rPr sz="1050" spc="-20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an</a:t>
            </a:r>
            <a:r>
              <a:rPr sz="1050" spc="-1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interface? </a:t>
            </a:r>
            <a:r>
              <a:rPr sz="1050" spc="-56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library</a:t>
            </a:r>
            <a:r>
              <a:rPr sz="105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PriceConverter</a:t>
            </a:r>
            <a:r>
              <a:rPr sz="1050" spc="-25" dirty="0">
                <a:solidFill>
                  <a:srgbClr val="B9BAC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10515" marR="979169">
              <a:lnSpc>
                <a:spcPts val="1430"/>
              </a:lnSpc>
              <a:spcBef>
                <a:spcPts val="65"/>
              </a:spcBef>
            </a:pP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//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We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could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 make</a:t>
            </a:r>
            <a:r>
              <a:rPr sz="1050" spc="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this public,</a:t>
            </a:r>
            <a:r>
              <a:rPr sz="1050" spc="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but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 then</a:t>
            </a:r>
            <a:r>
              <a:rPr sz="1050" spc="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we'd have </a:t>
            </a: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to</a:t>
            </a:r>
            <a:r>
              <a:rPr sz="1050" spc="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deploy</a:t>
            </a:r>
            <a:r>
              <a:rPr sz="1050" spc="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it </a:t>
            </a:r>
            <a:r>
              <a:rPr sz="1050" spc="-56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050" spc="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BACC"/>
                </a:solidFill>
                <a:latin typeface="Consolas"/>
                <a:cs typeface="Consolas"/>
              </a:rPr>
              <a:t>getPrice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()</a:t>
            </a:r>
            <a:r>
              <a:rPr sz="1050" spc="-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1B988"/>
                </a:solidFill>
                <a:latin typeface="Consolas"/>
                <a:cs typeface="Consolas"/>
              </a:rPr>
              <a:t>internal view </a:t>
            </a:r>
            <a:r>
              <a:rPr sz="1050" spc="-5" dirty="0">
                <a:solidFill>
                  <a:srgbClr val="209351"/>
                </a:solidFill>
                <a:latin typeface="Consolas"/>
                <a:cs typeface="Consolas"/>
              </a:rPr>
              <a:t>returns</a:t>
            </a:r>
            <a:r>
              <a:rPr sz="1050" dirty="0">
                <a:solidFill>
                  <a:srgbClr val="209351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uint256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)</a:t>
            </a:r>
            <a:r>
              <a:rPr sz="1050" spc="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60325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//</a:t>
            </a:r>
            <a:r>
              <a:rPr sz="1050" spc="-20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Rinkeby</a:t>
            </a:r>
            <a:r>
              <a:rPr sz="1050" spc="-20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ETH</a:t>
            </a:r>
            <a:r>
              <a:rPr sz="1050" spc="-20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/</a:t>
            </a:r>
            <a:r>
              <a:rPr sz="1050" spc="-20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USD</a:t>
            </a:r>
            <a:r>
              <a:rPr sz="1050" spc="-20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Address</a:t>
            </a:r>
            <a:endParaRPr sz="1050">
              <a:latin typeface="Consolas"/>
              <a:cs typeface="Consolas"/>
            </a:endParaRPr>
          </a:p>
          <a:p>
            <a:pPr marL="603250" marR="1050925">
              <a:lnSpc>
                <a:spcPct val="112599"/>
              </a:lnSpc>
              <a:spcBef>
                <a:spcPts val="10"/>
              </a:spcBef>
            </a:pP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// https://docs.chain.link/docs/ethereum-addresses/ </a:t>
            </a: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AggregatorV3Interface priceFeed</a:t>
            </a:r>
            <a:r>
              <a:rPr sz="1050" spc="15" dirty="0">
                <a:solidFill>
                  <a:srgbClr val="B9BAC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sz="1050" spc="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AggregatorV3Interface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endParaRPr sz="1050">
              <a:latin typeface="Consolas"/>
              <a:cs typeface="Consolas"/>
            </a:endParaRPr>
          </a:p>
          <a:p>
            <a:pPr marL="895985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5BB497"/>
                </a:solidFill>
                <a:latin typeface="Consolas"/>
                <a:cs typeface="Consolas"/>
              </a:rPr>
              <a:t>0x8A753747A1Fa494EC906cE90E9f37563A8AF630e</a:t>
            </a:r>
            <a:endParaRPr sz="1050">
              <a:latin typeface="Consolas"/>
              <a:cs typeface="Consolas"/>
            </a:endParaRPr>
          </a:p>
          <a:p>
            <a:pPr marL="60325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60325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(,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int256</a:t>
            </a:r>
            <a:r>
              <a:rPr sz="1050" spc="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answer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, ,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) =</a:t>
            </a:r>
            <a:r>
              <a:rPr sz="1050" spc="1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priceFeed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latestRoundData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();</a:t>
            </a:r>
            <a:endParaRPr sz="1050">
              <a:latin typeface="Consolas"/>
              <a:cs typeface="Consolas"/>
            </a:endParaRPr>
          </a:p>
          <a:p>
            <a:pPr marL="603250">
              <a:lnSpc>
                <a:spcPct val="100000"/>
              </a:lnSpc>
              <a:spcBef>
                <a:spcPts val="160"/>
              </a:spcBef>
            </a:pP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//</a:t>
            </a:r>
            <a:r>
              <a:rPr sz="1050" spc="-20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ETH/USD</a:t>
            </a:r>
            <a:r>
              <a:rPr sz="1050" spc="-1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rate</a:t>
            </a:r>
            <a:r>
              <a:rPr sz="1050" spc="-1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in</a:t>
            </a:r>
            <a:r>
              <a:rPr sz="1050" spc="-20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18</a:t>
            </a:r>
            <a:r>
              <a:rPr sz="1050" spc="-1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digit</a:t>
            </a:r>
            <a:endParaRPr sz="1050">
              <a:latin typeface="Consolas"/>
              <a:cs typeface="Consolas"/>
            </a:endParaRPr>
          </a:p>
          <a:p>
            <a:pPr marL="60325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209351"/>
                </a:solidFill>
                <a:latin typeface="Consolas"/>
                <a:cs typeface="Consolas"/>
              </a:rPr>
              <a:t>return</a:t>
            </a:r>
            <a:r>
              <a:rPr sz="1050" spc="-10" dirty="0">
                <a:solidFill>
                  <a:srgbClr val="209351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uint256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answer</a:t>
            </a:r>
            <a:r>
              <a:rPr sz="1050" spc="-15" dirty="0">
                <a:solidFill>
                  <a:srgbClr val="B9BAC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*</a:t>
            </a:r>
            <a:r>
              <a:rPr sz="1050" spc="-1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5CEA8"/>
                </a:solidFill>
                <a:latin typeface="Consolas"/>
                <a:cs typeface="Consolas"/>
              </a:rPr>
              <a:t>10000000000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310515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>
              <a:latin typeface="Consolas"/>
              <a:cs typeface="Consolas"/>
            </a:endParaRPr>
          </a:p>
          <a:p>
            <a:pPr marL="310515">
              <a:lnSpc>
                <a:spcPct val="100000"/>
              </a:lnSpc>
            </a:pP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//</a:t>
            </a:r>
            <a:r>
              <a:rPr sz="1050" spc="-4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1000000000</a:t>
            </a:r>
            <a:endParaRPr sz="1050">
              <a:latin typeface="Consolas"/>
              <a:cs typeface="Consolas"/>
            </a:endParaRPr>
          </a:p>
          <a:p>
            <a:pPr marL="603250" marR="2151380" indent="-292735">
              <a:lnSpc>
                <a:spcPct val="113300"/>
              </a:lnSpc>
              <a:spcBef>
                <a:spcPts val="5"/>
              </a:spcBef>
            </a:pP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050" spc="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getConversionRate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uint256</a:t>
            </a:r>
            <a:r>
              <a:rPr sz="1050" spc="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ethAmount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) </a:t>
            </a:r>
            <a:r>
              <a:rPr sz="1050" spc="-56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1B988"/>
                </a:solidFill>
                <a:latin typeface="Consolas"/>
                <a:cs typeface="Consolas"/>
              </a:rPr>
              <a:t>internal</a:t>
            </a:r>
            <a:endParaRPr sz="1050">
              <a:latin typeface="Consolas"/>
              <a:cs typeface="Consolas"/>
            </a:endParaRPr>
          </a:p>
          <a:p>
            <a:pPr marL="60325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31B988"/>
                </a:solidFill>
                <a:latin typeface="Consolas"/>
                <a:cs typeface="Consolas"/>
              </a:rPr>
              <a:t>view</a:t>
            </a:r>
            <a:endParaRPr sz="1050">
              <a:latin typeface="Consolas"/>
              <a:cs typeface="Consolas"/>
            </a:endParaRPr>
          </a:p>
          <a:p>
            <a:pPr marL="603250">
              <a:lnSpc>
                <a:spcPct val="100000"/>
              </a:lnSpc>
              <a:spcBef>
                <a:spcPts val="160"/>
              </a:spcBef>
            </a:pPr>
            <a:r>
              <a:rPr sz="1050" spc="-5" dirty="0">
                <a:solidFill>
                  <a:srgbClr val="209351"/>
                </a:solidFill>
                <a:latin typeface="Consolas"/>
                <a:cs typeface="Consolas"/>
              </a:rPr>
              <a:t>returns</a:t>
            </a:r>
            <a:r>
              <a:rPr sz="1050" spc="-50" dirty="0">
                <a:solidFill>
                  <a:srgbClr val="209351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uint256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310515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60325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uint256</a:t>
            </a:r>
            <a:r>
              <a:rPr sz="105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ethPrice</a:t>
            </a:r>
            <a:r>
              <a:rPr sz="1050" spc="-15" dirty="0">
                <a:solidFill>
                  <a:srgbClr val="B9BAC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sz="1050" spc="-2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getPrice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();</a:t>
            </a:r>
            <a:endParaRPr sz="1050">
              <a:latin typeface="Consolas"/>
              <a:cs typeface="Consolas"/>
            </a:endParaRPr>
          </a:p>
          <a:p>
            <a:pPr marL="60325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uint256</a:t>
            </a:r>
            <a:r>
              <a:rPr sz="105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ethAmountInUsd</a:t>
            </a:r>
            <a:r>
              <a:rPr sz="1050" dirty="0">
                <a:solidFill>
                  <a:srgbClr val="B9BAC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BACC"/>
                </a:solidFill>
                <a:latin typeface="Consolas"/>
                <a:cs typeface="Consolas"/>
              </a:rPr>
              <a:t>ethPrice</a:t>
            </a:r>
            <a:r>
              <a:rPr sz="1050" spc="5" dirty="0">
                <a:solidFill>
                  <a:srgbClr val="B9BAC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*</a:t>
            </a:r>
            <a:r>
              <a:rPr sz="1050" spc="-1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ethAmount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)</a:t>
            </a:r>
            <a:r>
              <a:rPr sz="1050" spc="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/</a:t>
            </a:r>
            <a:r>
              <a:rPr sz="1050" spc="-1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5CEA8"/>
                </a:solidFill>
                <a:latin typeface="Consolas"/>
                <a:cs typeface="Consolas"/>
              </a:rPr>
              <a:t>1000000000000000000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03250" marR="178435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// </a:t>
            </a:r>
            <a:r>
              <a:rPr sz="1050" dirty="0">
                <a:solidFill>
                  <a:srgbClr val="5F8A4E"/>
                </a:solidFill>
                <a:latin typeface="Consolas"/>
                <a:cs typeface="Consolas"/>
              </a:rPr>
              <a:t>the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actual </a:t>
            </a:r>
            <a:r>
              <a:rPr sz="1050" spc="-10" dirty="0">
                <a:solidFill>
                  <a:srgbClr val="5F8A4E"/>
                </a:solidFill>
                <a:latin typeface="Consolas"/>
                <a:cs typeface="Consolas"/>
              </a:rPr>
              <a:t>ETH/USD </a:t>
            </a:r>
            <a:r>
              <a:rPr sz="1050" spc="-5" dirty="0">
                <a:solidFill>
                  <a:srgbClr val="5F8A4E"/>
                </a:solidFill>
                <a:latin typeface="Consolas"/>
                <a:cs typeface="Consolas"/>
              </a:rPr>
              <a:t>conversion rate, after adjusting the extra 0s. </a:t>
            </a:r>
            <a:r>
              <a:rPr sz="1050" spc="-565" dirty="0">
                <a:solidFill>
                  <a:srgbClr val="5F8A4E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9351"/>
                </a:solidFill>
                <a:latin typeface="Consolas"/>
                <a:cs typeface="Consolas"/>
              </a:rPr>
              <a:t>return</a:t>
            </a:r>
            <a:r>
              <a:rPr sz="1050" spc="-10" dirty="0">
                <a:solidFill>
                  <a:srgbClr val="209351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ethAmountInUsd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310515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498716"/>
            <a:ext cx="5756910" cy="15773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456565" algn="just">
              <a:lnSpc>
                <a:spcPct val="103400"/>
              </a:lnSpc>
              <a:spcBef>
                <a:spcPts val="50"/>
              </a:spcBef>
            </a:pPr>
            <a:r>
              <a:rPr sz="1200" spc="-5" dirty="0">
                <a:latin typeface="Times New Roman"/>
                <a:cs typeface="Times New Roman"/>
              </a:rPr>
              <a:t>Kita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akan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mengimport</a:t>
            </a:r>
            <a:r>
              <a:rPr sz="1200" dirty="0">
                <a:latin typeface="Times New Roman"/>
                <a:cs typeface="Times New Roman"/>
              </a:rPr>
              <a:t> library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AggregatorV3Interface</a:t>
            </a:r>
            <a:r>
              <a:rPr sz="1200" dirty="0">
                <a:latin typeface="Times New Roman"/>
                <a:cs typeface="Times New Roman"/>
              </a:rPr>
              <a:t> dari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github,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kemudian</a:t>
            </a:r>
            <a:r>
              <a:rPr sz="1200" dirty="0">
                <a:latin typeface="Times New Roman"/>
                <a:cs typeface="Times New Roman"/>
              </a:rPr>
              <a:t> kita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menambahkan fungsi getPrice yang berfungsi </a:t>
            </a:r>
            <a:r>
              <a:rPr sz="1200" dirty="0">
                <a:latin typeface="Times New Roman"/>
                <a:cs typeface="Times New Roman"/>
              </a:rPr>
              <a:t>untuk </a:t>
            </a:r>
            <a:r>
              <a:rPr sz="1200" spc="-5" dirty="0">
                <a:latin typeface="Times New Roman"/>
                <a:cs typeface="Times New Roman"/>
              </a:rPr>
              <a:t>menarik harga </a:t>
            </a:r>
            <a:r>
              <a:rPr sz="1200" dirty="0">
                <a:latin typeface="Times New Roman"/>
                <a:cs typeface="Times New Roman"/>
              </a:rPr>
              <a:t>uang mata </a:t>
            </a:r>
            <a:r>
              <a:rPr sz="1200" spc="-5" dirty="0">
                <a:latin typeface="Times New Roman"/>
                <a:cs typeface="Times New Roman"/>
              </a:rPr>
              <a:t>usd pada </a:t>
            </a:r>
            <a:r>
              <a:rPr sz="1200" dirty="0">
                <a:latin typeface="Times New Roman"/>
                <a:cs typeface="Times New Roman"/>
              </a:rPr>
              <a:t>pasar,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kemudian </a:t>
            </a:r>
            <a:r>
              <a:rPr sz="1200" dirty="0">
                <a:latin typeface="Times New Roman"/>
                <a:cs typeface="Times New Roman"/>
              </a:rPr>
              <a:t>dengan </a:t>
            </a:r>
            <a:r>
              <a:rPr sz="1200" spc="-5" dirty="0">
                <a:latin typeface="Times New Roman"/>
                <a:cs typeface="Times New Roman"/>
              </a:rPr>
              <a:t>fungsi getConversionRate </a:t>
            </a:r>
            <a:r>
              <a:rPr sz="1200" dirty="0">
                <a:latin typeface="Times New Roman"/>
                <a:cs typeface="Times New Roman"/>
              </a:rPr>
              <a:t>kita </a:t>
            </a:r>
            <a:r>
              <a:rPr sz="1200" spc="-5" dirty="0">
                <a:latin typeface="Times New Roman"/>
                <a:cs typeface="Times New Roman"/>
              </a:rPr>
              <a:t>akan mengkonversi nilai </a:t>
            </a:r>
            <a:r>
              <a:rPr sz="1200" dirty="0">
                <a:latin typeface="Times New Roman"/>
                <a:cs typeface="Times New Roman"/>
              </a:rPr>
              <a:t>mata uang </a:t>
            </a:r>
            <a:r>
              <a:rPr sz="1200" spc="-5" dirty="0">
                <a:latin typeface="Times New Roman"/>
                <a:cs typeface="Times New Roman"/>
              </a:rPr>
              <a:t>usd </a:t>
            </a:r>
            <a:r>
              <a:rPr sz="1200" spc="5" dirty="0">
                <a:latin typeface="Times New Roman"/>
                <a:cs typeface="Times New Roman"/>
              </a:rPr>
              <a:t>ke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nilai mata</a:t>
            </a:r>
            <a:r>
              <a:rPr sz="1200" dirty="0">
                <a:latin typeface="Times New Roman"/>
                <a:cs typeface="Times New Roman"/>
              </a:rPr>
              <a:t> uang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crypto</a:t>
            </a:r>
            <a:r>
              <a:rPr sz="1200" dirty="0">
                <a:latin typeface="Times New Roman"/>
                <a:cs typeface="Times New Roman"/>
              </a:rPr>
              <a:t> wei.</a:t>
            </a:r>
            <a:endParaRPr sz="1200">
              <a:latin typeface="Times New Roman"/>
              <a:cs typeface="Times New Roman"/>
            </a:endParaRPr>
          </a:p>
          <a:p>
            <a:pPr marL="241300" algn="just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latin typeface="Times New Roman"/>
                <a:cs typeface="Times New Roman"/>
              </a:rPr>
              <a:t>3.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PriceConverter.sol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FundMe.sol</a:t>
            </a:r>
            <a:endParaRPr sz="1400">
              <a:latin typeface="Times New Roman"/>
              <a:cs typeface="Times New Roman"/>
            </a:endParaRPr>
          </a:p>
          <a:p>
            <a:pPr marL="12700" marR="6350" indent="456565" algn="just">
              <a:lnSpc>
                <a:spcPct val="102499"/>
              </a:lnSpc>
              <a:spcBef>
                <a:spcPts val="860"/>
              </a:spcBef>
            </a:pPr>
            <a:r>
              <a:rPr sz="1200" spc="-5" dirty="0">
                <a:latin typeface="Times New Roman"/>
                <a:cs typeface="Times New Roman"/>
              </a:rPr>
              <a:t>Sekarang </a:t>
            </a:r>
            <a:r>
              <a:rPr sz="1200" dirty="0">
                <a:latin typeface="Times New Roman"/>
                <a:cs typeface="Times New Roman"/>
              </a:rPr>
              <a:t>kita </a:t>
            </a:r>
            <a:r>
              <a:rPr sz="1200" spc="-5" dirty="0">
                <a:latin typeface="Times New Roman"/>
                <a:cs typeface="Times New Roman"/>
              </a:rPr>
              <a:t>akan mengimport </a:t>
            </a:r>
            <a:r>
              <a:rPr sz="1200" dirty="0">
                <a:latin typeface="Times New Roman"/>
                <a:cs typeface="Times New Roman"/>
              </a:rPr>
              <a:t>library </a:t>
            </a:r>
            <a:r>
              <a:rPr sz="1200" spc="-5" dirty="0">
                <a:latin typeface="Times New Roman"/>
                <a:cs typeface="Times New Roman"/>
              </a:rPr>
              <a:t>yang telah </a:t>
            </a:r>
            <a:r>
              <a:rPr sz="1200" dirty="0">
                <a:latin typeface="Times New Roman"/>
                <a:cs typeface="Times New Roman"/>
              </a:rPr>
              <a:t>kita </a:t>
            </a:r>
            <a:r>
              <a:rPr sz="1200" spc="-5" dirty="0">
                <a:latin typeface="Times New Roman"/>
                <a:cs typeface="Times New Roman"/>
              </a:rPr>
              <a:t>buat kedalam kontrak </a:t>
            </a:r>
            <a:r>
              <a:rPr sz="1200" dirty="0">
                <a:latin typeface="Times New Roman"/>
                <a:cs typeface="Times New Roman"/>
              </a:rPr>
              <a:t>kita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dengan menambahkan</a:t>
            </a:r>
            <a:r>
              <a:rPr sz="1200" dirty="0">
                <a:latin typeface="Times New Roman"/>
                <a:cs typeface="Times New Roman"/>
              </a:rPr>
              <a:t> dua</a:t>
            </a:r>
            <a:r>
              <a:rPr sz="1200" spc="-5" dirty="0">
                <a:latin typeface="Times New Roman"/>
                <a:cs typeface="Times New Roman"/>
              </a:rPr>
              <a:t> baris</a:t>
            </a:r>
            <a:r>
              <a:rPr sz="1200" dirty="0">
                <a:latin typeface="Times New Roman"/>
                <a:cs typeface="Times New Roman"/>
              </a:rPr>
              <a:t> kode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16" y="8186673"/>
            <a:ext cx="5769610" cy="361315"/>
          </a:xfrm>
          <a:prstGeom prst="rect">
            <a:avLst/>
          </a:prstGeom>
          <a:solidFill>
            <a:srgbClr val="21223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 marR="173355">
              <a:lnSpc>
                <a:spcPts val="1420"/>
              </a:lnSpc>
            </a:pP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import </a:t>
            </a:r>
            <a:r>
              <a:rPr sz="1050" spc="-5" dirty="0">
                <a:solidFill>
                  <a:srgbClr val="CE9178"/>
                </a:solidFill>
                <a:latin typeface="Consolas"/>
                <a:cs typeface="Consolas"/>
              </a:rPr>
              <a:t>"@chainlink/contracts/src/v0.8/interfaces/AggregatorV3Interface.sol"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; </a:t>
            </a:r>
            <a:r>
              <a:rPr sz="1050" spc="-56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import</a:t>
            </a:r>
            <a:r>
              <a:rPr sz="105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nsolas"/>
                <a:cs typeface="Consolas"/>
              </a:rPr>
              <a:t>"./PriceConverter.sol"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3" y="8519921"/>
            <a:ext cx="5180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dan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menambahkan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satu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baris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kode ini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dalam</a:t>
            </a:r>
            <a:r>
              <a:rPr sz="1200" dirty="0">
                <a:latin typeface="Times New Roman"/>
                <a:cs typeface="Times New Roman"/>
              </a:rPr>
              <a:t> kontrak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FundMe</a:t>
            </a:r>
            <a:r>
              <a:rPr sz="1200" dirty="0">
                <a:latin typeface="Times New Roman"/>
                <a:cs typeface="Times New Roman"/>
              </a:rPr>
              <a:t> pada baris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pertama: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16" y="8838945"/>
            <a:ext cx="5769610" cy="181610"/>
          </a:xfrm>
          <a:prstGeom prst="rect">
            <a:avLst/>
          </a:prstGeom>
          <a:solidFill>
            <a:srgbClr val="212236"/>
          </a:solidFill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using</a:t>
            </a:r>
            <a:r>
              <a:rPr sz="105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PriceConverter</a:t>
            </a:r>
            <a:r>
              <a:rPr sz="1050" dirty="0">
                <a:solidFill>
                  <a:srgbClr val="B9BAC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C87539"/>
                </a:solidFill>
                <a:latin typeface="Consolas"/>
                <a:cs typeface="Consolas"/>
              </a:rPr>
              <a:t>for</a:t>
            </a:r>
            <a:r>
              <a:rPr sz="1050" spc="-20" dirty="0">
                <a:solidFill>
                  <a:srgbClr val="C87539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uint256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8993885"/>
            <a:ext cx="5756275" cy="396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456565">
              <a:lnSpc>
                <a:spcPct val="102600"/>
              </a:lnSpc>
              <a:spcBef>
                <a:spcPts val="60"/>
              </a:spcBef>
            </a:pPr>
            <a:r>
              <a:rPr sz="1200" spc="-5" dirty="0">
                <a:latin typeface="Times New Roman"/>
                <a:cs typeface="Times New Roman"/>
              </a:rPr>
              <a:t>serta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menambahkan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fungsi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getVersion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untuk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AggregatorV3Interface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dalam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kontrak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FundMe: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16" y="914348"/>
            <a:ext cx="5769610" cy="906144"/>
          </a:xfrm>
          <a:prstGeom prst="rect">
            <a:avLst/>
          </a:prstGeom>
          <a:solidFill>
            <a:srgbClr val="212236"/>
          </a:solidFill>
        </p:spPr>
        <p:txBody>
          <a:bodyPr vert="horz" wrap="square" lIns="0" tIns="1270" rIns="0" bIns="0" rtlCol="0">
            <a:spAutoFit/>
          </a:bodyPr>
          <a:lstStyle/>
          <a:p>
            <a:pPr marL="603250" marR="1932939" indent="-585470">
              <a:lnSpc>
                <a:spcPts val="1430"/>
              </a:lnSpc>
              <a:spcBef>
                <a:spcPts val="10"/>
              </a:spcBef>
            </a:pP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05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getVersion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()</a:t>
            </a:r>
            <a:r>
              <a:rPr sz="1050" spc="1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1B988"/>
                </a:solidFill>
                <a:latin typeface="Consolas"/>
                <a:cs typeface="Consolas"/>
              </a:rPr>
              <a:t>public</a:t>
            </a:r>
            <a:r>
              <a:rPr sz="1050" dirty="0">
                <a:solidFill>
                  <a:srgbClr val="31B988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31B988"/>
                </a:solidFill>
                <a:latin typeface="Consolas"/>
                <a:cs typeface="Consolas"/>
              </a:rPr>
              <a:t>view</a:t>
            </a:r>
            <a:r>
              <a:rPr sz="1050" spc="15" dirty="0">
                <a:solidFill>
                  <a:srgbClr val="31B988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9351"/>
                </a:solidFill>
                <a:latin typeface="Consolas"/>
                <a:cs typeface="Consolas"/>
              </a:rPr>
              <a:t>returns</a:t>
            </a:r>
            <a:r>
              <a:rPr sz="1050" spc="15" dirty="0">
                <a:solidFill>
                  <a:srgbClr val="209351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59CD5"/>
                </a:solidFill>
                <a:latin typeface="Consolas"/>
                <a:cs typeface="Consolas"/>
              </a:rPr>
              <a:t>uint256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){ </a:t>
            </a:r>
            <a:r>
              <a:rPr sz="1050" spc="-560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AggregatorV3Interface</a:t>
            </a:r>
            <a:r>
              <a:rPr sz="1050" spc="-20" dirty="0">
                <a:solidFill>
                  <a:srgbClr val="B9BAC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priceFeed</a:t>
            </a:r>
            <a:r>
              <a:rPr sz="1050" spc="5" dirty="0">
                <a:solidFill>
                  <a:srgbClr val="B9BACC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endParaRPr sz="1050">
              <a:latin typeface="Consolas"/>
              <a:cs typeface="Consolas"/>
            </a:endParaRPr>
          </a:p>
          <a:p>
            <a:pPr marL="603250" marR="905510" indent="-585470">
              <a:lnSpc>
                <a:spcPts val="1420"/>
              </a:lnSpc>
              <a:spcBef>
                <a:spcPts val="5"/>
              </a:spcBef>
            </a:pP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AggregatorV3Interface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5BB497"/>
                </a:solidFill>
                <a:latin typeface="Consolas"/>
                <a:cs typeface="Consolas"/>
              </a:rPr>
              <a:t>0x8A753747A1Fa494EC906cE90E9f37563A8AF630e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); </a:t>
            </a:r>
            <a:r>
              <a:rPr sz="1050" spc="-56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209351"/>
                </a:solidFill>
                <a:latin typeface="Consolas"/>
                <a:cs typeface="Consolas"/>
              </a:rPr>
              <a:t>return</a:t>
            </a:r>
            <a:r>
              <a:rPr sz="1050" spc="-10" dirty="0">
                <a:solidFill>
                  <a:srgbClr val="209351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priceFeed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version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();</a:t>
            </a:r>
            <a:endParaRPr sz="1050">
              <a:latin typeface="Consolas"/>
              <a:cs typeface="Consolas"/>
            </a:endParaRPr>
          </a:p>
          <a:p>
            <a:pPr marL="310515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793493"/>
            <a:ext cx="5758180" cy="396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456565">
              <a:lnSpc>
                <a:spcPct val="102499"/>
              </a:lnSpc>
              <a:spcBef>
                <a:spcPts val="60"/>
              </a:spcBef>
            </a:pPr>
            <a:r>
              <a:rPr sz="1200" spc="-5" dirty="0">
                <a:latin typeface="Times New Roman"/>
                <a:cs typeface="Times New Roman"/>
              </a:rPr>
              <a:t>Terakhir</a:t>
            </a:r>
            <a:r>
              <a:rPr sz="1200" dirty="0">
                <a:latin typeface="Times New Roman"/>
                <a:cs typeface="Times New Roman"/>
              </a:rPr>
              <a:t> kita </a:t>
            </a:r>
            <a:r>
              <a:rPr sz="1200" spc="-5" dirty="0">
                <a:latin typeface="Times New Roman"/>
                <a:cs typeface="Times New Roman"/>
              </a:rPr>
              <a:t>akan</a:t>
            </a:r>
            <a:r>
              <a:rPr sz="1200" dirty="0">
                <a:latin typeface="Times New Roman"/>
                <a:cs typeface="Times New Roman"/>
              </a:rPr>
              <a:t> menambahkan </a:t>
            </a:r>
            <a:r>
              <a:rPr sz="1200" spc="-5" dirty="0">
                <a:latin typeface="Times New Roman"/>
                <a:cs typeface="Times New Roman"/>
              </a:rPr>
              <a:t>fallback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</a:t>
            </a:r>
            <a:r>
              <a:rPr sz="1200" dirty="0">
                <a:latin typeface="Times New Roman"/>
                <a:cs typeface="Times New Roman"/>
              </a:rPr>
              <a:t> untuk </a:t>
            </a:r>
            <a:r>
              <a:rPr sz="1200" spc="-5" dirty="0">
                <a:latin typeface="Times New Roman"/>
                <a:cs typeface="Times New Roman"/>
              </a:rPr>
              <a:t>penyelesai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kontrak</a:t>
            </a:r>
            <a:r>
              <a:rPr sz="1200" dirty="0">
                <a:latin typeface="Times New Roman"/>
                <a:cs typeface="Times New Roman"/>
              </a:rPr>
              <a:t> di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paling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bawah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kontrak: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16" y="2299969"/>
            <a:ext cx="5769610" cy="1085850"/>
          </a:xfrm>
          <a:prstGeom prst="rect">
            <a:avLst/>
          </a:prstGeom>
          <a:solidFill>
            <a:srgbClr val="212236"/>
          </a:solidFill>
        </p:spPr>
        <p:txBody>
          <a:bodyPr vert="horz" wrap="square" lIns="0" tIns="1905" rIns="0" bIns="0" rtlCol="0">
            <a:spAutoFit/>
          </a:bodyPr>
          <a:lstStyle/>
          <a:p>
            <a:pPr marL="603250" marR="3618229" indent="-585470">
              <a:lnSpc>
                <a:spcPts val="1420"/>
              </a:lnSpc>
              <a:spcBef>
                <a:spcPts val="15"/>
              </a:spcBef>
            </a:pPr>
            <a:r>
              <a:rPr sz="1050" spc="-5" dirty="0">
                <a:solidFill>
                  <a:srgbClr val="F389BA"/>
                </a:solidFill>
                <a:latin typeface="Consolas"/>
                <a:cs typeface="Consolas"/>
              </a:rPr>
              <a:t>fallback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() </a:t>
            </a:r>
            <a:r>
              <a:rPr sz="1050" spc="-5" dirty="0">
                <a:solidFill>
                  <a:srgbClr val="31B988"/>
                </a:solidFill>
                <a:latin typeface="Consolas"/>
                <a:cs typeface="Consolas"/>
              </a:rPr>
              <a:t>external payable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{ </a:t>
            </a:r>
            <a:r>
              <a:rPr sz="1050" spc="-56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fund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();</a:t>
            </a:r>
            <a:endParaRPr sz="1050">
              <a:latin typeface="Consolas"/>
              <a:cs typeface="Consolas"/>
            </a:endParaRPr>
          </a:p>
          <a:p>
            <a:pPr marL="310515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603250" marR="3691254" indent="-585470">
              <a:lnSpc>
                <a:spcPts val="1430"/>
              </a:lnSpc>
              <a:spcBef>
                <a:spcPts val="75"/>
              </a:spcBef>
            </a:pPr>
            <a:r>
              <a:rPr sz="1050" spc="-5" dirty="0">
                <a:solidFill>
                  <a:srgbClr val="F389BA"/>
                </a:solidFill>
                <a:latin typeface="Consolas"/>
                <a:cs typeface="Consolas"/>
              </a:rPr>
              <a:t>receive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() </a:t>
            </a:r>
            <a:r>
              <a:rPr sz="1050" spc="-5" dirty="0">
                <a:solidFill>
                  <a:srgbClr val="31B988"/>
                </a:solidFill>
                <a:latin typeface="Consolas"/>
                <a:cs typeface="Consolas"/>
              </a:rPr>
              <a:t>external payable </a:t>
            </a: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{ </a:t>
            </a:r>
            <a:r>
              <a:rPr sz="1050" spc="-565" dirty="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B9BACC"/>
                </a:solidFill>
                <a:latin typeface="Consolas"/>
                <a:cs typeface="Consolas"/>
              </a:rPr>
              <a:t>fund</a:t>
            </a:r>
            <a:r>
              <a:rPr sz="1050" spc="-5" dirty="0">
                <a:solidFill>
                  <a:srgbClr val="DCDCDC"/>
                </a:solidFill>
                <a:latin typeface="Consolas"/>
                <a:cs typeface="Consolas"/>
              </a:rPr>
              <a:t>();</a:t>
            </a:r>
            <a:endParaRPr sz="1050">
              <a:latin typeface="Consolas"/>
              <a:cs typeface="Consolas"/>
            </a:endParaRPr>
          </a:p>
          <a:p>
            <a:pPr marL="310515">
              <a:lnSpc>
                <a:spcPct val="100000"/>
              </a:lnSpc>
              <a:spcBef>
                <a:spcPts val="80"/>
              </a:spcBef>
            </a:pPr>
            <a:r>
              <a:rPr sz="1050" dirty="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921</Words>
  <Application>Microsoft Office PowerPoint</Application>
  <PresentationFormat>Custom</PresentationFormat>
  <Paragraphs>101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Consolas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ARIYANTA TRIPUTRO</dc:creator>
  <cp:lastModifiedBy>MOHAMMAD DAFA DHIYAUL HAQ</cp:lastModifiedBy>
  <cp:revision>1</cp:revision>
  <dcterms:created xsi:type="dcterms:W3CDTF">2022-07-09T13:49:51Z</dcterms:created>
  <dcterms:modified xsi:type="dcterms:W3CDTF">2022-07-09T15:09:36Z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2022-07-07T00:00:00Z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2022-07-09T00:00:00Z</vt:filetime>
  </property>
</Properties>
</file>