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25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rufflesuite.com/ganache/" TargetMode="External"/><Relationship Id="rId5" Type="http://schemas.openxmlformats.org/officeDocument/2006/relationships/hyperlink" Target="https://classic.yarnpkg.com/lang/en/docs/install/" TargetMode="External"/><Relationship Id="rId4" Type="http://schemas.openxmlformats.org/officeDocument/2006/relationships/hyperlink" Target="https://nodejs.org/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olc@0.8.7-fixe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hemy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0302" y="879093"/>
            <a:ext cx="321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 </a:t>
            </a:r>
            <a:r>
              <a:rPr sz="1800" dirty="0">
                <a:latin typeface="Times New Roman"/>
                <a:cs typeface="Times New Roman"/>
              </a:rPr>
              <a:t>5: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Ethers.js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Simple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273809"/>
            <a:ext cx="5531485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Installasi</a:t>
            </a:r>
            <a:endParaRPr sz="1200">
              <a:latin typeface="Times New Roman"/>
              <a:cs typeface="Times New Roman"/>
            </a:endParaRPr>
          </a:p>
          <a:p>
            <a:pPr marL="240665" marR="8255">
              <a:lnSpc>
                <a:spcPct val="1036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Sebelum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mulai,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beberapa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 yang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ahrus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install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agar source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bisa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berjalan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</a:t>
            </a:r>
            <a:r>
              <a:rPr sz="1100" spc="-5" dirty="0">
                <a:latin typeface="Times New Roman"/>
                <a:cs typeface="Times New Roman"/>
              </a:rPr>
              <a:t> lancar,</a:t>
            </a:r>
            <a:r>
              <a:rPr sz="1100" dirty="0">
                <a:latin typeface="Times New Roman"/>
                <a:cs typeface="Times New Roman"/>
              </a:rPr>
              <a:t> di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antara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adalah: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vsode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sebagai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editor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git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untuk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mengupload kode </a:t>
            </a:r>
            <a:r>
              <a:rPr sz="1100" dirty="0">
                <a:latin typeface="Times New Roman"/>
                <a:cs typeface="Times New Roman"/>
              </a:rPr>
              <a:t>online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node.js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meng-compile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javascript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yarn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untuk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installasi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beberapa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-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ganache</a:t>
            </a:r>
            <a:r>
              <a:rPr sz="1100" spc="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mendeploy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fake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etherium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account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secara lokal</a:t>
            </a: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45"/>
              </a:spcBef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SimpleStorage.sol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ct val="103899"/>
              </a:lnSpc>
            </a:pPr>
            <a:r>
              <a:rPr sz="1100" dirty="0">
                <a:latin typeface="Times New Roman"/>
                <a:cs typeface="Times New Roman"/>
              </a:rPr>
              <a:t>Buatlah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folder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baru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course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baru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ini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folder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tersebut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buatlah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file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“SimpleStorage.sol”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copypaste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3339718"/>
            <a:ext cx="5769610" cy="628777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I'm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comment!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SPDX-License-Identifier:</a:t>
            </a:r>
            <a:r>
              <a:rPr sz="11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MIT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pragma</a:t>
            </a:r>
            <a:r>
              <a:rPr sz="11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solidity</a:t>
            </a:r>
            <a:r>
              <a:rPr sz="11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0.8.7;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90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pragma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solidity</a:t>
            </a:r>
            <a:r>
              <a:rPr sz="11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^0.8.0;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1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pragma</a:t>
            </a:r>
            <a:r>
              <a:rPr sz="11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solidity</a:t>
            </a:r>
            <a:r>
              <a:rPr sz="11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&gt;=0.8.0</a:t>
            </a:r>
            <a:r>
              <a:rPr sz="11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&lt;0.9.0;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nsolas"/>
              <a:cs typeface="Consolas"/>
            </a:endParaRPr>
          </a:p>
          <a:p>
            <a:pPr marL="325755" marR="3670300" indent="-307975">
              <a:lnSpc>
                <a:spcPct val="125499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contract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SimpleStorage</a:t>
            </a:r>
            <a:r>
              <a:rPr sz="110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5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sz="11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People</a:t>
            </a:r>
            <a:r>
              <a:rPr sz="1100" spc="-2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33730" marR="3362960">
              <a:lnSpc>
                <a:spcPts val="1660"/>
              </a:lnSpc>
              <a:spcBef>
                <a:spcPts val="95"/>
              </a:spcBef>
            </a:pP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 </a:t>
            </a:r>
            <a:r>
              <a:rPr sz="1100" spc="-59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</a:t>
            </a:r>
            <a:r>
              <a:rPr sz="1100" spc="-2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name;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209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25755" marR="3287395">
              <a:lnSpc>
                <a:spcPct val="124500"/>
              </a:lnSpc>
              <a:spcBef>
                <a:spcPts val="10"/>
              </a:spcBef>
            </a:pP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// uint256[] public anArray; </a:t>
            </a:r>
            <a:r>
              <a:rPr sz="1100" spc="-59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People[]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people;</a:t>
            </a:r>
            <a:endParaRPr sz="1100">
              <a:latin typeface="Consolas"/>
              <a:cs typeface="Consolas"/>
            </a:endParaRPr>
          </a:p>
          <a:p>
            <a:pPr marL="325755" marR="1211580">
              <a:lnSpc>
                <a:spcPct val="250000"/>
              </a:lnSpc>
              <a:spcBef>
                <a:spcPts val="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mapping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</a:t>
            </a:r>
            <a:r>
              <a:rPr sz="110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=&gt;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nameToFavoriteNumber;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store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5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_favoriteNumber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3373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_favoriteNumber;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633730" marR="1517650" indent="-307975">
              <a:lnSpc>
                <a:spcPct val="125499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view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returns</a:t>
            </a:r>
            <a:r>
              <a:rPr sz="1100" spc="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11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favoriteNumber;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nsolas"/>
              <a:cs typeface="Consolas"/>
            </a:endParaRPr>
          </a:p>
          <a:p>
            <a:pPr marL="17780" marR="518795" indent="307340">
              <a:lnSpc>
                <a:spcPct val="125499"/>
              </a:lnSpc>
              <a:spcBef>
                <a:spcPts val="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spc="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addPerson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string</a:t>
            </a:r>
            <a:r>
              <a:rPr sz="110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memory</a:t>
            </a:r>
            <a:r>
              <a:rPr sz="1100" spc="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_name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uint256</a:t>
            </a:r>
            <a:r>
              <a:rPr sz="1100" spc="1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_favoriteNumber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public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8388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80" rIns="0" bIns="0" rtlCol="0">
            <a:spAutoFit/>
          </a:bodyPr>
          <a:lstStyle/>
          <a:p>
            <a:pPr marL="633730" marR="1599565">
              <a:lnSpc>
                <a:spcPts val="1660"/>
              </a:lnSpc>
              <a:spcBef>
                <a:spcPts val="40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people.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People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(_favoriteNumber,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_name));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nameToFavoriteNumber[_name]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_favoriteNumber;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21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1726437"/>
            <a:ext cx="5302250" cy="1061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430" algn="just">
              <a:lnSpc>
                <a:spcPct val="10360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Ini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-5" dirty="0">
                <a:latin typeface="Times New Roman"/>
                <a:cs typeface="Times New Roman"/>
              </a:rPr>
              <a:t>smart contract yang akan kita pakai untuk </a:t>
            </a:r>
            <a:r>
              <a:rPr sz="1100" dirty="0">
                <a:latin typeface="Times New Roman"/>
                <a:cs typeface="Times New Roman"/>
              </a:rPr>
              <a:t>course </a:t>
            </a:r>
            <a:r>
              <a:rPr sz="1100" spc="-5" dirty="0">
                <a:latin typeface="Times New Roman"/>
                <a:cs typeface="Times New Roman"/>
              </a:rPr>
              <a:t>simple storage menggunakan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ethers.js.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00"/>
              </a:lnSpc>
            </a:pPr>
            <a:r>
              <a:rPr sz="1100" spc="-5" dirty="0">
                <a:latin typeface="Times New Roman"/>
                <a:cs typeface="Times New Roman"/>
              </a:rPr>
              <a:t>Apabila ingin mengganti formatting solidity untuk lebih rapih setiap kali kita save, </a:t>
            </a:r>
            <a:r>
              <a:rPr sz="1100" dirty="0">
                <a:latin typeface="Times New Roman"/>
                <a:cs typeface="Times New Roman"/>
              </a:rPr>
              <a:t>install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“solidity</a:t>
            </a:r>
            <a:r>
              <a:rPr sz="1100" dirty="0">
                <a:latin typeface="Times New Roman"/>
                <a:cs typeface="Times New Roman"/>
              </a:rPr>
              <a:t> +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hardhat”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dirty="0">
                <a:latin typeface="Times New Roman"/>
                <a:cs typeface="Times New Roman"/>
              </a:rPr>
              <a:t> tab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Extension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vscode,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kemudian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klik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View&gt;Command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Palletes…&gt;settings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pilih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settings(JSON)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tambahkan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berikut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baris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paling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bawah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894405"/>
            <a:ext cx="5769610" cy="6299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"[solidity]"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1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3373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"editor.defaultFormatter"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1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"NomicFoundation.hardhat-solidity"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3497707"/>
            <a:ext cx="5523865" cy="7289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0665" marR="5080">
              <a:lnSpc>
                <a:spcPct val="102699"/>
              </a:lnSpc>
              <a:spcBef>
                <a:spcPts val="65"/>
              </a:spcBef>
            </a:pPr>
            <a:r>
              <a:rPr sz="1100" dirty="0">
                <a:latin typeface="Times New Roman"/>
                <a:cs typeface="Times New Roman"/>
              </a:rPr>
              <a:t>Setelah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balik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lagi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palattes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ketik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settings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pilih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settings,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cari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save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centrang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box </a:t>
            </a:r>
            <a:r>
              <a:rPr sz="1100" spc="-5" dirty="0">
                <a:latin typeface="Times New Roman"/>
                <a:cs typeface="Times New Roman"/>
              </a:rPr>
              <a:t>tersebut.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Deploy.js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Buatlah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bernama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“deploy.js”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5" dirty="0">
                <a:latin typeface="Times New Roman"/>
                <a:cs typeface="Times New Roman"/>
              </a:rPr>
              <a:t> copypaste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334890"/>
            <a:ext cx="5769610" cy="19875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async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1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then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(()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633730" marR="3591560" indent="-307975">
              <a:lnSpc>
                <a:spcPct val="125000"/>
              </a:lnSpc>
              <a:spcBef>
                <a:spcPts val="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catch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error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=&gt;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co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l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DCDCA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DCDCAA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DCDCAA"/>
                </a:solidFill>
                <a:latin typeface="Consolas"/>
                <a:cs typeface="Consolas"/>
              </a:rPr>
              <a:t>ro</a:t>
            </a:r>
            <a:r>
              <a:rPr sz="1100" spc="5" dirty="0">
                <a:solidFill>
                  <a:srgbClr val="DCDCAA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rr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o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) 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6296024"/>
            <a:ext cx="5302250" cy="12338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50" algn="just">
              <a:lnSpc>
                <a:spcPct val="103200"/>
              </a:lnSpc>
              <a:spcBef>
                <a:spcPts val="60"/>
              </a:spcBef>
            </a:pPr>
            <a:r>
              <a:rPr sz="1100" spc="-10" dirty="0">
                <a:latin typeface="Times New Roman"/>
                <a:cs typeface="Times New Roman"/>
              </a:rPr>
              <a:t>Ini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-5" dirty="0">
                <a:latin typeface="Times New Roman"/>
                <a:cs typeface="Times New Roman"/>
              </a:rPr>
              <a:t>fondasi dari kode yang akan kita pakai untuk mendeploy SimpleStorage.sol kita,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tetapi </a:t>
            </a:r>
            <a:r>
              <a:rPr sz="1100" dirty="0">
                <a:latin typeface="Times New Roman"/>
                <a:cs typeface="Times New Roman"/>
              </a:rPr>
              <a:t>sebelum </a:t>
            </a:r>
            <a:r>
              <a:rPr sz="1100" spc="-5" dirty="0">
                <a:latin typeface="Times New Roman"/>
                <a:cs typeface="Times New Roman"/>
              </a:rPr>
              <a:t>kita dapat </a:t>
            </a:r>
            <a:r>
              <a:rPr sz="1100" dirty="0">
                <a:latin typeface="Times New Roman"/>
                <a:cs typeface="Times New Roman"/>
              </a:rPr>
              <a:t>deploy </a:t>
            </a:r>
            <a:r>
              <a:rPr sz="1100" spc="-5" dirty="0">
                <a:latin typeface="Times New Roman"/>
                <a:cs typeface="Times New Roman"/>
              </a:rPr>
              <a:t>kode solidity kita, kita harus install terlebih </a:t>
            </a:r>
            <a:r>
              <a:rPr sz="1100" dirty="0">
                <a:latin typeface="Times New Roman"/>
                <a:cs typeface="Times New Roman"/>
              </a:rPr>
              <a:t>dahulu </a:t>
            </a:r>
            <a:r>
              <a:rPr sz="1100" spc="-5" dirty="0">
                <a:latin typeface="Times New Roman"/>
                <a:cs typeface="Times New Roman"/>
              </a:rPr>
              <a:t>compiler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solidity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yaitu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memasukkan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kedalam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100" i="1" dirty="0">
                <a:solidFill>
                  <a:srgbClr val="5B9BD4"/>
                </a:solidFill>
                <a:latin typeface="Times New Roman"/>
                <a:cs typeface="Times New Roman"/>
              </a:rPr>
              <a:t>yarn</a:t>
            </a:r>
            <a:r>
              <a:rPr sz="1100" i="1" spc="-1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</a:rPr>
              <a:t>add</a:t>
            </a:r>
            <a:r>
              <a:rPr sz="1100" i="1" spc="-1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  <a:hlinkClick r:id="rId2"/>
              </a:rPr>
              <a:t>solc@0.8.7-fixed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setelah instalasi selesai, aka nada file baru bernama ”package.json”, </a:t>
            </a:r>
            <a:r>
              <a:rPr sz="1100" spc="-10" dirty="0">
                <a:latin typeface="Times New Roman"/>
                <a:cs typeface="Times New Roman"/>
              </a:rPr>
              <a:t>di </a:t>
            </a:r>
            <a:r>
              <a:rPr sz="1100" dirty="0">
                <a:latin typeface="Times New Roman"/>
                <a:cs typeface="Times New Roman"/>
              </a:rPr>
              <a:t>dalam file </a:t>
            </a:r>
            <a:r>
              <a:rPr sz="1100" spc="-5" dirty="0">
                <a:latin typeface="Times New Roman"/>
                <a:cs typeface="Times New Roman"/>
              </a:rPr>
              <a:t>tersebut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tambahkan </a:t>
            </a:r>
            <a:r>
              <a:rPr sz="1100" dirty="0">
                <a:latin typeface="Times New Roman"/>
                <a:cs typeface="Times New Roman"/>
              </a:rPr>
              <a:t>baris </a:t>
            </a:r>
            <a:r>
              <a:rPr sz="1100" spc="-5" dirty="0">
                <a:latin typeface="Times New Roman"/>
                <a:cs typeface="Times New Roman"/>
              </a:rPr>
              <a:t>kode berikut </a:t>
            </a:r>
            <a:r>
              <a:rPr sz="1100" dirty="0">
                <a:latin typeface="Times New Roman"/>
                <a:cs typeface="Times New Roman"/>
              </a:rPr>
              <a:t>dibawah </a:t>
            </a:r>
            <a:r>
              <a:rPr sz="1100" spc="-5" dirty="0">
                <a:latin typeface="Times New Roman"/>
                <a:cs typeface="Times New Roman"/>
              </a:rPr>
              <a:t>“dependencies”. Scripts ini akan meng-compile file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solidity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setiap</a:t>
            </a:r>
            <a:r>
              <a:rPr sz="1100" dirty="0">
                <a:latin typeface="Times New Roman"/>
                <a:cs typeface="Times New Roman"/>
              </a:rPr>
              <a:t> kali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mendeploy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js </a:t>
            </a:r>
            <a:r>
              <a:rPr sz="1100" spc="-5" dirty="0">
                <a:latin typeface="Times New Roman"/>
                <a:cs typeface="Times New Roman"/>
              </a:rPr>
              <a:t>ini.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7638033"/>
            <a:ext cx="5769610" cy="8382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"scripts"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1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780" marR="289560" indent="307340">
              <a:lnSpc>
                <a:spcPts val="1660"/>
              </a:lnSpc>
              <a:spcBef>
                <a:spcPts val="9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"compile"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"yarn</a:t>
            </a:r>
            <a:r>
              <a:rPr sz="110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solcjs</a:t>
            </a:r>
            <a:r>
              <a:rPr sz="11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--bin</a:t>
            </a:r>
            <a:r>
              <a:rPr sz="11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--abi --include-path node_modules/</a:t>
            </a:r>
            <a:r>
              <a:rPr sz="11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-- </a:t>
            </a:r>
            <a:r>
              <a:rPr sz="1100" spc="-59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base-path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. -o</a:t>
            </a:r>
            <a:r>
              <a:rPr sz="11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 SimpleStorage.sol"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21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8449817"/>
            <a:ext cx="527621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Setelah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lagi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yarn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pakai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selanjutnya,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yaitu:</a:t>
            </a:r>
            <a:endParaRPr sz="1100">
              <a:latin typeface="Times New Roman"/>
              <a:cs typeface="Times New Roman"/>
            </a:endParaRPr>
          </a:p>
          <a:p>
            <a:pPr marL="12700" marR="4292600">
              <a:lnSpc>
                <a:spcPct val="102699"/>
              </a:lnSpc>
              <a:spcBef>
                <a:spcPts val="15"/>
              </a:spcBef>
            </a:pPr>
            <a:r>
              <a:rPr sz="1100" i="1" dirty="0">
                <a:solidFill>
                  <a:srgbClr val="5B9BD4"/>
                </a:solidFill>
                <a:latin typeface="Times New Roman"/>
                <a:cs typeface="Times New Roman"/>
              </a:rPr>
              <a:t>yarn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</a:rPr>
              <a:t>add ethers </a:t>
            </a:r>
            <a:r>
              <a:rPr sz="1100" i="1" dirty="0">
                <a:solidFill>
                  <a:srgbClr val="5B9BD4"/>
                </a:solidFill>
                <a:latin typeface="Times New Roman"/>
                <a:cs typeface="Times New Roman"/>
              </a:rPr>
              <a:t> yarn</a:t>
            </a:r>
            <a:r>
              <a:rPr sz="1100" i="1" spc="-3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</a:rPr>
              <a:t>add</a:t>
            </a:r>
            <a:r>
              <a:rPr sz="1100" i="1" spc="-3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</a:rPr>
              <a:t>fs-extra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8237"/>
            <a:ext cx="4413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Kemudian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diatas file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deploy.js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188973"/>
            <a:ext cx="5769610" cy="41910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 marR="3284220">
              <a:lnSpc>
                <a:spcPts val="1660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ethers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"ethers"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fs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"fs-extra"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581657"/>
            <a:ext cx="4970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Sekarang</a:t>
            </a:r>
            <a:r>
              <a:rPr sz="1100" spc="-5" dirty="0">
                <a:latin typeface="Times New Roman"/>
                <a:cs typeface="Times New Roman"/>
              </a:rPr>
              <a:t> 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fungsi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main()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kodenya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1883917"/>
            <a:ext cx="5769610" cy="29343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6985" rIns="0" bIns="0" rtlCol="0">
            <a:spAutoFit/>
          </a:bodyPr>
          <a:lstStyle/>
          <a:p>
            <a:pPr marL="17780" marR="210820">
              <a:lnSpc>
                <a:spcPts val="1639"/>
              </a:lnSpc>
              <a:spcBef>
                <a:spcPts val="5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100" spc="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</a:t>
            </a:r>
            <a:r>
              <a:rPr sz="1100" spc="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</a:t>
            </a:r>
            <a:r>
              <a:rPr sz="1100" spc="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JsonRpcProvider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RPC_URL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wallet</a:t>
            </a:r>
            <a:r>
              <a:rPr sz="1100" spc="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onsolas"/>
              <a:cs typeface="Consolas"/>
            </a:endParaRPr>
          </a:p>
          <a:p>
            <a:pPr marL="17780" marR="518795">
              <a:lnSpc>
                <a:spcPct val="125499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abi</a:t>
            </a:r>
            <a:r>
              <a:rPr sz="1100" spc="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readFileSync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"./SimpleStorage_sol_SimpleStorage.abi"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"utf8"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288925">
              <a:lnSpc>
                <a:spcPts val="1660"/>
              </a:lnSpc>
              <a:spcBef>
                <a:spcPts val="100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binary</a:t>
            </a:r>
            <a:r>
              <a:rPr sz="1100" spc="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readFileSync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"./SimpleStorage_sol_SimpleStorage.bin"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"utf8"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7780" marR="288925">
              <a:lnSpc>
                <a:spcPct val="124500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contractFactory</a:t>
            </a:r>
            <a:r>
              <a:rPr sz="1100" spc="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</a:t>
            </a:r>
            <a:r>
              <a:rPr sz="1100" spc="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ContractFactory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abi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binary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"Deploying,</a:t>
            </a:r>
            <a:r>
              <a:rPr sz="11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please 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wait..."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contractFactory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deploy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17780" marR="672465">
              <a:lnSpc>
                <a:spcPct val="124500"/>
              </a:lnSpc>
              <a:spcBef>
                <a:spcPts val="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deploymentReceipt</a:t>
            </a:r>
            <a:r>
              <a:rPr sz="1100" spc="2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deployTransaction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`Contract deployed to</a:t>
            </a:r>
            <a:r>
              <a:rPr sz="11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address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791582"/>
            <a:ext cx="57543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keterangan: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provider: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block yang 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deploy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aplikasi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genache</a:t>
            </a:r>
            <a:endParaRPr sz="1100">
              <a:latin typeface="Times New Roman"/>
              <a:cs typeface="Times New Roman"/>
            </a:endParaRPr>
          </a:p>
          <a:p>
            <a:pPr marL="469265" marR="1444625">
              <a:lnSpc>
                <a:spcPts val="137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wallet: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 </a:t>
            </a:r>
            <a:r>
              <a:rPr sz="1100" dirty="0">
                <a:latin typeface="Times New Roman"/>
                <a:cs typeface="Times New Roman"/>
              </a:rPr>
              <a:t>dari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salah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satu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fake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account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aplikasi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genache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abi: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saat</a:t>
            </a:r>
            <a:r>
              <a:rPr sz="1100" spc="-5" dirty="0">
                <a:latin typeface="Times New Roman"/>
                <a:cs typeface="Times New Roman"/>
              </a:rPr>
              <a:t> file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</a:t>
            </a:r>
            <a:r>
              <a:rPr sz="1100" spc="-5" dirty="0">
                <a:latin typeface="Times New Roman"/>
                <a:cs typeface="Times New Roman"/>
              </a:rPr>
              <a:t> tercompile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ts val="1310"/>
              </a:lnSpc>
            </a:pPr>
            <a:r>
              <a:rPr sz="1100" dirty="0">
                <a:latin typeface="Times New Roman"/>
                <a:cs typeface="Times New Roman"/>
              </a:rPr>
              <a:t>bin: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 </a:t>
            </a:r>
            <a:r>
              <a:rPr sz="1100" dirty="0">
                <a:latin typeface="Times New Roman"/>
                <a:cs typeface="Times New Roman"/>
              </a:rPr>
              <a:t>bin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 kita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 sol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tercompile</a:t>
            </a:r>
            <a:endParaRPr sz="1100">
              <a:latin typeface="Times New Roman"/>
              <a:cs typeface="Times New Roman"/>
            </a:endParaRPr>
          </a:p>
          <a:p>
            <a:pPr marL="469265" marR="1047750">
              <a:lnSpc>
                <a:spcPct val="102699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contractFactory: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ethers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mendeploy file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contract: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menunggu</a:t>
            </a:r>
            <a:r>
              <a:rPr sz="1100" dirty="0">
                <a:latin typeface="Times New Roman"/>
                <a:cs typeface="Times New Roman"/>
              </a:rPr>
              <a:t> hasil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contractFactory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deploymentReciept: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mengambil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receipt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dari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transaksi</a:t>
            </a:r>
            <a:endParaRPr sz="1100">
              <a:latin typeface="Times New Roman"/>
              <a:cs typeface="Times New Roman"/>
            </a:endParaRPr>
          </a:p>
          <a:p>
            <a:pPr marL="12700" marR="5080" indent="456565">
              <a:lnSpc>
                <a:spcPct val="102699"/>
              </a:lnSpc>
              <a:spcBef>
                <a:spcPts val="815"/>
              </a:spcBef>
            </a:pPr>
            <a:r>
              <a:rPr sz="1100" dirty="0">
                <a:latin typeface="Times New Roman"/>
                <a:cs typeface="Times New Roman"/>
              </a:rPr>
              <a:t>Sekarang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menampilkan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hasil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transaksi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lebih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sederhana.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416" y="6755256"/>
            <a:ext cx="5769610" cy="156908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currentFavoriteNumber</a:t>
            </a:r>
            <a:r>
              <a:rPr sz="1100" spc="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780" marR="824865">
              <a:lnSpc>
                <a:spcPct val="124500"/>
              </a:lnSpc>
              <a:spcBef>
                <a:spcPts val="810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`Current</a:t>
            </a:r>
            <a:r>
              <a:rPr sz="11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Favorite</a:t>
            </a:r>
            <a:r>
              <a:rPr sz="11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Number:</a:t>
            </a:r>
            <a:r>
              <a:rPr sz="1100" spc="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currentFavoriteNumber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"Updating favorite number..."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transactionResponse</a:t>
            </a:r>
            <a:r>
              <a:rPr sz="1100" spc="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store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transactionReceipt</a:t>
            </a:r>
            <a:r>
              <a:rPr sz="1100" spc="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transactionResponse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wait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780" marR="1132840">
              <a:lnSpc>
                <a:spcPct val="124500"/>
              </a:lnSpc>
              <a:spcBef>
                <a:spcPts val="10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currentFavoriteNumber</a:t>
            </a:r>
            <a:r>
              <a:rPr sz="1100" spc="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contract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retrieve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`New</a:t>
            </a:r>
            <a:r>
              <a:rPr sz="11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Favorite</a:t>
            </a:r>
            <a:r>
              <a:rPr sz="11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Number:</a:t>
            </a:r>
            <a:r>
              <a:rPr sz="11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currentFavoriteNumber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297417"/>
            <a:ext cx="5755640" cy="5397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56565" algn="just">
              <a:lnSpc>
                <a:spcPct val="10320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Seperti </a:t>
            </a:r>
            <a:r>
              <a:rPr sz="1100" spc="-5" dirty="0">
                <a:latin typeface="Times New Roman"/>
                <a:cs typeface="Times New Roman"/>
              </a:rPr>
              <a:t>file sol kita sebelumnya, </a:t>
            </a:r>
            <a:r>
              <a:rPr sz="1100" dirty="0">
                <a:latin typeface="Times New Roman"/>
                <a:cs typeface="Times New Roman"/>
              </a:rPr>
              <a:t>apabila </a:t>
            </a:r>
            <a:r>
              <a:rPr sz="1100" spc="-5" dirty="0">
                <a:latin typeface="Times New Roman"/>
                <a:cs typeface="Times New Roman"/>
              </a:rPr>
              <a:t>kita ingin editing format yang </a:t>
            </a:r>
            <a:r>
              <a:rPr sz="1100" dirty="0">
                <a:latin typeface="Times New Roman"/>
                <a:cs typeface="Times New Roman"/>
              </a:rPr>
              <a:t>raph </a:t>
            </a:r>
            <a:r>
              <a:rPr sz="1100" spc="-5" dirty="0">
                <a:latin typeface="Times New Roman"/>
                <a:cs typeface="Times New Roman"/>
              </a:rPr>
              <a:t>untuk </a:t>
            </a:r>
            <a:r>
              <a:rPr sz="1100" dirty="0">
                <a:latin typeface="Times New Roman"/>
                <a:cs typeface="Times New Roman"/>
              </a:rPr>
              <a:t>file js </a:t>
            </a:r>
            <a:r>
              <a:rPr sz="1100" spc="-5" dirty="0">
                <a:latin typeface="Times New Roman"/>
                <a:cs typeface="Times New Roman"/>
              </a:rPr>
              <a:t>kita,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mnginstall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extension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“Prettier</a:t>
            </a:r>
            <a:r>
              <a:rPr sz="1100" dirty="0">
                <a:latin typeface="Times New Roman"/>
                <a:cs typeface="Times New Roman"/>
              </a:rPr>
              <a:t> –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formatter”,</a:t>
            </a:r>
            <a:r>
              <a:rPr sz="1100" dirty="0">
                <a:latin typeface="Times New Roman"/>
                <a:cs typeface="Times New Roman"/>
              </a:rPr>
              <a:t> dan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sebelumnya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menambahkan</a:t>
            </a:r>
            <a:r>
              <a:rPr sz="1100" dirty="0">
                <a:latin typeface="Times New Roman"/>
                <a:cs typeface="Times New Roman"/>
              </a:rPr>
              <a:t> baris </a:t>
            </a:r>
            <a:r>
              <a:rPr sz="1100" spc="-5" dirty="0">
                <a:latin typeface="Times New Roman"/>
                <a:cs typeface="Times New Roman"/>
              </a:rPr>
              <a:t>kode</a:t>
            </a:r>
            <a:r>
              <a:rPr sz="1100" dirty="0">
                <a:latin typeface="Times New Roman"/>
                <a:cs typeface="Times New Roman"/>
              </a:rPr>
              <a:t> dalam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settings.json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yaitu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416" y="8945626"/>
            <a:ext cx="5769610" cy="6286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solidFill>
                  <a:srgbClr val="9CDCFD"/>
                </a:solidFill>
                <a:latin typeface="Consolas"/>
                <a:cs typeface="Consolas"/>
              </a:rPr>
              <a:t>"[javascript]"</a:t>
            </a:r>
            <a:r>
              <a:rPr sz="12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2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834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9CDCFD"/>
                </a:solidFill>
                <a:latin typeface="Consolas"/>
                <a:cs typeface="Consolas"/>
              </a:rPr>
              <a:t>"editor.defaultFormatter"</a:t>
            </a: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2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"esbenp.prettier-vscode"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8238"/>
            <a:ext cx="552894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.env</a:t>
            </a:r>
            <a:endParaRPr sz="1200">
              <a:latin typeface="Times New Roman"/>
              <a:cs typeface="Times New Roman"/>
            </a:endParaRPr>
          </a:p>
          <a:p>
            <a:pPr marL="240665" marR="5080" algn="just">
              <a:lnSpc>
                <a:spcPct val="1036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Untuk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mengisi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beberapa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kurang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seperti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block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genache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agar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aman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dari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publik,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dotenv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yang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menyimpan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private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kita.</a:t>
            </a:r>
            <a:endParaRPr sz="1100">
              <a:latin typeface="Times New Roman"/>
              <a:cs typeface="Times New Roman"/>
            </a:endParaRPr>
          </a:p>
          <a:p>
            <a:pPr marL="240665" algn="just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Pertama,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menginstall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dotenv</a:t>
            </a:r>
            <a:r>
              <a:rPr sz="1100" dirty="0">
                <a:latin typeface="Times New Roman"/>
                <a:cs typeface="Times New Roman"/>
              </a:rPr>
              <a:t> dengan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pada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endParaRPr sz="1100">
              <a:latin typeface="Times New Roman"/>
              <a:cs typeface="Times New Roman"/>
            </a:endParaRPr>
          </a:p>
          <a:p>
            <a:pPr marL="240665" algn="just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5B9BD4"/>
                </a:solidFill>
                <a:latin typeface="Times New Roman"/>
                <a:cs typeface="Times New Roman"/>
              </a:rPr>
              <a:t>yarn</a:t>
            </a:r>
            <a:r>
              <a:rPr sz="1100" i="1" spc="-30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5B9BD4"/>
                </a:solidFill>
                <a:latin typeface="Times New Roman"/>
                <a:cs typeface="Times New Roman"/>
              </a:rPr>
              <a:t>add</a:t>
            </a:r>
            <a:r>
              <a:rPr sz="1100" i="1" spc="-25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5B9BD4"/>
                </a:solidFill>
                <a:latin typeface="Times New Roman"/>
                <a:cs typeface="Times New Roman"/>
              </a:rPr>
              <a:t>dotenv</a:t>
            </a:r>
            <a:endParaRPr sz="1100">
              <a:latin typeface="Times New Roman"/>
              <a:cs typeface="Times New Roman"/>
            </a:endParaRPr>
          </a:p>
          <a:p>
            <a:pPr marL="240665" marR="6985" algn="just">
              <a:lnSpc>
                <a:spcPct val="103600"/>
              </a:lnSpc>
            </a:pPr>
            <a:r>
              <a:rPr sz="1100" spc="-5" dirty="0">
                <a:latin typeface="Times New Roman"/>
                <a:cs typeface="Times New Roman"/>
              </a:rPr>
              <a:t>setelah itu 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membuat file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bari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bernama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“.env”,</a:t>
            </a:r>
            <a:r>
              <a:rPr sz="1100" dirty="0">
                <a:latin typeface="Times New Roman"/>
                <a:cs typeface="Times New Roman"/>
              </a:rPr>
              <a:t> dalam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ni</a:t>
            </a:r>
            <a:r>
              <a:rPr sz="1100" spc="-5" dirty="0">
                <a:latin typeface="Times New Roman"/>
                <a:cs typeface="Times New Roman"/>
              </a:rPr>
              <a:t> kita akan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mengisi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informasi private kita untuk </a:t>
            </a:r>
            <a:r>
              <a:rPr sz="1100" dirty="0">
                <a:latin typeface="Times New Roman"/>
                <a:cs typeface="Times New Roman"/>
              </a:rPr>
              <a:t>di </a:t>
            </a:r>
            <a:r>
              <a:rPr sz="1100" spc="-5" dirty="0">
                <a:latin typeface="Times New Roman"/>
                <a:cs typeface="Times New Roman"/>
              </a:rPr>
              <a:t>import </a:t>
            </a:r>
            <a:r>
              <a:rPr sz="1100" spc="-10" dirty="0">
                <a:latin typeface="Times New Roman"/>
                <a:cs typeface="Times New Roman"/>
              </a:rPr>
              <a:t>ke </a:t>
            </a:r>
            <a:r>
              <a:rPr sz="1100" dirty="0">
                <a:latin typeface="Times New Roman"/>
                <a:cs typeface="Times New Roman"/>
              </a:rPr>
              <a:t>dalam deploy.js </a:t>
            </a:r>
            <a:r>
              <a:rPr sz="1100" spc="-5" dirty="0">
                <a:latin typeface="Times New Roman"/>
                <a:cs typeface="Times New Roman"/>
              </a:rPr>
              <a:t>kita. </a:t>
            </a:r>
            <a:r>
              <a:rPr sz="1100" spc="-10" dirty="0">
                <a:latin typeface="Times New Roman"/>
                <a:cs typeface="Times New Roman"/>
              </a:rPr>
              <a:t>Isi </a:t>
            </a:r>
            <a:r>
              <a:rPr sz="1100" spc="-5" dirty="0">
                <a:latin typeface="Times New Roman"/>
                <a:cs typeface="Times New Roman"/>
              </a:rPr>
              <a:t>file </a:t>
            </a:r>
            <a:r>
              <a:rPr sz="1100" dirty="0">
                <a:latin typeface="Times New Roman"/>
                <a:cs typeface="Times New Roman"/>
              </a:rPr>
              <a:t>.env adalah </a:t>
            </a:r>
            <a:r>
              <a:rPr sz="1100" spc="-5" dirty="0">
                <a:latin typeface="Times New Roman"/>
                <a:cs typeface="Times New Roman"/>
              </a:rPr>
              <a:t>sebagai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3566" y="2418841"/>
            <a:ext cx="5312410" cy="8388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PRIVATE_KEY=/*isi dengan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private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key yang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akan dipakai*/</a:t>
            </a:r>
            <a:endParaRPr sz="1100">
              <a:latin typeface="Consolas"/>
              <a:cs typeface="Consolas"/>
            </a:endParaRPr>
          </a:p>
          <a:p>
            <a:pPr marL="17780" marR="224154">
              <a:lnSpc>
                <a:spcPct val="125099"/>
              </a:lnSpc>
              <a:spcBef>
                <a:spcPts val="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RPC_URL=http://{ip address block yang akan dipakai}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PRIVATE_KEY_PASSWORD=/*password yang akan digunakan untuk enkripsi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di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bagian selanjutnya*/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231007"/>
            <a:ext cx="5530215" cy="1076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665" marR="7620" indent="34925" algn="just">
              <a:lnSpc>
                <a:spcPct val="103600"/>
              </a:lnSpc>
              <a:spcBef>
                <a:spcPts val="55"/>
              </a:spcBef>
            </a:pPr>
            <a:r>
              <a:rPr sz="1100" spc="-5" dirty="0">
                <a:latin typeface="Times New Roman"/>
                <a:cs typeface="Times New Roman"/>
              </a:rPr>
              <a:t>Agar file .env kita tidak terupload oleh git apabila kita akan menpublish kode kita </a:t>
            </a:r>
            <a:r>
              <a:rPr sz="1100" spc="-10" dirty="0">
                <a:latin typeface="Times New Roman"/>
                <a:cs typeface="Times New Roman"/>
              </a:rPr>
              <a:t>maka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akan membuat file </a:t>
            </a:r>
            <a:r>
              <a:rPr sz="1100" dirty="0">
                <a:latin typeface="Times New Roman"/>
                <a:cs typeface="Times New Roman"/>
              </a:rPr>
              <a:t>baru </a:t>
            </a:r>
            <a:r>
              <a:rPr sz="1100" spc="-5" dirty="0">
                <a:latin typeface="Times New Roman"/>
                <a:cs typeface="Times New Roman"/>
              </a:rPr>
              <a:t>bernama “.gitignore” dimana isi dari file ini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-5" dirty="0">
                <a:latin typeface="Times New Roman"/>
                <a:cs typeface="Times New Roman"/>
              </a:rPr>
              <a:t>list file </a:t>
            </a:r>
            <a:r>
              <a:rPr sz="1100" dirty="0">
                <a:latin typeface="Times New Roman"/>
                <a:cs typeface="Times New Roman"/>
              </a:rPr>
              <a:t>atau </a:t>
            </a:r>
            <a:r>
              <a:rPr sz="1100" spc="-5" dirty="0">
                <a:latin typeface="Times New Roman"/>
                <a:cs typeface="Times New Roman"/>
              </a:rPr>
              <a:t>folder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tidak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ingin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untuk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tarik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oleh </a:t>
            </a:r>
            <a:r>
              <a:rPr sz="1100" spc="-5" dirty="0">
                <a:latin typeface="Times New Roman"/>
                <a:cs typeface="Times New Roman"/>
              </a:rPr>
              <a:t>git.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(optional) encryptKey.js</a:t>
            </a:r>
            <a:endParaRPr sz="1200">
              <a:latin typeface="Times New Roman"/>
              <a:cs typeface="Times New Roman"/>
            </a:endParaRPr>
          </a:p>
          <a:p>
            <a:pPr marL="240665" marR="5080" algn="just">
              <a:lnSpc>
                <a:spcPct val="1036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Apabila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menginginkan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keamanan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lebih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kuat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dapat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meng-enkripsi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dengan </a:t>
            </a:r>
            <a:r>
              <a:rPr sz="1100" spc="-5" dirty="0">
                <a:latin typeface="Times New Roman"/>
                <a:cs typeface="Times New Roman"/>
              </a:rPr>
              <a:t>membuat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 </a:t>
            </a:r>
            <a:r>
              <a:rPr sz="1100" dirty="0">
                <a:latin typeface="Times New Roman"/>
                <a:cs typeface="Times New Roman"/>
              </a:rPr>
              <a:t>js </a:t>
            </a:r>
            <a:r>
              <a:rPr sz="1100" spc="-5" dirty="0">
                <a:latin typeface="Times New Roman"/>
                <a:cs typeface="Times New Roman"/>
              </a:rPr>
              <a:t>baru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bernama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“encryptKey.js”.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adalah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4415662"/>
            <a:ext cx="5769610" cy="46107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6985" rIns="0" bIns="0" rtlCol="0">
            <a:spAutoFit/>
          </a:bodyPr>
          <a:lstStyle/>
          <a:p>
            <a:pPr marL="17780" marR="3284220">
              <a:lnSpc>
                <a:spcPts val="1639"/>
              </a:lnSpc>
              <a:spcBef>
                <a:spcPts val="5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ethers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"ethers"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fs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"fs-extra"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require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"dotenv"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config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325755" marR="1977389" indent="-307975">
              <a:lnSpc>
                <a:spcPct val="125000"/>
              </a:lnSpc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async function 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PRIVATE_KEY_PASSWORD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5755" marR="1056640">
              <a:lnSpc>
                <a:spcPts val="1660"/>
              </a:lnSpc>
              <a:spcBef>
                <a:spcPts val="9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wallet</a:t>
            </a:r>
            <a:r>
              <a:rPr sz="1100" spc="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</a:t>
            </a:r>
            <a:r>
              <a:rPr sz="1100" spc="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encryptedJsonKey</a:t>
            </a:r>
            <a:r>
              <a:rPr sz="1100" spc="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C585C0"/>
                </a:solidFill>
                <a:latin typeface="Consolas"/>
                <a:cs typeface="Consolas"/>
              </a:rPr>
              <a:t>await</a:t>
            </a:r>
            <a:r>
              <a:rPr sz="11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encrypt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633730">
              <a:lnSpc>
                <a:spcPct val="100000"/>
              </a:lnSpc>
              <a:spcBef>
                <a:spcPts val="209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PRIVATE_KEY_PASSWORD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3373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5755" marR="979169">
              <a:lnSpc>
                <a:spcPct val="124800"/>
              </a:lnSpc>
              <a:spcBef>
                <a:spcPts val="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encryptedJsonKey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writeFileSync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"./.encryptedKey.json"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encryptedJsonKey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90"/>
              </a:spcBef>
            </a:pP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main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then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(()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11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633730" marR="3591560" indent="-307975">
              <a:lnSpc>
                <a:spcPct val="125000"/>
              </a:lnSpc>
              <a:spcBef>
                <a:spcPts val="5"/>
              </a:spcBef>
            </a:pP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catch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error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=&gt;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co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l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DCDCA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DCDCAA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DCDCAA"/>
                </a:solidFill>
                <a:latin typeface="Consolas"/>
                <a:cs typeface="Consolas"/>
              </a:rPr>
              <a:t>ro</a:t>
            </a:r>
            <a:r>
              <a:rPr sz="1100" spc="5" dirty="0">
                <a:solidFill>
                  <a:srgbClr val="DCDCAA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rr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o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) 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exit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8999981"/>
            <a:ext cx="359410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Kita</a:t>
            </a:r>
            <a:r>
              <a:rPr sz="1100" spc="-5" dirty="0">
                <a:latin typeface="Times New Roman"/>
                <a:cs typeface="Times New Roman"/>
              </a:rPr>
              <a:t> akan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langsung</a:t>
            </a:r>
            <a:r>
              <a:rPr sz="1100" spc="-5" dirty="0">
                <a:latin typeface="Times New Roman"/>
                <a:cs typeface="Times New Roman"/>
              </a:rPr>
              <a:t> mendeploy file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dengan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perintah terminal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Times New Roman"/>
                <a:cs typeface="Times New Roman"/>
              </a:rPr>
              <a:t>Deploy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encryptKey.js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8237"/>
            <a:ext cx="5299075" cy="1061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55"/>
              </a:spcBef>
            </a:pPr>
            <a:r>
              <a:rPr sz="1100" spc="-5" dirty="0">
                <a:latin typeface="Times New Roman"/>
                <a:cs typeface="Times New Roman"/>
              </a:rPr>
              <a:t>Setalah selesai berjalan kita akan mendapatkan file baru bernama “encryptedKey.json”. file ini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berisi </a:t>
            </a:r>
            <a:r>
              <a:rPr sz="1100" spc="-5" dirty="0">
                <a:latin typeface="Times New Roman"/>
                <a:cs typeface="Times New Roman"/>
              </a:rPr>
              <a:t>hasil enkripsi kita yang akan kita akan pakai mulai sekarang, </a:t>
            </a:r>
            <a:r>
              <a:rPr sz="1100" dirty="0">
                <a:latin typeface="Times New Roman"/>
                <a:cs typeface="Times New Roman"/>
              </a:rPr>
              <a:t>dan </a:t>
            </a:r>
            <a:r>
              <a:rPr sz="1100" spc="-5" dirty="0">
                <a:latin typeface="Times New Roman"/>
                <a:cs typeface="Times New Roman"/>
              </a:rPr>
              <a:t>apabila kita akan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memakai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baru,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tinggal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mendeploy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file encryptKey.js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lagi.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3600"/>
              </a:lnSpc>
            </a:pPr>
            <a:r>
              <a:rPr sz="1100" dirty="0">
                <a:latin typeface="Times New Roman"/>
                <a:cs typeface="Times New Roman"/>
              </a:rPr>
              <a:t>Cara </a:t>
            </a:r>
            <a:r>
              <a:rPr sz="1100" spc="-5" dirty="0">
                <a:latin typeface="Times New Roman"/>
                <a:cs typeface="Times New Roman"/>
              </a:rPr>
              <a:t>menggunakan </a:t>
            </a:r>
            <a:r>
              <a:rPr sz="1100" dirty="0">
                <a:latin typeface="Times New Roman"/>
                <a:cs typeface="Times New Roman"/>
              </a:rPr>
              <a:t>file </a:t>
            </a:r>
            <a:r>
              <a:rPr sz="1100" spc="-5" dirty="0">
                <a:latin typeface="Times New Roman"/>
                <a:cs typeface="Times New Roman"/>
              </a:rPr>
              <a:t>hasil enkripsi kita </a:t>
            </a:r>
            <a:r>
              <a:rPr sz="1100" dirty="0">
                <a:latin typeface="Times New Roman"/>
                <a:cs typeface="Times New Roman"/>
              </a:rPr>
              <a:t>adalah </a:t>
            </a:r>
            <a:r>
              <a:rPr sz="1100" spc="-5" dirty="0">
                <a:latin typeface="Times New Roman"/>
                <a:cs typeface="Times New Roman"/>
              </a:rPr>
              <a:t>dengan merubah isi file deploy.js kita, hasil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-5" dirty="0">
                <a:latin typeface="Times New Roman"/>
                <a:cs typeface="Times New Roman"/>
              </a:rPr>
              <a:t> enkripsi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dalah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sebagai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2056129"/>
            <a:ext cx="5769610" cy="314515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5080" rIns="0" bIns="0" rtlCol="0">
            <a:spAutoFit/>
          </a:bodyPr>
          <a:lstStyle/>
          <a:p>
            <a:pPr marL="17780" marR="1671320" indent="307340">
              <a:lnSpc>
                <a:spcPts val="1660"/>
              </a:lnSpc>
              <a:spcBef>
                <a:spcPts val="40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</a:t>
            </a:r>
            <a:r>
              <a:rPr sz="1100" spc="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 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JsonRpcProvider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RPC_URL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// let wallet</a:t>
            </a: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 =</a:t>
            </a:r>
            <a:r>
              <a:rPr sz="11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new ethers.Wallet(process.env.PRIVATE_KEY,</a:t>
            </a:r>
            <a:r>
              <a:rPr sz="1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6A9954"/>
                </a:solidFill>
                <a:latin typeface="Consolas"/>
                <a:cs typeface="Consolas"/>
              </a:rPr>
              <a:t>provider)</a:t>
            </a:r>
            <a:endParaRPr sz="1100">
              <a:latin typeface="Consolas"/>
              <a:cs typeface="Consolas"/>
            </a:endParaRPr>
          </a:p>
          <a:p>
            <a:pPr marL="325755" marR="56515">
              <a:lnSpc>
                <a:spcPct val="124800"/>
              </a:lnSpc>
              <a:spcBef>
                <a:spcPts val="10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encryptedJson</a:t>
            </a:r>
            <a:r>
              <a:rPr sz="1100" spc="2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readFileSync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"./.encryptedKey.json"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1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"utf8"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1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wallet</a:t>
            </a:r>
            <a:r>
              <a:rPr sz="11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new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ethers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EC8AF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fromEncryptedJsonSync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555625" marR="2748280">
              <a:lnSpc>
                <a:spcPct val="124500"/>
              </a:lnSpc>
              <a:spcBef>
                <a:spcPts val="15"/>
              </a:spcBef>
            </a:pP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encryptedJson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process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env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PRIVATE_KEY_PASSWORD</a:t>
            </a:r>
            <a:endParaRPr sz="1100">
              <a:latin typeface="Consolas"/>
              <a:cs typeface="Consolas"/>
            </a:endParaRPr>
          </a:p>
          <a:p>
            <a:pPr marL="401955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401955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wallet</a:t>
            </a:r>
            <a:r>
              <a:rPr sz="110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wallet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connect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provider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780" marR="210820" indent="307340">
              <a:lnSpc>
                <a:spcPct val="124500"/>
              </a:lnSpc>
              <a:spcBef>
                <a:spcPts val="10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1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abi</a:t>
            </a:r>
            <a:r>
              <a:rPr sz="1100" spc="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100" spc="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readFileSync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"./SimpleStorage_sol_SimpleStorage.abi"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"utf8"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633730" marR="2055495" indent="-307975">
              <a:lnSpc>
                <a:spcPct val="125000"/>
              </a:lnSpc>
              <a:spcBef>
                <a:spcPts val="5"/>
              </a:spcBef>
            </a:pP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const </a:t>
            </a:r>
            <a:r>
              <a:rPr sz="1100" spc="-5" dirty="0">
                <a:solidFill>
                  <a:srgbClr val="4FC1FF"/>
                </a:solidFill>
                <a:latin typeface="Consolas"/>
                <a:cs typeface="Consolas"/>
              </a:rPr>
              <a:t>binary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fs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DCDCAA"/>
                </a:solidFill>
                <a:latin typeface="Consolas"/>
                <a:cs typeface="Consolas"/>
              </a:rPr>
              <a:t>readFileSync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"./SimpleStorage_sol_SimpleStorage.bin"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/>
                <a:cs typeface="Consolas"/>
              </a:rPr>
              <a:t>"utf8"</a:t>
            </a:r>
            <a:endParaRPr sz="1100">
              <a:latin typeface="Consolas"/>
              <a:cs typeface="Consolas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174360"/>
            <a:ext cx="5527040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(optional) .prettierrc</a:t>
            </a:r>
            <a:endParaRPr sz="1200">
              <a:latin typeface="Times New Roman"/>
              <a:cs typeface="Times New Roman"/>
            </a:endParaRPr>
          </a:p>
          <a:p>
            <a:pPr marL="240665" marR="7620" algn="just">
              <a:lnSpc>
                <a:spcPct val="1032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Bagian ini adalah bagian </a:t>
            </a:r>
            <a:r>
              <a:rPr sz="1100" dirty="0">
                <a:latin typeface="Times New Roman"/>
                <a:cs typeface="Times New Roman"/>
              </a:rPr>
              <a:t>opsional </a:t>
            </a:r>
            <a:r>
              <a:rPr sz="1100" spc="-5" dirty="0">
                <a:latin typeface="Times New Roman"/>
                <a:cs typeface="Times New Roman"/>
              </a:rPr>
              <a:t>apabila kita ingin membuat kode kita terlihat lebih rapi </a:t>
            </a:r>
            <a:r>
              <a:rPr sz="1100" dirty="0">
                <a:latin typeface="Times New Roman"/>
                <a:cs typeface="Times New Roman"/>
              </a:rPr>
              <a:t> dengan </a:t>
            </a:r>
            <a:r>
              <a:rPr sz="1100" spc="-5" dirty="0">
                <a:latin typeface="Times New Roman"/>
                <a:cs typeface="Times New Roman"/>
              </a:rPr>
              <a:t>cara yang mudah. </a:t>
            </a:r>
            <a:r>
              <a:rPr sz="1100" dirty="0">
                <a:latin typeface="Times New Roman"/>
                <a:cs typeface="Times New Roman"/>
              </a:rPr>
              <a:t>Kita akan </a:t>
            </a:r>
            <a:r>
              <a:rPr sz="1100" spc="-5" dirty="0">
                <a:latin typeface="Times New Roman"/>
                <a:cs typeface="Times New Roman"/>
              </a:rPr>
              <a:t>menginstall module prettier dari terminal dengan perintah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yarn </a:t>
            </a:r>
            <a:r>
              <a:rPr sz="1100" i="1" spc="-5" dirty="0">
                <a:latin typeface="Times New Roman"/>
                <a:cs typeface="Times New Roman"/>
              </a:rPr>
              <a:t>add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prettier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prettier-plungin-solidity</a:t>
            </a:r>
            <a:endParaRPr sz="1100">
              <a:latin typeface="Times New Roman"/>
              <a:cs typeface="Times New Roman"/>
            </a:endParaRPr>
          </a:p>
          <a:p>
            <a:pPr marL="240665" marR="5080" algn="just">
              <a:lnSpc>
                <a:spcPct val="103600"/>
              </a:lnSpc>
            </a:pPr>
            <a:r>
              <a:rPr sz="1100" spc="-5" dirty="0">
                <a:latin typeface="Times New Roman"/>
                <a:cs typeface="Times New Roman"/>
              </a:rPr>
              <a:t>setelah terinstall, </a:t>
            </a:r>
            <a:r>
              <a:rPr sz="1100" spc="-10" dirty="0">
                <a:latin typeface="Times New Roman"/>
                <a:cs typeface="Times New Roman"/>
              </a:rPr>
              <a:t>maka </a:t>
            </a:r>
            <a:r>
              <a:rPr sz="1100" spc="-5" dirty="0">
                <a:latin typeface="Times New Roman"/>
                <a:cs typeface="Times New Roman"/>
              </a:rPr>
              <a:t>kita akan membuat file baru bernama “.prettierrc” yang berisi setting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style kode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seperti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6357492"/>
            <a:ext cx="5769610" cy="12579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2085" marR="4052570">
              <a:lnSpc>
                <a:spcPct val="124900"/>
              </a:lnSpc>
              <a:spcBef>
                <a:spcPts val="10"/>
              </a:spcBef>
            </a:pP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"tabWidth"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 </a:t>
            </a:r>
            <a:r>
              <a:rPr sz="11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"useTabs"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"semi"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9CDCFD"/>
                </a:solidFill>
                <a:latin typeface="Consolas"/>
                <a:cs typeface="Consolas"/>
              </a:rPr>
              <a:t>"singleQuote"</a:t>
            </a:r>
            <a:r>
              <a:rPr sz="1100" spc="-5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11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7588757"/>
            <a:ext cx="553148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Alchemy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testnet</a:t>
            </a:r>
            <a:endParaRPr sz="1200">
              <a:latin typeface="Times New Roman"/>
              <a:cs typeface="Times New Roman"/>
            </a:endParaRPr>
          </a:p>
          <a:p>
            <a:pPr marL="240665" marR="6350" algn="just">
              <a:lnSpc>
                <a:spcPct val="1036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-Registrasi </a:t>
            </a:r>
            <a:r>
              <a:rPr sz="1100" spc="-10" dirty="0">
                <a:latin typeface="Times New Roman"/>
                <a:cs typeface="Times New Roman"/>
              </a:rPr>
              <a:t>ke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Alchemy</a:t>
            </a:r>
            <a:r>
              <a:rPr sz="11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dan </a:t>
            </a:r>
            <a:r>
              <a:rPr sz="1100" dirty="0">
                <a:latin typeface="Times New Roman"/>
                <a:cs typeface="Times New Roman"/>
              </a:rPr>
              <a:t>buatlah </a:t>
            </a:r>
            <a:r>
              <a:rPr sz="1100" spc="-5" dirty="0">
                <a:latin typeface="Times New Roman"/>
                <a:cs typeface="Times New Roman"/>
              </a:rPr>
              <a:t>etherium </a:t>
            </a:r>
            <a:r>
              <a:rPr sz="1100" dirty="0">
                <a:latin typeface="Times New Roman"/>
                <a:cs typeface="Times New Roman"/>
              </a:rPr>
              <a:t>blockcahin </a:t>
            </a:r>
            <a:r>
              <a:rPr sz="1100" spc="-5" dirty="0">
                <a:latin typeface="Times New Roman"/>
                <a:cs typeface="Times New Roman"/>
              </a:rPr>
              <a:t>ecosystem </a:t>
            </a:r>
            <a:r>
              <a:rPr sz="1100" dirty="0">
                <a:latin typeface="Times New Roman"/>
                <a:cs typeface="Times New Roman"/>
              </a:rPr>
              <a:t>(contoh </a:t>
            </a:r>
            <a:r>
              <a:rPr sz="1100" spc="-5" dirty="0">
                <a:latin typeface="Times New Roman"/>
                <a:cs typeface="Times New Roman"/>
              </a:rPr>
              <a:t>menggunakan </a:t>
            </a:r>
            <a:r>
              <a:rPr sz="1100" dirty="0">
                <a:latin typeface="Times New Roman"/>
                <a:cs typeface="Times New Roman"/>
              </a:rPr>
              <a:t> network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rinkeby)</a:t>
            </a:r>
            <a:endParaRPr sz="1100">
              <a:latin typeface="Times New Roman"/>
              <a:cs typeface="Times New Roman"/>
            </a:endParaRPr>
          </a:p>
          <a:p>
            <a:pPr marL="240665" marR="6985" algn="just">
              <a:lnSpc>
                <a:spcPct val="103600"/>
              </a:lnSpc>
            </a:pPr>
            <a:r>
              <a:rPr sz="1100" dirty="0">
                <a:latin typeface="Times New Roman"/>
                <a:cs typeface="Times New Roman"/>
              </a:rPr>
              <a:t>-setelah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registrasi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selesai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copy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RCP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HTTP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URL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kan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.env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menggantikan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RCP_URL</a:t>
            </a:r>
            <a:r>
              <a:rPr sz="1100" dirty="0">
                <a:latin typeface="Times New Roman"/>
                <a:cs typeface="Times New Roman"/>
              </a:rPr>
              <a:t> yang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sebelumnya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menggunakan</a:t>
            </a:r>
            <a:r>
              <a:rPr sz="1100" dirty="0">
                <a:latin typeface="Times New Roman"/>
                <a:cs typeface="Times New Roman"/>
              </a:rPr>
              <a:t> genache</a:t>
            </a:r>
            <a:endParaRPr sz="1100">
              <a:latin typeface="Times New Roman"/>
              <a:cs typeface="Times New Roman"/>
            </a:endParaRPr>
          </a:p>
          <a:p>
            <a:pPr marL="240665" marR="5080" algn="just">
              <a:lnSpc>
                <a:spcPts val="1370"/>
              </a:lnSpc>
              <a:spcBef>
                <a:spcPts val="40"/>
              </a:spcBef>
            </a:pPr>
            <a:r>
              <a:rPr sz="1100" spc="-5" dirty="0">
                <a:latin typeface="Times New Roman"/>
                <a:cs typeface="Times New Roman"/>
              </a:rPr>
              <a:t>-untuk </a:t>
            </a:r>
            <a:r>
              <a:rPr sz="1100" dirty="0">
                <a:latin typeface="Times New Roman"/>
                <a:cs typeface="Times New Roman"/>
              </a:rPr>
              <a:t>private </a:t>
            </a:r>
            <a:r>
              <a:rPr sz="1100" spc="-5" dirty="0">
                <a:latin typeface="Times New Roman"/>
                <a:cs typeface="Times New Roman"/>
              </a:rPr>
              <a:t>key rinkeby kita dapat menggunakan fake </a:t>
            </a:r>
            <a:r>
              <a:rPr sz="1100" dirty="0">
                <a:latin typeface="Times New Roman"/>
                <a:cs typeface="Times New Roman"/>
              </a:rPr>
              <a:t>private </a:t>
            </a:r>
            <a:r>
              <a:rPr sz="1100" spc="-5" dirty="0">
                <a:latin typeface="Times New Roman"/>
                <a:cs typeface="Times New Roman"/>
              </a:rPr>
              <a:t>key apabila untuk </a:t>
            </a:r>
            <a:r>
              <a:rPr sz="1100" dirty="0">
                <a:latin typeface="Times New Roman"/>
                <a:cs typeface="Times New Roman"/>
              </a:rPr>
              <a:t>percobaan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saja </a:t>
            </a:r>
            <a:r>
              <a:rPr sz="1100" spc="-5" dirty="0">
                <a:latin typeface="Times New Roman"/>
                <a:cs typeface="Times New Roman"/>
              </a:rPr>
              <a:t>atau menggunakan service seperti metamask yang menggunakan </a:t>
            </a:r>
            <a:r>
              <a:rPr sz="1100" dirty="0">
                <a:latin typeface="Times New Roman"/>
                <a:cs typeface="Times New Roman"/>
              </a:rPr>
              <a:t>network </a:t>
            </a:r>
            <a:r>
              <a:rPr sz="1100" spc="-5" dirty="0">
                <a:latin typeface="Times New Roman"/>
                <a:cs typeface="Times New Roman"/>
              </a:rPr>
              <a:t>rinkeby </a:t>
            </a:r>
            <a:r>
              <a:rPr sz="1100" dirty="0">
                <a:latin typeface="Times New Roman"/>
                <a:cs typeface="Times New Roman"/>
              </a:rPr>
              <a:t>untuk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menggantikan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PRIVATE_KEY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dalam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.env.</a:t>
            </a:r>
            <a:endParaRPr sz="1100">
              <a:latin typeface="Times New Roman"/>
              <a:cs typeface="Times New Roman"/>
            </a:endParaRPr>
          </a:p>
          <a:p>
            <a:pPr marL="240665" algn="just">
              <a:lnSpc>
                <a:spcPts val="1310"/>
              </a:lnSpc>
            </a:pPr>
            <a:r>
              <a:rPr sz="1100" spc="-5" dirty="0">
                <a:latin typeface="Times New Roman"/>
                <a:cs typeface="Times New Roman"/>
              </a:rPr>
              <a:t>-setelah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semua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yang </a:t>
            </a:r>
            <a:r>
              <a:rPr sz="1100" dirty="0">
                <a:latin typeface="Times New Roman"/>
                <a:cs typeface="Times New Roman"/>
              </a:rPr>
              <a:t>diatas</a:t>
            </a:r>
            <a:r>
              <a:rPr sz="1100" spc="-5" dirty="0">
                <a:latin typeface="Times New Roman"/>
                <a:cs typeface="Times New Roman"/>
              </a:rPr>
              <a:t> telah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selesai,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deploy.js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1624</Words>
  <Application>Microsoft Office PowerPoint</Application>
  <PresentationFormat>Custom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Consolas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ARIYANTA TRIPUTRO</dc:creator>
  <cp:lastModifiedBy>MOHAMMAD DAFA DHIYAUL HAQ</cp:lastModifiedBy>
  <cp:revision>1</cp:revision>
  <dcterms:created xsi:type="dcterms:W3CDTF">2022-07-09T13:50:45Z</dcterms:created>
  <dcterms:modified xsi:type="dcterms:W3CDTF">2022-07-09T15:10:00Z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2022-07-09T00:00:00Z</vt:filetime>
  </property>
</Properties>
</file>