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556500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232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018" y="2257498"/>
            <a:ext cx="5471494" cy="5191680"/>
          </a:xfrm>
        </p:spPr>
        <p:txBody>
          <a:bodyPr anchor="b"/>
          <a:lstStyle>
            <a:lvl1pPr>
              <a:defRPr sz="5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018" y="7449174"/>
            <a:ext cx="5471494" cy="134317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6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4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2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2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9" y="7485360"/>
            <a:ext cx="5471494" cy="883691"/>
          </a:xfrm>
        </p:spPr>
        <p:txBody>
          <a:bodyPr anchor="b">
            <a:normAutofit/>
          </a:bodyPr>
          <a:lstStyle>
            <a:lvl1pPr algn="l">
              <a:defRPr sz="198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6018" y="1069340"/>
            <a:ext cx="5471494" cy="56767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9" y="8369051"/>
            <a:ext cx="5471493" cy="769825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8" y="2257496"/>
            <a:ext cx="5471494" cy="3089204"/>
          </a:xfrm>
        </p:spPr>
        <p:txBody>
          <a:bodyPr/>
          <a:lstStyle>
            <a:lvl1pPr>
              <a:defRPr sz="39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8" y="5703147"/>
            <a:ext cx="5471494" cy="3683282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06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304" y="2257496"/>
            <a:ext cx="4959200" cy="3622742"/>
          </a:xfrm>
        </p:spPr>
        <p:txBody>
          <a:bodyPr/>
          <a:lstStyle>
            <a:lvl1pPr>
              <a:defRPr sz="39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196758" y="5880238"/>
            <a:ext cx="4513041" cy="53353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157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8" y="6783802"/>
            <a:ext cx="5471494" cy="2613942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6901" y="1514435"/>
            <a:ext cx="497148" cy="164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2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84467" y="4075572"/>
            <a:ext cx="497148" cy="164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2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0279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8" y="4871439"/>
            <a:ext cx="5471495" cy="2577736"/>
          </a:xfrm>
        </p:spPr>
        <p:txBody>
          <a:bodyPr anchor="b"/>
          <a:lstStyle>
            <a:lvl1pPr algn="l">
              <a:defRPr sz="330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018" y="7449175"/>
            <a:ext cx="5471494" cy="1341587"/>
          </a:xfrm>
        </p:spPr>
        <p:txBody>
          <a:bodyPr anchor="t"/>
          <a:lstStyle>
            <a:lvl1pPr marL="0" indent="0" algn="l">
              <a:buNone/>
              <a:defRPr sz="1653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16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398" y="3089204"/>
            <a:ext cx="1826919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04497" y="4158544"/>
            <a:ext cx="1814819" cy="559670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07688" y="3089204"/>
            <a:ext cx="1820331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01144" y="4158544"/>
            <a:ext cx="1826874" cy="559670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6980" y="3089204"/>
            <a:ext cx="181777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16980" y="4158544"/>
            <a:ext cx="1817773" cy="559670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310033" y="3326836"/>
            <a:ext cx="0" cy="617840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16254" y="3326836"/>
            <a:ext cx="0" cy="61853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77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7" y="6628332"/>
            <a:ext cx="182269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04497" y="3445651"/>
            <a:ext cx="1822693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04497" y="7526876"/>
            <a:ext cx="1822693" cy="102784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11231" y="6628332"/>
            <a:ext cx="1816788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411230" y="3445651"/>
            <a:ext cx="1816788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10391" y="7526874"/>
            <a:ext cx="1819194" cy="102784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6980" y="6628332"/>
            <a:ext cx="181777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416979" y="3445651"/>
            <a:ext cx="1817773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16904" y="7526871"/>
            <a:ext cx="1820180" cy="102784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310033" y="3326836"/>
            <a:ext cx="0" cy="617840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16254" y="3326836"/>
            <a:ext cx="0" cy="61853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59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8223" y="670816"/>
            <a:ext cx="1086530" cy="908443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4497" y="1205627"/>
            <a:ext cx="4602004" cy="854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9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7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9" y="4462186"/>
            <a:ext cx="5471494" cy="2986990"/>
          </a:xfrm>
        </p:spPr>
        <p:txBody>
          <a:bodyPr anchor="b"/>
          <a:lstStyle>
            <a:lvl1pPr algn="l">
              <a:defRPr sz="330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018" y="7449175"/>
            <a:ext cx="5471494" cy="1341587"/>
          </a:xfrm>
        </p:spPr>
        <p:txBody>
          <a:bodyPr anchor="t"/>
          <a:lstStyle>
            <a:lvl1pPr marL="0" indent="0" algn="l">
              <a:buNone/>
              <a:defRPr sz="1653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02" y="3212973"/>
            <a:ext cx="2725524" cy="6542282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521" y="3205983"/>
            <a:ext cx="2725526" cy="6549271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2" y="2970389"/>
            <a:ext cx="272552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02" y="3920913"/>
            <a:ext cx="2725524" cy="583434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5522" y="2970389"/>
            <a:ext cx="2725524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05522" y="3920913"/>
            <a:ext cx="2725524" cy="583434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1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2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7" y="2257495"/>
            <a:ext cx="2108500" cy="2257496"/>
          </a:xfrm>
        </p:spPr>
        <p:txBody>
          <a:bodyPr anchor="b"/>
          <a:lstStyle>
            <a:lvl1pPr algn="l">
              <a:defRPr sz="198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238" y="2257496"/>
            <a:ext cx="3221275" cy="7128933"/>
          </a:xfrm>
        </p:spPr>
        <p:txBody>
          <a:bodyPr anchor="ctr">
            <a:normAutofit/>
          </a:bodyPr>
          <a:lstStyle>
            <a:lvl1pPr>
              <a:defRPr sz="1653"/>
            </a:lvl1pPr>
            <a:lvl2pPr>
              <a:defRPr sz="1488"/>
            </a:lvl2pPr>
            <a:lvl3pPr>
              <a:defRPr sz="1322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7" y="4879361"/>
            <a:ext cx="2108500" cy="4514990"/>
          </a:xfrm>
        </p:spPr>
        <p:txBody>
          <a:bodyPr/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4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68" y="2891166"/>
            <a:ext cx="3157363" cy="2455534"/>
          </a:xfrm>
        </p:spPr>
        <p:txBody>
          <a:bodyPr anchor="b">
            <a:normAutofit/>
          </a:bodyPr>
          <a:lstStyle>
            <a:lvl1pPr algn="l">
              <a:defRPr sz="297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08393" y="1782234"/>
            <a:ext cx="1984098" cy="71289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7" y="5703147"/>
            <a:ext cx="3152449" cy="2138680"/>
          </a:xfrm>
        </p:spPr>
        <p:txBody>
          <a:bodyPr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9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205781" y="2613942"/>
            <a:ext cx="2329921" cy="439617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4702014" y="-712894"/>
            <a:ext cx="1322388" cy="249512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5205781" y="9505245"/>
            <a:ext cx="818621" cy="154460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27254" y="4158544"/>
            <a:ext cx="3463396" cy="653485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693992" y="4514991"/>
            <a:ext cx="1952096" cy="368328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6400914" y="0"/>
            <a:ext cx="566738" cy="1714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559" y="705905"/>
            <a:ext cx="5830488" cy="21837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2" y="3201043"/>
            <a:ext cx="5546436" cy="654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5830786" y="2935318"/>
            <a:ext cx="1544601" cy="18896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3736795" y="5172231"/>
            <a:ext cx="6018421" cy="188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418093" y="461130"/>
            <a:ext cx="519644" cy="11970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315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89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377836" rtl="0" eaLnBrk="1" latinLnBrk="0" hangingPunct="1">
        <a:spcBef>
          <a:spcPct val="0"/>
        </a:spcBef>
        <a:buNone/>
        <a:defRPr sz="3471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378" indent="-28337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53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613984" indent="-23614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88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944592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22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322428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700263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078100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455936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833773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211609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6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73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508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46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82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018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54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91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therscan.io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inmarketcap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8877" y="879093"/>
            <a:ext cx="3162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Course</a:t>
            </a:r>
            <a:r>
              <a:rPr sz="1800" dirty="0">
                <a:latin typeface="Times New Roman"/>
                <a:cs typeface="Times New Roman"/>
              </a:rPr>
              <a:t> 6: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Hardhat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Simple Storage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1273809"/>
            <a:ext cx="5302885" cy="1250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1.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Hardhat</a:t>
            </a:r>
            <a:endParaRPr sz="1200">
              <a:latin typeface="Times New Roman"/>
              <a:cs typeface="Times New Roman"/>
            </a:endParaRPr>
          </a:p>
          <a:p>
            <a:pPr marL="241300" marR="5080" algn="just">
              <a:lnSpc>
                <a:spcPct val="103499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Pada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course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ini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akan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membuat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Hardhat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Simple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Storage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dengan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menggunakan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beberapa </a:t>
            </a:r>
            <a:r>
              <a:rPr sz="1100" spc="-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yang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pelajari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dari</a:t>
            </a:r>
            <a:r>
              <a:rPr sz="1100" dirty="0">
                <a:latin typeface="Times New Roman"/>
                <a:cs typeface="Times New Roman"/>
              </a:rPr>
              <a:t> course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sebelumnya.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Pertama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akan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menginisialisasi </a:t>
            </a:r>
            <a:r>
              <a:rPr sz="1100" dirty="0">
                <a:latin typeface="Times New Roman"/>
                <a:cs typeface="Times New Roman"/>
              </a:rPr>
              <a:t> package.json dengan </a:t>
            </a:r>
            <a:r>
              <a:rPr sz="1100" spc="-5" dirty="0">
                <a:latin typeface="Times New Roman"/>
                <a:cs typeface="Times New Roman"/>
              </a:rPr>
              <a:t>perintah </a:t>
            </a:r>
            <a:r>
              <a:rPr sz="1100" i="1" dirty="0">
                <a:latin typeface="Times New Roman"/>
                <a:cs typeface="Times New Roman"/>
              </a:rPr>
              <a:t>yarn </a:t>
            </a:r>
            <a:r>
              <a:rPr sz="1100" i="1" spc="-5" dirty="0">
                <a:latin typeface="Times New Roman"/>
                <a:cs typeface="Times New Roman"/>
              </a:rPr>
              <a:t>init </a:t>
            </a:r>
            <a:r>
              <a:rPr sz="1100" spc="-5" dirty="0">
                <a:latin typeface="Times New Roman"/>
                <a:cs typeface="Times New Roman"/>
              </a:rPr>
              <a:t>dan menginstall </a:t>
            </a:r>
            <a:r>
              <a:rPr sz="1100" dirty="0">
                <a:latin typeface="Times New Roman"/>
                <a:cs typeface="Times New Roman"/>
              </a:rPr>
              <a:t>hardhat </a:t>
            </a:r>
            <a:r>
              <a:rPr sz="1100" spc="-5" dirty="0">
                <a:latin typeface="Times New Roman"/>
                <a:cs typeface="Times New Roman"/>
              </a:rPr>
              <a:t>dengan </a:t>
            </a:r>
            <a:r>
              <a:rPr sz="1100" dirty="0">
                <a:latin typeface="Times New Roman"/>
                <a:cs typeface="Times New Roman"/>
              </a:rPr>
              <a:t>perintah </a:t>
            </a:r>
            <a:r>
              <a:rPr sz="1100" spc="-5" dirty="0">
                <a:latin typeface="Times New Roman"/>
                <a:cs typeface="Times New Roman"/>
              </a:rPr>
              <a:t>dan </a:t>
            </a:r>
            <a:r>
              <a:rPr sz="1100" i="1" dirty="0">
                <a:latin typeface="Times New Roman"/>
                <a:cs typeface="Times New Roman"/>
              </a:rPr>
              <a:t>yarn </a:t>
            </a:r>
            <a:r>
              <a:rPr sz="1100" i="1" spc="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add </a:t>
            </a:r>
            <a:r>
              <a:rPr sz="1100" i="1" spc="-5" dirty="0">
                <a:latin typeface="Times New Roman"/>
                <a:cs typeface="Times New Roman"/>
              </a:rPr>
              <a:t>--dev </a:t>
            </a:r>
            <a:r>
              <a:rPr sz="1100" i="1" dirty="0">
                <a:latin typeface="Times New Roman"/>
                <a:cs typeface="Times New Roman"/>
              </a:rPr>
              <a:t>hardhat 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5" dirty="0">
                <a:latin typeface="Times New Roman"/>
                <a:cs typeface="Times New Roman"/>
              </a:rPr>
              <a:t>setelah instalasi selesai kita akan mengganti greeter.sol yang </a:t>
            </a:r>
            <a:r>
              <a:rPr sz="1100" dirty="0">
                <a:latin typeface="Times New Roman"/>
                <a:cs typeface="Times New Roman"/>
              </a:rPr>
              <a:t>ada </a:t>
            </a:r>
            <a:r>
              <a:rPr sz="1100" spc="-10" dirty="0">
                <a:latin typeface="Times New Roman"/>
                <a:cs typeface="Times New Roman"/>
              </a:rPr>
              <a:t>di </a:t>
            </a:r>
            <a:r>
              <a:rPr sz="1100" spc="-5" dirty="0">
                <a:latin typeface="Times New Roman"/>
                <a:cs typeface="Times New Roman"/>
              </a:rPr>
              <a:t> folder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contracts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menjadi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SimpleStorage.sol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dengan</a:t>
            </a:r>
            <a:r>
              <a:rPr sz="1100" dirty="0">
                <a:latin typeface="Times New Roman"/>
                <a:cs typeface="Times New Roman"/>
              </a:rPr>
              <a:t> isi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kode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sama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seperti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course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sebelumnya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yaitu: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416" y="2630677"/>
            <a:ext cx="5769610" cy="712597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3365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1100" spc="-3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4"/>
                </a:solidFill>
                <a:latin typeface="Consolas"/>
                <a:cs typeface="Consolas"/>
              </a:rPr>
              <a:t>I'm</a:t>
            </a:r>
            <a:r>
              <a:rPr sz="11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11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4"/>
                </a:solidFill>
                <a:latin typeface="Consolas"/>
                <a:cs typeface="Consolas"/>
              </a:rPr>
              <a:t>comment!</a:t>
            </a:r>
            <a:endParaRPr sz="1100">
              <a:latin typeface="Consolas"/>
              <a:cs typeface="Consolas"/>
            </a:endParaRPr>
          </a:p>
          <a:p>
            <a:pPr marL="17780" marR="3362960">
              <a:lnSpc>
                <a:spcPct val="124500"/>
              </a:lnSpc>
              <a:spcBef>
                <a:spcPts val="15"/>
              </a:spcBef>
            </a:pPr>
            <a:r>
              <a:rPr sz="1100" dirty="0">
                <a:solidFill>
                  <a:srgbClr val="6A9954"/>
                </a:solidFill>
                <a:latin typeface="Consolas"/>
                <a:cs typeface="Consolas"/>
              </a:rPr>
              <a:t>// </a:t>
            </a:r>
            <a:r>
              <a:rPr sz="1100" spc="-5" dirty="0">
                <a:solidFill>
                  <a:srgbClr val="6A9954"/>
                </a:solidFill>
                <a:latin typeface="Consolas"/>
                <a:cs typeface="Consolas"/>
              </a:rPr>
              <a:t>SPDX-License-Identifier: MIT </a:t>
            </a:r>
            <a:r>
              <a:rPr sz="1100" spc="-59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585C0"/>
                </a:solidFill>
                <a:latin typeface="Consolas"/>
                <a:cs typeface="Consolas"/>
              </a:rPr>
              <a:t>pragma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solidity 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0.8.8;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95"/>
              </a:spcBef>
            </a:pPr>
            <a:r>
              <a:rPr sz="11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11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4"/>
                </a:solidFill>
                <a:latin typeface="Consolas"/>
                <a:cs typeface="Consolas"/>
              </a:rPr>
              <a:t>pragma</a:t>
            </a:r>
            <a:r>
              <a:rPr sz="11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4"/>
                </a:solidFill>
                <a:latin typeface="Consolas"/>
                <a:cs typeface="Consolas"/>
              </a:rPr>
              <a:t>solidity</a:t>
            </a:r>
            <a:r>
              <a:rPr sz="11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4"/>
                </a:solidFill>
                <a:latin typeface="Consolas"/>
                <a:cs typeface="Consolas"/>
              </a:rPr>
              <a:t>^0.8.0;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11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4"/>
                </a:solidFill>
                <a:latin typeface="Consolas"/>
                <a:cs typeface="Consolas"/>
              </a:rPr>
              <a:t>pragma</a:t>
            </a:r>
            <a:r>
              <a:rPr sz="11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4"/>
                </a:solidFill>
                <a:latin typeface="Consolas"/>
                <a:cs typeface="Consolas"/>
              </a:rPr>
              <a:t>solidity</a:t>
            </a:r>
            <a:r>
              <a:rPr sz="11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4"/>
                </a:solidFill>
                <a:latin typeface="Consolas"/>
                <a:cs typeface="Consolas"/>
              </a:rPr>
              <a:t>&gt;=0.8.0</a:t>
            </a:r>
            <a:r>
              <a:rPr sz="11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4"/>
                </a:solidFill>
                <a:latin typeface="Consolas"/>
                <a:cs typeface="Consolas"/>
              </a:rPr>
              <a:t>&lt;0.9.0;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Consolas"/>
              <a:cs typeface="Consolas"/>
            </a:endParaRPr>
          </a:p>
          <a:p>
            <a:pPr marL="172085" marR="3823335" indent="-154305">
              <a:lnSpc>
                <a:spcPct val="124500"/>
              </a:lnSpc>
            </a:pP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contract </a:t>
            </a:r>
            <a:r>
              <a:rPr sz="1100" spc="-5" dirty="0">
                <a:solidFill>
                  <a:srgbClr val="4EC8AF"/>
                </a:solidFill>
                <a:latin typeface="Consolas"/>
                <a:cs typeface="Consolas"/>
              </a:rPr>
              <a:t>SimpleStorage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1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4EC8AF"/>
                </a:solidFill>
                <a:latin typeface="Consolas"/>
                <a:cs typeface="Consolas"/>
              </a:rPr>
              <a:t>uint256</a:t>
            </a:r>
            <a:r>
              <a:rPr sz="1100" spc="-60" dirty="0">
                <a:solidFill>
                  <a:srgbClr val="4EC8A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favoriteNumber;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172085">
              <a:lnSpc>
                <a:spcPct val="100000"/>
              </a:lnSpc>
              <a:spcBef>
                <a:spcPts val="695"/>
              </a:spcBef>
            </a:pP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struct</a:t>
            </a:r>
            <a:r>
              <a:rPr sz="110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4EC8AF"/>
                </a:solidFill>
                <a:latin typeface="Consolas"/>
                <a:cs typeface="Consolas"/>
              </a:rPr>
              <a:t>People</a:t>
            </a:r>
            <a:r>
              <a:rPr sz="1100" spc="-25" dirty="0">
                <a:solidFill>
                  <a:srgbClr val="4EC8AF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325755" marR="3669665">
              <a:lnSpc>
                <a:spcPct val="124500"/>
              </a:lnSpc>
              <a:spcBef>
                <a:spcPts val="10"/>
              </a:spcBef>
            </a:pPr>
            <a:r>
              <a:rPr sz="1100" spc="-5" dirty="0">
                <a:solidFill>
                  <a:srgbClr val="4EC8AF"/>
                </a:solidFill>
                <a:latin typeface="Consolas"/>
                <a:cs typeface="Consolas"/>
              </a:rPr>
              <a:t>uint256 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favoriteNumber; </a:t>
            </a:r>
            <a:r>
              <a:rPr sz="1100" spc="-5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4EC8AF"/>
                </a:solidFill>
                <a:latin typeface="Consolas"/>
                <a:cs typeface="Consolas"/>
              </a:rPr>
              <a:t>string</a:t>
            </a:r>
            <a:r>
              <a:rPr sz="1100" spc="-10" dirty="0">
                <a:solidFill>
                  <a:srgbClr val="4EC8A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name;</a:t>
            </a:r>
            <a:endParaRPr sz="1100">
              <a:latin typeface="Consolas"/>
              <a:cs typeface="Consolas"/>
            </a:endParaRPr>
          </a:p>
          <a:p>
            <a:pPr marL="172085">
              <a:lnSpc>
                <a:spcPct val="100000"/>
              </a:lnSpc>
              <a:spcBef>
                <a:spcPts val="340"/>
              </a:spcBef>
            </a:pP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Consolas"/>
              <a:cs typeface="Consolas"/>
            </a:endParaRPr>
          </a:p>
          <a:p>
            <a:pPr marL="172085" marR="3438525">
              <a:lnSpc>
                <a:spcPct val="124500"/>
              </a:lnSpc>
            </a:pPr>
            <a:r>
              <a:rPr sz="1100" dirty="0">
                <a:solidFill>
                  <a:srgbClr val="6A9954"/>
                </a:solidFill>
                <a:latin typeface="Consolas"/>
                <a:cs typeface="Consolas"/>
              </a:rPr>
              <a:t>// </a:t>
            </a:r>
            <a:r>
              <a:rPr sz="1100" spc="-5" dirty="0">
                <a:solidFill>
                  <a:srgbClr val="6A9954"/>
                </a:solidFill>
                <a:latin typeface="Consolas"/>
                <a:cs typeface="Consolas"/>
              </a:rPr>
              <a:t>uint256[] public anArray; </a:t>
            </a:r>
            <a:r>
              <a:rPr sz="1100" spc="-59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People[]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public</a:t>
            </a:r>
            <a:r>
              <a:rPr sz="11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people;</a:t>
            </a:r>
            <a:endParaRPr sz="1100">
              <a:latin typeface="Consolas"/>
              <a:cs typeface="Consolas"/>
            </a:endParaRPr>
          </a:p>
          <a:p>
            <a:pPr marL="172085" marR="1365885">
              <a:lnSpc>
                <a:spcPct val="250000"/>
              </a:lnSpc>
            </a:pP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mapping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4EC8AF"/>
                </a:solidFill>
                <a:latin typeface="Consolas"/>
                <a:cs typeface="Consolas"/>
              </a:rPr>
              <a:t>string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=&gt;</a:t>
            </a:r>
            <a:r>
              <a:rPr sz="11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4EC8AF"/>
                </a:solidFill>
                <a:latin typeface="Consolas"/>
                <a:cs typeface="Consolas"/>
              </a:rPr>
              <a:t>uint256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public</a:t>
            </a:r>
            <a:r>
              <a:rPr sz="110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nameToFavoriteNumber; </a:t>
            </a:r>
            <a:r>
              <a:rPr sz="1100" spc="-5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1100" spc="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store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4EC8AF"/>
                </a:solidFill>
                <a:latin typeface="Consolas"/>
                <a:cs typeface="Consolas"/>
              </a:rPr>
              <a:t>uint256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_favoriteNumber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public</a:t>
            </a:r>
            <a:r>
              <a:rPr sz="110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325755">
              <a:lnSpc>
                <a:spcPct val="100000"/>
              </a:lnSpc>
              <a:spcBef>
                <a:spcPts val="340"/>
              </a:spcBef>
            </a:pP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favoriteNumber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_favoriteNumber;</a:t>
            </a:r>
            <a:endParaRPr sz="1100">
              <a:latin typeface="Consolas"/>
              <a:cs typeface="Consolas"/>
            </a:endParaRPr>
          </a:p>
          <a:p>
            <a:pPr marL="172085">
              <a:lnSpc>
                <a:spcPct val="100000"/>
              </a:lnSpc>
              <a:spcBef>
                <a:spcPts val="320"/>
              </a:spcBef>
            </a:pP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onsolas"/>
              <a:cs typeface="Consolas"/>
            </a:endParaRPr>
          </a:p>
          <a:p>
            <a:pPr marL="325755" marR="1671320" indent="-154305">
              <a:lnSpc>
                <a:spcPct val="125699"/>
              </a:lnSpc>
            </a:pP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110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retrieve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public</a:t>
            </a:r>
            <a:r>
              <a:rPr sz="110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view</a:t>
            </a:r>
            <a:r>
              <a:rPr sz="110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585C0"/>
                </a:solidFill>
                <a:latin typeface="Consolas"/>
                <a:cs typeface="Consolas"/>
              </a:rPr>
              <a:t>returns</a:t>
            </a:r>
            <a:r>
              <a:rPr sz="1100" spc="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4EC8AF"/>
                </a:solidFill>
                <a:latin typeface="Consolas"/>
                <a:cs typeface="Consolas"/>
              </a:rPr>
              <a:t>uint256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100" spc="-5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585C0"/>
                </a:solidFill>
                <a:latin typeface="Consolas"/>
                <a:cs typeface="Consolas"/>
              </a:rPr>
              <a:t>return 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favoriteNumber;</a:t>
            </a:r>
            <a:endParaRPr sz="1100">
              <a:latin typeface="Consolas"/>
              <a:cs typeface="Consolas"/>
            </a:endParaRPr>
          </a:p>
          <a:p>
            <a:pPr marL="172085">
              <a:lnSpc>
                <a:spcPct val="100000"/>
              </a:lnSpc>
              <a:spcBef>
                <a:spcPts val="325"/>
              </a:spcBef>
            </a:pP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172085">
              <a:lnSpc>
                <a:spcPct val="100000"/>
              </a:lnSpc>
              <a:spcBef>
                <a:spcPts val="690"/>
              </a:spcBef>
            </a:pP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1100" spc="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addPerson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4EC8AF"/>
                </a:solidFill>
                <a:latin typeface="Consolas"/>
                <a:cs typeface="Consolas"/>
              </a:rPr>
              <a:t>string</a:t>
            </a:r>
            <a:r>
              <a:rPr sz="1100" spc="10" dirty="0">
                <a:solidFill>
                  <a:srgbClr val="4EC8A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memory</a:t>
            </a:r>
            <a:r>
              <a:rPr sz="110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_name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1100" spc="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4EC8AF"/>
                </a:solidFill>
                <a:latin typeface="Consolas"/>
                <a:cs typeface="Consolas"/>
              </a:rPr>
              <a:t>uint256</a:t>
            </a:r>
            <a:r>
              <a:rPr sz="1100" dirty="0">
                <a:solidFill>
                  <a:srgbClr val="4EC8A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_favoriteNumber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1100" spc="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public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325755" marR="1906905">
              <a:lnSpc>
                <a:spcPts val="1660"/>
              </a:lnSpc>
              <a:spcBef>
                <a:spcPts val="95"/>
              </a:spcBef>
            </a:pP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people.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push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People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(_favoriteNumber, _name));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nameToFavoriteNumber[_name]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_favoriteNumber;</a:t>
            </a:r>
            <a:endParaRPr sz="1100">
              <a:latin typeface="Consolas"/>
              <a:cs typeface="Consolas"/>
            </a:endParaRPr>
          </a:p>
          <a:p>
            <a:pPr marL="172085">
              <a:lnSpc>
                <a:spcPct val="100000"/>
              </a:lnSpc>
              <a:spcBef>
                <a:spcPts val="210"/>
              </a:spcBef>
            </a:pP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887983"/>
            <a:ext cx="5300980" cy="11214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41300" marR="6985" algn="just">
              <a:lnSpc>
                <a:spcPct val="103800"/>
              </a:lnSpc>
              <a:spcBef>
                <a:spcPts val="50"/>
              </a:spcBef>
            </a:pPr>
            <a:r>
              <a:rPr sz="1100" spc="-5" dirty="0">
                <a:latin typeface="Times New Roman"/>
                <a:cs typeface="Times New Roman"/>
              </a:rPr>
              <a:t>Pastikan versi solidity </a:t>
            </a:r>
            <a:r>
              <a:rPr sz="1100" dirty="0">
                <a:latin typeface="Times New Roman"/>
                <a:cs typeface="Times New Roman"/>
              </a:rPr>
              <a:t>di dalam </a:t>
            </a:r>
            <a:r>
              <a:rPr sz="1100" spc="-5" dirty="0">
                <a:latin typeface="Times New Roman"/>
                <a:cs typeface="Times New Roman"/>
              </a:rPr>
              <a:t>hardhat.config.js sesuai </a:t>
            </a:r>
            <a:r>
              <a:rPr sz="1100" dirty="0">
                <a:latin typeface="Times New Roman"/>
                <a:cs typeface="Times New Roman"/>
              </a:rPr>
              <a:t>dengan </a:t>
            </a:r>
            <a:r>
              <a:rPr sz="1100" spc="-5" dirty="0">
                <a:latin typeface="Times New Roman"/>
                <a:cs typeface="Times New Roman"/>
              </a:rPr>
              <a:t>vcersi solidity yang </a:t>
            </a:r>
            <a:r>
              <a:rPr sz="1100" dirty="0">
                <a:latin typeface="Times New Roman"/>
                <a:cs typeface="Times New Roman"/>
              </a:rPr>
              <a:t>ada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dalam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kode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SimpleStorage.sol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agar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tidak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emndapatkan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error.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latin typeface="Times New Roman"/>
                <a:cs typeface="Times New Roman"/>
              </a:rPr>
              <a:t>2.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Deploy.js</a:t>
            </a:r>
            <a:endParaRPr sz="1200">
              <a:latin typeface="Times New Roman"/>
              <a:cs typeface="Times New Roman"/>
            </a:endParaRPr>
          </a:p>
          <a:p>
            <a:pPr marL="241300" marR="5080" algn="just">
              <a:lnSpc>
                <a:spcPct val="102899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Pada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folder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scripts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kita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akan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menemukan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sample-scripts.js,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kita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akan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mengubah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nama </a:t>
            </a:r>
            <a:r>
              <a:rPr sz="1200" dirty="0">
                <a:latin typeface="Times New Roman"/>
                <a:cs typeface="Times New Roman"/>
              </a:rPr>
              <a:t>file </a:t>
            </a:r>
            <a:r>
              <a:rPr sz="1200" spc="-5" dirty="0">
                <a:latin typeface="Times New Roman"/>
                <a:cs typeface="Times New Roman"/>
              </a:rPr>
              <a:t>tersebut </a:t>
            </a:r>
            <a:r>
              <a:rPr sz="1200" dirty="0">
                <a:latin typeface="Times New Roman"/>
                <a:cs typeface="Times New Roman"/>
              </a:rPr>
              <a:t>menjadi </a:t>
            </a:r>
            <a:r>
              <a:rPr sz="1200" spc="-5" dirty="0">
                <a:latin typeface="Times New Roman"/>
                <a:cs typeface="Times New Roman"/>
              </a:rPr>
              <a:t>deploy.js dan menghapus semua isis </a:t>
            </a:r>
            <a:r>
              <a:rPr sz="1200" dirty="0">
                <a:latin typeface="Times New Roman"/>
                <a:cs typeface="Times New Roman"/>
              </a:rPr>
              <a:t>kode tersebut </a:t>
            </a:r>
            <a:r>
              <a:rPr sz="1200" spc="-5" dirty="0">
                <a:latin typeface="Times New Roman"/>
                <a:cs typeface="Times New Roman"/>
              </a:rPr>
              <a:t>dan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mengganti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isi</a:t>
            </a:r>
            <a:r>
              <a:rPr sz="1200" dirty="0">
                <a:latin typeface="Times New Roman"/>
                <a:cs typeface="Times New Roman"/>
              </a:rPr>
              <a:t> file</a:t>
            </a:r>
            <a:r>
              <a:rPr sz="1200" spc="-5" dirty="0">
                <a:latin typeface="Times New Roman"/>
                <a:cs typeface="Times New Roman"/>
              </a:rPr>
              <a:t> dengan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kode</a:t>
            </a:r>
            <a:r>
              <a:rPr sz="1200" spc="-5" dirty="0">
                <a:latin typeface="Times New Roman"/>
                <a:cs typeface="Times New Roman"/>
              </a:rPr>
              <a:t> berikut: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416" y="2120137"/>
            <a:ext cx="5769610" cy="230505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1841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async</a:t>
            </a:r>
            <a:r>
              <a:rPr sz="120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120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CDCAA"/>
                </a:solidFill>
                <a:latin typeface="Consolas"/>
                <a:cs typeface="Consolas"/>
              </a:rPr>
              <a:t>main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12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DCDCAA"/>
                </a:solidFill>
                <a:latin typeface="Consolas"/>
                <a:cs typeface="Consolas"/>
              </a:rPr>
              <a:t>main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endParaRPr sz="1200">
              <a:latin typeface="Consolas"/>
              <a:cs typeface="Consolas"/>
            </a:endParaRPr>
          </a:p>
          <a:p>
            <a:pPr marL="185420">
              <a:lnSpc>
                <a:spcPct val="100000"/>
              </a:lnSpc>
              <a:spcBef>
                <a:spcPts val="204"/>
              </a:spcBef>
            </a:pP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then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(()</a:t>
            </a:r>
            <a:r>
              <a:rPr sz="12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=&gt;</a:t>
            </a:r>
            <a:r>
              <a:rPr sz="12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process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DCDCAA"/>
                </a:solidFill>
                <a:latin typeface="Consolas"/>
                <a:cs typeface="Consolas"/>
              </a:rPr>
              <a:t>exit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))</a:t>
            </a:r>
            <a:endParaRPr sz="1200">
              <a:latin typeface="Consolas"/>
              <a:cs typeface="Consolas"/>
            </a:endParaRPr>
          </a:p>
          <a:p>
            <a:pPr marL="353060" marR="3731260" indent="-167640">
              <a:lnSpc>
                <a:spcPct val="114599"/>
              </a:lnSpc>
              <a:spcBef>
                <a:spcPts val="5"/>
              </a:spcBef>
            </a:pP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catch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((</a:t>
            </a:r>
            <a:r>
              <a:rPr sz="1200" spc="-5" dirty="0">
                <a:solidFill>
                  <a:srgbClr val="9CDCFD"/>
                </a:solidFill>
                <a:latin typeface="Consolas"/>
                <a:cs typeface="Consolas"/>
              </a:rPr>
              <a:t>error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) </a:t>
            </a: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=&gt;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2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error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9CDCFD"/>
                </a:solidFill>
                <a:latin typeface="Consolas"/>
                <a:cs typeface="Consolas"/>
              </a:rPr>
              <a:t>error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) </a:t>
            </a:r>
            <a:r>
              <a:rPr sz="1200" spc="-6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9CDCFD"/>
                </a:solidFill>
                <a:latin typeface="Consolas"/>
                <a:cs typeface="Consolas"/>
              </a:rPr>
              <a:t>process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exit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L="18542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})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753" y="4398390"/>
            <a:ext cx="5024755" cy="5416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55"/>
              </a:spcBef>
            </a:pPr>
            <a:r>
              <a:rPr sz="1100" dirty="0">
                <a:latin typeface="Times New Roman"/>
                <a:cs typeface="Times New Roman"/>
              </a:rPr>
              <a:t>Kemudian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akan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menginstall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prettier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plugins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menggunakan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perintah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yarn</a:t>
            </a:r>
            <a:r>
              <a:rPr sz="1100" i="1" spc="10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add</a:t>
            </a:r>
            <a:r>
              <a:rPr sz="1100" i="1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prettier </a:t>
            </a:r>
            <a:r>
              <a:rPr sz="1100" i="1" spc="-260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prettier-plugin-solidity</a:t>
            </a:r>
            <a:r>
              <a:rPr sz="1100" spc="-5" dirty="0">
                <a:latin typeface="Times New Roman"/>
                <a:cs typeface="Times New Roman"/>
              </a:rPr>
              <a:t>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membuat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file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baru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bernama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“.prettierrc”dan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mengisi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file</a:t>
            </a:r>
            <a:r>
              <a:rPr sz="1100" dirty="0">
                <a:latin typeface="Times New Roman"/>
                <a:cs typeface="Times New Roman"/>
              </a:rPr>
              <a:t> dengan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kode berikut: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416" y="5046598"/>
            <a:ext cx="5769610" cy="146685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1841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185420">
              <a:lnSpc>
                <a:spcPct val="100000"/>
              </a:lnSpc>
              <a:spcBef>
                <a:spcPts val="200"/>
              </a:spcBef>
            </a:pPr>
            <a:r>
              <a:rPr sz="1200" spc="-5" dirty="0">
                <a:solidFill>
                  <a:srgbClr val="9CDCFD"/>
                </a:solidFill>
                <a:latin typeface="Consolas"/>
                <a:cs typeface="Consolas"/>
              </a:rPr>
              <a:t>"tabWidth"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12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185420" marR="3898900">
              <a:lnSpc>
                <a:spcPct val="114599"/>
              </a:lnSpc>
              <a:spcBef>
                <a:spcPts val="10"/>
              </a:spcBef>
            </a:pPr>
            <a:r>
              <a:rPr sz="1200" spc="-5" dirty="0">
                <a:solidFill>
                  <a:srgbClr val="9CDCFD"/>
                </a:solidFill>
                <a:latin typeface="Consolas"/>
                <a:cs typeface="Consolas"/>
              </a:rPr>
              <a:t>"useTabs"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: </a:t>
            </a: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false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sz="12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9CDCFD"/>
                </a:solidFill>
                <a:latin typeface="Consolas"/>
                <a:cs typeface="Consolas"/>
              </a:rPr>
              <a:t>"semi"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: </a:t>
            </a: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false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sz="12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9CDCFD"/>
                </a:solidFill>
                <a:latin typeface="Consolas"/>
                <a:cs typeface="Consolas"/>
              </a:rPr>
              <a:t>"singleQuote"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12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false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7753" y="6486524"/>
            <a:ext cx="39566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Times New Roman"/>
                <a:cs typeface="Times New Roman"/>
              </a:rPr>
              <a:t>Pada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file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deploy.js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akan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menambahkan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beberapa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baris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kode,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yaitu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6416" y="6788784"/>
            <a:ext cx="5769610" cy="20891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1841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200" spc="-1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r>
              <a:rPr sz="12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ethers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12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run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12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network</a:t>
            </a:r>
            <a:r>
              <a:rPr sz="1200" spc="-15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12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2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CDCAA"/>
                </a:solidFill>
                <a:latin typeface="Consolas"/>
                <a:cs typeface="Consolas"/>
              </a:rPr>
              <a:t>require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"hardhat"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753" y="6971156"/>
            <a:ext cx="5069840" cy="5416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3600"/>
              </a:lnSpc>
              <a:spcBef>
                <a:spcPts val="55"/>
              </a:spcBef>
            </a:pPr>
            <a:r>
              <a:rPr sz="1100" spc="-5" dirty="0">
                <a:latin typeface="Times New Roman"/>
                <a:cs typeface="Times New Roman"/>
              </a:rPr>
              <a:t>kode </a:t>
            </a:r>
            <a:r>
              <a:rPr sz="1100" dirty="0">
                <a:latin typeface="Times New Roman"/>
                <a:cs typeface="Times New Roman"/>
              </a:rPr>
              <a:t>di </a:t>
            </a:r>
            <a:r>
              <a:rPr sz="1100" spc="-5" dirty="0">
                <a:latin typeface="Times New Roman"/>
                <a:cs typeface="Times New Roman"/>
              </a:rPr>
              <a:t>atas akan mengimport ethers, run, dan network dari hardhat yanga kana membantu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memudahkan </a:t>
            </a:r>
            <a:r>
              <a:rPr sz="1100" dirty="0">
                <a:latin typeface="Times New Roman"/>
                <a:cs typeface="Times New Roman"/>
              </a:rPr>
              <a:t>pembuatan </a:t>
            </a:r>
            <a:r>
              <a:rPr sz="1100" spc="-5" dirty="0">
                <a:latin typeface="Times New Roman"/>
                <a:cs typeface="Times New Roman"/>
              </a:rPr>
              <a:t>simple storage ini. Kemudian </a:t>
            </a:r>
            <a:r>
              <a:rPr sz="1100" dirty="0">
                <a:latin typeface="Times New Roman"/>
                <a:cs typeface="Times New Roman"/>
              </a:rPr>
              <a:t>dalam </a:t>
            </a:r>
            <a:r>
              <a:rPr sz="1100" spc="-5" dirty="0">
                <a:latin typeface="Times New Roman"/>
                <a:cs typeface="Times New Roman"/>
              </a:rPr>
              <a:t>fungsi main() kita akan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menambahkan kode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berikut: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6416" y="7619365"/>
            <a:ext cx="5769610" cy="125793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3365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265"/>
              </a:spcBef>
            </a:pP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1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SimpleStorageFactory</a:t>
            </a:r>
            <a:r>
              <a:rPr sz="1100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endParaRPr sz="1100">
              <a:latin typeface="Consolas"/>
              <a:cs typeface="Consolas"/>
            </a:endParaRPr>
          </a:p>
          <a:p>
            <a:pPr marL="172085" marR="1901189">
              <a:lnSpc>
                <a:spcPct val="124500"/>
              </a:lnSpc>
              <a:spcBef>
                <a:spcPts val="15"/>
              </a:spcBef>
            </a:pPr>
            <a:r>
              <a:rPr sz="1100" spc="-5" dirty="0">
                <a:solidFill>
                  <a:srgbClr val="C585C0"/>
                </a:solidFill>
                <a:latin typeface="Consolas"/>
                <a:cs typeface="Consolas"/>
              </a:rPr>
              <a:t>await</a:t>
            </a:r>
            <a:r>
              <a:rPr sz="1100" spc="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ethers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getContractFactory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"SimpleStorage"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 </a:t>
            </a:r>
            <a:r>
              <a:rPr sz="1100" spc="-5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"Deploying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contract..."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72085" marR="1208405">
              <a:lnSpc>
                <a:spcPct val="124500"/>
              </a:lnSpc>
              <a:spcBef>
                <a:spcPts val="15"/>
              </a:spcBef>
            </a:pP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100" spc="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simpleStorage</a:t>
            </a:r>
            <a:r>
              <a:rPr sz="1100" spc="20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100" spc="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585C0"/>
                </a:solidFill>
                <a:latin typeface="Consolas"/>
                <a:cs typeface="Consolas"/>
              </a:rPr>
              <a:t>await 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SimpleStorageFactory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deploy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() </a:t>
            </a:r>
            <a:r>
              <a:rPr sz="1100" spc="-5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585C0"/>
                </a:solidFill>
                <a:latin typeface="Consolas"/>
                <a:cs typeface="Consolas"/>
              </a:rPr>
              <a:t>await 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simpleStorage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deployed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endParaRPr sz="1100">
              <a:latin typeface="Consolas"/>
              <a:cs typeface="Consolas"/>
            </a:endParaRPr>
          </a:p>
          <a:p>
            <a:pPr marL="172085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`Deployed</a:t>
            </a:r>
            <a:r>
              <a:rPr sz="110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contract</a:t>
            </a:r>
            <a:r>
              <a:rPr sz="1100" spc="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to:</a:t>
            </a:r>
            <a:r>
              <a:rPr sz="1100" spc="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simpleStorage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address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7753" y="8850629"/>
            <a:ext cx="5006340" cy="7150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55"/>
              </a:spcBef>
            </a:pPr>
            <a:r>
              <a:rPr sz="1100" dirty="0">
                <a:latin typeface="Times New Roman"/>
                <a:cs typeface="Times New Roman"/>
              </a:rPr>
              <a:t>dengan </a:t>
            </a:r>
            <a:r>
              <a:rPr sz="1100" spc="-5" dirty="0">
                <a:latin typeface="Times New Roman"/>
                <a:cs typeface="Times New Roman"/>
              </a:rPr>
              <a:t>menggunakan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hardhat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dapat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mendeploy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smart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contract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 tanpa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harus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mengisi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private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key</a:t>
            </a:r>
            <a:r>
              <a:rPr sz="1100" dirty="0">
                <a:latin typeface="Times New Roman"/>
                <a:cs typeface="Times New Roman"/>
              </a:rPr>
              <a:t> atau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RPC</a:t>
            </a:r>
            <a:r>
              <a:rPr sz="1100" dirty="0">
                <a:latin typeface="Times New Roman"/>
                <a:cs typeface="Times New Roman"/>
              </a:rPr>
              <a:t> url,</a:t>
            </a:r>
            <a:r>
              <a:rPr sz="1100" spc="-5" dirty="0">
                <a:latin typeface="Times New Roman"/>
                <a:cs typeface="Times New Roman"/>
              </a:rPr>
              <a:t> tetapi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apabila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ingin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memakai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network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tertentu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dan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private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key </a:t>
            </a:r>
            <a:r>
              <a:rPr sz="1100" dirty="0">
                <a:latin typeface="Times New Roman"/>
                <a:cs typeface="Times New Roman"/>
              </a:rPr>
              <a:t>tertentu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dapat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melakukannya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dengan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meng-edit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file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hardhat.config.js </a:t>
            </a:r>
            <a:r>
              <a:rPr sz="1100" dirty="0">
                <a:latin typeface="Times New Roman"/>
                <a:cs typeface="Times New Roman"/>
              </a:rPr>
              <a:t> pada </a:t>
            </a:r>
            <a:r>
              <a:rPr sz="1100" spc="-5" dirty="0">
                <a:latin typeface="Times New Roman"/>
                <a:cs typeface="Times New Roman"/>
              </a:rPr>
              <a:t>bagian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module.exports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kiat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akan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menambahkan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16" y="914348"/>
            <a:ext cx="5769610" cy="188722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1905" rIns="0" bIns="0" rtlCol="0">
            <a:spAutoFit/>
          </a:bodyPr>
          <a:lstStyle/>
          <a:p>
            <a:pPr marL="17780" marR="3563620">
              <a:lnSpc>
                <a:spcPts val="1660"/>
              </a:lnSpc>
              <a:spcBef>
                <a:spcPts val="15"/>
              </a:spcBef>
            </a:pP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defaultNetwork:</a:t>
            </a:r>
            <a:r>
              <a:rPr sz="1200" spc="-10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"hardhat"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sz="1200" spc="-6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networks:</a:t>
            </a:r>
            <a:r>
              <a:rPr sz="12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hardhat:</a:t>
            </a:r>
            <a:r>
              <a:rPr sz="1200" spc="-6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{},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rinkeby:</a:t>
            </a:r>
            <a:r>
              <a:rPr sz="1200" spc="-6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52070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url:</a:t>
            </a:r>
            <a:r>
              <a:rPr sz="1200" spc="-6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RINKEBY_RPC_URL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520700" marR="3228340">
              <a:lnSpc>
                <a:spcPct val="114199"/>
              </a:lnSpc>
              <a:spcBef>
                <a:spcPts val="10"/>
              </a:spcBef>
            </a:pP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accounts:</a:t>
            </a:r>
            <a:r>
              <a:rPr sz="1200" spc="-10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PRIVATE_KEY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], </a:t>
            </a:r>
            <a:r>
              <a:rPr sz="1200" spc="-6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chainId:</a:t>
            </a:r>
            <a:r>
              <a:rPr sz="12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},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753" y="2774949"/>
            <a:ext cx="5006340" cy="7137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3400"/>
              </a:lnSpc>
              <a:spcBef>
                <a:spcPts val="60"/>
              </a:spcBef>
            </a:pPr>
            <a:r>
              <a:rPr sz="1100" dirty="0">
                <a:latin typeface="Times New Roman"/>
                <a:cs typeface="Times New Roman"/>
              </a:rPr>
              <a:t>Kita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akan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menambahkan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file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.env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dengan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menginstall </a:t>
            </a:r>
            <a:r>
              <a:rPr sz="1100" dirty="0">
                <a:latin typeface="Times New Roman"/>
                <a:cs typeface="Times New Roman"/>
              </a:rPr>
              <a:t>dotenv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dengan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perintah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yarn</a:t>
            </a:r>
            <a:r>
              <a:rPr sz="1100" i="1" spc="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add </a:t>
            </a:r>
            <a:r>
              <a:rPr sz="1100" i="1" spc="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dotenv </a:t>
            </a:r>
            <a:r>
              <a:rPr sz="1100" spc="-5" dirty="0">
                <a:latin typeface="Times New Roman"/>
                <a:cs typeface="Times New Roman"/>
              </a:rPr>
              <a:t>kemudian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membuat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file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.env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yang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berisi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data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rcp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url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dan </a:t>
            </a:r>
            <a:r>
              <a:rPr sz="1100" spc="-5" dirty="0">
                <a:latin typeface="Times New Roman"/>
                <a:cs typeface="Times New Roman"/>
              </a:rPr>
              <a:t>private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key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Dan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jangan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lupa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untuk mengimportnya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hardhat.config.js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dengan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menambahkan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baris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di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bagian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paling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atas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416" y="3595750"/>
            <a:ext cx="5769610" cy="21082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1841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45"/>
              </a:spcBef>
            </a:pP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require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CE9178"/>
                </a:solidFill>
                <a:latin typeface="Consolas"/>
                <a:cs typeface="Consolas"/>
              </a:rPr>
              <a:t>"dotenv"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).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config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7753" y="3951858"/>
            <a:ext cx="371030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Times New Roman"/>
                <a:cs typeface="Times New Roman"/>
              </a:rPr>
              <a:t>Dan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atas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module.exports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 </a:t>
            </a:r>
            <a:r>
              <a:rPr sz="1100" dirty="0">
                <a:latin typeface="Times New Roman"/>
                <a:cs typeface="Times New Roman"/>
              </a:rPr>
              <a:t>juga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akan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menambahkan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baris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416" y="4254118"/>
            <a:ext cx="5769610" cy="104711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3810" rIns="0" bIns="0" rtlCol="0">
            <a:spAutoFit/>
          </a:bodyPr>
          <a:lstStyle/>
          <a:p>
            <a:pPr marL="185420" marR="3312160" indent="-167640">
              <a:lnSpc>
                <a:spcPts val="1639"/>
              </a:lnSpc>
              <a:spcBef>
                <a:spcPts val="30"/>
              </a:spcBef>
            </a:pP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const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RINKEBY_RPC_URL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2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9CDCFD"/>
                </a:solidFill>
                <a:latin typeface="Consolas"/>
                <a:cs typeface="Consolas"/>
              </a:rPr>
              <a:t>process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9CDCFD"/>
                </a:solidFill>
                <a:latin typeface="Consolas"/>
                <a:cs typeface="Consolas"/>
              </a:rPr>
              <a:t>env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4FC1FF"/>
                </a:solidFill>
                <a:latin typeface="Consolas"/>
                <a:cs typeface="Consolas"/>
              </a:rPr>
              <a:t>RINKEBY_RPC_URL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Consolas"/>
              <a:cs typeface="Consolas"/>
            </a:endParaRPr>
          </a:p>
          <a:p>
            <a:pPr marL="185420" marR="3647440" indent="-167640">
              <a:lnSpc>
                <a:spcPct val="114999"/>
              </a:lnSpc>
              <a:spcBef>
                <a:spcPts val="5"/>
              </a:spcBef>
            </a:pP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const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PRIVATE_KEY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2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9CDCFD"/>
                </a:solidFill>
                <a:latin typeface="Consolas"/>
                <a:cs typeface="Consolas"/>
              </a:rPr>
              <a:t>process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9CDCFD"/>
                </a:solidFill>
                <a:latin typeface="Consolas"/>
                <a:cs typeface="Consolas"/>
              </a:rPr>
              <a:t>env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4FC1FF"/>
                </a:solidFill>
                <a:latin typeface="Consolas"/>
                <a:cs typeface="Consolas"/>
              </a:rPr>
              <a:t>PRIVATE_KEY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7753" y="5274690"/>
            <a:ext cx="4949190" cy="10610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3499"/>
              </a:lnSpc>
              <a:spcBef>
                <a:spcPts val="55"/>
              </a:spcBef>
            </a:pPr>
            <a:r>
              <a:rPr sz="1100" dirty="0">
                <a:latin typeface="Times New Roman"/>
                <a:cs typeface="Times New Roman"/>
              </a:rPr>
              <a:t>setelah </a:t>
            </a:r>
            <a:r>
              <a:rPr sz="1100" spc="-5" dirty="0">
                <a:latin typeface="Times New Roman"/>
                <a:cs typeface="Times New Roman"/>
              </a:rPr>
              <a:t>itu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akan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menambahkan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fitur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verify kedalam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kode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dengan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menggunakan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ethescan.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Pertama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harus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install etherscan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menggunakan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perintah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yarn</a:t>
            </a:r>
            <a:r>
              <a:rPr sz="1100" i="1" spc="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add</a:t>
            </a:r>
            <a:r>
              <a:rPr sz="1100" i="1" spc="-5" dirty="0">
                <a:latin typeface="Times New Roman"/>
                <a:cs typeface="Times New Roman"/>
              </a:rPr>
              <a:t> --dev </a:t>
            </a:r>
            <a:r>
              <a:rPr sz="1100" i="1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@nomiclabs/hardhat-etherscan</a:t>
            </a:r>
            <a:r>
              <a:rPr sz="1100" i="1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setelah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instalasi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selesai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akan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membuat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akun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etherscan</a:t>
            </a:r>
            <a:r>
              <a:rPr sz="1100" spc="10" dirty="0">
                <a:solidFill>
                  <a:srgbClr val="0462C1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untuk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mendapatkan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API key.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Saat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telah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mendapatkan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API </a:t>
            </a:r>
            <a:r>
              <a:rPr sz="1100" dirty="0">
                <a:latin typeface="Times New Roman"/>
                <a:cs typeface="Times New Roman"/>
              </a:rPr>
              <a:t>key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akan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menambahkannya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dalam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file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.env</a:t>
            </a:r>
            <a:r>
              <a:rPr sz="1100" spc="-5" dirty="0">
                <a:latin typeface="Times New Roman"/>
                <a:cs typeface="Times New Roman"/>
              </a:rPr>
              <a:t> kita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dengan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nama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variabel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ETHERSCAN_API_KEY </a:t>
            </a:r>
            <a:r>
              <a:rPr sz="1100" dirty="0">
                <a:latin typeface="Times New Roman"/>
                <a:cs typeface="Times New Roman"/>
              </a:rPr>
              <a:t> dan </a:t>
            </a:r>
            <a:r>
              <a:rPr sz="1100" spc="-5" dirty="0">
                <a:latin typeface="Times New Roman"/>
                <a:cs typeface="Times New Roman"/>
              </a:rPr>
              <a:t>mengimportnya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seperti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atas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dengan </a:t>
            </a:r>
            <a:r>
              <a:rPr sz="1100" spc="-5" dirty="0">
                <a:latin typeface="Times New Roman"/>
                <a:cs typeface="Times New Roman"/>
              </a:rPr>
              <a:t>menambahkan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6416" y="6444360"/>
            <a:ext cx="5769610" cy="20891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1841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45"/>
              </a:spcBef>
            </a:pP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require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CE9178"/>
                </a:solidFill>
                <a:latin typeface="Consolas"/>
                <a:cs typeface="Consolas"/>
              </a:rPr>
              <a:t>"@nomiclabs/hardhat-etherscan"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7753" y="6626732"/>
            <a:ext cx="28708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Times New Roman"/>
                <a:cs typeface="Times New Roman"/>
              </a:rPr>
              <a:t>dan dalam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module.exports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 </a:t>
            </a:r>
            <a:r>
              <a:rPr sz="1100" dirty="0">
                <a:latin typeface="Times New Roman"/>
                <a:cs typeface="Times New Roman"/>
              </a:rPr>
              <a:t>juga </a:t>
            </a:r>
            <a:r>
              <a:rPr sz="1100" spc="-5" dirty="0">
                <a:latin typeface="Times New Roman"/>
                <a:cs typeface="Times New Roman"/>
              </a:rPr>
              <a:t>menambahkan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6416" y="6927468"/>
            <a:ext cx="5769610" cy="62992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1778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40"/>
              </a:spcBef>
            </a:pP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etherscan:</a:t>
            </a:r>
            <a:r>
              <a:rPr sz="1200" spc="-6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ct val="100000"/>
              </a:lnSpc>
              <a:spcBef>
                <a:spcPts val="219"/>
              </a:spcBef>
            </a:pP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apiKey:</a:t>
            </a:r>
            <a:r>
              <a:rPr sz="1200" spc="-6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ETHERSCAN_API_KEY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18542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},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7753" y="7530465"/>
            <a:ext cx="5022215" cy="5403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3299"/>
              </a:lnSpc>
              <a:spcBef>
                <a:spcPts val="60"/>
              </a:spcBef>
            </a:pPr>
            <a:r>
              <a:rPr sz="1100" dirty="0">
                <a:latin typeface="Times New Roman"/>
                <a:cs typeface="Times New Roman"/>
              </a:rPr>
              <a:t>Untuk </a:t>
            </a:r>
            <a:r>
              <a:rPr sz="1100" spc="-5" dirty="0">
                <a:latin typeface="Times New Roman"/>
                <a:cs typeface="Times New Roman"/>
              </a:rPr>
              <a:t>menggunakan fitur verify </a:t>
            </a:r>
            <a:r>
              <a:rPr sz="1100" dirty="0">
                <a:latin typeface="Times New Roman"/>
                <a:cs typeface="Times New Roman"/>
              </a:rPr>
              <a:t>ini </a:t>
            </a:r>
            <a:r>
              <a:rPr sz="1100" spc="-5" dirty="0">
                <a:latin typeface="Times New Roman"/>
                <a:cs typeface="Times New Roman"/>
              </a:rPr>
              <a:t>kita akan meng-edit file deploy.js kita menambahkan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fungsi baru dibawah fungsi main() kita bernama “verify”. </a:t>
            </a:r>
            <a:r>
              <a:rPr sz="1100" dirty="0">
                <a:latin typeface="Times New Roman"/>
                <a:cs typeface="Times New Roman"/>
              </a:rPr>
              <a:t>Dalam </a:t>
            </a:r>
            <a:r>
              <a:rPr sz="1100" spc="-5" dirty="0">
                <a:latin typeface="Times New Roman"/>
                <a:cs typeface="Times New Roman"/>
              </a:rPr>
              <a:t>fungsi verify ini kita isi </a:t>
            </a:r>
            <a:r>
              <a:rPr sz="1100" dirty="0">
                <a:latin typeface="Times New Roman"/>
                <a:cs typeface="Times New Roman"/>
              </a:rPr>
              <a:t> dengan</a:t>
            </a:r>
            <a:r>
              <a:rPr sz="1100" spc="-5" dirty="0">
                <a:latin typeface="Times New Roman"/>
                <a:cs typeface="Times New Roman"/>
              </a:rPr>
              <a:t> kode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berikut: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6416" y="8179053"/>
            <a:ext cx="5769610" cy="146621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3810" rIns="0" bIns="0" rtlCol="0">
            <a:spAutoFit/>
          </a:bodyPr>
          <a:lstStyle/>
          <a:p>
            <a:pPr marL="185420" marR="1635125" indent="-167640">
              <a:lnSpc>
                <a:spcPts val="1639"/>
              </a:lnSpc>
              <a:spcBef>
                <a:spcPts val="30"/>
              </a:spcBef>
            </a:pP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200" spc="-1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CDCAA"/>
                </a:solidFill>
                <a:latin typeface="Consolas"/>
                <a:cs typeface="Consolas"/>
              </a:rPr>
              <a:t>verify</a:t>
            </a:r>
            <a:r>
              <a:rPr sz="1200" spc="-15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2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async</a:t>
            </a:r>
            <a:r>
              <a:rPr sz="1200" spc="-1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contractAddress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12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args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12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=&gt;</a:t>
            </a:r>
            <a:r>
              <a:rPr sz="1200" spc="-1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200" spc="-6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CE9178"/>
                </a:solidFill>
                <a:latin typeface="Consolas"/>
                <a:cs typeface="Consolas"/>
              </a:rPr>
              <a:t>"Verifying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 contract..."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L="185420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solidFill>
                  <a:srgbClr val="C585C0"/>
                </a:solidFill>
                <a:latin typeface="Consolas"/>
                <a:cs typeface="Consolas"/>
              </a:rPr>
              <a:t>try</a:t>
            </a:r>
            <a:r>
              <a:rPr sz="1200" spc="-6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520700" indent="-16764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C585C0"/>
                </a:solidFill>
                <a:latin typeface="Consolas"/>
                <a:cs typeface="Consolas"/>
              </a:rPr>
              <a:t>await</a:t>
            </a:r>
            <a:r>
              <a:rPr sz="1200" spc="-4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CDCAA"/>
                </a:solidFill>
                <a:latin typeface="Consolas"/>
                <a:cs typeface="Consolas"/>
              </a:rPr>
              <a:t>run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"verify:verify"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12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520700" marR="2976880">
              <a:lnSpc>
                <a:spcPct val="114199"/>
              </a:lnSpc>
              <a:spcBef>
                <a:spcPts val="15"/>
              </a:spcBef>
            </a:pP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address: contractAddress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sz="12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constructorArguments:</a:t>
            </a:r>
            <a:r>
              <a:rPr sz="1200" spc="-10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args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})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16" y="914348"/>
            <a:ext cx="5769610" cy="167703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1841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12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585C0"/>
                </a:solidFill>
                <a:latin typeface="Consolas"/>
                <a:cs typeface="Consolas"/>
              </a:rPr>
              <a:t>catch</a:t>
            </a:r>
            <a:r>
              <a:rPr sz="1200" spc="-3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12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520700" marR="461645" indent="-167640">
              <a:lnSpc>
                <a:spcPct val="114199"/>
              </a:lnSpc>
              <a:spcBef>
                <a:spcPts val="10"/>
              </a:spcBef>
            </a:pPr>
            <a:r>
              <a:rPr sz="1200" dirty="0">
                <a:solidFill>
                  <a:srgbClr val="C585C0"/>
                </a:solidFill>
                <a:latin typeface="Consolas"/>
                <a:cs typeface="Consolas"/>
              </a:rPr>
              <a:t>if</a:t>
            </a:r>
            <a:r>
              <a:rPr sz="1200" spc="-3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message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DCDCAA"/>
                </a:solidFill>
                <a:latin typeface="Consolas"/>
                <a:cs typeface="Consolas"/>
              </a:rPr>
              <a:t>toLowerCase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().</a:t>
            </a:r>
            <a:r>
              <a:rPr sz="1200" dirty="0">
                <a:solidFill>
                  <a:srgbClr val="DCDCAA"/>
                </a:solidFill>
                <a:latin typeface="Consolas"/>
                <a:cs typeface="Consolas"/>
              </a:rPr>
              <a:t>includes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"already</a:t>
            </a:r>
            <a:r>
              <a:rPr sz="12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verified"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))</a:t>
            </a:r>
            <a:r>
              <a:rPr sz="12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200" spc="-6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"Already</a:t>
            </a:r>
            <a:r>
              <a:rPr sz="1200" spc="-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Verified!"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L="520700" marR="4066540" indent="-167640">
              <a:lnSpc>
                <a:spcPct val="114199"/>
              </a:lnSpc>
              <a:spcBef>
                <a:spcPts val="15"/>
              </a:spcBef>
            </a:pP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} </a:t>
            </a:r>
            <a:r>
              <a:rPr sz="1200" dirty="0">
                <a:solidFill>
                  <a:srgbClr val="C585C0"/>
                </a:solidFill>
                <a:latin typeface="Consolas"/>
                <a:cs typeface="Consolas"/>
              </a:rPr>
              <a:t>else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2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18542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2865373"/>
            <a:ext cx="5769610" cy="1257935"/>
          </a:xfrm>
          <a:custGeom>
            <a:avLst/>
            <a:gdLst/>
            <a:ahLst/>
            <a:cxnLst/>
            <a:rect l="l" t="t" r="r" b="b"/>
            <a:pathLst>
              <a:path w="5769609" h="1257935">
                <a:moveTo>
                  <a:pt x="5769229" y="419176"/>
                </a:moveTo>
                <a:lnTo>
                  <a:pt x="0" y="419176"/>
                </a:lnTo>
                <a:lnTo>
                  <a:pt x="0" y="629793"/>
                </a:lnTo>
                <a:lnTo>
                  <a:pt x="0" y="838581"/>
                </a:lnTo>
                <a:lnTo>
                  <a:pt x="0" y="1048893"/>
                </a:lnTo>
                <a:lnTo>
                  <a:pt x="0" y="1257681"/>
                </a:lnTo>
                <a:lnTo>
                  <a:pt x="5769229" y="1257681"/>
                </a:lnTo>
                <a:lnTo>
                  <a:pt x="5769229" y="1048893"/>
                </a:lnTo>
                <a:lnTo>
                  <a:pt x="5769229" y="838581"/>
                </a:lnTo>
                <a:lnTo>
                  <a:pt x="5769229" y="629793"/>
                </a:lnTo>
                <a:lnTo>
                  <a:pt x="5769229" y="419176"/>
                </a:lnTo>
                <a:close/>
              </a:path>
              <a:path w="5769609" h="1257935">
                <a:moveTo>
                  <a:pt x="5769229" y="0"/>
                </a:moveTo>
                <a:lnTo>
                  <a:pt x="0" y="0"/>
                </a:lnTo>
                <a:lnTo>
                  <a:pt x="0" y="210312"/>
                </a:lnTo>
                <a:lnTo>
                  <a:pt x="0" y="419100"/>
                </a:lnTo>
                <a:lnTo>
                  <a:pt x="5769229" y="419100"/>
                </a:lnTo>
                <a:lnTo>
                  <a:pt x="5769229" y="210312"/>
                </a:lnTo>
                <a:lnTo>
                  <a:pt x="5769229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2564637"/>
            <a:ext cx="5307330" cy="156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865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Times New Roman"/>
                <a:cs typeface="Times New Roman"/>
              </a:rPr>
              <a:t>Dan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menambahkan</a:t>
            </a:r>
            <a:r>
              <a:rPr sz="1100" dirty="0">
                <a:latin typeface="Times New Roman"/>
                <a:cs typeface="Times New Roman"/>
              </a:rPr>
              <a:t> dalam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fungsi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main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2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SimpleStorageFactory</a:t>
            </a:r>
            <a:r>
              <a:rPr sz="1200" spc="-40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endParaRPr sz="1200">
              <a:latin typeface="Consolas"/>
              <a:cs typeface="Consolas"/>
            </a:endParaRPr>
          </a:p>
          <a:p>
            <a:pPr marL="180340" marR="1094740">
              <a:lnSpc>
                <a:spcPct val="114399"/>
              </a:lnSpc>
              <a:spcBef>
                <a:spcPts val="10"/>
              </a:spcBef>
            </a:pPr>
            <a:r>
              <a:rPr sz="1200" dirty="0">
                <a:solidFill>
                  <a:srgbClr val="C585C0"/>
                </a:solidFill>
                <a:latin typeface="Consolas"/>
                <a:cs typeface="Consolas"/>
              </a:rPr>
              <a:t>await</a:t>
            </a:r>
            <a:r>
              <a:rPr sz="1200" spc="-10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ethers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DCDCAA"/>
                </a:solidFill>
                <a:latin typeface="Consolas"/>
                <a:cs typeface="Consolas"/>
              </a:rPr>
              <a:t>getContractFactory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"SimpleStorage"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) </a:t>
            </a:r>
            <a:r>
              <a:rPr sz="1200" spc="-6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CE9178"/>
                </a:solidFill>
                <a:latin typeface="Consolas"/>
                <a:cs typeface="Consolas"/>
              </a:rPr>
              <a:t>"Deploying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 contract..."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L="180340" marR="339725">
              <a:lnSpc>
                <a:spcPct val="114199"/>
              </a:lnSpc>
              <a:spcBef>
                <a:spcPts val="10"/>
              </a:spcBef>
            </a:pP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2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simpleStorage</a:t>
            </a:r>
            <a:r>
              <a:rPr sz="1200" spc="-25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2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585C0"/>
                </a:solidFill>
                <a:latin typeface="Consolas"/>
                <a:cs typeface="Consolas"/>
              </a:rPr>
              <a:t>await</a:t>
            </a:r>
            <a:r>
              <a:rPr sz="1200" spc="-2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SimpleStorageFactory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DCDCAA"/>
                </a:solidFill>
                <a:latin typeface="Consolas"/>
                <a:cs typeface="Consolas"/>
              </a:rPr>
              <a:t>deploy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() </a:t>
            </a:r>
            <a:r>
              <a:rPr sz="1200" spc="-6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585C0"/>
                </a:solidFill>
                <a:latin typeface="Consolas"/>
                <a:cs typeface="Consolas"/>
              </a:rPr>
              <a:t>await</a:t>
            </a:r>
            <a:r>
              <a:rPr sz="1200" spc="-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simpleStorage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DCDCAA"/>
                </a:solidFill>
                <a:latin typeface="Consolas"/>
                <a:cs typeface="Consolas"/>
              </a:rPr>
              <a:t>deployed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endParaRPr sz="1200">
              <a:latin typeface="Consolas"/>
              <a:cs typeface="Consolas"/>
            </a:endParaRPr>
          </a:p>
          <a:p>
            <a:pPr marL="180340">
              <a:lnSpc>
                <a:spcPct val="100000"/>
              </a:lnSpc>
              <a:spcBef>
                <a:spcPts val="215"/>
              </a:spcBef>
            </a:pPr>
            <a:r>
              <a:rPr sz="1200" spc="-5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CE9178"/>
                </a:solidFill>
                <a:latin typeface="Consolas"/>
                <a:cs typeface="Consolas"/>
              </a:rPr>
              <a:t>`Deployed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 contract to: </a:t>
            </a: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simpleStorage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address</a:t>
            </a: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6416" y="4123054"/>
            <a:ext cx="5769610" cy="312420"/>
          </a:xfrm>
          <a:custGeom>
            <a:avLst/>
            <a:gdLst/>
            <a:ahLst/>
            <a:cxnLst/>
            <a:rect l="l" t="t" r="r" b="b"/>
            <a:pathLst>
              <a:path w="5769609" h="312420">
                <a:moveTo>
                  <a:pt x="5769229" y="0"/>
                </a:moveTo>
                <a:lnTo>
                  <a:pt x="0" y="0"/>
                </a:lnTo>
                <a:lnTo>
                  <a:pt x="0" y="312419"/>
                </a:lnTo>
                <a:lnTo>
                  <a:pt x="5769229" y="312419"/>
                </a:lnTo>
                <a:lnTo>
                  <a:pt x="5769229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8524" y="4123054"/>
            <a:ext cx="4539615" cy="210820"/>
          </a:xfrm>
          <a:prstGeom prst="rect">
            <a:avLst/>
          </a:prstGeom>
          <a:solidFill>
            <a:srgbClr val="000080"/>
          </a:solidFill>
        </p:spPr>
        <p:txBody>
          <a:bodyPr vert="horz" wrap="square" lIns="0" tIns="184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12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what</a:t>
            </a:r>
            <a:r>
              <a:rPr sz="12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happens</a:t>
            </a:r>
            <a:r>
              <a:rPr sz="12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when</a:t>
            </a:r>
            <a:r>
              <a:rPr sz="12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we</a:t>
            </a:r>
            <a:r>
              <a:rPr sz="12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deploy</a:t>
            </a:r>
            <a:r>
              <a:rPr sz="12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to</a:t>
            </a:r>
            <a:r>
              <a:rPr sz="12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our</a:t>
            </a:r>
            <a:r>
              <a:rPr sz="12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hardhat</a:t>
            </a:r>
            <a:r>
              <a:rPr sz="12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network?</a:t>
            </a:r>
            <a:endParaRPr sz="120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96416" y="4435474"/>
            <a:ext cx="5769610" cy="2934335"/>
            <a:chOff x="896416" y="4435474"/>
            <a:chExt cx="5769610" cy="2934335"/>
          </a:xfrm>
        </p:grpSpPr>
        <p:sp>
          <p:nvSpPr>
            <p:cNvPr id="8" name="object 8"/>
            <p:cNvSpPr/>
            <p:nvPr/>
          </p:nvSpPr>
          <p:spPr>
            <a:xfrm>
              <a:off x="896416" y="4435474"/>
              <a:ext cx="5769610" cy="208915"/>
            </a:xfrm>
            <a:custGeom>
              <a:avLst/>
              <a:gdLst/>
              <a:ahLst/>
              <a:cxnLst/>
              <a:rect l="l" t="t" r="r" b="b"/>
              <a:pathLst>
                <a:path w="5769609" h="208914">
                  <a:moveTo>
                    <a:pt x="185928" y="0"/>
                  </a:moveTo>
                  <a:lnTo>
                    <a:pt x="0" y="0"/>
                  </a:lnTo>
                  <a:lnTo>
                    <a:pt x="0" y="208788"/>
                  </a:lnTo>
                  <a:lnTo>
                    <a:pt x="185928" y="208788"/>
                  </a:lnTo>
                  <a:lnTo>
                    <a:pt x="185928" y="0"/>
                  </a:lnTo>
                  <a:close/>
                </a:path>
                <a:path w="5769609" h="208914">
                  <a:moveTo>
                    <a:pt x="5769229" y="0"/>
                  </a:moveTo>
                  <a:lnTo>
                    <a:pt x="5718937" y="0"/>
                  </a:lnTo>
                  <a:lnTo>
                    <a:pt x="5718937" y="208788"/>
                  </a:lnTo>
                  <a:lnTo>
                    <a:pt x="5769229" y="208788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2344" y="4435474"/>
              <a:ext cx="5533390" cy="208915"/>
            </a:xfrm>
            <a:custGeom>
              <a:avLst/>
              <a:gdLst/>
              <a:ahLst/>
              <a:cxnLst/>
              <a:rect l="l" t="t" r="r" b="b"/>
              <a:pathLst>
                <a:path w="5533390" h="208914">
                  <a:moveTo>
                    <a:pt x="5533009" y="0"/>
                  </a:moveTo>
                  <a:lnTo>
                    <a:pt x="0" y="0"/>
                  </a:lnTo>
                  <a:lnTo>
                    <a:pt x="0" y="208787"/>
                  </a:lnTo>
                  <a:lnTo>
                    <a:pt x="5533009" y="208787"/>
                  </a:lnTo>
                  <a:lnTo>
                    <a:pt x="553300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6416" y="4644262"/>
              <a:ext cx="5769610" cy="210820"/>
            </a:xfrm>
            <a:custGeom>
              <a:avLst/>
              <a:gdLst/>
              <a:ahLst/>
              <a:cxnLst/>
              <a:rect l="l" t="t" r="r" b="b"/>
              <a:pathLst>
                <a:path w="5769609" h="210820">
                  <a:moveTo>
                    <a:pt x="18288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18288" y="210312"/>
                  </a:lnTo>
                  <a:lnTo>
                    <a:pt x="18288" y="0"/>
                  </a:lnTo>
                  <a:close/>
                </a:path>
                <a:path w="5769609" h="210820">
                  <a:moveTo>
                    <a:pt x="5769229" y="0"/>
                  </a:moveTo>
                  <a:lnTo>
                    <a:pt x="185928" y="0"/>
                  </a:lnTo>
                  <a:lnTo>
                    <a:pt x="185928" y="210312"/>
                  </a:lnTo>
                  <a:lnTo>
                    <a:pt x="5769229" y="210312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4704" y="4644262"/>
              <a:ext cx="167640" cy="210820"/>
            </a:xfrm>
            <a:custGeom>
              <a:avLst/>
              <a:gdLst/>
              <a:ahLst/>
              <a:cxnLst/>
              <a:rect l="l" t="t" r="r" b="b"/>
              <a:pathLst>
                <a:path w="167640" h="210820">
                  <a:moveTo>
                    <a:pt x="167640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167640" y="210312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6416" y="4854574"/>
              <a:ext cx="5769610" cy="208915"/>
            </a:xfrm>
            <a:custGeom>
              <a:avLst/>
              <a:gdLst/>
              <a:ahLst/>
              <a:cxnLst/>
              <a:rect l="l" t="t" r="r" b="b"/>
              <a:pathLst>
                <a:path w="5769609" h="208914">
                  <a:moveTo>
                    <a:pt x="18288" y="0"/>
                  </a:moveTo>
                  <a:lnTo>
                    <a:pt x="0" y="0"/>
                  </a:lnTo>
                  <a:lnTo>
                    <a:pt x="0" y="208788"/>
                  </a:lnTo>
                  <a:lnTo>
                    <a:pt x="18288" y="208788"/>
                  </a:lnTo>
                  <a:lnTo>
                    <a:pt x="18288" y="0"/>
                  </a:lnTo>
                  <a:close/>
                </a:path>
                <a:path w="5769609" h="208914">
                  <a:moveTo>
                    <a:pt x="5769229" y="0"/>
                  </a:moveTo>
                  <a:lnTo>
                    <a:pt x="4461383" y="0"/>
                  </a:lnTo>
                  <a:lnTo>
                    <a:pt x="4461383" y="208788"/>
                  </a:lnTo>
                  <a:lnTo>
                    <a:pt x="5769229" y="208788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4704" y="4854574"/>
              <a:ext cx="4443095" cy="208915"/>
            </a:xfrm>
            <a:custGeom>
              <a:avLst/>
              <a:gdLst/>
              <a:ahLst/>
              <a:cxnLst/>
              <a:rect l="l" t="t" r="r" b="b"/>
              <a:pathLst>
                <a:path w="4443095" h="208914">
                  <a:moveTo>
                    <a:pt x="4443095" y="0"/>
                  </a:moveTo>
                  <a:lnTo>
                    <a:pt x="0" y="0"/>
                  </a:lnTo>
                  <a:lnTo>
                    <a:pt x="0" y="208787"/>
                  </a:lnTo>
                  <a:lnTo>
                    <a:pt x="4443095" y="208787"/>
                  </a:lnTo>
                  <a:lnTo>
                    <a:pt x="4443095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6416" y="5063362"/>
              <a:ext cx="5769610" cy="210820"/>
            </a:xfrm>
            <a:custGeom>
              <a:avLst/>
              <a:gdLst/>
              <a:ahLst/>
              <a:cxnLst/>
              <a:rect l="l" t="t" r="r" b="b"/>
              <a:pathLst>
                <a:path w="5769609" h="210820">
                  <a:moveTo>
                    <a:pt x="18288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18288" y="210312"/>
                  </a:lnTo>
                  <a:lnTo>
                    <a:pt x="18288" y="0"/>
                  </a:lnTo>
                  <a:close/>
                </a:path>
                <a:path w="5769609" h="210820">
                  <a:moveTo>
                    <a:pt x="5769229" y="0"/>
                  </a:moveTo>
                  <a:lnTo>
                    <a:pt x="4126103" y="0"/>
                  </a:lnTo>
                  <a:lnTo>
                    <a:pt x="4126103" y="210312"/>
                  </a:lnTo>
                  <a:lnTo>
                    <a:pt x="5769229" y="210312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4704" y="5063362"/>
              <a:ext cx="4107815" cy="210820"/>
            </a:xfrm>
            <a:custGeom>
              <a:avLst/>
              <a:gdLst/>
              <a:ahLst/>
              <a:cxnLst/>
              <a:rect l="l" t="t" r="r" b="b"/>
              <a:pathLst>
                <a:path w="4107815" h="210820">
                  <a:moveTo>
                    <a:pt x="4107815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4107815" y="210312"/>
                  </a:lnTo>
                  <a:lnTo>
                    <a:pt x="4107815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6416" y="5273674"/>
              <a:ext cx="5769610" cy="208915"/>
            </a:xfrm>
            <a:custGeom>
              <a:avLst/>
              <a:gdLst/>
              <a:ahLst/>
              <a:cxnLst/>
              <a:rect l="l" t="t" r="r" b="b"/>
              <a:pathLst>
                <a:path w="5769609" h="208914">
                  <a:moveTo>
                    <a:pt x="18288" y="0"/>
                  </a:moveTo>
                  <a:lnTo>
                    <a:pt x="0" y="0"/>
                  </a:lnTo>
                  <a:lnTo>
                    <a:pt x="0" y="208788"/>
                  </a:lnTo>
                  <a:lnTo>
                    <a:pt x="18288" y="208788"/>
                  </a:lnTo>
                  <a:lnTo>
                    <a:pt x="18288" y="0"/>
                  </a:lnTo>
                  <a:close/>
                </a:path>
                <a:path w="5769609" h="208914">
                  <a:moveTo>
                    <a:pt x="5769229" y="0"/>
                  </a:moveTo>
                  <a:lnTo>
                    <a:pt x="3623183" y="0"/>
                  </a:lnTo>
                  <a:lnTo>
                    <a:pt x="3623183" y="208788"/>
                  </a:lnTo>
                  <a:lnTo>
                    <a:pt x="5769229" y="208788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4704" y="5273674"/>
              <a:ext cx="3604895" cy="208915"/>
            </a:xfrm>
            <a:custGeom>
              <a:avLst/>
              <a:gdLst/>
              <a:ahLst/>
              <a:cxnLst/>
              <a:rect l="l" t="t" r="r" b="b"/>
              <a:pathLst>
                <a:path w="3604895" h="208914">
                  <a:moveTo>
                    <a:pt x="3604895" y="0"/>
                  </a:moveTo>
                  <a:lnTo>
                    <a:pt x="0" y="0"/>
                  </a:lnTo>
                  <a:lnTo>
                    <a:pt x="0" y="208787"/>
                  </a:lnTo>
                  <a:lnTo>
                    <a:pt x="3604895" y="208787"/>
                  </a:lnTo>
                  <a:lnTo>
                    <a:pt x="3604895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6416" y="5482411"/>
              <a:ext cx="5769610" cy="210820"/>
            </a:xfrm>
            <a:custGeom>
              <a:avLst/>
              <a:gdLst/>
              <a:ahLst/>
              <a:cxnLst/>
              <a:rect l="l" t="t" r="r" b="b"/>
              <a:pathLst>
                <a:path w="5769609" h="210820">
                  <a:moveTo>
                    <a:pt x="18288" y="0"/>
                  </a:moveTo>
                  <a:lnTo>
                    <a:pt x="0" y="0"/>
                  </a:lnTo>
                  <a:lnTo>
                    <a:pt x="0" y="210616"/>
                  </a:lnTo>
                  <a:lnTo>
                    <a:pt x="18288" y="210616"/>
                  </a:lnTo>
                  <a:lnTo>
                    <a:pt x="18288" y="0"/>
                  </a:lnTo>
                  <a:close/>
                </a:path>
                <a:path w="5769609" h="210820">
                  <a:moveTo>
                    <a:pt x="5769229" y="0"/>
                  </a:moveTo>
                  <a:lnTo>
                    <a:pt x="269748" y="0"/>
                  </a:lnTo>
                  <a:lnTo>
                    <a:pt x="269748" y="210616"/>
                  </a:lnTo>
                  <a:lnTo>
                    <a:pt x="5769229" y="210616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4704" y="5482411"/>
              <a:ext cx="251460" cy="210820"/>
            </a:xfrm>
            <a:custGeom>
              <a:avLst/>
              <a:gdLst/>
              <a:ahLst/>
              <a:cxnLst/>
              <a:rect l="l" t="t" r="r" b="b"/>
              <a:pathLst>
                <a:path w="251459" h="210820">
                  <a:moveTo>
                    <a:pt x="251459" y="0"/>
                  </a:moveTo>
                  <a:lnTo>
                    <a:pt x="0" y="0"/>
                  </a:lnTo>
                  <a:lnTo>
                    <a:pt x="0" y="210616"/>
                  </a:lnTo>
                  <a:lnTo>
                    <a:pt x="251459" y="210616"/>
                  </a:lnTo>
                  <a:lnTo>
                    <a:pt x="25145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6416" y="5693028"/>
              <a:ext cx="5769610" cy="208915"/>
            </a:xfrm>
            <a:custGeom>
              <a:avLst/>
              <a:gdLst/>
              <a:ahLst/>
              <a:cxnLst/>
              <a:rect l="l" t="t" r="r" b="b"/>
              <a:pathLst>
                <a:path w="5769609" h="208914">
                  <a:moveTo>
                    <a:pt x="185928" y="0"/>
                  </a:moveTo>
                  <a:lnTo>
                    <a:pt x="0" y="0"/>
                  </a:lnTo>
                  <a:lnTo>
                    <a:pt x="0" y="208788"/>
                  </a:lnTo>
                  <a:lnTo>
                    <a:pt x="185928" y="208788"/>
                  </a:lnTo>
                  <a:lnTo>
                    <a:pt x="185928" y="0"/>
                  </a:lnTo>
                  <a:close/>
                </a:path>
                <a:path w="5769609" h="208914">
                  <a:moveTo>
                    <a:pt x="5769229" y="0"/>
                  </a:moveTo>
                  <a:lnTo>
                    <a:pt x="4461370" y="0"/>
                  </a:lnTo>
                  <a:lnTo>
                    <a:pt x="4461370" y="208788"/>
                  </a:lnTo>
                  <a:lnTo>
                    <a:pt x="5769229" y="208788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82344" y="5693028"/>
              <a:ext cx="4275455" cy="208915"/>
            </a:xfrm>
            <a:custGeom>
              <a:avLst/>
              <a:gdLst/>
              <a:ahLst/>
              <a:cxnLst/>
              <a:rect l="l" t="t" r="r" b="b"/>
              <a:pathLst>
                <a:path w="4275455" h="208914">
                  <a:moveTo>
                    <a:pt x="4275455" y="0"/>
                  </a:moveTo>
                  <a:lnTo>
                    <a:pt x="0" y="0"/>
                  </a:lnTo>
                  <a:lnTo>
                    <a:pt x="0" y="208787"/>
                  </a:lnTo>
                  <a:lnTo>
                    <a:pt x="4275455" y="208787"/>
                  </a:lnTo>
                  <a:lnTo>
                    <a:pt x="4275455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6416" y="5901816"/>
              <a:ext cx="5769610" cy="210820"/>
            </a:xfrm>
            <a:custGeom>
              <a:avLst/>
              <a:gdLst/>
              <a:ahLst/>
              <a:cxnLst/>
              <a:rect l="l" t="t" r="r" b="b"/>
              <a:pathLst>
                <a:path w="5769609" h="210820">
                  <a:moveTo>
                    <a:pt x="18288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18288" y="210312"/>
                  </a:lnTo>
                  <a:lnTo>
                    <a:pt x="18288" y="0"/>
                  </a:lnTo>
                  <a:close/>
                </a:path>
                <a:path w="5769609" h="210820">
                  <a:moveTo>
                    <a:pt x="5769229" y="0"/>
                  </a:moveTo>
                  <a:lnTo>
                    <a:pt x="4209923" y="0"/>
                  </a:lnTo>
                  <a:lnTo>
                    <a:pt x="4209923" y="210312"/>
                  </a:lnTo>
                  <a:lnTo>
                    <a:pt x="5769229" y="210312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14704" y="5901816"/>
              <a:ext cx="4191635" cy="210820"/>
            </a:xfrm>
            <a:custGeom>
              <a:avLst/>
              <a:gdLst/>
              <a:ahLst/>
              <a:cxnLst/>
              <a:rect l="l" t="t" r="r" b="b"/>
              <a:pathLst>
                <a:path w="4191635" h="210820">
                  <a:moveTo>
                    <a:pt x="4191635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4191635" y="210312"/>
                  </a:lnTo>
                  <a:lnTo>
                    <a:pt x="4191635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96416" y="6112128"/>
              <a:ext cx="5769610" cy="419100"/>
            </a:xfrm>
            <a:custGeom>
              <a:avLst/>
              <a:gdLst/>
              <a:ahLst/>
              <a:cxnLst/>
              <a:rect l="l" t="t" r="r" b="b"/>
              <a:pathLst>
                <a:path w="5769609" h="419100">
                  <a:moveTo>
                    <a:pt x="5769229" y="0"/>
                  </a:moveTo>
                  <a:lnTo>
                    <a:pt x="0" y="0"/>
                  </a:lnTo>
                  <a:lnTo>
                    <a:pt x="0" y="208788"/>
                  </a:lnTo>
                  <a:lnTo>
                    <a:pt x="0" y="419100"/>
                  </a:lnTo>
                  <a:lnTo>
                    <a:pt x="18288" y="419100"/>
                  </a:lnTo>
                  <a:lnTo>
                    <a:pt x="18288" y="208788"/>
                  </a:lnTo>
                  <a:lnTo>
                    <a:pt x="2449309" y="208788"/>
                  </a:lnTo>
                  <a:lnTo>
                    <a:pt x="2449309" y="419100"/>
                  </a:lnTo>
                  <a:lnTo>
                    <a:pt x="5769229" y="419100"/>
                  </a:lnTo>
                  <a:lnTo>
                    <a:pt x="5769229" y="208788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4704" y="6320916"/>
              <a:ext cx="2431415" cy="210820"/>
            </a:xfrm>
            <a:custGeom>
              <a:avLst/>
              <a:gdLst/>
              <a:ahLst/>
              <a:cxnLst/>
              <a:rect l="l" t="t" r="r" b="b"/>
              <a:pathLst>
                <a:path w="2431415" h="210820">
                  <a:moveTo>
                    <a:pt x="2431033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431033" y="210312"/>
                  </a:lnTo>
                  <a:lnTo>
                    <a:pt x="2431033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6416" y="6531228"/>
              <a:ext cx="5769610" cy="208915"/>
            </a:xfrm>
            <a:custGeom>
              <a:avLst/>
              <a:gdLst/>
              <a:ahLst/>
              <a:cxnLst/>
              <a:rect l="l" t="t" r="r" b="b"/>
              <a:pathLst>
                <a:path w="5769609" h="208915">
                  <a:moveTo>
                    <a:pt x="18288" y="0"/>
                  </a:moveTo>
                  <a:lnTo>
                    <a:pt x="0" y="0"/>
                  </a:lnTo>
                  <a:lnTo>
                    <a:pt x="0" y="208788"/>
                  </a:lnTo>
                  <a:lnTo>
                    <a:pt x="18288" y="208788"/>
                  </a:lnTo>
                  <a:lnTo>
                    <a:pt x="18288" y="0"/>
                  </a:lnTo>
                  <a:close/>
                </a:path>
                <a:path w="5769609" h="208915">
                  <a:moveTo>
                    <a:pt x="5769229" y="0"/>
                  </a:moveTo>
                  <a:lnTo>
                    <a:pt x="4880737" y="0"/>
                  </a:lnTo>
                  <a:lnTo>
                    <a:pt x="4880737" y="208788"/>
                  </a:lnTo>
                  <a:lnTo>
                    <a:pt x="5769229" y="208788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14704" y="6531228"/>
              <a:ext cx="4862830" cy="208915"/>
            </a:xfrm>
            <a:custGeom>
              <a:avLst/>
              <a:gdLst/>
              <a:ahLst/>
              <a:cxnLst/>
              <a:rect l="l" t="t" r="r" b="b"/>
              <a:pathLst>
                <a:path w="4862830" h="208915">
                  <a:moveTo>
                    <a:pt x="4862449" y="0"/>
                  </a:moveTo>
                  <a:lnTo>
                    <a:pt x="0" y="0"/>
                  </a:lnTo>
                  <a:lnTo>
                    <a:pt x="0" y="208787"/>
                  </a:lnTo>
                  <a:lnTo>
                    <a:pt x="4862449" y="208787"/>
                  </a:lnTo>
                  <a:lnTo>
                    <a:pt x="486244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96416" y="6740016"/>
              <a:ext cx="5769610" cy="210820"/>
            </a:xfrm>
            <a:custGeom>
              <a:avLst/>
              <a:gdLst/>
              <a:ahLst/>
              <a:cxnLst/>
              <a:rect l="l" t="t" r="r" b="b"/>
              <a:pathLst>
                <a:path w="5769609" h="210820">
                  <a:moveTo>
                    <a:pt x="18288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18288" y="210312"/>
                  </a:lnTo>
                  <a:lnTo>
                    <a:pt x="18288" y="0"/>
                  </a:lnTo>
                  <a:close/>
                </a:path>
                <a:path w="5769609" h="210820">
                  <a:moveTo>
                    <a:pt x="5769229" y="0"/>
                  </a:moveTo>
                  <a:lnTo>
                    <a:pt x="2952242" y="0"/>
                  </a:lnTo>
                  <a:lnTo>
                    <a:pt x="2952242" y="210312"/>
                  </a:lnTo>
                  <a:lnTo>
                    <a:pt x="5769229" y="210312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14704" y="6740016"/>
              <a:ext cx="2934335" cy="210820"/>
            </a:xfrm>
            <a:custGeom>
              <a:avLst/>
              <a:gdLst/>
              <a:ahLst/>
              <a:cxnLst/>
              <a:rect l="l" t="t" r="r" b="b"/>
              <a:pathLst>
                <a:path w="2934335" h="210820">
                  <a:moveTo>
                    <a:pt x="2933954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933954" y="210312"/>
                  </a:lnTo>
                  <a:lnTo>
                    <a:pt x="2933954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96416" y="6950328"/>
              <a:ext cx="5769610" cy="208915"/>
            </a:xfrm>
            <a:custGeom>
              <a:avLst/>
              <a:gdLst/>
              <a:ahLst/>
              <a:cxnLst/>
              <a:rect l="l" t="t" r="r" b="b"/>
              <a:pathLst>
                <a:path w="5769609" h="208915">
                  <a:moveTo>
                    <a:pt x="18288" y="0"/>
                  </a:moveTo>
                  <a:lnTo>
                    <a:pt x="0" y="0"/>
                  </a:lnTo>
                  <a:lnTo>
                    <a:pt x="0" y="208788"/>
                  </a:lnTo>
                  <a:lnTo>
                    <a:pt x="18288" y="208788"/>
                  </a:lnTo>
                  <a:lnTo>
                    <a:pt x="18288" y="0"/>
                  </a:lnTo>
                  <a:close/>
                </a:path>
                <a:path w="5769609" h="208915">
                  <a:moveTo>
                    <a:pt x="5769229" y="0"/>
                  </a:moveTo>
                  <a:lnTo>
                    <a:pt x="4461383" y="0"/>
                  </a:lnTo>
                  <a:lnTo>
                    <a:pt x="4461383" y="208788"/>
                  </a:lnTo>
                  <a:lnTo>
                    <a:pt x="5769229" y="208788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14704" y="6950328"/>
              <a:ext cx="4443095" cy="208915"/>
            </a:xfrm>
            <a:custGeom>
              <a:avLst/>
              <a:gdLst/>
              <a:ahLst/>
              <a:cxnLst/>
              <a:rect l="l" t="t" r="r" b="b"/>
              <a:pathLst>
                <a:path w="4443095" h="208915">
                  <a:moveTo>
                    <a:pt x="4443095" y="0"/>
                  </a:moveTo>
                  <a:lnTo>
                    <a:pt x="0" y="0"/>
                  </a:lnTo>
                  <a:lnTo>
                    <a:pt x="0" y="208787"/>
                  </a:lnTo>
                  <a:lnTo>
                    <a:pt x="4443095" y="208787"/>
                  </a:lnTo>
                  <a:lnTo>
                    <a:pt x="4443095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96416" y="7159116"/>
              <a:ext cx="5769610" cy="210820"/>
            </a:xfrm>
            <a:custGeom>
              <a:avLst/>
              <a:gdLst/>
              <a:ahLst/>
              <a:cxnLst/>
              <a:rect l="l" t="t" r="r" b="b"/>
              <a:pathLst>
                <a:path w="5769609" h="210820">
                  <a:moveTo>
                    <a:pt x="18288" y="0"/>
                  </a:moveTo>
                  <a:lnTo>
                    <a:pt x="0" y="0"/>
                  </a:lnTo>
                  <a:lnTo>
                    <a:pt x="0" y="210324"/>
                  </a:lnTo>
                  <a:lnTo>
                    <a:pt x="18288" y="210324"/>
                  </a:lnTo>
                  <a:lnTo>
                    <a:pt x="18288" y="0"/>
                  </a:lnTo>
                  <a:close/>
                </a:path>
                <a:path w="5769609" h="210820">
                  <a:moveTo>
                    <a:pt x="5769229" y="0"/>
                  </a:moveTo>
                  <a:lnTo>
                    <a:pt x="4209923" y="0"/>
                  </a:lnTo>
                  <a:lnTo>
                    <a:pt x="4209923" y="210324"/>
                  </a:lnTo>
                  <a:lnTo>
                    <a:pt x="5769229" y="210324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4704" y="7159116"/>
              <a:ext cx="4191635" cy="210820"/>
            </a:xfrm>
            <a:custGeom>
              <a:avLst/>
              <a:gdLst/>
              <a:ahLst/>
              <a:cxnLst/>
              <a:rect l="l" t="t" r="r" b="b"/>
              <a:pathLst>
                <a:path w="4191635" h="210820">
                  <a:moveTo>
                    <a:pt x="4191635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4191635" y="210312"/>
                  </a:lnTo>
                  <a:lnTo>
                    <a:pt x="4191635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85824" y="4415154"/>
            <a:ext cx="5674360" cy="452437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05"/>
              </a:spcBef>
            </a:pPr>
            <a:r>
              <a:rPr sz="1200" dirty="0">
                <a:solidFill>
                  <a:srgbClr val="C585C0"/>
                </a:solidFill>
                <a:latin typeface="Consolas"/>
                <a:cs typeface="Consolas"/>
              </a:rPr>
              <a:t>if</a:t>
            </a:r>
            <a:r>
              <a:rPr sz="1200" spc="-2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network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config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chainId</a:t>
            </a:r>
            <a:r>
              <a:rPr sz="1200" spc="-2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===</a:t>
            </a:r>
            <a:r>
              <a:rPr sz="12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1200" spc="-20" dirty="0">
                <a:solidFill>
                  <a:srgbClr val="B5CEA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&amp;&amp;</a:t>
            </a:r>
            <a:r>
              <a:rPr sz="12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process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env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ETHERSCAN_API_KEY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264160" marR="1294130">
              <a:lnSpc>
                <a:spcPct val="114599"/>
              </a:lnSpc>
              <a:spcBef>
                <a:spcPts val="5"/>
              </a:spcBef>
            </a:pPr>
            <a:r>
              <a:rPr sz="1200" spc="-5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CE9178"/>
                </a:solidFill>
                <a:latin typeface="Consolas"/>
                <a:cs typeface="Consolas"/>
              </a:rPr>
              <a:t>"Waiting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for block confirmations..."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) </a:t>
            </a:r>
            <a:r>
              <a:rPr sz="1200" spc="-6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585C0"/>
                </a:solidFill>
                <a:latin typeface="Consolas"/>
                <a:cs typeface="Consolas"/>
              </a:rPr>
              <a:t>await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simpleStorage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deployTransaction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DCDCAA"/>
                </a:solidFill>
                <a:latin typeface="Consolas"/>
                <a:cs typeface="Consolas"/>
              </a:rPr>
              <a:t>wait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B5CEA8"/>
                </a:solidFill>
                <a:latin typeface="Consolas"/>
                <a:cs typeface="Consolas"/>
              </a:rPr>
              <a:t>6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) </a:t>
            </a:r>
            <a:r>
              <a:rPr sz="12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585C0"/>
                </a:solidFill>
                <a:latin typeface="Consolas"/>
                <a:cs typeface="Consolas"/>
              </a:rPr>
              <a:t>await</a:t>
            </a:r>
            <a:r>
              <a:rPr sz="1200" spc="-1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CDCAA"/>
                </a:solidFill>
                <a:latin typeface="Consolas"/>
                <a:cs typeface="Consolas"/>
              </a:rPr>
              <a:t>verify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simpleStorage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address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12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[])</a:t>
            </a:r>
            <a:endParaRPr sz="1200">
              <a:latin typeface="Consolas"/>
              <a:cs typeface="Consolas"/>
            </a:endParaRPr>
          </a:p>
          <a:p>
            <a:pPr marL="96520">
              <a:lnSpc>
                <a:spcPct val="100000"/>
              </a:lnSpc>
              <a:spcBef>
                <a:spcPts val="209"/>
              </a:spcBef>
            </a:pP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96520" marR="1294130">
              <a:lnSpc>
                <a:spcPct val="114199"/>
              </a:lnSpc>
              <a:spcBef>
                <a:spcPts val="10"/>
              </a:spcBef>
            </a:pP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2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currentValue</a:t>
            </a:r>
            <a:r>
              <a:rPr sz="1200" spc="-25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2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585C0"/>
                </a:solidFill>
                <a:latin typeface="Consolas"/>
                <a:cs typeface="Consolas"/>
              </a:rPr>
              <a:t>await</a:t>
            </a:r>
            <a:r>
              <a:rPr sz="1200" spc="-2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simpleStorage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DCDCAA"/>
                </a:solidFill>
                <a:latin typeface="Consolas"/>
                <a:cs typeface="Consolas"/>
              </a:rPr>
              <a:t>retrieve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() </a:t>
            </a:r>
            <a:r>
              <a:rPr sz="1200" spc="-6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CE9178"/>
                </a:solidFill>
                <a:latin typeface="Consolas"/>
                <a:cs typeface="Consolas"/>
              </a:rPr>
              <a:t>`Current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Value is: </a:t>
            </a: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currentValue</a:t>
            </a: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onsolas"/>
              <a:cs typeface="Consolas"/>
            </a:endParaRPr>
          </a:p>
          <a:p>
            <a:pPr marL="96520">
              <a:lnSpc>
                <a:spcPct val="100000"/>
              </a:lnSpc>
            </a:pP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12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Update</a:t>
            </a:r>
            <a:r>
              <a:rPr sz="12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the</a:t>
            </a:r>
            <a:r>
              <a:rPr sz="12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current</a:t>
            </a:r>
            <a:r>
              <a:rPr sz="12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value</a:t>
            </a:r>
            <a:endParaRPr sz="1200">
              <a:latin typeface="Consolas"/>
              <a:cs typeface="Consolas"/>
            </a:endParaRPr>
          </a:p>
          <a:p>
            <a:pPr marL="96520" marR="875030">
              <a:lnSpc>
                <a:spcPct val="114199"/>
              </a:lnSpc>
              <a:spcBef>
                <a:spcPts val="10"/>
              </a:spcBef>
            </a:pP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2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transactionResponse</a:t>
            </a:r>
            <a:r>
              <a:rPr sz="1200" spc="-25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2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585C0"/>
                </a:solidFill>
                <a:latin typeface="Consolas"/>
                <a:cs typeface="Consolas"/>
              </a:rPr>
              <a:t>await</a:t>
            </a:r>
            <a:r>
              <a:rPr sz="1200" spc="-2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simpleStorage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DCDCAA"/>
                </a:solidFill>
                <a:latin typeface="Consolas"/>
                <a:cs typeface="Consolas"/>
              </a:rPr>
              <a:t>store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B5CEA8"/>
                </a:solidFill>
                <a:latin typeface="Consolas"/>
                <a:cs typeface="Consolas"/>
              </a:rPr>
              <a:t>7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) </a:t>
            </a:r>
            <a:r>
              <a:rPr sz="1200" spc="-6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585C0"/>
                </a:solidFill>
                <a:latin typeface="Consolas"/>
                <a:cs typeface="Consolas"/>
              </a:rPr>
              <a:t>await</a:t>
            </a:r>
            <a:r>
              <a:rPr sz="1200" spc="-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transactionResponse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DCDCAA"/>
                </a:solidFill>
                <a:latin typeface="Consolas"/>
                <a:cs typeface="Consolas"/>
              </a:rPr>
              <a:t>wait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L="96520" marR="1294130">
              <a:lnSpc>
                <a:spcPct val="114199"/>
              </a:lnSpc>
              <a:spcBef>
                <a:spcPts val="15"/>
              </a:spcBef>
            </a:pP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2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updatedValue</a:t>
            </a:r>
            <a:r>
              <a:rPr sz="1200" spc="-25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2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585C0"/>
                </a:solidFill>
                <a:latin typeface="Consolas"/>
                <a:cs typeface="Consolas"/>
              </a:rPr>
              <a:t>await</a:t>
            </a:r>
            <a:r>
              <a:rPr sz="1200" spc="-2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simpleStorage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DCDCAA"/>
                </a:solidFill>
                <a:latin typeface="Consolas"/>
                <a:cs typeface="Consolas"/>
              </a:rPr>
              <a:t>retrieve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() </a:t>
            </a:r>
            <a:r>
              <a:rPr sz="1200" spc="-6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CE9178"/>
                </a:solidFill>
                <a:latin typeface="Consolas"/>
                <a:cs typeface="Consolas"/>
              </a:rPr>
              <a:t>`Updated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Value is: </a:t>
            </a: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updatedValue</a:t>
            </a: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L="614045" algn="just">
              <a:lnSpc>
                <a:spcPts val="1290"/>
              </a:lnSpc>
            </a:pPr>
            <a:r>
              <a:rPr sz="1100" spc="-5" dirty="0">
                <a:latin typeface="Times New Roman"/>
                <a:cs typeface="Times New Roman"/>
              </a:rPr>
              <a:t>fungsi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akan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melakukan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verikasi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trasaksi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dirty="0">
                <a:latin typeface="Times New Roman"/>
                <a:cs typeface="Times New Roman"/>
              </a:rPr>
              <a:t> dan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kemudian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currentValue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akan</a:t>
            </a:r>
            <a:endParaRPr sz="1100">
              <a:latin typeface="Times New Roman"/>
              <a:cs typeface="Times New Roman"/>
            </a:endParaRPr>
          </a:p>
          <a:p>
            <a:pPr marL="614045" marR="146050" algn="just">
              <a:lnSpc>
                <a:spcPts val="1370"/>
              </a:lnSpc>
              <a:spcBef>
                <a:spcPts val="40"/>
              </a:spcBef>
            </a:pPr>
            <a:r>
              <a:rPr sz="1100" spc="-5" dirty="0">
                <a:latin typeface="Times New Roman"/>
                <a:cs typeface="Times New Roman"/>
              </a:rPr>
              <a:t>menampilkan </a:t>
            </a:r>
            <a:r>
              <a:rPr sz="1100" dirty="0">
                <a:latin typeface="Times New Roman"/>
                <a:cs typeface="Times New Roman"/>
              </a:rPr>
              <a:t>value </a:t>
            </a:r>
            <a:r>
              <a:rPr sz="1100" spc="-5" dirty="0">
                <a:latin typeface="Times New Roman"/>
                <a:cs typeface="Times New Roman"/>
              </a:rPr>
              <a:t>saat </a:t>
            </a:r>
            <a:r>
              <a:rPr sz="1100" dirty="0">
                <a:latin typeface="Times New Roman"/>
                <a:cs typeface="Times New Roman"/>
              </a:rPr>
              <a:t>ini dan </a:t>
            </a:r>
            <a:r>
              <a:rPr sz="1100" spc="-5" dirty="0">
                <a:latin typeface="Times New Roman"/>
                <a:cs typeface="Times New Roman"/>
              </a:rPr>
              <a:t>kemudian akan </a:t>
            </a:r>
            <a:r>
              <a:rPr sz="1100" dirty="0">
                <a:latin typeface="Times New Roman"/>
                <a:cs typeface="Times New Roman"/>
              </a:rPr>
              <a:t>diperbarui dengan value </a:t>
            </a:r>
            <a:r>
              <a:rPr sz="1100" spc="-5" dirty="0">
                <a:latin typeface="Times New Roman"/>
                <a:cs typeface="Times New Roman"/>
              </a:rPr>
              <a:t>yang baru </a:t>
            </a:r>
            <a:r>
              <a:rPr sz="1100" dirty="0">
                <a:latin typeface="Times New Roman"/>
                <a:cs typeface="Times New Roman"/>
              </a:rPr>
              <a:t>oleh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updatedValue.</a:t>
            </a:r>
            <a:endParaRPr sz="1100">
              <a:latin typeface="Times New Roman"/>
              <a:cs typeface="Times New Roman"/>
            </a:endParaRPr>
          </a:p>
          <a:p>
            <a:pPr marL="385445" algn="just">
              <a:lnSpc>
                <a:spcPts val="1430"/>
              </a:lnSpc>
            </a:pPr>
            <a:r>
              <a:rPr sz="1200" dirty="0">
                <a:latin typeface="Times New Roman"/>
                <a:cs typeface="Times New Roman"/>
              </a:rPr>
              <a:t>3. 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(optional)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Block-number.js</a:t>
            </a:r>
            <a:endParaRPr sz="1200">
              <a:latin typeface="Times New Roman"/>
              <a:cs typeface="Times New Roman"/>
            </a:endParaRPr>
          </a:p>
          <a:p>
            <a:pPr marL="614045" marR="5080" algn="just">
              <a:lnSpc>
                <a:spcPct val="103400"/>
              </a:lnSpc>
              <a:spcBef>
                <a:spcPts val="5"/>
              </a:spcBef>
            </a:pPr>
            <a:r>
              <a:rPr sz="1100" spc="-5" dirty="0">
                <a:latin typeface="Times New Roman"/>
                <a:cs typeface="Times New Roman"/>
              </a:rPr>
              <a:t>Di </a:t>
            </a:r>
            <a:r>
              <a:rPr sz="1100" dirty="0">
                <a:latin typeface="Times New Roman"/>
                <a:cs typeface="Times New Roman"/>
              </a:rPr>
              <a:t>bagian </a:t>
            </a:r>
            <a:r>
              <a:rPr sz="1100" spc="-5" dirty="0">
                <a:latin typeface="Times New Roman"/>
                <a:cs typeface="Times New Roman"/>
              </a:rPr>
              <a:t>ini kita akan memcaoba membuat </a:t>
            </a:r>
            <a:r>
              <a:rPr sz="1100" dirty="0">
                <a:latin typeface="Times New Roman"/>
                <a:cs typeface="Times New Roman"/>
              </a:rPr>
              <a:t>task </a:t>
            </a:r>
            <a:r>
              <a:rPr sz="1100" spc="-5" dirty="0">
                <a:latin typeface="Times New Roman"/>
                <a:cs typeface="Times New Roman"/>
              </a:rPr>
              <a:t>yang merupakan semacam </a:t>
            </a:r>
            <a:r>
              <a:rPr sz="1100" dirty="0">
                <a:latin typeface="Times New Roman"/>
                <a:cs typeface="Times New Roman"/>
              </a:rPr>
              <a:t>perintah </a:t>
            </a:r>
            <a:r>
              <a:rPr sz="1100" spc="-5" dirty="0">
                <a:latin typeface="Times New Roman"/>
                <a:cs typeface="Times New Roman"/>
              </a:rPr>
              <a:t>yang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bisa </a:t>
            </a:r>
            <a:r>
              <a:rPr sz="1100" spc="-5" dirty="0">
                <a:latin typeface="Times New Roman"/>
                <a:cs typeface="Times New Roman"/>
              </a:rPr>
              <a:t>kita panggil tanpa harus memanggil main script kita. Contoh yang kali ini kita coba </a:t>
            </a:r>
            <a:r>
              <a:rPr sz="1100" dirty="0">
                <a:latin typeface="Times New Roman"/>
                <a:cs typeface="Times New Roman"/>
              </a:rPr>
              <a:t> buat adalah task </a:t>
            </a:r>
            <a:r>
              <a:rPr sz="1100" spc="-5" dirty="0">
                <a:latin typeface="Times New Roman"/>
                <a:cs typeface="Times New Roman"/>
              </a:rPr>
              <a:t>untuk mendapatkan block number </a:t>
            </a:r>
            <a:r>
              <a:rPr sz="1100" dirty="0">
                <a:latin typeface="Times New Roman"/>
                <a:cs typeface="Times New Roman"/>
              </a:rPr>
              <a:t>dari </a:t>
            </a:r>
            <a:r>
              <a:rPr sz="1100" spc="-5" dirty="0">
                <a:latin typeface="Times New Roman"/>
                <a:cs typeface="Times New Roman"/>
              </a:rPr>
              <a:t>network kita, Pertama kita akan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membuat folder baru </a:t>
            </a:r>
            <a:r>
              <a:rPr sz="1100" spc="-10" dirty="0">
                <a:latin typeface="Times New Roman"/>
                <a:cs typeface="Times New Roman"/>
              </a:rPr>
              <a:t>bernama </a:t>
            </a:r>
            <a:r>
              <a:rPr sz="1100" spc="-5" dirty="0">
                <a:latin typeface="Times New Roman"/>
                <a:cs typeface="Times New Roman"/>
              </a:rPr>
              <a:t>“tasks” </a:t>
            </a:r>
            <a:r>
              <a:rPr sz="1100" spc="5" dirty="0">
                <a:latin typeface="Times New Roman"/>
                <a:cs typeface="Times New Roman"/>
              </a:rPr>
              <a:t>dan </a:t>
            </a:r>
            <a:r>
              <a:rPr sz="1100" spc="-10" dirty="0">
                <a:latin typeface="Times New Roman"/>
                <a:cs typeface="Times New Roman"/>
              </a:rPr>
              <a:t>di </a:t>
            </a:r>
            <a:r>
              <a:rPr sz="1100" spc="-5" dirty="0">
                <a:latin typeface="Times New Roman"/>
                <a:cs typeface="Times New Roman"/>
              </a:rPr>
              <a:t>dalamnya menambhakn </a:t>
            </a:r>
            <a:r>
              <a:rPr sz="1100" dirty="0">
                <a:latin typeface="Times New Roman"/>
                <a:cs typeface="Times New Roman"/>
              </a:rPr>
              <a:t>file </a:t>
            </a:r>
            <a:r>
              <a:rPr sz="1100" spc="-5" dirty="0">
                <a:latin typeface="Times New Roman"/>
                <a:cs typeface="Times New Roman"/>
              </a:rPr>
              <a:t>task </a:t>
            </a:r>
            <a:r>
              <a:rPr sz="1100" dirty="0">
                <a:latin typeface="Times New Roman"/>
                <a:cs typeface="Times New Roman"/>
              </a:rPr>
              <a:t>baru </a:t>
            </a:r>
            <a:r>
              <a:rPr sz="1100" spc="-5" dirty="0">
                <a:latin typeface="Times New Roman"/>
                <a:cs typeface="Times New Roman"/>
              </a:rPr>
              <a:t>kita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yaitu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“block-number.js”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yang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berisi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kode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berikut: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96416" y="9046209"/>
            <a:ext cx="5769610" cy="62992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1778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40"/>
              </a:spcBef>
            </a:pP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2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r>
              <a:rPr sz="12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task</a:t>
            </a:r>
            <a:r>
              <a:rPr sz="1200" spc="-15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12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2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CDCAA"/>
                </a:solidFill>
                <a:latin typeface="Consolas"/>
                <a:cs typeface="Consolas"/>
              </a:rPr>
              <a:t>require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"hardhat/config"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</a:pP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task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CE9178"/>
                </a:solidFill>
                <a:latin typeface="Consolas"/>
                <a:cs typeface="Consolas"/>
              </a:rPr>
              <a:t>"block-number"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1200" spc="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"Prints</a:t>
            </a:r>
            <a:r>
              <a:rPr sz="1200" spc="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the</a:t>
            </a:r>
            <a:r>
              <a:rPr sz="1200" spc="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current</a:t>
            </a:r>
            <a:r>
              <a:rPr sz="1200" spc="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block</a:t>
            </a:r>
            <a:r>
              <a:rPr sz="1200" spc="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CE9178"/>
                </a:solidFill>
                <a:latin typeface="Consolas"/>
                <a:cs typeface="Consolas"/>
              </a:rPr>
              <a:t>number"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).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setAction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16" y="914348"/>
            <a:ext cx="5769610" cy="146812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1841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async</a:t>
            </a:r>
            <a:r>
              <a:rPr sz="12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taskArgs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12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hre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12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=&gt;</a:t>
            </a:r>
            <a:r>
              <a:rPr sz="12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353060" marR="210185">
              <a:lnSpc>
                <a:spcPct val="114199"/>
              </a:lnSpc>
              <a:spcBef>
                <a:spcPts val="10"/>
              </a:spcBef>
            </a:pP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2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blockNumber</a:t>
            </a:r>
            <a:r>
              <a:rPr sz="1200" spc="-25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2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585C0"/>
                </a:solidFill>
                <a:latin typeface="Consolas"/>
                <a:cs typeface="Consolas"/>
              </a:rPr>
              <a:t>await</a:t>
            </a:r>
            <a:r>
              <a:rPr sz="1200" spc="-2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hre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ethers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provider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DCDCAA"/>
                </a:solidFill>
                <a:latin typeface="Consolas"/>
                <a:cs typeface="Consolas"/>
              </a:rPr>
              <a:t>getBlockNumber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() </a:t>
            </a:r>
            <a:r>
              <a:rPr sz="1200" spc="-6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CE9178"/>
                </a:solidFill>
                <a:latin typeface="Consolas"/>
                <a:cs typeface="Consolas"/>
              </a:rPr>
              <a:t>`Current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block number: </a:t>
            </a: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blockNumber</a:t>
            </a: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L="18542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</a:pPr>
            <a:r>
              <a:rPr sz="1200" spc="-5" dirty="0">
                <a:solidFill>
                  <a:srgbClr val="4EC8AF"/>
                </a:solidFill>
                <a:latin typeface="Consolas"/>
                <a:cs typeface="Consolas"/>
              </a:rPr>
              <a:t>module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4EC8AF"/>
                </a:solidFill>
                <a:latin typeface="Consolas"/>
                <a:cs typeface="Consolas"/>
              </a:rPr>
              <a:t>exports</a:t>
            </a:r>
            <a:r>
              <a:rPr sz="1200" spc="-15" dirty="0">
                <a:solidFill>
                  <a:srgbClr val="4EC8A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2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{}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753" y="2355849"/>
            <a:ext cx="47459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Times New Roman"/>
                <a:cs typeface="Times New Roman"/>
              </a:rPr>
              <a:t>kemudian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pada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hardhat.config.js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akan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menambahkan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import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berikut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diatas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kode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416" y="2656585"/>
            <a:ext cx="5769610" cy="20891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1841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45"/>
              </a:spcBef>
            </a:pP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require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CE9178"/>
                </a:solidFill>
                <a:latin typeface="Consolas"/>
                <a:cs typeface="Consolas"/>
              </a:rPr>
              <a:t>"./tasks/block-number"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153" y="3012693"/>
            <a:ext cx="5299075" cy="115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4.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Localhost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dan console</a:t>
            </a:r>
            <a:endParaRPr sz="1200">
              <a:latin typeface="Times New Roman"/>
              <a:cs typeface="Times New Roman"/>
            </a:endParaRPr>
          </a:p>
          <a:p>
            <a:pPr marL="241300" marR="5080" algn="just">
              <a:lnSpc>
                <a:spcPct val="103299"/>
              </a:lnSpc>
            </a:pPr>
            <a:r>
              <a:rPr sz="1200" spc="-5" dirty="0">
                <a:latin typeface="Times New Roman"/>
                <a:cs typeface="Times New Roman"/>
              </a:rPr>
              <a:t>Kita dapat menjalankan virtual blcokchain </a:t>
            </a:r>
            <a:r>
              <a:rPr sz="1200" dirty="0">
                <a:latin typeface="Times New Roman"/>
                <a:cs typeface="Times New Roman"/>
              </a:rPr>
              <a:t>lokal </a:t>
            </a:r>
            <a:r>
              <a:rPr sz="1200" spc="-5" dirty="0">
                <a:latin typeface="Times New Roman"/>
                <a:cs typeface="Times New Roman"/>
              </a:rPr>
              <a:t>pada komputer </a:t>
            </a:r>
            <a:r>
              <a:rPr sz="1200" dirty="0">
                <a:latin typeface="Times New Roman"/>
                <a:cs typeface="Times New Roman"/>
              </a:rPr>
              <a:t>kita mirip </a:t>
            </a:r>
            <a:r>
              <a:rPr sz="1200" spc="-5" dirty="0">
                <a:latin typeface="Times New Roman"/>
                <a:cs typeface="Times New Roman"/>
              </a:rPr>
              <a:t>seperti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genache dengan menggunakan hardhat. Cara </a:t>
            </a:r>
            <a:r>
              <a:rPr sz="1200" spc="-10" dirty="0">
                <a:latin typeface="Times New Roman"/>
                <a:cs typeface="Times New Roman"/>
              </a:rPr>
              <a:t>nya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adalah </a:t>
            </a:r>
            <a:r>
              <a:rPr sz="1200" spc="-5" dirty="0">
                <a:latin typeface="Times New Roman"/>
                <a:cs typeface="Times New Roman"/>
              </a:rPr>
              <a:t>dengan menggunakan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perintah </a:t>
            </a:r>
            <a:r>
              <a:rPr sz="1200" i="1" spc="-5" dirty="0">
                <a:latin typeface="Times New Roman"/>
                <a:cs typeface="Times New Roman"/>
              </a:rPr>
              <a:t>yarn </a:t>
            </a:r>
            <a:r>
              <a:rPr sz="1200" i="1" dirty="0">
                <a:latin typeface="Times New Roman"/>
                <a:cs typeface="Times New Roman"/>
              </a:rPr>
              <a:t>hardhat node </a:t>
            </a:r>
            <a:r>
              <a:rPr sz="1200" spc="-5" dirty="0">
                <a:latin typeface="Times New Roman"/>
                <a:cs typeface="Times New Roman"/>
              </a:rPr>
              <a:t>yang kemudian akan menunjukkan </a:t>
            </a:r>
            <a:r>
              <a:rPr sz="1200" dirty="0">
                <a:latin typeface="Times New Roman"/>
                <a:cs typeface="Times New Roman"/>
              </a:rPr>
              <a:t>link http localhost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yang akan </a:t>
            </a:r>
            <a:r>
              <a:rPr sz="1200" dirty="0">
                <a:latin typeface="Times New Roman"/>
                <a:cs typeface="Times New Roman"/>
              </a:rPr>
              <a:t>kita tambahkan ke </a:t>
            </a:r>
            <a:r>
              <a:rPr sz="1200" spc="-5" dirty="0">
                <a:latin typeface="Times New Roman"/>
                <a:cs typeface="Times New Roman"/>
              </a:rPr>
              <a:t>dalam hardhat.config.js dalam </a:t>
            </a:r>
            <a:r>
              <a:rPr sz="1200" dirty="0">
                <a:latin typeface="Times New Roman"/>
                <a:cs typeface="Times New Roman"/>
              </a:rPr>
              <a:t>module.exports di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bagian networks</a:t>
            </a:r>
            <a:r>
              <a:rPr sz="1200" dirty="0">
                <a:latin typeface="Times New Roman"/>
                <a:cs typeface="Times New Roman"/>
              </a:rPr>
              <a:t> seperti ini: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416" y="4275454"/>
            <a:ext cx="5769610" cy="83820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1841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localhost:</a:t>
            </a:r>
            <a:r>
              <a:rPr sz="1200" spc="-6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520700" marR="2809240">
              <a:lnSpc>
                <a:spcPct val="114199"/>
              </a:lnSpc>
              <a:spcBef>
                <a:spcPts val="10"/>
              </a:spcBef>
            </a:pP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url:</a:t>
            </a:r>
            <a:r>
              <a:rPr sz="1200" spc="-10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"http://localhost:8545"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sz="1200" spc="-6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chainId:</a:t>
            </a:r>
            <a:r>
              <a:rPr sz="12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B5CEA8"/>
                </a:solidFill>
                <a:latin typeface="Consolas"/>
                <a:cs typeface="Consolas"/>
              </a:rPr>
              <a:t>31337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},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153" y="5087238"/>
            <a:ext cx="5302250" cy="21126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1300" marR="117475">
              <a:lnSpc>
                <a:spcPct val="103499"/>
              </a:lnSpc>
              <a:spcBef>
                <a:spcPts val="55"/>
              </a:spcBef>
            </a:pPr>
            <a:r>
              <a:rPr sz="1100" dirty="0">
                <a:latin typeface="Times New Roman"/>
                <a:cs typeface="Times New Roman"/>
              </a:rPr>
              <a:t>Kita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juga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dapat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memanggil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fungsi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apapun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dalam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smart</a:t>
            </a:r>
            <a:r>
              <a:rPr sz="1100" spc="-5" dirty="0">
                <a:latin typeface="Times New Roman"/>
                <a:cs typeface="Times New Roman"/>
              </a:rPr>
              <a:t> contract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menggunakan </a:t>
            </a:r>
            <a:r>
              <a:rPr sz="1100" dirty="0">
                <a:latin typeface="Times New Roman"/>
                <a:cs typeface="Times New Roman"/>
              </a:rPr>
              <a:t> hardhat console. </a:t>
            </a:r>
            <a:r>
              <a:rPr sz="1100" spc="-5" dirty="0">
                <a:latin typeface="Times New Roman"/>
                <a:cs typeface="Times New Roman"/>
              </a:rPr>
              <a:t>Cara kita </a:t>
            </a:r>
            <a:r>
              <a:rPr sz="1100" dirty="0">
                <a:latin typeface="Times New Roman"/>
                <a:cs typeface="Times New Roman"/>
              </a:rPr>
              <a:t>untuk </a:t>
            </a:r>
            <a:r>
              <a:rPr sz="1100" spc="-5" dirty="0">
                <a:latin typeface="Times New Roman"/>
                <a:cs typeface="Times New Roman"/>
              </a:rPr>
              <a:t>mengakses hardhat </a:t>
            </a:r>
            <a:r>
              <a:rPr sz="1100" dirty="0">
                <a:latin typeface="Times New Roman"/>
                <a:cs typeface="Times New Roman"/>
              </a:rPr>
              <a:t>consol </a:t>
            </a:r>
            <a:r>
              <a:rPr sz="1100" spc="-5" dirty="0">
                <a:latin typeface="Times New Roman"/>
                <a:cs typeface="Times New Roman"/>
              </a:rPr>
              <a:t>tersebut </a:t>
            </a:r>
            <a:r>
              <a:rPr sz="1100" dirty="0">
                <a:latin typeface="Times New Roman"/>
                <a:cs typeface="Times New Roman"/>
              </a:rPr>
              <a:t>adalah </a:t>
            </a:r>
            <a:r>
              <a:rPr sz="1100" spc="-5" dirty="0">
                <a:latin typeface="Times New Roman"/>
                <a:cs typeface="Times New Roman"/>
              </a:rPr>
              <a:t>dengan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menggunakan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perintah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yarn</a:t>
            </a:r>
            <a:r>
              <a:rPr sz="1100" i="1" spc="1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hardhat</a:t>
            </a:r>
            <a:r>
              <a:rPr sz="1100" i="1" spc="10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console</a:t>
            </a:r>
            <a:r>
              <a:rPr sz="1100" i="1" spc="5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--network</a:t>
            </a:r>
            <a:r>
              <a:rPr sz="1100" i="1" spc="10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{network</a:t>
            </a:r>
            <a:r>
              <a:rPr sz="1100" i="1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names}</a:t>
            </a:r>
            <a:r>
              <a:rPr sz="1100" i="1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yang</a:t>
            </a:r>
            <a:r>
              <a:rPr sz="1100" dirty="0">
                <a:latin typeface="Times New Roman"/>
                <a:cs typeface="Times New Roman"/>
              </a:rPr>
              <a:t> akan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memasukkan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dalam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shell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hardhat.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Dalam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shell</a:t>
            </a:r>
            <a:r>
              <a:rPr sz="1100" dirty="0">
                <a:latin typeface="Times New Roman"/>
                <a:cs typeface="Times New Roman"/>
              </a:rPr>
              <a:t> hardhat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ini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dalam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memanggil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fungsi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apapun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dari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project kita,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digunakan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untuk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testing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apakah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suatu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fungsi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berjalan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edngan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benar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tanpa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menjalan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harus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menjalankan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seluruh </a:t>
            </a:r>
            <a:r>
              <a:rPr sz="1100" spc="-5" dirty="0">
                <a:latin typeface="Times New Roman"/>
                <a:cs typeface="Times New Roman"/>
              </a:rPr>
              <a:t>file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.js.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latin typeface="Times New Roman"/>
                <a:cs typeface="Times New Roman"/>
              </a:rPr>
              <a:t>5.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Test-Deploy.js </a:t>
            </a:r>
            <a:r>
              <a:rPr sz="1100" dirty="0">
                <a:latin typeface="Times New Roman"/>
                <a:cs typeface="Times New Roman"/>
              </a:rPr>
              <a:t>dan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gasReporter</a:t>
            </a:r>
            <a:endParaRPr sz="1100">
              <a:latin typeface="Times New Roman"/>
              <a:cs typeface="Times New Roman"/>
            </a:endParaRPr>
          </a:p>
          <a:p>
            <a:pPr marL="241300" marR="5080" algn="just">
              <a:lnSpc>
                <a:spcPts val="1370"/>
              </a:lnSpc>
              <a:spcBef>
                <a:spcPts val="20"/>
              </a:spcBef>
            </a:pPr>
            <a:r>
              <a:rPr sz="1100" dirty="0">
                <a:latin typeface="Times New Roman"/>
                <a:cs typeface="Times New Roman"/>
              </a:rPr>
              <a:t>Untuk </a:t>
            </a:r>
            <a:r>
              <a:rPr sz="1100" spc="-5" dirty="0">
                <a:latin typeface="Times New Roman"/>
                <a:cs typeface="Times New Roman"/>
              </a:rPr>
              <a:t>meningkatkan keamanan dari smart contract kita, kita akan membuat </a:t>
            </a:r>
            <a:r>
              <a:rPr sz="1100" dirty="0">
                <a:latin typeface="Times New Roman"/>
                <a:cs typeface="Times New Roman"/>
              </a:rPr>
              <a:t>test-deploy.js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pada </a:t>
            </a:r>
            <a:r>
              <a:rPr sz="1100" spc="-5" dirty="0">
                <a:latin typeface="Times New Roman"/>
                <a:cs typeface="Times New Roman"/>
              </a:rPr>
              <a:t>folder test yang akan menggantikan sample-test.js. file test ini </a:t>
            </a:r>
            <a:r>
              <a:rPr sz="1100" dirty="0">
                <a:latin typeface="Times New Roman"/>
                <a:cs typeface="Times New Roman"/>
              </a:rPr>
              <a:t>berguna </a:t>
            </a:r>
            <a:r>
              <a:rPr sz="1100" spc="-5" dirty="0">
                <a:latin typeface="Times New Roman"/>
                <a:cs typeface="Times New Roman"/>
              </a:rPr>
              <a:t>untuk kita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melakukan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testing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pada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contract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agar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setiap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fungsi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berjalan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dengan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benar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saat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endParaRPr sz="1100">
              <a:latin typeface="Times New Roman"/>
              <a:cs typeface="Times New Roman"/>
            </a:endParaRPr>
          </a:p>
          <a:p>
            <a:pPr marL="241300" marR="5715" algn="just">
              <a:lnSpc>
                <a:spcPts val="1360"/>
              </a:lnSpc>
            </a:pPr>
            <a:r>
              <a:rPr sz="1100" spc="-5" dirty="0">
                <a:latin typeface="Times New Roman"/>
                <a:cs typeface="Times New Roman"/>
              </a:rPr>
              <a:t>mempublish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kode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ke</a:t>
            </a:r>
            <a:r>
              <a:rPr sz="1100" spc="-5" dirty="0">
                <a:latin typeface="Times New Roman"/>
                <a:cs typeface="Times New Roman"/>
              </a:rPr>
              <a:t> publik.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Dalam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file</a:t>
            </a:r>
            <a:r>
              <a:rPr sz="1100" dirty="0">
                <a:latin typeface="Times New Roman"/>
                <a:cs typeface="Times New Roman"/>
              </a:rPr>
              <a:t> test-deploy.js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akan</a:t>
            </a:r>
            <a:r>
              <a:rPr sz="1100" dirty="0">
                <a:latin typeface="Times New Roman"/>
                <a:cs typeface="Times New Roman"/>
              </a:rPr>
              <a:t> isi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dengan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kumpulan kode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berikut: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6416" y="7308468"/>
            <a:ext cx="5769610" cy="230505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3810" rIns="0" bIns="0" rtlCol="0">
            <a:spAutoFit/>
          </a:bodyPr>
          <a:lstStyle/>
          <a:p>
            <a:pPr marL="17780" marR="2221865">
              <a:lnSpc>
                <a:spcPts val="1639"/>
              </a:lnSpc>
              <a:spcBef>
                <a:spcPts val="30"/>
              </a:spcBef>
            </a:pP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200" spc="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r>
              <a:rPr sz="12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ethers</a:t>
            </a:r>
            <a:r>
              <a:rPr sz="1200" spc="10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12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2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CDCAA"/>
                </a:solidFill>
                <a:latin typeface="Consolas"/>
                <a:cs typeface="Consolas"/>
              </a:rPr>
              <a:t>require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"hardhat"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) </a:t>
            </a:r>
            <a:r>
              <a:rPr sz="12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2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r>
              <a:rPr sz="12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expect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12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assert</a:t>
            </a:r>
            <a:r>
              <a:rPr sz="1200" spc="-2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12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2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CDCAA"/>
                </a:solidFill>
                <a:latin typeface="Consolas"/>
                <a:cs typeface="Consolas"/>
              </a:rPr>
              <a:t>require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"chai"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Consolas"/>
              <a:cs typeface="Consolas"/>
            </a:endParaRPr>
          </a:p>
          <a:p>
            <a:pPr marL="17780" marR="2473960">
              <a:lnSpc>
                <a:spcPct val="114999"/>
              </a:lnSpc>
            </a:pP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// describe("SimpleStorage", () =&gt; {}) </a:t>
            </a:r>
            <a:r>
              <a:rPr sz="1200" spc="-6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describe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CE9178"/>
                </a:solidFill>
                <a:latin typeface="Consolas"/>
                <a:cs typeface="Consolas"/>
              </a:rPr>
              <a:t>"SimpleStorage"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12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1200" spc="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12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18542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12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let</a:t>
            </a:r>
            <a:r>
              <a:rPr sz="12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simpleStorageFactory</a:t>
            </a:r>
            <a:endParaRPr sz="1200">
              <a:latin typeface="Consolas"/>
              <a:cs typeface="Consolas"/>
            </a:endParaRPr>
          </a:p>
          <a:p>
            <a:pPr marL="18542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12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let</a:t>
            </a:r>
            <a:r>
              <a:rPr sz="12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simpleStorage</a:t>
            </a:r>
            <a:endParaRPr sz="1200">
              <a:latin typeface="Consolas"/>
              <a:cs typeface="Consolas"/>
            </a:endParaRPr>
          </a:p>
          <a:p>
            <a:pPr marL="185420" marR="2306320">
              <a:lnSpc>
                <a:spcPts val="1660"/>
              </a:lnSpc>
              <a:spcBef>
                <a:spcPts val="75"/>
              </a:spcBef>
            </a:pP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200" spc="-5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simpleStorageFactory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12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simpleStorage </a:t>
            </a:r>
            <a:r>
              <a:rPr sz="1200" spc="-64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beforeEach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559CD5"/>
                </a:solidFill>
                <a:latin typeface="Consolas"/>
                <a:cs typeface="Consolas"/>
              </a:rPr>
              <a:t>async </a:t>
            </a: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function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simpleStorageFactory</a:t>
            </a:r>
            <a:r>
              <a:rPr sz="1200" spc="-5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2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585C0"/>
                </a:solidFill>
                <a:latin typeface="Consolas"/>
                <a:cs typeface="Consolas"/>
              </a:rPr>
              <a:t>await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215"/>
              </a:spcBef>
            </a:pPr>
            <a:r>
              <a:rPr sz="1200" spc="-5" dirty="0">
                <a:solidFill>
                  <a:srgbClr val="9CDCFD"/>
                </a:solidFill>
                <a:latin typeface="Consolas"/>
                <a:cs typeface="Consolas"/>
              </a:rPr>
              <a:t>ethers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getContractFactory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CE9178"/>
                </a:solidFill>
                <a:latin typeface="Consolas"/>
                <a:cs typeface="Consolas"/>
              </a:rPr>
              <a:t>"SimpleStorage"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16" y="914348"/>
            <a:ext cx="5769610" cy="8594090"/>
          </a:xfrm>
          <a:custGeom>
            <a:avLst/>
            <a:gdLst/>
            <a:ahLst/>
            <a:cxnLst/>
            <a:rect l="l" t="t" r="r" b="b"/>
            <a:pathLst>
              <a:path w="5769609" h="8594090">
                <a:moveTo>
                  <a:pt x="5769229" y="8174545"/>
                </a:moveTo>
                <a:lnTo>
                  <a:pt x="0" y="8174545"/>
                </a:lnTo>
                <a:lnTo>
                  <a:pt x="0" y="8383270"/>
                </a:lnTo>
                <a:lnTo>
                  <a:pt x="0" y="8593582"/>
                </a:lnTo>
                <a:lnTo>
                  <a:pt x="5769229" y="8593582"/>
                </a:lnTo>
                <a:lnTo>
                  <a:pt x="5769229" y="8383321"/>
                </a:lnTo>
                <a:lnTo>
                  <a:pt x="5769229" y="8174545"/>
                </a:lnTo>
                <a:close/>
              </a:path>
              <a:path w="5769609" h="8594090">
                <a:moveTo>
                  <a:pt x="5769229" y="6916928"/>
                </a:moveTo>
                <a:lnTo>
                  <a:pt x="0" y="6916928"/>
                </a:lnTo>
                <a:lnTo>
                  <a:pt x="0" y="7126021"/>
                </a:lnTo>
                <a:lnTo>
                  <a:pt x="0" y="7336333"/>
                </a:lnTo>
                <a:lnTo>
                  <a:pt x="0" y="7545121"/>
                </a:lnTo>
                <a:lnTo>
                  <a:pt x="0" y="7755433"/>
                </a:lnTo>
                <a:lnTo>
                  <a:pt x="0" y="7964221"/>
                </a:lnTo>
                <a:lnTo>
                  <a:pt x="0" y="8174533"/>
                </a:lnTo>
                <a:lnTo>
                  <a:pt x="5769229" y="8174533"/>
                </a:lnTo>
                <a:lnTo>
                  <a:pt x="5769229" y="7126021"/>
                </a:lnTo>
                <a:lnTo>
                  <a:pt x="5769229" y="6916928"/>
                </a:lnTo>
                <a:close/>
              </a:path>
              <a:path w="5769609" h="8594090">
                <a:moveTo>
                  <a:pt x="5769229" y="2934398"/>
                </a:moveTo>
                <a:lnTo>
                  <a:pt x="0" y="2934398"/>
                </a:lnTo>
                <a:lnTo>
                  <a:pt x="0" y="3144697"/>
                </a:lnTo>
                <a:lnTo>
                  <a:pt x="0" y="3144710"/>
                </a:lnTo>
                <a:lnTo>
                  <a:pt x="0" y="6916852"/>
                </a:lnTo>
                <a:lnTo>
                  <a:pt x="5769229" y="6916852"/>
                </a:lnTo>
                <a:lnTo>
                  <a:pt x="5769229" y="3144697"/>
                </a:lnTo>
                <a:lnTo>
                  <a:pt x="5769229" y="2934398"/>
                </a:lnTo>
                <a:close/>
              </a:path>
              <a:path w="5769609" h="8594090">
                <a:moveTo>
                  <a:pt x="5769229" y="2515298"/>
                </a:moveTo>
                <a:lnTo>
                  <a:pt x="0" y="2515298"/>
                </a:lnTo>
                <a:lnTo>
                  <a:pt x="0" y="2725597"/>
                </a:lnTo>
                <a:lnTo>
                  <a:pt x="0" y="2934385"/>
                </a:lnTo>
                <a:lnTo>
                  <a:pt x="5769229" y="2934385"/>
                </a:lnTo>
                <a:lnTo>
                  <a:pt x="5769229" y="2725597"/>
                </a:lnTo>
                <a:lnTo>
                  <a:pt x="5769229" y="2515298"/>
                </a:lnTo>
                <a:close/>
              </a:path>
              <a:path w="5769609" h="8594090">
                <a:moveTo>
                  <a:pt x="5769229" y="2306193"/>
                </a:moveTo>
                <a:lnTo>
                  <a:pt x="0" y="2306193"/>
                </a:lnTo>
                <a:lnTo>
                  <a:pt x="0" y="2515285"/>
                </a:lnTo>
                <a:lnTo>
                  <a:pt x="5769229" y="2515285"/>
                </a:lnTo>
                <a:lnTo>
                  <a:pt x="5769229" y="2306193"/>
                </a:lnTo>
                <a:close/>
              </a:path>
              <a:path w="5769609" h="8594090">
                <a:moveTo>
                  <a:pt x="5769229" y="0"/>
                </a:moveTo>
                <a:lnTo>
                  <a:pt x="0" y="0"/>
                </a:lnTo>
                <a:lnTo>
                  <a:pt x="0" y="210616"/>
                </a:lnTo>
                <a:lnTo>
                  <a:pt x="0" y="419404"/>
                </a:lnTo>
                <a:lnTo>
                  <a:pt x="0" y="2306116"/>
                </a:lnTo>
                <a:lnTo>
                  <a:pt x="5769229" y="2306116"/>
                </a:lnTo>
                <a:lnTo>
                  <a:pt x="5769229" y="210616"/>
                </a:lnTo>
                <a:lnTo>
                  <a:pt x="5769229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892809"/>
            <a:ext cx="5726430" cy="861885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47980">
              <a:lnSpc>
                <a:spcPct val="100000"/>
              </a:lnSpc>
              <a:spcBef>
                <a:spcPts val="315"/>
              </a:spcBef>
            </a:pP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simpleStorage</a:t>
            </a:r>
            <a:r>
              <a:rPr sz="1200" spc="-3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2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585C0"/>
                </a:solidFill>
                <a:latin typeface="Consolas"/>
                <a:cs typeface="Consolas"/>
              </a:rPr>
              <a:t>await</a:t>
            </a:r>
            <a:r>
              <a:rPr sz="1200" spc="-2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simpleStorageFactory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DCDCAA"/>
                </a:solidFill>
                <a:latin typeface="Consolas"/>
                <a:cs typeface="Consolas"/>
              </a:rPr>
              <a:t>deploy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endParaRPr sz="1200">
              <a:latin typeface="Consolas"/>
              <a:cs typeface="Consolas"/>
            </a:endParaRPr>
          </a:p>
          <a:p>
            <a:pPr marL="18034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})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Consolas"/>
              <a:cs typeface="Consolas"/>
            </a:endParaRPr>
          </a:p>
          <a:p>
            <a:pPr marL="347980" marR="5080" indent="-167640">
              <a:lnSpc>
                <a:spcPct val="114199"/>
              </a:lnSpc>
            </a:pP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it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CE9178"/>
                </a:solidFill>
                <a:latin typeface="Consolas"/>
                <a:cs typeface="Consolas"/>
              </a:rPr>
              <a:t>"Should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start with a favorite number of </a:t>
            </a:r>
            <a:r>
              <a:rPr sz="1200" spc="-5" dirty="0">
                <a:solidFill>
                  <a:srgbClr val="CE9178"/>
                </a:solidFill>
                <a:latin typeface="Consolas"/>
                <a:cs typeface="Consolas"/>
              </a:rPr>
              <a:t>0"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async function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() { </a:t>
            </a:r>
            <a:r>
              <a:rPr sz="1200" spc="-6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2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currentValue</a:t>
            </a:r>
            <a:r>
              <a:rPr sz="1200" spc="-5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585C0"/>
                </a:solidFill>
                <a:latin typeface="Consolas"/>
                <a:cs typeface="Consolas"/>
              </a:rPr>
              <a:t>await</a:t>
            </a:r>
            <a:r>
              <a:rPr sz="1200" spc="-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simpleStorage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DCDCAA"/>
                </a:solidFill>
                <a:latin typeface="Consolas"/>
                <a:cs typeface="Consolas"/>
              </a:rPr>
              <a:t>retrieve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  <a:spcBef>
                <a:spcPts val="219"/>
              </a:spcBef>
            </a:pP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20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expectedValue</a:t>
            </a:r>
            <a:r>
              <a:rPr sz="1200" spc="-30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2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"0"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  <a:spcBef>
                <a:spcPts val="200"/>
              </a:spcBef>
            </a:pP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12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assert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  <a:spcBef>
                <a:spcPts val="219"/>
              </a:spcBef>
            </a:pP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12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expect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  <a:spcBef>
                <a:spcPts val="200"/>
              </a:spcBef>
            </a:pPr>
            <a:r>
              <a:rPr sz="1200" spc="-5" dirty="0">
                <a:solidFill>
                  <a:srgbClr val="9CDCFD"/>
                </a:solidFill>
                <a:latin typeface="Consolas"/>
                <a:cs typeface="Consolas"/>
              </a:rPr>
              <a:t>assert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equal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4FC1FF"/>
                </a:solidFill>
                <a:latin typeface="Consolas"/>
                <a:cs typeface="Consolas"/>
              </a:rPr>
              <a:t>currentValue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toString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(),</a:t>
            </a:r>
            <a:r>
              <a:rPr sz="1200" spc="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expectedValue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  <a:spcBef>
                <a:spcPts val="219"/>
              </a:spcBef>
            </a:pP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1200" spc="-6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expect(currentValue.toString()).to.equal(expectedValue)</a:t>
            </a:r>
            <a:endParaRPr sz="1200">
              <a:latin typeface="Consolas"/>
              <a:cs typeface="Consolas"/>
            </a:endParaRPr>
          </a:p>
          <a:p>
            <a:pPr marL="180340">
              <a:lnSpc>
                <a:spcPct val="100000"/>
              </a:lnSpc>
              <a:spcBef>
                <a:spcPts val="200"/>
              </a:spcBef>
            </a:pP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})</a:t>
            </a:r>
            <a:endParaRPr sz="1200">
              <a:latin typeface="Consolas"/>
              <a:cs typeface="Consolas"/>
            </a:endParaRPr>
          </a:p>
          <a:p>
            <a:pPr marL="347980" marR="675640" indent="-167640">
              <a:lnSpc>
                <a:spcPct val="114199"/>
              </a:lnSpc>
              <a:spcBef>
                <a:spcPts val="15"/>
              </a:spcBef>
            </a:pP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it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CE9178"/>
                </a:solidFill>
                <a:latin typeface="Consolas"/>
                <a:cs typeface="Consolas"/>
              </a:rPr>
              <a:t>"Should</a:t>
            </a:r>
            <a:r>
              <a:rPr sz="120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update</a:t>
            </a:r>
            <a:r>
              <a:rPr sz="1200" spc="-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when</a:t>
            </a:r>
            <a:r>
              <a:rPr sz="1200" spc="-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we</a:t>
            </a:r>
            <a:r>
              <a:rPr sz="1200" spc="-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call</a:t>
            </a:r>
            <a:r>
              <a:rPr sz="120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store"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async</a:t>
            </a:r>
            <a:r>
              <a:rPr sz="1200" spc="-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1200" spc="-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200" spc="-6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200" spc="-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expectedValue</a:t>
            </a:r>
            <a:r>
              <a:rPr sz="1200" spc="-5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"7"</a:t>
            </a:r>
            <a:endParaRPr sz="1200">
              <a:latin typeface="Consolas"/>
              <a:cs typeface="Consolas"/>
            </a:endParaRPr>
          </a:p>
          <a:p>
            <a:pPr marL="12700" marR="2604135" indent="335280">
              <a:lnSpc>
                <a:spcPct val="114199"/>
              </a:lnSpc>
              <a:spcBef>
                <a:spcPts val="15"/>
              </a:spcBef>
            </a:pP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200" spc="-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transactionResponse</a:t>
            </a:r>
            <a:r>
              <a:rPr sz="1200" spc="-35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2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585C0"/>
                </a:solidFill>
                <a:latin typeface="Consolas"/>
                <a:cs typeface="Consolas"/>
              </a:rPr>
              <a:t>await </a:t>
            </a:r>
            <a:r>
              <a:rPr sz="1200" spc="-64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9CDCFD"/>
                </a:solidFill>
                <a:latin typeface="Consolas"/>
                <a:cs typeface="Consolas"/>
              </a:rPr>
              <a:t>simpleStorage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store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4FC1FF"/>
                </a:solidFill>
                <a:latin typeface="Consolas"/>
                <a:cs typeface="Consolas"/>
              </a:rPr>
              <a:t>expectedValue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C585C0"/>
                </a:solidFill>
                <a:latin typeface="Consolas"/>
                <a:cs typeface="Consolas"/>
              </a:rPr>
              <a:t>await</a:t>
            </a:r>
            <a:r>
              <a:rPr sz="1200" spc="-6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transactionResponse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DCDCAA"/>
                </a:solidFill>
                <a:latin typeface="Consolas"/>
                <a:cs typeface="Consolas"/>
              </a:rPr>
              <a:t>wait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Consolas"/>
              <a:cs typeface="Consolas"/>
            </a:endParaRPr>
          </a:p>
          <a:p>
            <a:pPr marL="347980" marR="1010919">
              <a:lnSpc>
                <a:spcPct val="114199"/>
              </a:lnSpc>
            </a:pP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const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currentValue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200" dirty="0">
                <a:solidFill>
                  <a:srgbClr val="C585C0"/>
                </a:solidFill>
                <a:latin typeface="Consolas"/>
                <a:cs typeface="Consolas"/>
              </a:rPr>
              <a:t>await 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simpleStorage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DCDCAA"/>
                </a:solidFill>
                <a:latin typeface="Consolas"/>
                <a:cs typeface="Consolas"/>
              </a:rPr>
              <a:t>retrieve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() </a:t>
            </a:r>
            <a:r>
              <a:rPr sz="1200" spc="-6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9CDCFD"/>
                </a:solidFill>
                <a:latin typeface="Consolas"/>
                <a:cs typeface="Consolas"/>
              </a:rPr>
              <a:t>assert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equal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4FC1FF"/>
                </a:solidFill>
                <a:latin typeface="Consolas"/>
                <a:cs typeface="Consolas"/>
              </a:rPr>
              <a:t>currentValue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toString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(),</a:t>
            </a:r>
            <a:r>
              <a:rPr sz="1200" spc="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expectedValue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L="18034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})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onsolas"/>
              <a:cs typeface="Consola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12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Extra</a:t>
            </a:r>
            <a:r>
              <a:rPr sz="12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12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this</a:t>
            </a:r>
            <a:r>
              <a:rPr sz="12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is</a:t>
            </a:r>
            <a:r>
              <a:rPr sz="12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not</a:t>
            </a:r>
            <a:r>
              <a:rPr sz="12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in</a:t>
            </a:r>
            <a:r>
              <a:rPr sz="12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the</a:t>
            </a:r>
            <a:r>
              <a:rPr sz="12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video</a:t>
            </a:r>
            <a:endParaRPr sz="1200">
              <a:latin typeface="Consolas"/>
              <a:cs typeface="Consolas"/>
            </a:endParaRPr>
          </a:p>
          <a:p>
            <a:pPr marL="12700" marR="5080" indent="167640">
              <a:lnSpc>
                <a:spcPts val="1660"/>
              </a:lnSpc>
              <a:spcBef>
                <a:spcPts val="80"/>
              </a:spcBef>
            </a:pP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it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CE9178"/>
                </a:solidFill>
                <a:latin typeface="Consolas"/>
                <a:cs typeface="Consolas"/>
              </a:rPr>
              <a:t>"Should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work correctly with the people struct and </a:t>
            </a:r>
            <a:r>
              <a:rPr sz="1200" spc="-5" dirty="0">
                <a:solidFill>
                  <a:srgbClr val="CE9178"/>
                </a:solidFill>
                <a:latin typeface="Consolas"/>
                <a:cs typeface="Consolas"/>
              </a:rPr>
              <a:t>array"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async </a:t>
            </a:r>
            <a:r>
              <a:rPr sz="1200" spc="-6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1200" spc="-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() {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20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expectedPersonName</a:t>
            </a:r>
            <a:r>
              <a:rPr sz="1200" spc="-30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2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"Patrick"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  <a:spcBef>
                <a:spcPts val="219"/>
              </a:spcBef>
            </a:pP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20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expectedFavoriteNumber</a:t>
            </a:r>
            <a:r>
              <a:rPr sz="1200" spc="-30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2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"16"</a:t>
            </a:r>
            <a:endParaRPr sz="1200">
              <a:latin typeface="Consolas"/>
              <a:cs typeface="Consolas"/>
            </a:endParaRPr>
          </a:p>
          <a:p>
            <a:pPr marL="514984" marR="508000" indent="-167640">
              <a:lnSpc>
                <a:spcPts val="1660"/>
              </a:lnSpc>
              <a:spcBef>
                <a:spcPts val="75"/>
              </a:spcBef>
            </a:pP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2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transactionResponse</a:t>
            </a:r>
            <a:r>
              <a:rPr sz="1200" spc="-25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2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585C0"/>
                </a:solidFill>
                <a:latin typeface="Consolas"/>
                <a:cs typeface="Consolas"/>
              </a:rPr>
              <a:t>await</a:t>
            </a:r>
            <a:r>
              <a:rPr sz="1200" spc="-2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simpleStorage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DCDCAA"/>
                </a:solidFill>
                <a:latin typeface="Consolas"/>
                <a:cs typeface="Consolas"/>
              </a:rPr>
              <a:t>addPerson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 </a:t>
            </a:r>
            <a:r>
              <a:rPr sz="1200" spc="-6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expectedPersonName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514984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expectedFavoriteNumber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  <a:spcBef>
                <a:spcPts val="219"/>
              </a:spcBef>
            </a:pP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  <a:spcBef>
                <a:spcPts val="200"/>
              </a:spcBef>
            </a:pPr>
            <a:r>
              <a:rPr sz="1200" dirty="0">
                <a:solidFill>
                  <a:srgbClr val="C585C0"/>
                </a:solidFill>
                <a:latin typeface="Consolas"/>
                <a:cs typeface="Consolas"/>
              </a:rPr>
              <a:t>await</a:t>
            </a:r>
            <a:r>
              <a:rPr sz="1200" spc="-6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transactionResponse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DCDCAA"/>
                </a:solidFill>
                <a:latin typeface="Consolas"/>
                <a:cs typeface="Consolas"/>
              </a:rPr>
              <a:t>wait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  <a:spcBef>
                <a:spcPts val="219"/>
              </a:spcBef>
            </a:pP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200" spc="-1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r>
              <a:rPr sz="12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favoriteNumber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12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name</a:t>
            </a:r>
            <a:r>
              <a:rPr sz="1200" spc="-15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12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2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585C0"/>
                </a:solidFill>
                <a:latin typeface="Consolas"/>
                <a:cs typeface="Consolas"/>
              </a:rPr>
              <a:t>await</a:t>
            </a:r>
            <a:r>
              <a:rPr sz="1200" spc="-1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simpleStorage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DCDCAA"/>
                </a:solidFill>
                <a:latin typeface="Consolas"/>
                <a:cs typeface="Consolas"/>
              </a:rPr>
              <a:t>people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  <a:spcBef>
                <a:spcPts val="200"/>
              </a:spcBef>
            </a:pP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12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We</a:t>
            </a:r>
            <a:r>
              <a:rPr sz="12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could</a:t>
            </a:r>
            <a:r>
              <a:rPr sz="12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also</a:t>
            </a:r>
            <a:r>
              <a:rPr sz="12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do</a:t>
            </a:r>
            <a:r>
              <a:rPr sz="12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it</a:t>
            </a:r>
            <a:r>
              <a:rPr sz="12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like</a:t>
            </a:r>
            <a:r>
              <a:rPr sz="12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this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12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const</a:t>
            </a:r>
            <a:r>
              <a:rPr sz="12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person</a:t>
            </a:r>
            <a:r>
              <a:rPr sz="12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=</a:t>
            </a:r>
            <a:r>
              <a:rPr sz="12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await</a:t>
            </a:r>
            <a:r>
              <a:rPr sz="12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simpleStorage.people(0)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12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const</a:t>
            </a:r>
            <a:r>
              <a:rPr sz="12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favNumber</a:t>
            </a:r>
            <a:r>
              <a:rPr sz="12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=</a:t>
            </a:r>
            <a:r>
              <a:rPr sz="12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person.favoriteNumber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12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const</a:t>
            </a:r>
            <a:r>
              <a:rPr sz="12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pName</a:t>
            </a:r>
            <a:r>
              <a:rPr sz="12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=</a:t>
            </a:r>
            <a:r>
              <a:rPr sz="12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4"/>
                </a:solidFill>
                <a:latin typeface="Consolas"/>
                <a:cs typeface="Consolas"/>
              </a:rPr>
              <a:t>person.name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Consolas"/>
              <a:cs typeface="Consolas"/>
            </a:endParaRPr>
          </a:p>
          <a:p>
            <a:pPr marL="347980" marR="1010919">
              <a:lnSpc>
                <a:spcPct val="114199"/>
              </a:lnSpc>
            </a:pPr>
            <a:r>
              <a:rPr sz="1200" spc="-5" dirty="0">
                <a:solidFill>
                  <a:srgbClr val="9CDCFD"/>
                </a:solidFill>
                <a:latin typeface="Consolas"/>
                <a:cs typeface="Consolas"/>
              </a:rPr>
              <a:t>assert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equal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4FC1FF"/>
                </a:solidFill>
                <a:latin typeface="Consolas"/>
                <a:cs typeface="Consolas"/>
              </a:rPr>
              <a:t>name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expectedPersonName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) </a:t>
            </a:r>
            <a:r>
              <a:rPr sz="12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9CDCFD"/>
                </a:solidFill>
                <a:latin typeface="Consolas"/>
                <a:cs typeface="Consolas"/>
              </a:rPr>
              <a:t>assert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equal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4FC1FF"/>
                </a:solidFill>
                <a:latin typeface="Consolas"/>
                <a:cs typeface="Consolas"/>
              </a:rPr>
              <a:t>favoriteNumber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1200" spc="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expectedFavoriteNumber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L="180340">
              <a:lnSpc>
                <a:spcPct val="100000"/>
              </a:lnSpc>
              <a:spcBef>
                <a:spcPts val="219"/>
              </a:spcBef>
            </a:pP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})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})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16" y="9507931"/>
            <a:ext cx="5769610" cy="208915"/>
          </a:xfrm>
          <a:custGeom>
            <a:avLst/>
            <a:gdLst/>
            <a:ahLst/>
            <a:cxnLst/>
            <a:rect l="l" t="t" r="r" b="b"/>
            <a:pathLst>
              <a:path w="5769609" h="208915">
                <a:moveTo>
                  <a:pt x="5769229" y="0"/>
                </a:moveTo>
                <a:lnTo>
                  <a:pt x="0" y="0"/>
                </a:lnTo>
                <a:lnTo>
                  <a:pt x="0" y="208788"/>
                </a:lnTo>
                <a:lnTo>
                  <a:pt x="5769229" y="208788"/>
                </a:lnTo>
                <a:lnTo>
                  <a:pt x="5769229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7753" y="887983"/>
            <a:ext cx="5073650" cy="7137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3400"/>
              </a:lnSpc>
              <a:spcBef>
                <a:spcPts val="60"/>
              </a:spcBef>
            </a:pPr>
            <a:r>
              <a:rPr sz="1100" dirty="0">
                <a:latin typeface="Times New Roman"/>
                <a:cs typeface="Times New Roman"/>
              </a:rPr>
              <a:t>Kita </a:t>
            </a:r>
            <a:r>
              <a:rPr sz="1100" spc="-5" dirty="0">
                <a:latin typeface="Times New Roman"/>
                <a:cs typeface="Times New Roman"/>
              </a:rPr>
              <a:t>juga melakukan testing mengenai gas price dari fungsi yang kita pakai menggunakan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gas </a:t>
            </a:r>
            <a:r>
              <a:rPr sz="1100" dirty="0">
                <a:latin typeface="Times New Roman"/>
                <a:cs typeface="Times New Roman"/>
              </a:rPr>
              <a:t>reporter. Kita </a:t>
            </a:r>
            <a:r>
              <a:rPr sz="1100" spc="-5" dirty="0">
                <a:latin typeface="Times New Roman"/>
                <a:cs typeface="Times New Roman"/>
              </a:rPr>
              <a:t>akan menginstall gas reporter dengan perintah </a:t>
            </a:r>
            <a:r>
              <a:rPr sz="1100" i="1" dirty="0">
                <a:latin typeface="Times New Roman"/>
                <a:cs typeface="Times New Roman"/>
              </a:rPr>
              <a:t>yarn </a:t>
            </a:r>
            <a:r>
              <a:rPr sz="1100" i="1" spc="-5" dirty="0">
                <a:latin typeface="Times New Roman"/>
                <a:cs typeface="Times New Roman"/>
              </a:rPr>
              <a:t>add </a:t>
            </a:r>
            <a:r>
              <a:rPr sz="1100" i="1" dirty="0">
                <a:latin typeface="Times New Roman"/>
                <a:cs typeface="Times New Roman"/>
              </a:rPr>
              <a:t>hardhat-gas- </a:t>
            </a:r>
            <a:r>
              <a:rPr sz="1100" i="1" spc="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reporter </a:t>
            </a:r>
            <a:r>
              <a:rPr sz="1100" i="1" spc="-5" dirty="0">
                <a:latin typeface="Times New Roman"/>
                <a:cs typeface="Times New Roman"/>
              </a:rPr>
              <a:t>--dev 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5" dirty="0">
                <a:latin typeface="Times New Roman"/>
                <a:cs typeface="Times New Roman"/>
              </a:rPr>
              <a:t>kemudian setelah selesai kita akan mengimportnya </a:t>
            </a:r>
            <a:r>
              <a:rPr sz="1100" dirty="0">
                <a:latin typeface="Times New Roman"/>
                <a:cs typeface="Times New Roman"/>
              </a:rPr>
              <a:t>pada hardhat.config.js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 seperti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416" y="1710181"/>
            <a:ext cx="5769610" cy="20891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1778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40"/>
              </a:spcBef>
            </a:pP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require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CE9178"/>
                </a:solidFill>
                <a:latin typeface="Consolas"/>
                <a:cs typeface="Consolas"/>
              </a:rPr>
              <a:t>"hardhat-gas-reporter"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753" y="2066289"/>
            <a:ext cx="370712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Times New Roman"/>
                <a:cs typeface="Times New Roman"/>
              </a:rPr>
              <a:t>kita </a:t>
            </a:r>
            <a:r>
              <a:rPr sz="1100" dirty="0">
                <a:latin typeface="Times New Roman"/>
                <a:cs typeface="Times New Roman"/>
              </a:rPr>
              <a:t>juga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akan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menambahkan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export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ke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module.exports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seperti </a:t>
            </a:r>
            <a:r>
              <a:rPr sz="1100" dirty="0">
                <a:latin typeface="Times New Roman"/>
                <a:cs typeface="Times New Roman"/>
              </a:rPr>
              <a:t>ini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416" y="2367025"/>
            <a:ext cx="5769610" cy="146812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1841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gasReporter:</a:t>
            </a:r>
            <a:r>
              <a:rPr sz="1200" spc="-6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353060" marR="4066540">
              <a:lnSpc>
                <a:spcPct val="114199"/>
              </a:lnSpc>
              <a:spcBef>
                <a:spcPts val="10"/>
              </a:spcBef>
            </a:pP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enabled: </a:t>
            </a: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true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sz="12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currency:</a:t>
            </a:r>
            <a:r>
              <a:rPr sz="1200" spc="-10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"USD"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53060" marR="2976880">
              <a:lnSpc>
                <a:spcPct val="114399"/>
              </a:lnSpc>
              <a:spcBef>
                <a:spcPts val="10"/>
              </a:spcBef>
            </a:pP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outputFile:</a:t>
            </a:r>
            <a:r>
              <a:rPr sz="1200" spc="-10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"gas-report.txt"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sz="1200" spc="-6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noColors:</a:t>
            </a:r>
            <a:r>
              <a:rPr sz="12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true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coinmarketcap:</a:t>
            </a:r>
            <a:r>
              <a:rPr sz="1200" spc="-6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COINMARKETCAP_API_KEY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18542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},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7753" y="3808602"/>
            <a:ext cx="5072380" cy="7137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3299"/>
              </a:lnSpc>
              <a:spcBef>
                <a:spcPts val="60"/>
              </a:spcBef>
            </a:pPr>
            <a:r>
              <a:rPr sz="1100" dirty="0">
                <a:latin typeface="Times New Roman"/>
                <a:cs typeface="Times New Roman"/>
              </a:rPr>
              <a:t>Untuk </a:t>
            </a:r>
            <a:r>
              <a:rPr sz="1100" spc="-5" dirty="0">
                <a:latin typeface="Times New Roman"/>
                <a:cs typeface="Times New Roman"/>
              </a:rPr>
              <a:t>mendapatkan COINMARKETCAP_API_KEY kita akan melakukan </a:t>
            </a:r>
            <a:r>
              <a:rPr sz="1100" dirty="0">
                <a:latin typeface="Times New Roman"/>
                <a:cs typeface="Times New Roman"/>
              </a:rPr>
              <a:t>hal yang </a:t>
            </a:r>
            <a:r>
              <a:rPr sz="1100" spc="-5" dirty="0">
                <a:latin typeface="Times New Roman"/>
                <a:cs typeface="Times New Roman"/>
              </a:rPr>
              <a:t>sama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seperti </a:t>
            </a:r>
            <a:r>
              <a:rPr sz="1100" dirty="0">
                <a:latin typeface="Times New Roman"/>
                <a:cs typeface="Times New Roman"/>
              </a:rPr>
              <a:t>etherscan. Masuk </a:t>
            </a:r>
            <a:r>
              <a:rPr sz="1100" spc="-10" dirty="0">
                <a:latin typeface="Times New Roman"/>
                <a:cs typeface="Times New Roman"/>
              </a:rPr>
              <a:t>ke </a:t>
            </a:r>
            <a:r>
              <a:rPr sz="1100" dirty="0">
                <a:latin typeface="Times New Roman"/>
                <a:cs typeface="Times New Roman"/>
              </a:rPr>
              <a:t>website </a:t>
            </a:r>
            <a:r>
              <a:rPr sz="11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CoinMarketCap</a:t>
            </a:r>
            <a:r>
              <a:rPr sz="1100" spc="-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dan </a:t>
            </a:r>
            <a:r>
              <a:rPr sz="1100" spc="-5" dirty="0">
                <a:latin typeface="Times New Roman"/>
                <a:cs typeface="Times New Roman"/>
              </a:rPr>
              <a:t>registrasi akun baru, </a:t>
            </a:r>
            <a:r>
              <a:rPr sz="1100" dirty="0">
                <a:latin typeface="Times New Roman"/>
                <a:cs typeface="Times New Roman"/>
              </a:rPr>
              <a:t>setelah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selesai registrasi carilah API key </a:t>
            </a:r>
            <a:r>
              <a:rPr sz="1100" dirty="0">
                <a:latin typeface="Times New Roman"/>
                <a:cs typeface="Times New Roman"/>
              </a:rPr>
              <a:t>dari </a:t>
            </a:r>
            <a:r>
              <a:rPr sz="1100" spc="-5" dirty="0">
                <a:latin typeface="Times New Roman"/>
                <a:cs typeface="Times New Roman"/>
              </a:rPr>
              <a:t>akun kita </a:t>
            </a:r>
            <a:r>
              <a:rPr sz="1100" dirty="0">
                <a:latin typeface="Times New Roman"/>
                <a:cs typeface="Times New Roman"/>
              </a:rPr>
              <a:t>dan </a:t>
            </a:r>
            <a:r>
              <a:rPr sz="1100" spc="-5" dirty="0">
                <a:latin typeface="Times New Roman"/>
                <a:cs typeface="Times New Roman"/>
              </a:rPr>
              <a:t>kita dapat menambahkannya </a:t>
            </a:r>
            <a:r>
              <a:rPr sz="1100" spc="-10" dirty="0">
                <a:latin typeface="Times New Roman"/>
                <a:cs typeface="Times New Roman"/>
              </a:rPr>
              <a:t>ke </a:t>
            </a:r>
            <a:r>
              <a:rPr sz="1100" dirty="0">
                <a:latin typeface="Times New Roman"/>
                <a:cs typeface="Times New Roman"/>
              </a:rPr>
              <a:t>.env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file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 </a:t>
            </a:r>
            <a:r>
              <a:rPr sz="1100" dirty="0">
                <a:latin typeface="Times New Roman"/>
                <a:cs typeface="Times New Roman"/>
              </a:rPr>
              <a:t>dan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memanggilnya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pada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hardhat.config.js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menggunakan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kode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berikut: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6416" y="4630546"/>
            <a:ext cx="5769610" cy="20891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1841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2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ETHERSCAN_API_KEY</a:t>
            </a:r>
            <a:r>
              <a:rPr sz="1200" spc="-20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2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process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env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4FC1FF"/>
                </a:solidFill>
                <a:latin typeface="Consolas"/>
                <a:cs typeface="Consolas"/>
              </a:rPr>
              <a:t>ETHERSCAN_API_KEY</a:t>
            </a:r>
            <a:r>
              <a:rPr sz="1200" spc="-20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||</a:t>
            </a:r>
            <a:r>
              <a:rPr sz="12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""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753" y="4812918"/>
            <a:ext cx="5073650" cy="88773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340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terakhir untuk tambahan keamanan kit dapat menggunakan solidity </a:t>
            </a:r>
            <a:r>
              <a:rPr sz="1100" dirty="0">
                <a:latin typeface="Times New Roman"/>
                <a:cs typeface="Times New Roman"/>
              </a:rPr>
              <a:t>coverage. </a:t>
            </a:r>
            <a:r>
              <a:rPr sz="1100" spc="-5" dirty="0">
                <a:latin typeface="Times New Roman"/>
                <a:cs typeface="Times New Roman"/>
              </a:rPr>
              <a:t>Ini </a:t>
            </a:r>
            <a:r>
              <a:rPr sz="1100" dirty="0">
                <a:latin typeface="Times New Roman"/>
                <a:cs typeface="Times New Roman"/>
              </a:rPr>
              <a:t>adalah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module </a:t>
            </a:r>
            <a:r>
              <a:rPr sz="1100" dirty="0">
                <a:latin typeface="Times New Roman"/>
                <a:cs typeface="Times New Roman"/>
              </a:rPr>
              <a:t>yang </a:t>
            </a:r>
            <a:r>
              <a:rPr sz="1100" spc="-5" dirty="0">
                <a:latin typeface="Times New Roman"/>
                <a:cs typeface="Times New Roman"/>
              </a:rPr>
              <a:t>akan </a:t>
            </a:r>
            <a:r>
              <a:rPr sz="1100" dirty="0">
                <a:latin typeface="Times New Roman"/>
                <a:cs typeface="Times New Roman"/>
              </a:rPr>
              <a:t>melakukan scan </a:t>
            </a:r>
            <a:r>
              <a:rPr sz="1100" spc="-5" dirty="0">
                <a:latin typeface="Times New Roman"/>
                <a:cs typeface="Times New Roman"/>
              </a:rPr>
              <a:t>pada kode kita </a:t>
            </a:r>
            <a:r>
              <a:rPr sz="1100" dirty="0">
                <a:latin typeface="Times New Roman"/>
                <a:cs typeface="Times New Roman"/>
              </a:rPr>
              <a:t>dan </a:t>
            </a:r>
            <a:r>
              <a:rPr sz="1100" spc="-5" dirty="0">
                <a:latin typeface="Times New Roman"/>
                <a:cs typeface="Times New Roman"/>
              </a:rPr>
              <a:t>mencari kelemahan </a:t>
            </a:r>
            <a:r>
              <a:rPr sz="1100" dirty="0">
                <a:latin typeface="Times New Roman"/>
                <a:cs typeface="Times New Roman"/>
              </a:rPr>
              <a:t>dari </a:t>
            </a:r>
            <a:r>
              <a:rPr sz="1100" spc="-5" dirty="0">
                <a:latin typeface="Times New Roman"/>
                <a:cs typeface="Times New Roman"/>
              </a:rPr>
              <a:t>keamanan </a:t>
            </a:r>
            <a:r>
              <a:rPr sz="1100" dirty="0">
                <a:latin typeface="Times New Roman"/>
                <a:cs typeface="Times New Roman"/>
              </a:rPr>
              <a:t> dari </a:t>
            </a:r>
            <a:r>
              <a:rPr sz="1100" spc="-5" dirty="0">
                <a:latin typeface="Times New Roman"/>
                <a:cs typeface="Times New Roman"/>
              </a:rPr>
              <a:t>kode kita. </a:t>
            </a:r>
            <a:r>
              <a:rPr sz="1100" dirty="0">
                <a:latin typeface="Times New Roman"/>
                <a:cs typeface="Times New Roman"/>
              </a:rPr>
              <a:t>Kita </a:t>
            </a:r>
            <a:r>
              <a:rPr sz="1100" spc="-5" dirty="0">
                <a:latin typeface="Times New Roman"/>
                <a:cs typeface="Times New Roman"/>
              </a:rPr>
              <a:t>dapat menggunakan solidity coverage </a:t>
            </a:r>
            <a:r>
              <a:rPr sz="1100" dirty="0">
                <a:latin typeface="Times New Roman"/>
                <a:cs typeface="Times New Roman"/>
              </a:rPr>
              <a:t>dengan </a:t>
            </a:r>
            <a:r>
              <a:rPr sz="1100" spc="-5" dirty="0">
                <a:latin typeface="Times New Roman"/>
                <a:cs typeface="Times New Roman"/>
              </a:rPr>
              <a:t>menginstall nya </a:t>
            </a:r>
            <a:r>
              <a:rPr sz="1100" dirty="0">
                <a:latin typeface="Times New Roman"/>
                <a:cs typeface="Times New Roman"/>
              </a:rPr>
              <a:t>dengan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perintah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yarn</a:t>
            </a:r>
            <a:r>
              <a:rPr sz="1100" i="1" dirty="0">
                <a:latin typeface="Times New Roman"/>
                <a:cs typeface="Times New Roman"/>
              </a:rPr>
              <a:t> add</a:t>
            </a:r>
            <a:r>
              <a:rPr sz="1100" i="1" spc="5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--dev</a:t>
            </a:r>
            <a:r>
              <a:rPr sz="1100" i="1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solidity-coverage</a:t>
            </a:r>
            <a:r>
              <a:rPr sz="1100" i="1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menambahkan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importnya</a:t>
            </a:r>
            <a:r>
              <a:rPr sz="1100" dirty="0">
                <a:latin typeface="Times New Roman"/>
                <a:cs typeface="Times New Roman"/>
              </a:rPr>
              <a:t> pada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hardhat.config.js kita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seperti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6416" y="5807328"/>
            <a:ext cx="5769610" cy="21082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1841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45"/>
              </a:spcBef>
            </a:pP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require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CE9178"/>
                </a:solidFill>
                <a:latin typeface="Consolas"/>
                <a:cs typeface="Consolas"/>
              </a:rPr>
              <a:t>"solidity-coverage"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7753" y="5991224"/>
            <a:ext cx="5073650" cy="3676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55"/>
              </a:spcBef>
            </a:pP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dapat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melakukan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coverage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dengan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perintah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yarn</a:t>
            </a:r>
            <a:r>
              <a:rPr sz="1100" i="1" spc="8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hardhat</a:t>
            </a:r>
            <a:r>
              <a:rPr sz="1100" i="1" spc="9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coverage</a:t>
            </a:r>
            <a:r>
              <a:rPr sz="1100" i="1" spc="114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yang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kemudian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akan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memberikan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hasil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coverage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kode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dalam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file </a:t>
            </a:r>
            <a:r>
              <a:rPr sz="1100" spc="-5" dirty="0">
                <a:latin typeface="Times New Roman"/>
                <a:cs typeface="Times New Roman"/>
              </a:rPr>
              <a:t>baru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bernama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“coverage.json”.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1973</Words>
  <Application>Microsoft Office PowerPoint</Application>
  <PresentationFormat>Custom</PresentationFormat>
  <Paragraphs>178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Consolas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ARIYANTA TRIPUTRO</dc:creator>
  <cp:lastModifiedBy>MOHAMMAD DAFA DHIYAUL HAQ</cp:lastModifiedBy>
  <cp:revision>1</cp:revision>
  <dcterms:created xsi:type="dcterms:W3CDTF">2022-07-09T13:50:20Z</dcterms:created>
  <dcterms:modified xsi:type="dcterms:W3CDTF">2022-07-09T15:10:27Z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2022-07-09T00:00:00Z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2022-07-09T00:00:00Z</vt:filetime>
  </property>
</Properties>
</file>