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79" r:id="rId5"/>
    <p:sldId id="280" r:id="rId6"/>
    <p:sldId id="26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3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826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33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551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51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1957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20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14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53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04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617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466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97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4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315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6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86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98A4-DCD3-2252-CFA6-0B5FDECC2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56" y="1769540"/>
            <a:ext cx="11634107" cy="1828801"/>
          </a:xfrm>
        </p:spPr>
        <p:txBody>
          <a:bodyPr/>
          <a:lstStyle/>
          <a:p>
            <a:r>
              <a:rPr lang="en-US" dirty="0"/>
              <a:t>Lesson 8: HTML/</a:t>
            </a:r>
            <a:r>
              <a:rPr lang="en-US" dirty="0" err="1"/>
              <a:t>Javascript</a:t>
            </a:r>
            <a:r>
              <a:rPr lang="en-US" dirty="0"/>
              <a:t> Fund 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E9036-0F6B-13FA-C79D-14C483C9A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Reference: Patrick Collins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4607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2C9E-367C-456E-5CEB-C1BAF36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Introduction</a:t>
            </a:r>
            <a:br>
              <a:rPr lang="en-ID" sz="40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C92-ADAA-F3C0-D050-21821FF0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7" y="1199049"/>
            <a:ext cx="11208038" cy="4058751"/>
          </a:xfrm>
        </p:spPr>
        <p:txBody>
          <a:bodyPr>
            <a:noAutofit/>
          </a:bodyPr>
          <a:lstStyle/>
          <a:p>
            <a:pPr marL="450000" lvl="1" indent="0">
              <a:buNone/>
            </a:pPr>
            <a:r>
              <a:rPr lang="en-US" dirty="0"/>
              <a:t>In order for web3 to be approachable to the masses, we need to have user-friendly frontends and websites. There are a few challenges that full stack software engineers run into when approaching this problem in the blockchain space.</a:t>
            </a:r>
          </a:p>
          <a:p>
            <a:pPr marL="450000" lvl="1" indent="0">
              <a:buNone/>
            </a:pPr>
            <a:r>
              <a:rPr lang="en-US" dirty="0"/>
              <a:t>How do I connect </a:t>
            </a:r>
            <a:r>
              <a:rPr lang="en-US" dirty="0" err="1"/>
              <a:t>Metamask</a:t>
            </a:r>
            <a:r>
              <a:rPr lang="en-US" dirty="0"/>
              <a:t> to my UI? (Or </a:t>
            </a:r>
            <a:r>
              <a:rPr lang="en-US" dirty="0" err="1"/>
              <a:t>Walletconnect</a:t>
            </a:r>
            <a:r>
              <a:rPr lang="en-US" dirty="0"/>
              <a:t>, Phantom, etc.)</a:t>
            </a:r>
          </a:p>
          <a:p>
            <a:pPr marL="450000" lvl="1" indent="0">
              <a:buNone/>
            </a:pPr>
            <a:r>
              <a:rPr lang="en-US" dirty="0"/>
              <a:t>How do I execute a transaction with my smart contract from a website?</a:t>
            </a:r>
          </a:p>
          <a:p>
            <a:pPr marL="450000" lvl="1" indent="0">
              <a:buNone/>
            </a:pPr>
            <a:r>
              <a:rPr lang="en-US" dirty="0"/>
              <a:t>What are the tools the best of the best are doing?</a:t>
            </a:r>
          </a:p>
          <a:p>
            <a:pPr marL="450000" lvl="1" indent="0">
              <a:buNone/>
            </a:pPr>
            <a:r>
              <a:rPr lang="en-US" dirty="0"/>
              <a:t>So, in asking myself this problem and trying to figure out what to recommend to developers, I ended up looking at nearly ALL the most popular solutions. So in this article, we are going to:</a:t>
            </a:r>
          </a:p>
          <a:p>
            <a:pPr marL="450000" lvl="1" indent="0">
              <a:buNone/>
            </a:pPr>
            <a:r>
              <a:rPr lang="en-US" dirty="0"/>
              <a:t>Understand what is going on in the browser when we want to interact with or send a transaction to a blockchain.</a:t>
            </a:r>
          </a:p>
          <a:p>
            <a:pPr marL="450000" lvl="1" indent="0">
              <a:buNone/>
            </a:pPr>
            <a:r>
              <a:rPr lang="en-US" dirty="0"/>
              <a:t>We look at six of the most popular methods to connect to our web3 applications</a:t>
            </a:r>
          </a:p>
          <a:p>
            <a:pPr marL="450000" lvl="1" indent="0">
              <a:buNone/>
            </a:pPr>
            <a:r>
              <a:rPr lang="en-US" dirty="0"/>
              <a:t>Give code examples and show what all the biggest players in the space use, so you can use the same tools!</a:t>
            </a:r>
          </a:p>
          <a:p>
            <a:pPr marL="450000" lvl="1" indent="0">
              <a:buNone/>
            </a:pPr>
            <a:r>
              <a:rPr lang="en-US" dirty="0"/>
              <a:t>If you’d like to see what some professional frontends look like right now, you can take a look at the </a:t>
            </a:r>
            <a:r>
              <a:rPr lang="en-US" dirty="0" err="1"/>
              <a:t>Aave</a:t>
            </a:r>
            <a:r>
              <a:rPr lang="en-US" dirty="0"/>
              <a:t> or </a:t>
            </a:r>
            <a:r>
              <a:rPr lang="en-US" dirty="0" err="1"/>
              <a:t>Uniswap</a:t>
            </a:r>
            <a:r>
              <a:rPr lang="en-US" dirty="0"/>
              <a:t> website.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HTML to </a:t>
            </a:r>
            <a:r>
              <a:rPr lang="en-US" dirty="0" err="1"/>
              <a:t>Metamask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B9453-0DCB-6192-1B68-5323AFC1A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224" y="2721569"/>
            <a:ext cx="7897327" cy="2857899"/>
          </a:xfrm>
        </p:spPr>
      </p:pic>
    </p:spTree>
    <p:extLst>
      <p:ext uri="{BB962C8B-B14F-4D97-AF65-F5344CB8AC3E}">
        <p14:creationId xmlns:p14="http://schemas.microsoft.com/office/powerpoint/2010/main" val="22365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Sending a transaction from a Website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9095-F85F-DA53-C07F-0B37B4AC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recent update (Mobile v5.3.0), we added a feature that allows you to add one of several popular networks without having to input any details. </a:t>
            </a:r>
          </a:p>
          <a:p>
            <a:endParaRPr lang="en-US" dirty="0"/>
          </a:p>
          <a:p>
            <a:r>
              <a:rPr lang="en-US" dirty="0"/>
              <a:t>You can find this menu using the following steps:</a:t>
            </a:r>
          </a:p>
          <a:p>
            <a:pPr lvl="1"/>
            <a:r>
              <a:rPr lang="en-US" dirty="0"/>
              <a:t>Tap the hamburger icon in the top-left of the screen.</a:t>
            </a:r>
          </a:p>
          <a:p>
            <a:pPr lvl="1"/>
            <a:r>
              <a:rPr lang="en-US" dirty="0"/>
              <a:t>Go to 'Settings', and then to 'Networks'.</a:t>
            </a:r>
          </a:p>
          <a:p>
            <a:pPr lvl="1"/>
            <a:r>
              <a:rPr lang="en-US" dirty="0"/>
              <a:t>Tap the 'Add Network' button at the bottom of the screen.</a:t>
            </a:r>
          </a:p>
          <a:p>
            <a:pPr lvl="1"/>
            <a:r>
              <a:rPr lang="en-US" dirty="0"/>
              <a:t>You should now see a list of networks you can add under the 'Popular' tab. Tap one and follow the prompts to add it to </a:t>
            </a:r>
            <a:r>
              <a:rPr lang="en-US" dirty="0" err="1"/>
              <a:t>MetaMask</a:t>
            </a:r>
            <a:r>
              <a:rPr lang="en-US" dirty="0"/>
              <a:t>. All done!</a:t>
            </a:r>
          </a:p>
          <a:p>
            <a:r>
              <a:rPr lang="en-US" dirty="0"/>
              <a:t>This feature will also be added to Extension soon.</a:t>
            </a:r>
          </a:p>
        </p:txBody>
      </p:sp>
    </p:spTree>
    <p:extLst>
      <p:ext uri="{BB962C8B-B14F-4D97-AF65-F5344CB8AC3E}">
        <p14:creationId xmlns:p14="http://schemas.microsoft.com/office/powerpoint/2010/main" val="212035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Sending a transaction from a Website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CAE2B-2559-7DAE-86B4-808272B45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99" y="2416727"/>
            <a:ext cx="6649378" cy="3467584"/>
          </a:xfrm>
        </p:spPr>
      </p:pic>
    </p:spTree>
    <p:extLst>
      <p:ext uri="{BB962C8B-B14F-4D97-AF65-F5344CB8AC3E}">
        <p14:creationId xmlns:p14="http://schemas.microsoft.com/office/powerpoint/2010/main" val="123777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4165-942F-CEFA-4674-46A7C7A5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Resetting an Account in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Metamask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8BB3-8DBD-80A6-8E9E-DB959000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D" dirty="0" err="1"/>
              <a:t>MetaMask</a:t>
            </a:r>
            <a:r>
              <a:rPr lang="en-ID" dirty="0"/>
              <a:t> - RPC Error:</a:t>
            </a:r>
          </a:p>
          <a:p>
            <a:pPr marL="36900" indent="0">
              <a:buNone/>
            </a:pPr>
            <a:r>
              <a:rPr lang="en-ID" dirty="0"/>
              <a:t>[</a:t>
            </a:r>
            <a:r>
              <a:rPr lang="en-ID" dirty="0" err="1"/>
              <a:t>ethjs</a:t>
            </a:r>
            <a:r>
              <a:rPr lang="en-ID" dirty="0"/>
              <a:t>-query] while formatting </a:t>
            </a:r>
            <a:r>
              <a:rPr lang="en-ID" dirty="0" err="1"/>
              <a:t>ouputs</a:t>
            </a:r>
            <a:r>
              <a:rPr lang="en-ID" dirty="0"/>
              <a:t> from RPC '{"value":{"code":-32603,"data":{"code":-32000,"message":"Nonce too high. Expected nonce to be 2 but got 4. Note that transactions can't be queued when </a:t>
            </a:r>
            <a:r>
              <a:rPr lang="en-ID" dirty="0" err="1"/>
              <a:t>automining</a:t>
            </a:r>
            <a:r>
              <a:rPr lang="en-ID" dirty="0"/>
              <a:t>."}}}'</a:t>
            </a:r>
          </a:p>
        </p:txBody>
      </p:sp>
    </p:spTree>
    <p:extLst>
      <p:ext uri="{BB962C8B-B14F-4D97-AF65-F5344CB8AC3E}">
        <p14:creationId xmlns:p14="http://schemas.microsoft.com/office/powerpoint/2010/main" val="3157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B838-89A6-E998-7EE4-6B139E2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Listening for Events and Completed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F70A8-FA45-D3F8-D30B-F4C69AF9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46" y="1607682"/>
            <a:ext cx="5591955" cy="2295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95171-450C-1DA3-5219-7753C1AA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01" y="3548391"/>
            <a:ext cx="5249008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7F3D6-F553-40F3-93A2-4EB4827C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87" y="1607682"/>
            <a:ext cx="6030167" cy="19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CE164-E7E9-4BB4-4087-EE189F9F8960}"/>
              </a:ext>
            </a:extLst>
          </p:cNvPr>
          <p:cNvSpPr txBox="1"/>
          <p:nvPr/>
        </p:nvSpPr>
        <p:spPr>
          <a:xfrm>
            <a:off x="5675178" y="2408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bel" panose="02000506030000020004" pitchFamily="2" charset="0"/>
              </a:rPr>
              <a:t>→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D1D5A9-86FD-DFC8-E69C-CE2E37A3E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43" y="5004435"/>
            <a:ext cx="4777724" cy="18535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69690-5A53-31BF-00DD-047E304D021A}"/>
              </a:ext>
            </a:extLst>
          </p:cNvPr>
          <p:cNvSpPr txBox="1"/>
          <p:nvPr/>
        </p:nvSpPr>
        <p:spPr>
          <a:xfrm>
            <a:off x="9208164" y="46582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badi Extra Light" panose="020B0204020104020204" pitchFamily="34" charset="0"/>
              </a:rPr>
              <a:t>↓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51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663</TotalTime>
  <Words>417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 Extra Light</vt:lpstr>
      <vt:lpstr>Abel</vt:lpstr>
      <vt:lpstr>-apple-system</vt:lpstr>
      <vt:lpstr>Arial</vt:lpstr>
      <vt:lpstr>Century Gothic</vt:lpstr>
      <vt:lpstr>Wingdings 3</vt:lpstr>
      <vt:lpstr>Ion</vt:lpstr>
      <vt:lpstr>Lesson 8: HTML/Javascript Fund Me</vt:lpstr>
      <vt:lpstr>Introduction </vt:lpstr>
      <vt:lpstr>Connecting HTML to Metamask</vt:lpstr>
      <vt:lpstr>Sending a transaction from a Website</vt:lpstr>
      <vt:lpstr>Sending a transaction from a Website</vt:lpstr>
      <vt:lpstr>Resetting an Account in Metamask</vt:lpstr>
      <vt:lpstr>Listening for Events and Completed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7: Hardhat Fund Me</dc:title>
  <dc:creator>HANIF SHAFWAN MAHIB</dc:creator>
  <cp:lastModifiedBy>MOHAMMAD DAFA DHIYAUL HAQ</cp:lastModifiedBy>
  <cp:revision>5</cp:revision>
  <dcterms:created xsi:type="dcterms:W3CDTF">2022-07-09T02:09:08Z</dcterms:created>
  <dcterms:modified xsi:type="dcterms:W3CDTF">2022-07-09T15:12:12Z</dcterms:modified>
</cp:coreProperties>
</file>