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1"/>
  </p:notesMasterIdLst>
  <p:sldIdLst>
    <p:sldId id="325" r:id="rId3"/>
    <p:sldId id="369" r:id="rId4"/>
    <p:sldId id="408" r:id="rId5"/>
    <p:sldId id="406" r:id="rId6"/>
    <p:sldId id="405" r:id="rId7"/>
    <p:sldId id="370" r:id="rId8"/>
    <p:sldId id="371" r:id="rId9"/>
    <p:sldId id="373" r:id="rId10"/>
    <p:sldId id="374" r:id="rId11"/>
    <p:sldId id="375" r:id="rId12"/>
    <p:sldId id="376" r:id="rId13"/>
    <p:sldId id="377" r:id="rId14"/>
    <p:sldId id="407" r:id="rId15"/>
    <p:sldId id="378" r:id="rId16"/>
    <p:sldId id="380" r:id="rId17"/>
    <p:sldId id="397" r:id="rId18"/>
    <p:sldId id="401" r:id="rId19"/>
    <p:sldId id="400" r:id="rId20"/>
  </p:sldIdLst>
  <p:sldSz cx="12192000" cy="6858000"/>
  <p:notesSz cx="7315200" cy="96012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14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CE86C-40F2-499E-BC80-3AC6587B29E1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E5162DB-F548-4311-83A8-33C054C230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2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6629B0CC-33C9-40B1-A656-81F0B2CE6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7875" y="1200150"/>
            <a:ext cx="5759450" cy="3240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81DABF2F-D497-4E48-BE42-C8747DBCF8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00AA9B4B-D1D1-4FED-9C25-0E3D318C4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380E4-8F74-4C78-9377-F0FA191DFD6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2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A8FAB437-D8D1-48CF-A7AB-89B375C1C38C}" type="datetime1">
              <a:rPr lang="en-US" smtClean="0"/>
              <a:t>6/8/2022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1" y="6408741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71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BAB-D1D3-4C2D-8F92-B135D7360BF9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3B6C8-8C31-4F63-BA3F-6E6CA0016E25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72C567-C37B-4B30-B309-B5292E55EA1E}"/>
              </a:ext>
            </a:extLst>
          </p:cNvPr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980A3E-8241-4415-A57C-499DF5742735}"/>
              </a:ext>
            </a:extLst>
          </p:cNvPr>
          <p:cNvSpPr/>
          <p:nvPr/>
        </p:nvSpPr>
        <p:spPr>
          <a:xfrm>
            <a:off x="1543051" y="1344614"/>
            <a:ext cx="84667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DE7D56EC-BBC5-4BB1-9742-812EF7E2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0065BE-0657-4A47-90AD-C21C55E16B19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4FFB1558-76CE-4567-A5BF-DE4BB81F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87C4E1D-E61F-4225-A7BF-A8059934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1AE4B0-A8FA-439C-9456-8E05DF4EF0A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7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C2E1-4705-40EE-9675-A38051C9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7BB8AF-C16A-4836-A92D-61834B5F0BA5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FA71-5C19-4BC1-85FC-90698BBB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0DD9-B41A-4D9E-A9AB-21E5FD19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109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11DEFF-0B7C-4B8E-85F4-9069B0564F11}"/>
              </a:ext>
            </a:extLst>
          </p:cNvPr>
          <p:cNvSpPr/>
          <p:nvPr/>
        </p:nvSpPr>
        <p:spPr>
          <a:xfrm>
            <a:off x="3043767" y="0"/>
            <a:ext cx="9144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D250F-1EB3-4834-95F8-6553FD987698}"/>
              </a:ext>
            </a:extLst>
          </p:cNvPr>
          <p:cNvSpPr/>
          <p:nvPr/>
        </p:nvSpPr>
        <p:spPr bwMode="invGray">
          <a:xfrm>
            <a:off x="3048000" y="0"/>
            <a:ext cx="1016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8D2E8D-E6DE-4629-A967-033EBAF304FA}"/>
              </a:ext>
            </a:extLst>
          </p:cNvPr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EC9221-8596-4D2E-81ED-C2E6DDF96335}"/>
              </a:ext>
            </a:extLst>
          </p:cNvPr>
          <p:cNvSpPr/>
          <p:nvPr/>
        </p:nvSpPr>
        <p:spPr>
          <a:xfrm>
            <a:off x="3210984" y="2746375"/>
            <a:ext cx="8466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0D45F0B-37BF-4A03-8339-070392BF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7D2193-4505-4A75-99BB-880C6989A757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7A0827-EC3D-4B91-A5CB-34B7ED39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3861A7C-97CD-4DC5-96F3-B4CB3B3B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B52F14-B933-473E-99D0-A77FA665DCB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3881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B866-8BBD-4D8D-A769-277EC52B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3A18F4-33C3-445B-924C-31108C51719C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E26B-2528-4759-969A-FA87D11E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EC021-0955-4A0A-AC6F-37859203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DF2BCB-5D36-4CF3-AA50-24BA9BD8E68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9087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B439B-A848-4FA5-B449-9837C0CA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F7543A-E259-478F-9E0D-57BA40E442B7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BFEC3-C2D0-44D4-9B86-981A9BC9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2484F-69FC-497C-90AA-361FD88F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554AF5-ED8E-466D-AABB-9E89C942679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0076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6A969-F716-48DE-9299-D45E3CDB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FB012D-77A1-44B0-BB26-329BA1EE55C9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EAE07-55FC-4CE0-A2BC-0C261ABE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78BFE-18A8-4AE1-8CBE-C9736039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AD8AC6-84B8-468F-90DF-C6BA981469E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21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2F2E38-7BBB-4F23-8EC2-0ACA252AE184}"/>
              </a:ext>
            </a:extLst>
          </p:cNvPr>
          <p:cNvSpPr/>
          <p:nvPr/>
        </p:nvSpPr>
        <p:spPr>
          <a:xfrm>
            <a:off x="1352552" y="0"/>
            <a:ext cx="10839449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5306C3-7639-4347-AA5E-040F985E62B6}"/>
              </a:ext>
            </a:extLst>
          </p:cNvPr>
          <p:cNvSpPr/>
          <p:nvPr/>
        </p:nvSpPr>
        <p:spPr bwMode="invGray">
          <a:xfrm>
            <a:off x="1352551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57A9C84-790B-4142-A5B5-1E885C85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B7499E-3031-413E-B01E-B94970708CAA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6FC08D7-A68F-481F-BD88-4E0357BA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EB4F4CE-E96A-46B7-B431-D43E8977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85DB0C-66C2-425C-90B8-0F99E2CEB8E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50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A2A76-D7E2-4438-B70C-7C6FDB6B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EAB0C-2220-4D0E-A0DD-DB7FA0F742F4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B08D9-8029-446B-B90C-462F9955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74CC5-F871-4826-88A5-69096FFB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403E60-CA00-4F1D-AF43-A074BE21BFE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1478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D81EAFE-552C-4EA9-9CBD-557A7EBE2833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1" y="6408741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0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360A79-DFC4-488E-8C13-3CBC0D7BDF0D}"/>
              </a:ext>
            </a:extLst>
          </p:cNvPr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marL="0" marR="0" lvl="0" indent="-283464" algn="l" defTabSz="914400" rtl="0" eaLnBrk="1" fontAlgn="base" latinLnBrk="0" hangingPunct="1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rgbClr val="3891A7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3AB21C8-BDF8-4FC1-A082-4285882297D1}"/>
              </a:ext>
            </a:extLst>
          </p:cNvPr>
          <p:cNvSpPr/>
          <p:nvPr/>
        </p:nvSpPr>
        <p:spPr>
          <a:xfrm rot="19468671">
            <a:off x="529167" y="954089"/>
            <a:ext cx="9144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C636A00-EE31-4E96-AA57-42C2FD8C8F27}"/>
              </a:ext>
            </a:extLst>
          </p:cNvPr>
          <p:cNvSpPr/>
          <p:nvPr/>
        </p:nvSpPr>
        <p:spPr>
          <a:xfrm rot="2103354" flipH="1">
            <a:off x="6671734" y="936625"/>
            <a:ext cx="865717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4F72AAF-ED84-44EF-AD13-7AA527FA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416D63-31BF-4B94-B6C5-E20B2C63F515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BAB43DC-845C-4FE0-880F-EDDC8998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D79CD32-D334-4206-8C9C-F8D1EE8F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7D7610-DFB6-40AC-8AC2-D9B21D0535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4981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493E-F36E-4B76-9AFC-A8BA0F10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6C3AA4-67BE-44F7-809A-3582401494AF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E2B70-85E1-4B9C-A89A-AB74BEBB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B8C6-4984-4AC1-A91A-AE5E8F9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3399A3-BFAD-4FFE-9877-90584AAE173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96355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0ACC-7ECE-43A7-8CBA-5F22D4BA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172EEB-1769-4776-AD69-E7C1260563EB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June 8,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3BC4-308B-43F9-A8FB-3E3E0511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4546-E6C8-47B4-815E-89B9F0C7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E41E04-11C1-46B8-B2A8-C59A6672371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68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9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E828096-474A-4E25-8254-0136E5100EED}" type="datetime1">
              <a:rPr lang="en-US" smtClean="0"/>
              <a:t>6/8/2022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D13F97E-A331-47B3-92CD-2B70E8D53F41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27922BA-3637-4E92-8D0B-653231601052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27D1DAF-D0DA-4DB3-9155-8AA021C51934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257ABA-E854-40CA-9107-67D31CA224A1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F167142-6D08-4010-8A2A-CD62BE927DF1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2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1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9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2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478CC75-583F-4110-9C19-731467672443}" type="datetime1">
              <a:rPr lang="en-US" smtClean="0"/>
              <a:t>6/8/2022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41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D9DB4C9F-162C-41E2-B1E1-92892899D1A2}" type="datetime1">
              <a:rPr lang="en-US" smtClean="0"/>
              <a:t>6/8/2022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1" y="6408741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1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75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454790C6-A741-44DF-9E39-28056A4AD1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25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25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defRPr sz="1425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defRPr sz="1425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D3CFA434-B2B2-410D-B246-A53618500421}"/>
              </a:ext>
            </a:extLst>
          </p:cNvPr>
          <p:cNvSpPr/>
          <p:nvPr/>
        </p:nvSpPr>
        <p:spPr>
          <a:xfrm>
            <a:off x="-1087967" y="-815975"/>
            <a:ext cx="21844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3FC377-01AE-4B27-B768-55725E9DF73E}"/>
              </a:ext>
            </a:extLst>
          </p:cNvPr>
          <p:cNvSpPr/>
          <p:nvPr/>
        </p:nvSpPr>
        <p:spPr>
          <a:xfrm>
            <a:off x="224367" y="20639"/>
            <a:ext cx="2271184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967CC5E-718A-4DF8-B08E-29B95674C277}"/>
              </a:ext>
            </a:extLst>
          </p:cNvPr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04CCB-6F6F-469E-9A54-7EDB72AA003B}"/>
              </a:ext>
            </a:extLst>
          </p:cNvPr>
          <p:cNvSpPr/>
          <p:nvPr/>
        </p:nvSpPr>
        <p:spPr>
          <a:xfrm>
            <a:off x="1350434" y="0"/>
            <a:ext cx="108415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040D20C9-C5F3-45CA-B57B-73C5C20F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7" y="274638"/>
            <a:ext cx="9999133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913467" y="1447800"/>
            <a:ext cx="999913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474077ED-820D-4899-AF12-659CAFC44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rgbClr val="E7DEC9">
                    <a:shade val="50000"/>
                    <a:satMod val="200000"/>
                  </a:srgbClr>
                </a:solidFill>
                <a:latin typeface="Arial" charset="0"/>
                <a:cs typeface="Arial" charset="0"/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2C3BAD-9C27-4AAD-BC83-DE99130389B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6/8/2022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9573B7-ACB8-4DCD-90A5-116EED79F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rgbClr val="E7DEC9">
                    <a:shade val="50000"/>
                    <a:satMod val="200000"/>
                  </a:srgbClr>
                </a:solidFill>
                <a:effectLst/>
                <a:latin typeface="Arial" charset="0"/>
                <a:cs typeface="Arial" charset="0"/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Linux Operations and Administration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6E7E55A-D2E7-4C02-B3B1-708E2E5D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B9906B-7E55-4263-A20C-DB0041E5DEB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B81DF-FC74-4CB3-B8D4-58FBDB9CE03A}"/>
              </a:ext>
            </a:extLst>
          </p:cNvPr>
          <p:cNvSpPr/>
          <p:nvPr/>
        </p:nvSpPr>
        <p:spPr bwMode="invGray">
          <a:xfrm>
            <a:off x="1352551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20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42F6-49C0-4873-9627-FA9C67800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9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Object-Oriented Programming: Inheritance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EF423E80-B188-4D37-8FF7-1E821A903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1350" y="3565923"/>
            <a:ext cx="5829300" cy="900113"/>
          </a:xfrm>
        </p:spPr>
        <p:txBody>
          <a:bodyPr/>
          <a:lstStyle/>
          <a:p>
            <a:r>
              <a:rPr lang="en-US" altLang="en-US" dirty="0"/>
              <a:t>Java How to Program, </a:t>
            </a:r>
            <a:r>
              <a:rPr lang="en-US" altLang="en-US" dirty="0" smtClean="0"/>
              <a:t>11/e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9F7E3-2114-43A7-8E01-A5DA8962BE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61657" cy="25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Superclasses</a:t>
            </a:r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Subclasses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Fig. 9.3 shows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altLang="en-US" sz="2400" dirty="0">
                <a:solidFill>
                  <a:srgbClr val="000000"/>
                </a:solidFill>
              </a:rPr>
              <a:t> inheritance hierarchy. 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0000"/>
                </a:solidFill>
              </a:rPr>
              <a:t>A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</a:rPr>
              <a:t>is a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TwoDimensionalShape</a:t>
            </a:r>
            <a:r>
              <a:rPr lang="en-US" altLang="en-US" sz="1800" dirty="0">
                <a:solidFill>
                  <a:srgbClr val="000000"/>
                </a:solidFill>
              </a:rPr>
              <a:t> and </a:t>
            </a:r>
            <a:r>
              <a:rPr lang="en-US" altLang="en-US" sz="1800" i="1" dirty="0">
                <a:solidFill>
                  <a:srgbClr val="000000"/>
                </a:solidFill>
              </a:rPr>
              <a:t>is a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1800" dirty="0" err="1">
                <a:solidFill>
                  <a:srgbClr val="000000"/>
                </a:solidFill>
              </a:rPr>
              <a:t>A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Sphere</a:t>
            </a:r>
            <a:r>
              <a:rPr lang="en-US" altLang="en-US" sz="1800" i="1" dirty="0">
                <a:solidFill>
                  <a:srgbClr val="000000"/>
                </a:solidFill>
              </a:rPr>
              <a:t> is a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ThreeDimensionalShape</a:t>
            </a:r>
            <a:r>
              <a:rPr lang="en-US" altLang="en-US" sz="1800" dirty="0">
                <a:solidFill>
                  <a:srgbClr val="000000"/>
                </a:solidFill>
              </a:rPr>
              <a:t> and </a:t>
            </a:r>
            <a:r>
              <a:rPr lang="en-US" altLang="en-US" sz="1800" i="1" dirty="0">
                <a:solidFill>
                  <a:srgbClr val="000000"/>
                </a:solidFill>
              </a:rPr>
              <a:t>is a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altLang="en-US" sz="1800" dirty="0">
                <a:solidFill>
                  <a:srgbClr val="000000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8" y="2852057"/>
            <a:ext cx="8687963" cy="3277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Superclasses</a:t>
            </a:r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Subclasses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</a:rPr>
              <a:t>Objects </a:t>
            </a:r>
            <a:r>
              <a:rPr lang="en-US" altLang="en-US" sz="2800" dirty="0">
                <a:solidFill>
                  <a:srgbClr val="000000"/>
                </a:solidFill>
              </a:rPr>
              <a:t>of all classes that extend a common superclass can be treated as objects of that superclass.</a:t>
            </a:r>
          </a:p>
          <a:p>
            <a:r>
              <a:rPr lang="en-US" altLang="en-US" sz="2800" dirty="0" smtClean="0">
                <a:solidFill>
                  <a:srgbClr val="000000"/>
                </a:solidFill>
              </a:rPr>
              <a:t>Inheritance issues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A subclass can inherit methods that it does not need or should not have.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Even when a superclass method is appropriate for a subclass, that subclass often needs a customized version of the method.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The subclass can </a:t>
            </a:r>
            <a:r>
              <a:rPr lang="en-US" altLang="en-US" dirty="0">
                <a:solidFill>
                  <a:srgbClr val="0000FF"/>
                </a:solidFill>
              </a:rPr>
              <a:t>override</a:t>
            </a:r>
            <a:r>
              <a:rPr lang="en-US" altLang="en-US" dirty="0">
                <a:solidFill>
                  <a:srgbClr val="000000"/>
                </a:solidFill>
              </a:rPr>
              <a:t> (redefine) the superclass method with an appropriate implementation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rgbClr val="000000"/>
                </a:solidFill>
              </a:rPr>
              <a:t>A class’s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3600" dirty="0">
                <a:solidFill>
                  <a:srgbClr val="000000"/>
                </a:solidFill>
              </a:rPr>
              <a:t> </a:t>
            </a:r>
            <a:r>
              <a:rPr lang="en-US" altLang="en-US" sz="3600" dirty="0" smtClean="0">
                <a:solidFill>
                  <a:srgbClr val="000000"/>
                </a:solidFill>
              </a:rPr>
              <a:t>and </a:t>
            </a:r>
            <a:r>
              <a:rPr lang="en-US" alt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3600" dirty="0">
                <a:solidFill>
                  <a:srgbClr val="000000"/>
                </a:solidFill>
              </a:rPr>
              <a:t> members </a:t>
            </a:r>
            <a:r>
              <a:rPr lang="en-US" altLang="en-US" sz="3600" dirty="0">
                <a:solidFill>
                  <a:srgbClr val="000000"/>
                </a:solidFill>
              </a:rPr>
              <a:t>are accessible </a:t>
            </a:r>
            <a:r>
              <a:rPr lang="en-US" altLang="en-US" sz="3600" dirty="0" smtClean="0">
                <a:solidFill>
                  <a:srgbClr val="000000"/>
                </a:solidFill>
              </a:rPr>
              <a:t>to </a:t>
            </a:r>
            <a:r>
              <a:rPr lang="en-US" altLang="en-US" sz="3600" dirty="0" smtClean="0">
                <a:solidFill>
                  <a:srgbClr val="000000"/>
                </a:solidFill>
              </a:rPr>
              <a:t>the object and its</a:t>
            </a:r>
            <a:r>
              <a:rPr lang="en-US" altLang="en-US" sz="3600" dirty="0" smtClean="0">
                <a:solidFill>
                  <a:srgbClr val="000000"/>
                </a:solidFill>
              </a:rPr>
              <a:t> subclasses</a:t>
            </a:r>
            <a:r>
              <a:rPr lang="en-US" altLang="en-US" sz="36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solidFill>
                  <a:srgbClr val="000000"/>
                </a:solidFill>
              </a:rPr>
              <a:t>A </a:t>
            </a:r>
            <a:r>
              <a:rPr lang="en-US" altLang="en-US" sz="3600" dirty="0">
                <a:solidFill>
                  <a:srgbClr val="000000"/>
                </a:solidFill>
              </a:rPr>
              <a:t>class’s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3600" dirty="0">
                <a:solidFill>
                  <a:srgbClr val="000000"/>
                </a:solidFill>
              </a:rPr>
              <a:t> members are accessible only within the class itself</a:t>
            </a:r>
            <a:r>
              <a:rPr lang="en-US" altLang="en-US" sz="3600" dirty="0" smtClean="0">
                <a:solidFill>
                  <a:srgbClr val="000000"/>
                </a:solidFill>
              </a:rPr>
              <a:t>.</a:t>
            </a:r>
            <a:endParaRPr lang="en-US" altLang="en-US" sz="36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access is an intermediate level of access between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A superclass’s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3200" dirty="0">
                <a:solidFill>
                  <a:srgbClr val="000000"/>
                </a:solidFill>
              </a:rPr>
              <a:t> members can be accessed by members of that superclass, by members of its subclasses and by members of other classes in the </a:t>
            </a:r>
            <a:r>
              <a:rPr lang="en-US" altLang="en-US" sz="3200" i="1" dirty="0">
                <a:solidFill>
                  <a:srgbClr val="000000"/>
                </a:solidFill>
              </a:rPr>
              <a:t>same package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3200" dirty="0">
                <a:solidFill>
                  <a:srgbClr val="000000"/>
                </a:solidFill>
              </a:rPr>
              <a:t> members also have package access.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All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3200" dirty="0">
                <a:solidFill>
                  <a:srgbClr val="000000"/>
                </a:solidFill>
              </a:rPr>
              <a:t> and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3200" dirty="0">
                <a:solidFill>
                  <a:srgbClr val="000000"/>
                </a:solidFill>
              </a:rPr>
              <a:t> superclass members retain their original access modifier when they become members of the subclass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 Members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A superclass’s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800" dirty="0">
                <a:solidFill>
                  <a:srgbClr val="000000"/>
                </a:solidFill>
              </a:rPr>
              <a:t> members are </a:t>
            </a:r>
            <a:r>
              <a:rPr lang="en-US" altLang="en-US" sz="2800" i="1" dirty="0">
                <a:solidFill>
                  <a:srgbClr val="000000"/>
                </a:solidFill>
              </a:rPr>
              <a:t>hidden</a:t>
            </a:r>
            <a:r>
              <a:rPr lang="en-US" altLang="en-US" sz="2800" dirty="0">
                <a:solidFill>
                  <a:srgbClr val="000000"/>
                </a:solidFill>
              </a:rPr>
              <a:t> from its subclasses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They can be accessed only through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methods inherited from the superclass</a:t>
            </a:r>
          </a:p>
          <a:p>
            <a:pPr eaLnBrk="1" hangingPunct="1"/>
            <a:r>
              <a:rPr lang="en-US" altLang="en-US" sz="2800" dirty="0" smtClean="0">
                <a:solidFill>
                  <a:srgbClr val="000000"/>
                </a:solidFill>
              </a:rPr>
              <a:t>When </a:t>
            </a:r>
            <a:r>
              <a:rPr lang="en-US" altLang="en-US" sz="2800" dirty="0">
                <a:solidFill>
                  <a:srgbClr val="000000"/>
                </a:solidFill>
              </a:rPr>
              <a:t>a subclass method </a:t>
            </a:r>
            <a:r>
              <a:rPr lang="en-US" altLang="en-US" sz="2800" i="1" dirty="0">
                <a:solidFill>
                  <a:srgbClr val="000000"/>
                </a:solidFill>
              </a:rPr>
              <a:t>overrides</a:t>
            </a:r>
            <a:r>
              <a:rPr lang="en-US" altLang="en-US" sz="2800" dirty="0">
                <a:solidFill>
                  <a:srgbClr val="000000"/>
                </a:solidFill>
              </a:rPr>
              <a:t> an inherited superclass method, the </a:t>
            </a:r>
            <a:r>
              <a:rPr lang="en-US" altLang="en-US" sz="2800" i="1" dirty="0">
                <a:solidFill>
                  <a:srgbClr val="000000"/>
                </a:solidFill>
              </a:rPr>
              <a:t>superclass</a:t>
            </a:r>
            <a:r>
              <a:rPr lang="en-US" altLang="en-US" sz="2800" dirty="0">
                <a:solidFill>
                  <a:srgbClr val="000000"/>
                </a:solidFill>
              </a:rPr>
              <a:t> version of the method can be accessed from the </a:t>
            </a:r>
            <a:r>
              <a:rPr lang="en-US" altLang="en-US" sz="2800" i="1" dirty="0">
                <a:solidFill>
                  <a:srgbClr val="000000"/>
                </a:solidFill>
              </a:rPr>
              <a:t>subclass</a:t>
            </a:r>
            <a:r>
              <a:rPr lang="en-US" altLang="en-US" sz="2800" dirty="0">
                <a:solidFill>
                  <a:srgbClr val="000000"/>
                </a:solidFill>
              </a:rPr>
              <a:t> by preceding the superclass method name with keyword 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2800" dirty="0">
                <a:solidFill>
                  <a:srgbClr val="000000"/>
                </a:solidFill>
              </a:rPr>
              <a:t> and a dot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800" dirty="0">
                <a:solidFill>
                  <a:srgbClr val="000000"/>
                </a:solidFill>
              </a:rPr>
              <a:t>) separator. </a:t>
            </a:r>
          </a:p>
          <a:p>
            <a:pPr marL="8255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r>
              <a:rPr lang="en-US" sz="3200" b="1" dirty="0" err="1">
                <a:solidFill>
                  <a:schemeClr val="accent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Superclasses</a:t>
            </a:r>
            <a:r>
              <a:rPr lang="en-US" sz="3200" b="1" dirty="0">
                <a:solidFill>
                  <a:schemeClr val="accent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and Subclasses</a:t>
            </a:r>
            <a:endParaRPr lang="en-US" sz="4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Inheritance hierarchy containing types of </a:t>
            </a:r>
            <a:r>
              <a:rPr lang="en-US" altLang="en-US" sz="2800" i="1" dirty="0">
                <a:solidFill>
                  <a:srgbClr val="000000"/>
                </a:solidFill>
              </a:rPr>
              <a:t>employees</a:t>
            </a:r>
            <a:r>
              <a:rPr lang="en-US" altLang="en-US" sz="2800" dirty="0">
                <a:solidFill>
                  <a:srgbClr val="000000"/>
                </a:solidFill>
              </a:rPr>
              <a:t> in a company’s payroll application </a:t>
            </a: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</a:rPr>
              <a:t>Commission employees </a:t>
            </a:r>
            <a:r>
              <a:rPr lang="en-US" altLang="en-US" sz="2800" dirty="0">
                <a:solidFill>
                  <a:srgbClr val="000000"/>
                </a:solidFill>
              </a:rPr>
              <a:t>are paid a percentage of their sales</a:t>
            </a: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</a:rPr>
              <a:t>Base-salaried commission employees </a:t>
            </a:r>
            <a:r>
              <a:rPr lang="en-US" altLang="en-US" sz="2800" dirty="0">
                <a:solidFill>
                  <a:srgbClr val="000000"/>
                </a:solidFill>
              </a:rPr>
              <a:t>receive a base salary plus a percentage of their sales. 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r>
              <a:rPr lang="en-US" sz="2800" dirty="0" smtClean="0"/>
              <a:t>Let’s check the Commission Employees class first, followed by the inheritance between Base-salaries commission employee class and Commission Employee class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 in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Instantiating a subclass object begins a chain of constructor calls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subclass constructor, before performing its own tasks, </a:t>
            </a:r>
            <a:r>
              <a:rPr lang="en-US" altLang="en-US" dirty="0">
                <a:solidFill>
                  <a:srgbClr val="FF0000"/>
                </a:solidFill>
              </a:rPr>
              <a:t>explicitly uses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to call one of the constructors in its direct superclass or </a:t>
            </a:r>
            <a:r>
              <a:rPr lang="en-US" altLang="en-US" dirty="0">
                <a:solidFill>
                  <a:srgbClr val="FF0000"/>
                </a:solidFill>
              </a:rPr>
              <a:t>implicitly calls the superclass’s default or no-argument</a:t>
            </a:r>
            <a:r>
              <a:rPr lang="en-US" altLang="en-US" dirty="0">
                <a:solidFill>
                  <a:srgbClr val="000000"/>
                </a:solidFill>
              </a:rPr>
              <a:t>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If the superclass is derived from another class, the superclass constructor invokes the constructor of the next class up the hierarchy, and so 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 last constructor called in the chain is </a:t>
            </a:r>
            <a:r>
              <a:rPr lang="en-US" altLang="en-US" sz="2800" i="1" dirty="0">
                <a:solidFill>
                  <a:srgbClr val="000000"/>
                </a:solidFill>
              </a:rPr>
              <a:t>always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2800" dirty="0">
                <a:solidFill>
                  <a:srgbClr val="000000"/>
                </a:solidFill>
              </a:rPr>
              <a:t>’s constructor.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Original subclass constructor’s body finishes executing </a:t>
            </a:r>
            <a:r>
              <a:rPr lang="en-US" altLang="en-US" sz="2800" i="1" dirty="0">
                <a:solidFill>
                  <a:srgbClr val="000000"/>
                </a:solidFill>
              </a:rPr>
              <a:t>last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marL="8255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 with Composition vs.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Inheritance </a:t>
            </a:r>
            <a:r>
              <a:rPr lang="en-US" sz="2800" dirty="0"/>
              <a:t>creates tight coupling among the classes in a hierarchy</a:t>
            </a:r>
          </a:p>
          <a:p>
            <a:r>
              <a:rPr lang="en-US" sz="2800" dirty="0" smtClean="0"/>
              <a:t>Changes </a:t>
            </a:r>
            <a:r>
              <a:rPr lang="en-US" sz="2800" dirty="0"/>
              <a:t>in superclass implementation can affect the behavior of subclasses, often in subtle ways</a:t>
            </a:r>
          </a:p>
          <a:p>
            <a:r>
              <a:rPr lang="en-US" sz="2800" dirty="0"/>
              <a:t>Tightly coupled designs are more difficult to modify than those in loosely coupled, composition-based designs </a:t>
            </a:r>
          </a:p>
          <a:p>
            <a:r>
              <a:rPr lang="en-US" sz="2800" dirty="0"/>
              <a:t>Change is the rule rather than the exception—this encourages composition</a:t>
            </a:r>
          </a:p>
          <a:p>
            <a:r>
              <a:rPr lang="en-US" sz="2800" dirty="0"/>
              <a:t>In general, use inheritance only for true </a:t>
            </a:r>
            <a:r>
              <a:rPr lang="en-US" sz="2800" i="1" dirty="0"/>
              <a:t>is-a</a:t>
            </a:r>
            <a:r>
              <a:rPr lang="en-US" sz="2800" dirty="0"/>
              <a:t> relationships in which you can assign a subclass object to a superclass </a:t>
            </a:r>
            <a:r>
              <a:rPr lang="en-US" sz="2800" dirty="0" smtClean="0"/>
              <a:t>reference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 with Composition vs.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Composition </a:t>
            </a:r>
            <a:r>
              <a:rPr lang="en-US" sz="2400" dirty="0"/>
              <a:t>is loosely coupled</a:t>
            </a:r>
          </a:p>
          <a:p>
            <a:r>
              <a:rPr lang="en-US" sz="2400" dirty="0"/>
              <a:t>When you compose a reference as an instance variable of a class, it’s part of the class’s implementation details that are hidden from the class’s client code</a:t>
            </a:r>
          </a:p>
          <a:p>
            <a:r>
              <a:rPr lang="en-US" sz="2400" dirty="0"/>
              <a:t>If the reference’s class type changes, you may need to make changes to the composing class’s internal details, but those changes do not affect the client code</a:t>
            </a:r>
          </a:p>
          <a:p>
            <a:r>
              <a:rPr lang="en-US" sz="2400" dirty="0" smtClean="0"/>
              <a:t>If the </a:t>
            </a:r>
            <a:r>
              <a:rPr lang="en-US" sz="2400" dirty="0"/>
              <a:t>reference is of a superclass type, you can replace the referenced object with an object of </a:t>
            </a:r>
            <a:r>
              <a:rPr lang="en-US" sz="2400" i="1" dirty="0"/>
              <a:t>any</a:t>
            </a:r>
            <a:r>
              <a:rPr lang="en-US" sz="2400" dirty="0"/>
              <a:t> type that has an </a:t>
            </a:r>
            <a:r>
              <a:rPr lang="en-US" sz="2400" i="1" dirty="0"/>
              <a:t>is-a</a:t>
            </a:r>
            <a:r>
              <a:rPr lang="en-US" sz="2400" dirty="0"/>
              <a:t> relationship with the reference’s class type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 </a:t>
            </a:r>
            <a:r>
              <a:rPr lang="en-US" sz="2400" dirty="0" smtClean="0"/>
              <a:t>of a </a:t>
            </a:r>
            <a:r>
              <a:rPr lang="en-US" sz="2400" dirty="0"/>
              <a:t>composition </a:t>
            </a:r>
            <a:r>
              <a:rPr lang="en-US" sz="2400" dirty="0" smtClean="0"/>
              <a:t>approach, typically </a:t>
            </a:r>
            <a:r>
              <a:rPr lang="en-US" sz="2400" dirty="0" smtClean="0"/>
              <a:t>creates </a:t>
            </a:r>
            <a:r>
              <a:rPr lang="en-US" sz="2400" dirty="0"/>
              <a:t>a larger number of smaller classes, each focused on one </a:t>
            </a:r>
            <a:r>
              <a:rPr lang="en-US" sz="2400" dirty="0" smtClean="0"/>
              <a:t>responsibility. Smaller </a:t>
            </a:r>
            <a:r>
              <a:rPr lang="en-US" sz="2400" dirty="0"/>
              <a:t>classes generally are easier to test, debug and </a:t>
            </a:r>
            <a:r>
              <a:rPr lang="en-US" sz="2400" dirty="0" smtClean="0"/>
              <a:t>modify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lang="en-US" sz="32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3225" lvl="1" indent="0" eaLnBrk="1" hangingPunct="1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00"/>
                </a:solidFill>
              </a:rPr>
              <a:t>new class is created </a:t>
            </a:r>
            <a:r>
              <a:rPr lang="en-US" altLang="en-US" dirty="0" smtClean="0">
                <a:solidFill>
                  <a:srgbClr val="000000"/>
                </a:solidFill>
              </a:rPr>
              <a:t>by </a:t>
            </a:r>
            <a:r>
              <a:rPr lang="en-US" altLang="en-US" dirty="0">
                <a:solidFill>
                  <a:srgbClr val="000000"/>
                </a:solidFill>
              </a:rPr>
              <a:t>acquiring an existing class’s </a:t>
            </a:r>
            <a:r>
              <a:rPr lang="en-US" altLang="en-US" dirty="0" smtClean="0">
                <a:solidFill>
                  <a:srgbClr val="000000"/>
                </a:solidFill>
              </a:rPr>
              <a:t>variables and methods and </a:t>
            </a:r>
            <a:r>
              <a:rPr lang="en-US" altLang="en-US" dirty="0">
                <a:solidFill>
                  <a:srgbClr val="000000"/>
                </a:solidFill>
              </a:rPr>
              <a:t>possibly embellishing them with new or modified capabilities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marL="403225" lvl="1" indent="0" eaLnBrk="1" hangingPunct="1"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marL="403225" lvl="1" indent="0" eaLnBrk="1" hangingPunct="1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In Java, every class has built-in information (variables) and abilities (methods).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</a:rPr>
              <a:t>Inheritance can </a:t>
            </a:r>
            <a:r>
              <a:rPr lang="en-US" altLang="en-US" dirty="0">
                <a:solidFill>
                  <a:srgbClr val="000000"/>
                </a:solidFill>
              </a:rPr>
              <a:t>save time during </a:t>
            </a:r>
            <a:r>
              <a:rPr lang="en-US" altLang="en-US" dirty="0" smtClean="0">
                <a:solidFill>
                  <a:srgbClr val="000000"/>
                </a:solidFill>
              </a:rPr>
              <a:t>development </a:t>
            </a:r>
            <a:r>
              <a:rPr lang="en-US" altLang="en-US" dirty="0">
                <a:solidFill>
                  <a:srgbClr val="000000"/>
                </a:solidFill>
              </a:rPr>
              <a:t>by basing new classes on existing proven and debugged high-quality software. </a:t>
            </a:r>
          </a:p>
          <a:p>
            <a:pPr lvl="1" eaLnBrk="1" hangingPunct="1"/>
            <a:endParaRPr lang="en-US" altLang="en-US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</a:rPr>
              <a:t>Inheritance increases </a:t>
            </a:r>
            <a:r>
              <a:rPr lang="en-US" altLang="en-US" dirty="0">
                <a:solidFill>
                  <a:srgbClr val="000000"/>
                </a:solidFill>
              </a:rPr>
              <a:t>the likelihood that a system will be implemented and maintained effectively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2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</a:rPr>
              <a:t>Java class hierarchy begins with </a:t>
            </a:r>
            <a:r>
              <a:rPr lang="en-US" altLang="en-US" sz="2800" dirty="0" smtClean="0">
                <a:solidFill>
                  <a:srgbClr val="000000"/>
                </a:solidFill>
              </a:rPr>
              <a:t>the class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i="1" dirty="0">
                <a:solidFill>
                  <a:srgbClr val="000000"/>
                </a:solidFill>
              </a:rPr>
              <a:t>Every</a:t>
            </a:r>
            <a:r>
              <a:rPr lang="en-US" altLang="en-US" dirty="0">
                <a:solidFill>
                  <a:srgbClr val="000000"/>
                </a:solidFill>
              </a:rPr>
              <a:t> class directly or indirectly </a:t>
            </a:r>
            <a:r>
              <a:rPr lang="en-US" altLang="en-US" dirty="0">
                <a:solidFill>
                  <a:srgbClr val="0000FF"/>
                </a:solidFill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(or “inherits from”)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sz="2800" dirty="0">
                <a:solidFill>
                  <a:srgbClr val="000000"/>
                </a:solidFill>
              </a:rPr>
              <a:t>Java supports only </a:t>
            </a:r>
            <a:r>
              <a:rPr lang="en-US" altLang="en-US" sz="2800" dirty="0">
                <a:solidFill>
                  <a:srgbClr val="0000FF"/>
                </a:solidFill>
              </a:rPr>
              <a:t>single inheritance</a:t>
            </a:r>
            <a:r>
              <a:rPr lang="en-US" altLang="en-US" sz="2800" dirty="0">
                <a:solidFill>
                  <a:srgbClr val="000000"/>
                </a:solidFill>
              </a:rPr>
              <a:t>, in which each class is derived from exactly one direct superclass. 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2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i="1" dirty="0" smtClean="0">
                <a:solidFill>
                  <a:srgbClr val="000000"/>
                </a:solidFill>
              </a:rPr>
              <a:t>Is-a </a:t>
            </a:r>
            <a:r>
              <a:rPr lang="en-US" altLang="en-US" dirty="0">
                <a:solidFill>
                  <a:srgbClr val="000000"/>
                </a:solidFill>
              </a:rPr>
              <a:t>represents inheritance</a:t>
            </a:r>
          </a:p>
          <a:p>
            <a:pPr lvl="1" eaLnBrk="1" hangingPunct="1"/>
            <a:r>
              <a:rPr lang="en-US" altLang="en-US" sz="3200" dirty="0">
                <a:solidFill>
                  <a:srgbClr val="000000"/>
                </a:solidFill>
              </a:rPr>
              <a:t>An object of a subclass can </a:t>
            </a:r>
            <a:r>
              <a:rPr lang="en-US" altLang="en-US" sz="3200" dirty="0" smtClean="0">
                <a:solidFill>
                  <a:srgbClr val="000000"/>
                </a:solidFill>
              </a:rPr>
              <a:t>be </a:t>
            </a:r>
            <a:r>
              <a:rPr lang="en-US" altLang="en-US" sz="3200" dirty="0">
                <a:solidFill>
                  <a:srgbClr val="000000"/>
                </a:solidFill>
              </a:rPr>
              <a:t>treated as an object of its superclass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Has-a </a:t>
            </a:r>
            <a:r>
              <a:rPr lang="en-US" altLang="en-US" dirty="0">
                <a:solidFill>
                  <a:srgbClr val="000000"/>
                </a:solidFill>
              </a:rPr>
              <a:t>represents composition</a:t>
            </a:r>
          </a:p>
          <a:p>
            <a:pPr lvl="1" eaLnBrk="1" hangingPunct="1"/>
            <a:r>
              <a:rPr lang="en-US" altLang="en-US" sz="3200" dirty="0">
                <a:solidFill>
                  <a:srgbClr val="000000"/>
                </a:solidFill>
              </a:rPr>
              <a:t>An object contains as members references to other </a:t>
            </a:r>
            <a:r>
              <a:rPr lang="en-US" altLang="en-US" sz="3200" dirty="0" smtClean="0">
                <a:solidFill>
                  <a:srgbClr val="000000"/>
                </a:solidFill>
              </a:rPr>
              <a:t>objects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2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When creating a class, rather than declaring completely new members, you can designate that the new class should </a:t>
            </a:r>
            <a:r>
              <a:rPr lang="en-US" altLang="en-US" i="1" dirty="0">
                <a:solidFill>
                  <a:srgbClr val="000000"/>
                </a:solidFill>
              </a:rPr>
              <a:t>inherit</a:t>
            </a:r>
            <a:r>
              <a:rPr lang="en-US" altLang="en-US" dirty="0">
                <a:solidFill>
                  <a:srgbClr val="000000"/>
                </a:solidFill>
              </a:rPr>
              <a:t> the members of an existing class. 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</a:rPr>
              <a:t>subclass exhibits the behaviors of its superclass and can add behaviors that are specific to the subclass.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32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solidFill>
                  <a:srgbClr val="000000"/>
                </a:solidFill>
              </a:rPr>
              <a:t>Inheritance </a:t>
            </a:r>
            <a:r>
              <a:rPr lang="en-US" altLang="en-US" sz="3200" dirty="0" smtClean="0">
                <a:solidFill>
                  <a:srgbClr val="000000"/>
                </a:solidFill>
              </a:rPr>
              <a:t>is </a:t>
            </a:r>
            <a:r>
              <a:rPr lang="en-US" altLang="en-US" sz="3200" dirty="0">
                <a:solidFill>
                  <a:srgbClr val="000000"/>
                </a:solidFill>
              </a:rPr>
              <a:t>sometimes referred to as </a:t>
            </a:r>
            <a:r>
              <a:rPr lang="en-US" altLang="en-US" sz="3200" dirty="0">
                <a:solidFill>
                  <a:srgbClr val="0000FF"/>
                </a:solidFill>
              </a:rPr>
              <a:t>specialization</a:t>
            </a:r>
            <a:r>
              <a:rPr lang="en-US" altLang="en-US" sz="32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338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Superclasses</a:t>
            </a:r>
            <a:r>
              <a:rPr lang="en-US" sz="3200" b="1" dirty="0">
                <a:solidFill>
                  <a:srgbClr val="338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Subclasses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Figure 9.1 lists several simple examples of </a:t>
            </a:r>
            <a:r>
              <a:rPr lang="en-US" altLang="en-US" dirty="0" err="1">
                <a:solidFill>
                  <a:srgbClr val="000000"/>
                </a:solidFill>
              </a:rPr>
              <a:t>superclasses</a:t>
            </a:r>
            <a:r>
              <a:rPr lang="en-US" altLang="en-US" dirty="0">
                <a:solidFill>
                  <a:srgbClr val="000000"/>
                </a:solidFill>
              </a:rPr>
              <a:t> and subclasses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67" y="2677886"/>
            <a:ext cx="10012057" cy="3762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Superclasses</a:t>
            </a:r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Subclasses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Fig. 9.2 shows a sample university community class hierarchy, also called an </a:t>
            </a:r>
            <a:r>
              <a:rPr lang="en-US" altLang="en-US" dirty="0">
                <a:solidFill>
                  <a:srgbClr val="0000FF"/>
                </a:solidFill>
              </a:rPr>
              <a:t>inheritance hierarchy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 descr="jhtp_09_OOPInheritance_Page_10">
            <a:extLst>
              <a:ext uri="{FF2B5EF4-FFF2-40B4-BE49-F238E27FC236}">
                <a16:creationId xmlns:a16="http://schemas.microsoft.com/office/drawing/2014/main" id="{ED8B2E9E-6FC6-44C1-A8E3-DB9F854E9B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1" y="2439555"/>
            <a:ext cx="8362165" cy="4418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Superclasses</a:t>
            </a:r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Subclasses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Each arrow in the hierarchy represents an </a:t>
            </a:r>
            <a:r>
              <a:rPr lang="en-US" altLang="en-US" sz="2800" i="1" dirty="0">
                <a:solidFill>
                  <a:srgbClr val="000000"/>
                </a:solidFill>
              </a:rPr>
              <a:t>is-a relationship.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i="1" dirty="0">
                <a:solidFill>
                  <a:srgbClr val="000000"/>
                </a:solidFill>
              </a:rPr>
              <a:t>is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en-US" sz="2400" dirty="0">
                <a:solidFill>
                  <a:srgbClr val="000000"/>
                </a:solidFill>
              </a:rPr>
              <a:t>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“a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i="1" dirty="0">
                <a:solidFill>
                  <a:srgbClr val="000000"/>
                </a:solidFill>
              </a:rPr>
              <a:t>is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Faculty</a:t>
            </a:r>
            <a:r>
              <a:rPr lang="en-US" altLang="en-US" sz="2400" dirty="0">
                <a:solidFill>
                  <a:srgbClr val="000000"/>
                </a:solidFill>
              </a:rPr>
              <a:t> member.”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is the direct superclass of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800" dirty="0">
                <a:solidFill>
                  <a:srgbClr val="000000"/>
                </a:solidFill>
              </a:rPr>
              <a:t>,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Alumnus</a:t>
            </a:r>
            <a:r>
              <a:rPr lang="en-US" altLang="en-US" sz="2800" dirty="0">
                <a:solidFill>
                  <a:srgbClr val="000000"/>
                </a:solidFill>
              </a:rPr>
              <a:t> and is an indirect superclass of all the other classes in the diagram. </a:t>
            </a:r>
          </a:p>
          <a:p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730B8-C37B-489F-9BCC-280C13BED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5A7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B5A78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JHTP11_06</Template>
  <TotalTime>1095</TotalTime>
  <Words>900</Words>
  <Application>Microsoft Office PowerPoint</Application>
  <PresentationFormat>Widescreen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</vt:lpstr>
      <vt:lpstr>Consolas</vt:lpstr>
      <vt:lpstr>Gill Sans MT</vt:lpstr>
      <vt:lpstr>Lucida Sans Unicode</vt:lpstr>
      <vt:lpstr>Verdana</vt:lpstr>
      <vt:lpstr>Wingdings</vt:lpstr>
      <vt:lpstr>Wingdings 2</vt:lpstr>
      <vt:lpstr>Wingdings 3</vt:lpstr>
      <vt:lpstr>Concourse</vt:lpstr>
      <vt:lpstr>Solstice</vt:lpstr>
      <vt:lpstr>Chapter 9 Object-Oriented Programming: Inheritance</vt:lpstr>
      <vt:lpstr>Inheritance</vt:lpstr>
      <vt:lpstr>Inheritance</vt:lpstr>
      <vt:lpstr>PowerPoint Presentation</vt:lpstr>
      <vt:lpstr>PowerPoint Presentation</vt:lpstr>
      <vt:lpstr>PowerPoint Presentation</vt:lpstr>
      <vt:lpstr>Superclasses and Subclasses</vt:lpstr>
      <vt:lpstr>Superclasses and Subclasses</vt:lpstr>
      <vt:lpstr>Superclasses and Subclasses</vt:lpstr>
      <vt:lpstr>Superclasses and Subclasses</vt:lpstr>
      <vt:lpstr>Superclasses and Subclasses</vt:lpstr>
      <vt:lpstr>protected Members</vt:lpstr>
      <vt:lpstr>protected Members</vt:lpstr>
      <vt:lpstr>protected Members</vt:lpstr>
      <vt:lpstr>Relationship Between Superclasses and Subclasses</vt:lpstr>
      <vt:lpstr>Constructors in Subclasses</vt:lpstr>
      <vt:lpstr>Designing with Composition vs. Inheritance</vt:lpstr>
      <vt:lpstr>Designing with Composition vs.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HOLTSCHULTE, NEAL</cp:lastModifiedBy>
  <cp:revision>82</cp:revision>
  <cp:lastPrinted>2020-09-17T20:44:54Z</cp:lastPrinted>
  <dcterms:created xsi:type="dcterms:W3CDTF">2017-07-06T14:39:57Z</dcterms:created>
  <dcterms:modified xsi:type="dcterms:W3CDTF">2022-06-08T16:44:38Z</dcterms:modified>
</cp:coreProperties>
</file>