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3" r:id="rId4"/>
    <p:sldId id="267" r:id="rId5"/>
    <p:sldId id="257" r:id="rId6"/>
    <p:sldId id="268" r:id="rId7"/>
    <p:sldId id="259" r:id="rId8"/>
    <p:sldId id="269" r:id="rId9"/>
    <p:sldId id="260" r:id="rId10"/>
    <p:sldId id="261" r:id="rId11"/>
    <p:sldId id="270" r:id="rId12"/>
    <p:sldId id="258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62" r:id="rId21"/>
    <p:sldId id="278" r:id="rId22"/>
    <p:sldId id="264" r:id="rId23"/>
    <p:sldId id="280" r:id="rId24"/>
    <p:sldId id="265" r:id="rId25"/>
    <p:sldId id="27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0EEE-DB55-49CA-9F2A-1E3B4029ED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54AE8-EC17-437C-844D-2FB964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column is just the location of the code in hex. The middle column is the command, and the right column are the arguments to that command. So "</a:t>
            </a:r>
            <a:r>
              <a:rPr lang="en-US" dirty="0" err="1" smtClean="0"/>
              <a:t>pushq</a:t>
            </a:r>
            <a:r>
              <a:rPr lang="en-US" dirty="0" smtClean="0"/>
              <a:t> %</a:t>
            </a:r>
            <a:r>
              <a:rPr lang="en-US" dirty="0" err="1" smtClean="0"/>
              <a:t>rbp</a:t>
            </a:r>
            <a:r>
              <a:rPr lang="en-US" dirty="0" smtClean="0"/>
              <a:t>" means “push the quad-word value of the base pointer (RBP) onto the stack”.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54AE8-EC17-437C-844D-2FB964DE4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r>
              <a:rPr lang="en-US" dirty="0" smtClean="0"/>
              <a:t>	Human-readable (high level) source code must be translated into a language of instructions that the computer can implement.</a:t>
            </a:r>
          </a:p>
          <a:p>
            <a:r>
              <a:rPr lang="en-US" dirty="0" smtClean="0"/>
              <a:t>	Source code is easier for a human to read.</a:t>
            </a:r>
          </a:p>
          <a:p>
            <a:r>
              <a:rPr lang="en-US" dirty="0" smtClean="0"/>
              <a:t>	Assembly is still possible for a human to read and has a 1 to 1 correspondence with machine code.</a:t>
            </a:r>
          </a:p>
          <a:p>
            <a:r>
              <a:rPr lang="en-US" dirty="0" smtClean="0"/>
              <a:t>	Machine code can be executed by the computer.</a:t>
            </a:r>
          </a:p>
          <a:p>
            <a:r>
              <a:rPr lang="en-US" dirty="0" smtClean="0"/>
              <a:t>	Preprocessor removes whitespace and comments, includes header code, replaces macros.</a:t>
            </a:r>
          </a:p>
          <a:p>
            <a:r>
              <a:rPr lang="en-US" dirty="0" smtClean="0"/>
              <a:t>	Compiler translates source to assembly. Instructions are still an </a:t>
            </a:r>
            <a:r>
              <a:rPr lang="en-US" dirty="0" err="1" smtClean="0"/>
              <a:t>english</a:t>
            </a:r>
            <a:r>
              <a:rPr lang="en-US" dirty="0" smtClean="0"/>
              <a:t> word.</a:t>
            </a:r>
          </a:p>
          <a:p>
            <a:r>
              <a:rPr lang="en-US" dirty="0" smtClean="0"/>
              <a:t>	Assembler converts assembly into machine language (in binary, ones and zeroes).</a:t>
            </a:r>
          </a:p>
          <a:p>
            <a:r>
              <a:rPr lang="en-US" dirty="0" smtClean="0"/>
              <a:t>	Linker consolidates multiple object files and fills in references to external libraries to generate a single executable file.</a:t>
            </a:r>
          </a:p>
          <a:p>
            <a:r>
              <a:rPr lang="en-US" dirty="0" smtClean="0"/>
              <a:t>	Ordering: Preprocessor, then compiler, then assembler, then linker.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54AE8-EC17-437C-844D-2FB964DE44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54AE8-EC17-437C-844D-2FB964DE44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54AE8-EC17-437C-844D-2FB964DE44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4571-2708-41EE-A284-735BAA809F29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8423-455F-4688-B669-93083DDEC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69" y="849673"/>
            <a:ext cx="8643736" cy="5495709"/>
          </a:xfrm>
        </p:spPr>
      </p:pic>
    </p:spTree>
    <p:extLst>
      <p:ext uri="{BB962C8B-B14F-4D97-AF65-F5344CB8AC3E}">
        <p14:creationId xmlns:p14="http://schemas.microsoft.com/office/powerpoint/2010/main" val="73941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Assembler converts assembly language into object code.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Assembly code is still considered source code and "human readable" (if you have a lot of patience.)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How is machine code different from assembly code?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931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5" y="0"/>
            <a:ext cx="10739887" cy="6858000"/>
          </a:xfrm>
        </p:spPr>
      </p:pic>
    </p:spTree>
    <p:extLst>
      <p:ext uri="{BB962C8B-B14F-4D97-AF65-F5344CB8AC3E}">
        <p14:creationId xmlns:p14="http://schemas.microsoft.com/office/powerpoint/2010/main" val="31531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plain-text and (somewhat) human read-able</a:t>
            </a:r>
          </a:p>
          <a:p>
            <a:r>
              <a:rPr lang="en-US" sz="4400" dirty="0" smtClean="0"/>
              <a:t>direct 1:1 analog with machine instructions</a:t>
            </a:r>
          </a:p>
          <a:p>
            <a:r>
              <a:rPr lang="en-US" sz="4400" dirty="0" smtClean="0"/>
              <a:t>English-like standard instructions.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431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machine code that hasn’t yet been linked</a:t>
            </a:r>
          </a:p>
          <a:p>
            <a:r>
              <a:rPr lang="en-US" sz="4400" dirty="0" smtClean="0"/>
              <a:t>one particular library or module that will make up the completed product</a:t>
            </a:r>
          </a:p>
          <a:p>
            <a:r>
              <a:rPr lang="en-US" sz="4400" dirty="0" smtClean="0"/>
              <a:t>may contain placeholders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281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binary (1’s and 0’s) code</a:t>
            </a:r>
          </a:p>
          <a:p>
            <a:r>
              <a:rPr lang="en-US" sz="4400" dirty="0" smtClean="0"/>
              <a:t>directly executable by the processor</a:t>
            </a:r>
          </a:p>
          <a:p>
            <a:r>
              <a:rPr lang="en-US" sz="4400" dirty="0" smtClean="0"/>
              <a:t>No further translation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11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5" y="0"/>
            <a:ext cx="10739887" cy="6858000"/>
          </a:xfrm>
        </p:spPr>
      </p:pic>
    </p:spTree>
    <p:extLst>
      <p:ext uri="{BB962C8B-B14F-4D97-AF65-F5344CB8AC3E}">
        <p14:creationId xmlns:p14="http://schemas.microsoft.com/office/powerpoint/2010/main" val="274102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project might be composed of many different files</a:t>
            </a:r>
          </a:p>
          <a:p>
            <a:r>
              <a:rPr lang="en-US" sz="4400" dirty="0" smtClean="0"/>
              <a:t>including references to libraries of code</a:t>
            </a:r>
          </a:p>
          <a:p>
            <a:r>
              <a:rPr lang="en-US" sz="4400" dirty="0" smtClean="0"/>
              <a:t>we want a single executable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145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Takes (possibly multiple) object files</a:t>
            </a:r>
          </a:p>
          <a:p>
            <a:r>
              <a:rPr lang="en-US" sz="4400" dirty="0" smtClean="0"/>
              <a:t>Fills in references to external libraries</a:t>
            </a:r>
          </a:p>
          <a:p>
            <a:r>
              <a:rPr lang="en-US" sz="4400" dirty="0" smtClean="0"/>
              <a:t>Consolidates many files into a self-contained executable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900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512064"/>
            <a:ext cx="845127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Commodore Grace Hopper</a:t>
            </a:r>
            <a:br>
              <a:rPr lang="en-US" dirty="0" smtClean="0"/>
            </a:br>
            <a:r>
              <a:rPr lang="en-US" dirty="0" smtClean="0"/>
              <a:t>1906-1992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2" y="1426464"/>
            <a:ext cx="3583709" cy="47100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81" y="1071649"/>
            <a:ext cx="4031673" cy="5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quora.com/What-does-assembly-language-look-like</a:t>
            </a:r>
          </a:p>
          <a:p>
            <a:r>
              <a:rPr lang="en-US" dirty="0" smtClean="0"/>
              <a:t>medium.com/@rahul77349/machine-code-vs-byte-code-vs-object-code-vs-source-code-vs-assembly-code-812c9780f24c</a:t>
            </a:r>
          </a:p>
          <a:p>
            <a:r>
              <a:rPr lang="en-US" dirty="0" smtClean="0"/>
              <a:t>howtoprogramming999.blogspot.com/2013/12/difference-between-source-code-and.html</a:t>
            </a:r>
          </a:p>
          <a:p>
            <a:r>
              <a:rPr lang="en-US" dirty="0" smtClean="0"/>
              <a:t>en.wikipedia.org/wiki/</a:t>
            </a:r>
            <a:r>
              <a:rPr lang="en-US" dirty="0" err="1" smtClean="0"/>
              <a:t>Grace_Hopper</a:t>
            </a:r>
            <a:endParaRPr lang="en-US" dirty="0" smtClean="0"/>
          </a:p>
          <a:p>
            <a:r>
              <a:rPr lang="en-US" dirty="0" smtClean="0"/>
              <a:t>youtube.com/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VDslRumKvRA</a:t>
            </a:r>
            <a:endParaRPr lang="en-US" dirty="0" smtClean="0"/>
          </a:p>
          <a:p>
            <a:r>
              <a:rPr lang="en-US" dirty="0" smtClean="0"/>
              <a:t>youtube.com/</a:t>
            </a:r>
            <a:r>
              <a:rPr lang="en-US" dirty="0" err="1" smtClean="0"/>
              <a:t>watch?v</a:t>
            </a:r>
            <a:r>
              <a:rPr lang="en-US" dirty="0" smtClean="0"/>
              <a:t>=</a:t>
            </a:r>
            <a:r>
              <a:rPr lang="en-US" dirty="0" err="1" smtClean="0"/>
              <a:t>gSackZtqlUI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12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64" y="0"/>
            <a:ext cx="5490499" cy="6863125"/>
          </a:xfrm>
        </p:spPr>
      </p:pic>
      <p:sp>
        <p:nvSpPr>
          <p:cNvPr id="4" name="TextBox 3"/>
          <p:cNvSpPr txBox="1"/>
          <p:nvPr/>
        </p:nvSpPr>
        <p:spPr>
          <a:xfrm>
            <a:off x="184727" y="452582"/>
            <a:ext cx="51261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Compiler History</a:t>
            </a:r>
          </a:p>
          <a:p>
            <a:r>
              <a:rPr lang="en-US" sz="2800" dirty="0" smtClean="0"/>
              <a:t>Rear Admiral Grace Hopper</a:t>
            </a:r>
          </a:p>
          <a:p>
            <a:r>
              <a:rPr lang="en-US" sz="2800" dirty="0" smtClean="0"/>
              <a:t>(1906 – 1992)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Attempted to enlist in the Navy during World War II but was rejected because she was 34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Joined the Navy Reserves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Invented one of the first linkers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Popularized the idea of machine-independent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00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520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Human-readable (high level) source code must be translated into a language of instructions that the computer can implement.</a:t>
            </a:r>
          </a:p>
          <a:p>
            <a:r>
              <a:rPr lang="en-US" sz="3600" dirty="0" smtClean="0"/>
              <a:t>Source code is easier for a human to read.</a:t>
            </a:r>
          </a:p>
          <a:p>
            <a:r>
              <a:rPr lang="en-US" sz="3600" dirty="0" smtClean="0"/>
              <a:t>Assembly is still possible for a human to read and has a 1 to 1 correspondence with machine code.</a:t>
            </a:r>
          </a:p>
          <a:p>
            <a:r>
              <a:rPr lang="en-US" sz="3600" dirty="0" smtClean="0"/>
              <a:t>Machine code can be executed by the computer.</a:t>
            </a:r>
          </a:p>
        </p:txBody>
      </p:sp>
    </p:spTree>
    <p:extLst>
      <p:ext uri="{BB962C8B-B14F-4D97-AF65-F5344CB8AC3E}">
        <p14:creationId xmlns:p14="http://schemas.microsoft.com/office/powerpoint/2010/main" val="50779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69" y="849673"/>
            <a:ext cx="8643736" cy="5495709"/>
          </a:xfrm>
        </p:spPr>
      </p:pic>
    </p:spTree>
    <p:extLst>
      <p:ext uri="{BB962C8B-B14F-4D97-AF65-F5344CB8AC3E}">
        <p14:creationId xmlns:p14="http://schemas.microsoft.com/office/powerpoint/2010/main" val="84240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Preprocessor removes whitespace and comments, includes header code, replaces macros.</a:t>
            </a:r>
          </a:p>
          <a:p>
            <a:r>
              <a:rPr lang="en-US" sz="3600" dirty="0" smtClean="0"/>
              <a:t>Compiler translates source to assembly. Instructions are still an English word.</a:t>
            </a:r>
          </a:p>
          <a:p>
            <a:r>
              <a:rPr lang="en-US" sz="3600" dirty="0" smtClean="0"/>
              <a:t>Assembler converts assembly into machine language (in binary, ones and zeroes).</a:t>
            </a:r>
          </a:p>
        </p:txBody>
      </p:sp>
    </p:spTree>
    <p:extLst>
      <p:ext uri="{BB962C8B-B14F-4D97-AF65-F5344CB8AC3E}">
        <p14:creationId xmlns:p14="http://schemas.microsoft.com/office/powerpoint/2010/main" val="180350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5" y="0"/>
            <a:ext cx="10739887" cy="6858000"/>
          </a:xfrm>
        </p:spPr>
      </p:pic>
    </p:spTree>
    <p:extLst>
      <p:ext uri="{BB962C8B-B14F-4D97-AF65-F5344CB8AC3E}">
        <p14:creationId xmlns:p14="http://schemas.microsoft.com/office/powerpoint/2010/main" val="316004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Linker consolidates multiple object files and fills in references to external libraries to generate a single executable file.</a:t>
            </a:r>
          </a:p>
          <a:p>
            <a:r>
              <a:rPr lang="en-US" sz="3600" dirty="0" smtClean="0"/>
              <a:t>Ordering: Preprocessor, then compiler, then assembler, then linker.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189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Student Learning Goals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role/purpose of different language.</a:t>
            </a:r>
          </a:p>
          <a:p>
            <a:r>
              <a:rPr lang="en-US" sz="4400" dirty="0" smtClean="0"/>
              <a:t>role/purpose of compiler modules.</a:t>
            </a:r>
          </a:p>
          <a:p>
            <a:r>
              <a:rPr lang="en-US" sz="4400" dirty="0" smtClean="0"/>
              <a:t>distinguish source, assembly, object/machine code.</a:t>
            </a:r>
          </a:p>
          <a:p>
            <a:r>
              <a:rPr lang="en-US" sz="4400" dirty="0" smtClean="0"/>
              <a:t>order of compiler operations.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088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is composed of multiple 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Preprocessor</a:t>
            </a:r>
          </a:p>
          <a:p>
            <a:r>
              <a:rPr lang="en-US" sz="6000" dirty="0" smtClean="0"/>
              <a:t>Compiler</a:t>
            </a:r>
          </a:p>
          <a:p>
            <a:r>
              <a:rPr lang="en-US" sz="6000" dirty="0" smtClean="0"/>
              <a:t>Assembler</a:t>
            </a:r>
          </a:p>
          <a:p>
            <a:r>
              <a:rPr lang="en-US" sz="6000" dirty="0" smtClean="0"/>
              <a:t>Linker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789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93" y="334638"/>
            <a:ext cx="8753716" cy="5745236"/>
          </a:xfrm>
        </p:spPr>
      </p:pic>
    </p:spTree>
    <p:extLst>
      <p:ext uri="{BB962C8B-B14F-4D97-AF65-F5344CB8AC3E}">
        <p14:creationId xmlns:p14="http://schemas.microsoft.com/office/powerpoint/2010/main" val="10927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800" dirty="0" smtClean="0"/>
              <a:t>Source code ( .c files ) </a:t>
            </a:r>
            <a:r>
              <a:rPr lang="en-US" sz="4800" dirty="0" smtClean="0"/>
              <a:t>given to the preprocessor.</a:t>
            </a:r>
          </a:p>
          <a:p>
            <a:r>
              <a:rPr lang="en-US" sz="4800" dirty="0" smtClean="0"/>
              <a:t>Preprocessor processes it and hands it to the compiler.</a:t>
            </a:r>
          </a:p>
          <a:p>
            <a:r>
              <a:rPr lang="en-US" sz="4800" dirty="0" smtClean="0"/>
              <a:t>Compiler generates assembly code file.</a:t>
            </a:r>
            <a:endParaRPr lang="fr-FR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4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2" y="902001"/>
            <a:ext cx="13583372" cy="5107348"/>
          </a:xfrm>
        </p:spPr>
      </p:pic>
    </p:spTree>
    <p:extLst>
      <p:ext uri="{BB962C8B-B14F-4D97-AF65-F5344CB8AC3E}">
        <p14:creationId xmlns:p14="http://schemas.microsoft.com/office/powerpoint/2010/main" val="17621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removes comments and whitespace</a:t>
            </a:r>
          </a:p>
          <a:p>
            <a:r>
              <a:rPr lang="en-US" sz="4800" dirty="0" smtClean="0"/>
              <a:t>includes header file code in file</a:t>
            </a:r>
          </a:p>
          <a:p>
            <a:r>
              <a:rPr lang="en-US" sz="4800" dirty="0" smtClean="0"/>
              <a:t>macro names replaced by their values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dirty="0" smtClean="0"/>
              <a:t>Assembly code is still not understood by the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70" y="-1"/>
            <a:ext cx="5792933" cy="6858001"/>
          </a:xfrm>
        </p:spPr>
      </p:pic>
    </p:spTree>
    <p:extLst>
      <p:ext uri="{BB962C8B-B14F-4D97-AF65-F5344CB8AC3E}">
        <p14:creationId xmlns:p14="http://schemas.microsoft.com/office/powerpoint/2010/main" val="13020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494</Words>
  <Application>Microsoft Office PowerPoint</Application>
  <PresentationFormat>Widescreen</PresentationFormat>
  <Paragraphs>88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Compilation Process</vt:lpstr>
      <vt:lpstr>Sources</vt:lpstr>
      <vt:lpstr>Student Learning Goals</vt:lpstr>
      <vt:lpstr>Compiler is composed of multiple modules:</vt:lpstr>
      <vt:lpstr>PowerPoint Presentation</vt:lpstr>
      <vt:lpstr>PowerPoint Presentation</vt:lpstr>
      <vt:lpstr>PowerPoint Presentation</vt:lpstr>
      <vt:lpstr>Preprocessor</vt:lpstr>
      <vt:lpstr>PowerPoint Presentation</vt:lpstr>
      <vt:lpstr>PowerPoint Presentation</vt:lpstr>
      <vt:lpstr>Assembler</vt:lpstr>
      <vt:lpstr>PowerPoint Presentation</vt:lpstr>
      <vt:lpstr>Assembly Code</vt:lpstr>
      <vt:lpstr>Object Code</vt:lpstr>
      <vt:lpstr>Machine Code</vt:lpstr>
      <vt:lpstr>PowerPoint Presentation</vt:lpstr>
      <vt:lpstr>PowerPoint Presentation</vt:lpstr>
      <vt:lpstr>Linker</vt:lpstr>
      <vt:lpstr>PowerPoint Presentation</vt:lpstr>
      <vt:lpstr>PowerPoint Presentation</vt:lpstr>
      <vt:lpstr>PowerPoint Presentation</vt:lpstr>
      <vt:lpstr>Summary Part 1</vt:lpstr>
      <vt:lpstr>PowerPoint Presentation</vt:lpstr>
      <vt:lpstr>Summary Part 2</vt:lpstr>
      <vt:lpstr>PowerPoint Presentation</vt:lpstr>
      <vt:lpstr>Summary Part 3</vt:lpstr>
    </vt:vector>
  </TitlesOfParts>
  <Company>Central New Mexico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HOLTSCHULTE, NEAL</dc:creator>
  <cp:lastModifiedBy>HOLTSCHULTE, NEAL</cp:lastModifiedBy>
  <cp:revision>13</cp:revision>
  <dcterms:created xsi:type="dcterms:W3CDTF">2020-08-16T01:10:11Z</dcterms:created>
  <dcterms:modified xsi:type="dcterms:W3CDTF">2022-05-22T21:47:02Z</dcterms:modified>
</cp:coreProperties>
</file>