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7" r:id="rId2"/>
    <p:sldId id="261" r:id="rId3"/>
    <p:sldId id="303" r:id="rId4"/>
    <p:sldId id="280" r:id="rId5"/>
    <p:sldId id="262" r:id="rId6"/>
    <p:sldId id="282" r:id="rId7"/>
    <p:sldId id="263" r:id="rId8"/>
    <p:sldId id="283" r:id="rId9"/>
    <p:sldId id="310" r:id="rId10"/>
    <p:sldId id="311" r:id="rId11"/>
    <p:sldId id="284" r:id="rId12"/>
    <p:sldId id="312" r:id="rId13"/>
    <p:sldId id="313" r:id="rId14"/>
    <p:sldId id="317" r:id="rId15"/>
    <p:sldId id="318" r:id="rId16"/>
    <p:sldId id="319" r:id="rId17"/>
    <p:sldId id="320" r:id="rId18"/>
    <p:sldId id="321" r:id="rId19"/>
    <p:sldId id="31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54" autoAdjust="0"/>
  </p:normalViewPr>
  <p:slideViewPr>
    <p:cSldViewPr>
      <p:cViewPr varScale="1">
        <p:scale>
          <a:sx n="52" d="100"/>
          <a:sy n="52" d="100"/>
        </p:scale>
        <p:origin x="17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0B8A1-854A-4A89-920A-6679C9545AF5}" type="datetimeFigureOut">
              <a:rPr lang="en-US" smtClean="0"/>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1FCFC-511A-497A-B856-AFC5E2659A85}" type="slidenum">
              <a:rPr lang="en-US" smtClean="0"/>
              <a:t>‹#›</a:t>
            </a:fld>
            <a:endParaRPr lang="en-US"/>
          </a:p>
        </p:txBody>
      </p:sp>
    </p:spTree>
    <p:extLst>
      <p:ext uri="{BB962C8B-B14F-4D97-AF65-F5344CB8AC3E}">
        <p14:creationId xmlns:p14="http://schemas.microsoft.com/office/powerpoint/2010/main" val="329516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Drum_memory" TargetMode="External"/><Relationship Id="rId13" Type="http://schemas.openxmlformats.org/officeDocument/2006/relationships/hyperlink" Target="https://en.wikipedia.org/wiki/Direct-access_storage_device#cite_note-3" TargetMode="External"/><Relationship Id="rId18" Type="http://schemas.openxmlformats.org/officeDocument/2006/relationships/hyperlink" Target="https://en.wikipedia.org/wiki/Direct_access_(computing)"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Hard_disk_drive" TargetMode="External"/><Relationship Id="rId12" Type="http://schemas.openxmlformats.org/officeDocument/2006/relationships/hyperlink" Target="https://en.wikipedia.org/wiki/Direct-access_storage_device#cite_note-2" TargetMode="External"/><Relationship Id="rId17" Type="http://schemas.openxmlformats.org/officeDocument/2006/relationships/hyperlink" Target="https://en.wikipedia.org/wiki/Access_method" TargetMode="External"/><Relationship Id="rId2" Type="http://schemas.openxmlformats.org/officeDocument/2006/relationships/slide" Target="../slides/slide17.xml"/><Relationship Id="rId16" Type="http://schemas.openxmlformats.org/officeDocument/2006/relationships/hyperlink" Target="https://en.wikipedia.org/wiki/Punched_card" TargetMode="External"/><Relationship Id="rId20" Type="http://schemas.openxmlformats.org/officeDocument/2006/relationships/hyperlink" Target="https://en.wikipedia.org/wiki/Tape_drive" TargetMode="External"/><Relationship Id="rId1" Type="http://schemas.openxmlformats.org/officeDocument/2006/relationships/notesMaster" Target="../notesMasters/notesMaster1.xml"/><Relationship Id="rId6" Type="http://schemas.openxmlformats.org/officeDocument/2006/relationships/hyperlink" Target="https://en.wikipedia.org/wiki/IBM" TargetMode="External"/><Relationship Id="rId11" Type="http://schemas.openxmlformats.org/officeDocument/2006/relationships/hyperlink" Target="https://en.wikipedia.org/wiki/Flash_memory" TargetMode="External"/><Relationship Id="rId5" Type="http://schemas.openxmlformats.org/officeDocument/2006/relationships/hyperlink" Target="https://en.wikipedia.org/wiki/Direct-access_storage_device#cite_note-Intro-1" TargetMode="External"/><Relationship Id="rId15" Type="http://schemas.openxmlformats.org/officeDocument/2006/relationships/hyperlink" Target="https://en.wikipedia.org/wiki/Unit_record_equipment" TargetMode="External"/><Relationship Id="rId10" Type="http://schemas.openxmlformats.org/officeDocument/2006/relationships/hyperlink" Target="https://en.wikipedia.org/wiki/Optical_disc_drive" TargetMode="External"/><Relationship Id="rId19" Type="http://schemas.openxmlformats.org/officeDocument/2006/relationships/hyperlink" Target="https://en.wikipedia.org/wiki/Sequential_access" TargetMode="External"/><Relationship Id="rId4" Type="http://schemas.openxmlformats.org/officeDocument/2006/relationships/hyperlink" Target="https://en.wikipedia.org/wiki/Secondary_storage" TargetMode="External"/><Relationship Id="rId9" Type="http://schemas.openxmlformats.org/officeDocument/2006/relationships/hyperlink" Target="https://en.wikipedia.org/wiki/IBM_2321_Data_Cell" TargetMode="External"/><Relationship Id="rId14" Type="http://schemas.openxmlformats.org/officeDocument/2006/relationships/hyperlink" Target="https://en.wikipedia.org/wiki/Magnetic_tap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forward to World War 2. A version of Babbage's analytical engine is at work inside the navy's battleships and destroyers. Brief snippet of video.</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https://www.youtube.com/watch?v=_8aH-M3PzM0</a:t>
            </a:r>
          </a:p>
          <a:p>
            <a:endParaRPr lang="en-US" dirty="0"/>
          </a:p>
        </p:txBody>
      </p:sp>
      <p:sp>
        <p:nvSpPr>
          <p:cNvPr id="4" name="Slide Number Placeholder 3"/>
          <p:cNvSpPr>
            <a:spLocks noGrp="1"/>
          </p:cNvSpPr>
          <p:nvPr>
            <p:ph type="sldNum" sz="quarter" idx="10"/>
          </p:nvPr>
        </p:nvSpPr>
        <p:spPr/>
        <p:txBody>
          <a:bodyPr/>
          <a:lstStyle/>
          <a:p>
            <a:fld id="{8E01FCFC-511A-497A-B856-AFC5E2659A85}" type="slidenum">
              <a:rPr lang="en-US" smtClean="0"/>
              <a:t>1</a:t>
            </a:fld>
            <a:endParaRPr lang="en-US"/>
          </a:p>
        </p:txBody>
      </p:sp>
    </p:spTree>
    <p:extLst>
      <p:ext uri="{BB962C8B-B14F-4D97-AF65-F5344CB8AC3E}">
        <p14:creationId xmlns:p14="http://schemas.microsoft.com/office/powerpoint/2010/main" val="379922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814CB4-DFC2-400C-ACED-AE4543818FFD}" type="slidenum">
              <a:rPr lang="en-US" altLang="en-US" smtClean="0"/>
              <a:pPr/>
              <a:t>15</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867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A8976E-7607-4A16-9B89-63A80DB776D7}" type="slidenum">
              <a:rPr lang="en-US" altLang="en-US" smtClean="0"/>
              <a:pPr/>
              <a:t>16</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9356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1463EC-334C-4E97-8101-DAA75DF3DDFB}" type="slidenum">
              <a:rPr lang="en-US" altLang="en-US" smtClean="0"/>
              <a:pPr/>
              <a:t>17</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a:t>
            </a:r>
            <a:r>
              <a:rPr lang="en-US" altLang="en-US" b="1"/>
              <a:t>direct-access storage device</a:t>
            </a:r>
            <a:r>
              <a:rPr lang="en-US" altLang="en-US"/>
              <a:t> (</a:t>
            </a:r>
            <a:r>
              <a:rPr lang="en-US" altLang="en-US" b="1"/>
              <a:t>DASD</a:t>
            </a:r>
            <a:r>
              <a:rPr lang="en-US" altLang="en-US"/>
              <a:t>) (pronounced </a:t>
            </a:r>
            <a:r>
              <a:rPr lang="en-US" altLang="en-US">
                <a:hlinkClick r:id="rId3" tooltip="Help:IPA/English"/>
              </a:rPr>
              <a:t>/ˈdæzdiː/</a:t>
            </a:r>
            <a:r>
              <a:rPr lang="en-US" altLang="en-US"/>
              <a:t>) is a </a:t>
            </a:r>
            <a:r>
              <a:rPr lang="en-US" altLang="en-US">
                <a:hlinkClick r:id="rId4" tooltip="Secondary storage"/>
              </a:rPr>
              <a:t>secondary storage</a:t>
            </a:r>
            <a:r>
              <a:rPr lang="en-US" altLang="en-US"/>
              <a:t> device in which "each physical record has a discrete location and a unique address".</a:t>
            </a:r>
            <a:r>
              <a:rPr lang="en-US" altLang="en-US" baseline="30000">
                <a:hlinkClick r:id="rId5"/>
              </a:rPr>
              <a:t>[1]</a:t>
            </a:r>
            <a:r>
              <a:rPr lang="en-US" altLang="en-US"/>
              <a:t> </a:t>
            </a:r>
            <a:r>
              <a:rPr lang="en-US" altLang="en-US">
                <a:hlinkClick r:id="rId6" tooltip="IBM"/>
              </a:rPr>
              <a:t>IBM</a:t>
            </a:r>
            <a:r>
              <a:rPr lang="en-US" altLang="en-US"/>
              <a:t> coined the term DASD as a shorthand describing </a:t>
            </a:r>
            <a:r>
              <a:rPr lang="en-US" altLang="en-US">
                <a:hlinkClick r:id="rId7" tooltip="Hard disk drive"/>
              </a:rPr>
              <a:t>hard disk drives</a:t>
            </a:r>
            <a:r>
              <a:rPr lang="en-US" altLang="en-US"/>
              <a:t>, </a:t>
            </a:r>
            <a:r>
              <a:rPr lang="en-US" altLang="en-US">
                <a:hlinkClick r:id="rId8" tooltip="Drum memory"/>
              </a:rPr>
              <a:t>magnetic drums</a:t>
            </a:r>
            <a:r>
              <a:rPr lang="en-US" altLang="en-US"/>
              <a:t>, and </a:t>
            </a:r>
            <a:r>
              <a:rPr lang="en-US" altLang="en-US">
                <a:hlinkClick r:id="rId9" tooltip="IBM 2321 Data Cell"/>
              </a:rPr>
              <a:t>data cells</a:t>
            </a:r>
            <a:r>
              <a:rPr lang="en-US" altLang="en-US"/>
              <a:t>. Later, </a:t>
            </a:r>
            <a:r>
              <a:rPr lang="en-US" altLang="en-US">
                <a:hlinkClick r:id="rId10" tooltip="Optical disc drive"/>
              </a:rPr>
              <a:t>optical disc drives</a:t>
            </a:r>
            <a:r>
              <a:rPr lang="en-US" altLang="en-US"/>
              <a:t> and </a:t>
            </a:r>
            <a:r>
              <a:rPr lang="en-US" altLang="en-US">
                <a:hlinkClick r:id="rId11" tooltip="Flash memory"/>
              </a:rPr>
              <a:t>flash memory</a:t>
            </a:r>
            <a:r>
              <a:rPr lang="en-US" altLang="en-US"/>
              <a:t> units are also classified as DASD.</a:t>
            </a:r>
            <a:r>
              <a:rPr lang="en-US" altLang="en-US" baseline="30000">
                <a:hlinkClick r:id="rId12"/>
              </a:rPr>
              <a:t>[2]</a:t>
            </a:r>
            <a:r>
              <a:rPr lang="en-US" altLang="en-US" baseline="30000">
                <a:hlinkClick r:id="rId13"/>
              </a:rPr>
              <a:t>[3]</a:t>
            </a:r>
            <a:r>
              <a:rPr lang="en-US" altLang="en-US"/>
              <a:t> The term DASD contrasts with sequential storage media such as </a:t>
            </a:r>
            <a:r>
              <a:rPr lang="en-US" altLang="en-US">
                <a:hlinkClick r:id="rId14" tooltip="Magnetic tape"/>
              </a:rPr>
              <a:t>magnetic tape</a:t>
            </a:r>
            <a:r>
              <a:rPr lang="en-US" altLang="en-US"/>
              <a:t>, and </a:t>
            </a:r>
            <a:r>
              <a:rPr lang="en-US" altLang="en-US">
                <a:hlinkClick r:id="rId15" tooltip="Unit record equipment"/>
              </a:rPr>
              <a:t>unit record equipment</a:t>
            </a:r>
            <a:r>
              <a:rPr lang="en-US" altLang="en-US"/>
              <a:t> such as </a:t>
            </a:r>
            <a:r>
              <a:rPr lang="en-US" altLang="en-US">
                <a:hlinkClick r:id="rId16" tooltip="Punched card"/>
              </a:rPr>
              <a:t>card</a:t>
            </a:r>
            <a:r>
              <a:rPr lang="en-US" altLang="en-US"/>
              <a:t> devices like card readers and punches.</a:t>
            </a:r>
          </a:p>
          <a:p>
            <a:r>
              <a:rPr lang="en-US" altLang="en-US">
                <a:hlinkClick r:id="rId17" tooltip="Access method"/>
              </a:rPr>
              <a:t>Access methods</a:t>
            </a:r>
            <a:r>
              <a:rPr lang="en-US" altLang="en-US"/>
              <a:t> for DASD include sequential, indexed, and direct. </a:t>
            </a:r>
            <a:r>
              <a:rPr lang="en-US" altLang="en-US">
                <a:hlinkClick r:id="rId18" tooltip="Direct access (computing)"/>
              </a:rPr>
              <a:t>Direct access</a:t>
            </a:r>
            <a:r>
              <a:rPr lang="en-US" altLang="en-US"/>
              <a:t> contrasts with the </a:t>
            </a:r>
            <a:r>
              <a:rPr lang="en-US" altLang="en-US">
                <a:hlinkClick r:id="rId19" tooltip="Sequential access"/>
              </a:rPr>
              <a:t>sequential access</a:t>
            </a:r>
            <a:r>
              <a:rPr lang="en-US" altLang="en-US"/>
              <a:t> method used in </a:t>
            </a:r>
            <a:r>
              <a:rPr lang="en-US" altLang="en-US">
                <a:hlinkClick r:id="rId20" tooltip="Tape drive"/>
              </a:rPr>
              <a:t>tape drives</a:t>
            </a:r>
            <a:r>
              <a:rPr lang="en-US" altLang="en-US"/>
              <a:t>. A record on a DASD can be accessed without having to read through intervening records from the current location, whereas reading anything other than the "next" record on tape requires skipping over intervening records, and requires a proportionally long time to access a distant point in a medium. - Wikipedia</a:t>
            </a:r>
          </a:p>
        </p:txBody>
      </p:sp>
    </p:spTree>
    <p:extLst>
      <p:ext uri="{BB962C8B-B14F-4D97-AF65-F5344CB8AC3E}">
        <p14:creationId xmlns:p14="http://schemas.microsoft.com/office/powerpoint/2010/main" val="154061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6998D3-08BF-42D5-8CD2-239EBD70B564}" type="slidenum">
              <a:rPr lang="en-US" altLang="en-US" smtClean="0"/>
              <a:pPr/>
              <a:t>18</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67859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9BF592-2E79-48C9-8034-52F841BC19F9}" type="slidenum">
              <a:rPr lang="en-US" altLang="en-US" smtClean="0"/>
              <a:pPr/>
              <a:t>19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06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Secret codes, ballistics, enigma, and the bomb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word computer refers to a job title. Women perform calculations for ballistics calculations, code breaking, and scientific research including work on the atomic bomb. They literally do assigned math problems all day long as their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the 1920s, computers (sometimes </a:t>
            </a:r>
            <a:r>
              <a:rPr lang="en-US" dirty="0" err="1"/>
              <a:t>computors</a:t>
            </a:r>
            <a:r>
              <a:rPr lang="en-US" dirty="0"/>
              <a:t>) were human clerks that performed computations. They were usually under the lead of a physicist. Many thousands of computers were employed in commerce, government, and research establishments. Most of these computers were women. Some performed astronomical calculations for calendars, others ballistic tables for the military.</a:t>
            </a:r>
          </a:p>
        </p:txBody>
      </p:sp>
      <p:sp>
        <p:nvSpPr>
          <p:cNvPr id="4" name="Slide Number Placeholder 3"/>
          <p:cNvSpPr>
            <a:spLocks noGrp="1"/>
          </p:cNvSpPr>
          <p:nvPr>
            <p:ph type="sldNum" sz="quarter" idx="10"/>
          </p:nvPr>
        </p:nvSpPr>
        <p:spPr/>
        <p:txBody>
          <a:bodyPr/>
          <a:lstStyle/>
          <a:p>
            <a:fld id="{8E01FCFC-511A-497A-B856-AFC5E2659A85}" type="slidenum">
              <a:rPr lang="en-US" smtClean="0"/>
              <a:t>2</a:t>
            </a:fld>
            <a:endParaRPr lang="en-US"/>
          </a:p>
        </p:txBody>
      </p:sp>
    </p:spTree>
    <p:extLst>
      <p:ext uri="{BB962C8B-B14F-4D97-AF65-F5344CB8AC3E}">
        <p14:creationId xmlns:p14="http://schemas.microsoft.com/office/powerpoint/2010/main" val="266190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Six of them were selected to program a machine that, ironically, would take their name and replace them</a:t>
            </a:r>
            <a:endParaRPr lang="en-US" dirty="0"/>
          </a:p>
          <a:p>
            <a:endParaRPr lang="en-US" dirty="0"/>
          </a:p>
          <a:p>
            <a:r>
              <a:rPr lang="en-US" dirty="0"/>
              <a:t>Computers replace the women computers, removing one of the few sources of independent income for women at the time, but that's jumping a bit ahead too.</a:t>
            </a:r>
          </a:p>
        </p:txBody>
      </p:sp>
      <p:sp>
        <p:nvSpPr>
          <p:cNvPr id="4" name="Slide Number Placeholder 3"/>
          <p:cNvSpPr>
            <a:spLocks noGrp="1"/>
          </p:cNvSpPr>
          <p:nvPr>
            <p:ph type="sldNum" sz="quarter" idx="10"/>
          </p:nvPr>
        </p:nvSpPr>
        <p:spPr/>
        <p:txBody>
          <a:bodyPr/>
          <a:lstStyle/>
          <a:p>
            <a:fld id="{8E01FCFC-511A-497A-B856-AFC5E2659A85}" type="slidenum">
              <a:rPr lang="en-US" smtClean="0"/>
              <a:t>4</a:t>
            </a:fld>
            <a:endParaRPr lang="en-US"/>
          </a:p>
        </p:txBody>
      </p:sp>
    </p:spTree>
    <p:extLst>
      <p:ext uri="{BB962C8B-B14F-4D97-AF65-F5344CB8AC3E}">
        <p14:creationId xmlns:p14="http://schemas.microsoft.com/office/powerpoint/2010/main" val="26619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England, a mathematician by the name of Alan Turing is working alongside other British and American mathematicians to crack the German Enigma codes. Show clip of Imitation Game.</a:t>
            </a:r>
          </a:p>
          <a:p>
            <a:endParaRPr lang="en-US" dirty="0"/>
          </a:p>
          <a:p>
            <a:r>
              <a:rPr lang="en-US" dirty="0"/>
              <a:t>Alan Turing is instrumental in cracking the codes, reducing the length of the war and saving thousands of lives. Turing invents a computing machine, defines what it means for an operation to be computable, and proves that his machine is capable of being programmed to compute ANY computable operation.</a:t>
            </a:r>
          </a:p>
          <a:p>
            <a:endParaRPr lang="en-US" dirty="0"/>
          </a:p>
          <a:p>
            <a:r>
              <a:rPr lang="en-US" dirty="0"/>
              <a:t>Within weeks of arriving at Bletchley Park,[58] Turing had specified an electromechanical machine that could help break Enigma more effectively than the Polish </a:t>
            </a:r>
            <a:r>
              <a:rPr lang="en-US" dirty="0" err="1"/>
              <a:t>bomba</a:t>
            </a:r>
            <a:r>
              <a:rPr lang="en-US" dirty="0"/>
              <a:t> </a:t>
            </a:r>
            <a:r>
              <a:rPr lang="en-US" dirty="0" err="1"/>
              <a:t>kryptologiczna</a:t>
            </a:r>
            <a:r>
              <a:rPr lang="en-US" dirty="0"/>
              <a:t>, from which its name was derived. The bombe, with an enhancement suggested by mathematician Gordon </a:t>
            </a:r>
            <a:r>
              <a:rPr lang="en-US" dirty="0" err="1"/>
              <a:t>Welchman</a:t>
            </a:r>
            <a:r>
              <a:rPr lang="en-US" dirty="0"/>
              <a:t>, became one of the primary tools, and the major automated one, used to attack Enigma-enciphered messages.</a:t>
            </a:r>
          </a:p>
          <a:p>
            <a:endParaRPr lang="en-US" dirty="0"/>
          </a:p>
          <a:p>
            <a:r>
              <a:rPr lang="en-US" dirty="0"/>
              <a:t>https://www.youtube.com/watch?v=Btqro3544p8</a:t>
            </a:r>
          </a:p>
          <a:p>
            <a:endParaRPr lang="en-US" dirty="0"/>
          </a:p>
        </p:txBody>
      </p:sp>
      <p:sp>
        <p:nvSpPr>
          <p:cNvPr id="4" name="Slide Number Placeholder 3"/>
          <p:cNvSpPr>
            <a:spLocks noGrp="1"/>
          </p:cNvSpPr>
          <p:nvPr>
            <p:ph type="sldNum" sz="quarter" idx="10"/>
          </p:nvPr>
        </p:nvSpPr>
        <p:spPr/>
        <p:txBody>
          <a:bodyPr/>
          <a:lstStyle/>
          <a:p>
            <a:fld id="{8E01FCFC-511A-497A-B856-AFC5E2659A85}" type="slidenum">
              <a:rPr lang="en-US" smtClean="0"/>
              <a:t>5</a:t>
            </a:fld>
            <a:endParaRPr lang="en-US"/>
          </a:p>
        </p:txBody>
      </p:sp>
    </p:spTree>
    <p:extLst>
      <p:ext uri="{BB962C8B-B14F-4D97-AF65-F5344CB8AC3E}">
        <p14:creationId xmlns:p14="http://schemas.microsoft.com/office/powerpoint/2010/main" val="121843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Tragedy: Turing is convicted by the British government of being gay. He is chemically castrated and ends up committing suicide</a:t>
            </a:r>
            <a:r>
              <a:rPr lang="en-US" baseline="0" dirty="0"/>
              <a:t> </a:t>
            </a:r>
            <a:r>
              <a:rPr lang="en-US" dirty="0"/>
              <a:t>16 days before his 42nd birthday.</a:t>
            </a:r>
          </a:p>
          <a:p>
            <a:endParaRPr lang="en-US" dirty="0"/>
          </a:p>
          <a:p>
            <a:r>
              <a:rPr lang="en-US" dirty="0"/>
              <a:t>Turing was convicted and given a choice between imprisonment and probation, which would be conditional on his agreement to undergo hormonal treatment designed to reduce libido. He accepted the option of treatment via injections of what was then called </a:t>
            </a:r>
            <a:r>
              <a:rPr lang="en-US" dirty="0" err="1"/>
              <a:t>stilboestrol</a:t>
            </a:r>
            <a:r>
              <a:rPr lang="en-US" dirty="0"/>
              <a:t> (now known as diethylstilbestrol or DES), a synthetic </a:t>
            </a:r>
            <a:r>
              <a:rPr lang="en-US" dirty="0" err="1"/>
              <a:t>oestrogen</a:t>
            </a:r>
            <a:r>
              <a:rPr lang="en-US" dirty="0"/>
              <a:t>; this treatment was continued for the course of one year. The treatment rendered Turing impotent and caused </a:t>
            </a:r>
            <a:r>
              <a:rPr lang="en-US" dirty="0" err="1"/>
              <a:t>gynaecomastia</a:t>
            </a:r>
            <a:r>
              <a:rPr lang="en-US" dirty="0"/>
              <a:t>,[122] fulfilling in the literal sense Turing's prediction that "no doubt I shall emerge from it all a different man, but quite who I've not found out".</a:t>
            </a:r>
          </a:p>
          <a:p>
            <a:endParaRPr lang="en-US" dirty="0"/>
          </a:p>
          <a:p>
            <a:r>
              <a:rPr lang="en-US" dirty="0"/>
              <a:t>Turing was prosecuted in 1952 for homosexual acts, when by the </a:t>
            </a:r>
            <a:r>
              <a:rPr lang="en-US" dirty="0" err="1"/>
              <a:t>Labouchere</a:t>
            </a:r>
            <a:r>
              <a:rPr lang="en-US" dirty="0"/>
              <a:t> Amendment, "gross indecency" was criminal in the UK. He accepted chemical castration treatment, with DES, as an alternative to prison.</a:t>
            </a:r>
          </a:p>
        </p:txBody>
      </p:sp>
      <p:sp>
        <p:nvSpPr>
          <p:cNvPr id="4" name="Slide Number Placeholder 3"/>
          <p:cNvSpPr>
            <a:spLocks noGrp="1"/>
          </p:cNvSpPr>
          <p:nvPr>
            <p:ph type="sldNum" sz="quarter" idx="10"/>
          </p:nvPr>
        </p:nvSpPr>
        <p:spPr/>
        <p:txBody>
          <a:bodyPr/>
          <a:lstStyle/>
          <a:p>
            <a:fld id="{8E01FCFC-511A-497A-B856-AFC5E2659A85}" type="slidenum">
              <a:rPr lang="en-US" smtClean="0"/>
              <a:t>6</a:t>
            </a:fld>
            <a:endParaRPr lang="en-US"/>
          </a:p>
        </p:txBody>
      </p:sp>
    </p:spTree>
    <p:extLst>
      <p:ext uri="{BB962C8B-B14F-4D97-AF65-F5344CB8AC3E}">
        <p14:creationId xmlns:p14="http://schemas.microsoft.com/office/powerpoint/2010/main" val="121843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contemporary of Turing, John Von Neumann was a Hungarian mathematician working on the atomic bomb and computing at</a:t>
            </a:r>
            <a:r>
              <a:rPr lang="en-US" baseline="0" dirty="0"/>
              <a:t> Princeton and then Los Alamos.</a:t>
            </a:r>
            <a:endParaRPr lang="en-US" dirty="0"/>
          </a:p>
          <a:p>
            <a:endParaRPr lang="en-US" dirty="0"/>
          </a:p>
          <a:p>
            <a:r>
              <a:rPr lang="en-US" dirty="0"/>
              <a:t>Generally regarded as the foremost mathematician of his time and compared to Euler, Gauss, and Hilbert. He made pioneering</a:t>
            </a:r>
            <a:r>
              <a:rPr lang="en-US" baseline="0" dirty="0"/>
              <a:t> contributions to</a:t>
            </a:r>
            <a:r>
              <a:rPr lang="en-US" dirty="0"/>
              <a:t> quantum mechanics, game theory, and the digital computer.</a:t>
            </a:r>
          </a:p>
          <a:p>
            <a:endParaRPr lang="en-US" dirty="0"/>
          </a:p>
          <a:p>
            <a:r>
              <a:rPr lang="en-US" dirty="0"/>
              <a:t>Von Neumann was a child prodigy. As a 6 year old, he could divide two 8-digit numbers in his head, and could converse in Ancient Greek.</a:t>
            </a:r>
          </a:p>
          <a:p>
            <a:r>
              <a:rPr lang="en-US" dirty="0"/>
              <a:t>At the age of 15, he began to study advanced calculus.</a:t>
            </a:r>
          </a:p>
          <a:p>
            <a:endParaRPr lang="en-US" dirty="0"/>
          </a:p>
          <a:p>
            <a:r>
              <a:rPr lang="en-US" sz="1200" b="0" i="0" kern="1200" dirty="0">
                <a:solidFill>
                  <a:schemeClr val="tx1"/>
                </a:solidFill>
                <a:effectLst/>
                <a:latin typeface="+mn-lt"/>
                <a:ea typeface="+mn-ea"/>
                <a:cs typeface="+mn-cs"/>
              </a:rPr>
              <a:t>Since there were few posts in Hungary for mathematicians, and those were not well-paid, his father wanted von Neumann to follow him into industry and thereby invest his time in a more financially useful endeavor than mathematics.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a:t>
            </a:r>
            <a:r>
              <a:rPr lang="en-US" sz="1200" b="0" i="0" kern="1200" baseline="0" dirty="0">
                <a:solidFill>
                  <a:schemeClr val="tx1"/>
                </a:solidFill>
                <a:effectLst/>
                <a:latin typeface="+mn-lt"/>
                <a:ea typeface="+mn-ea"/>
                <a:cs typeface="+mn-cs"/>
              </a:rPr>
              <a:t> your parents really do not know best.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01FCFC-511A-497A-B856-AFC5E2659A85}" type="slidenum">
              <a:rPr lang="en-US" smtClean="0"/>
              <a:t>7</a:t>
            </a:fld>
            <a:endParaRPr lang="en-US"/>
          </a:p>
        </p:txBody>
      </p:sp>
    </p:spTree>
    <p:extLst>
      <p:ext uri="{BB962C8B-B14F-4D97-AF65-F5344CB8AC3E}">
        <p14:creationId xmlns:p14="http://schemas.microsoft.com/office/powerpoint/2010/main" val="3083179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VN performed some of the first experiments in self-replicating programs, foreseeing viruses and worms decades long before their time.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VN laid the groundwork for a stored program computer.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Up to this point, computers operated on fixed programs and altering their function, like say from performing calculations to word processing, required having to manually rewire and restructure them. The ENIAC, for example, took several days to reprogram.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Ideally, Turing had proposed having the program stored in the memory, which would allow it to be modified by the computer. Von Neumann was intrigued by the concept and in 1945 drafted a report that provided in detail a feasible architecture for stored program computing.</a:t>
            </a:r>
          </a:p>
          <a:p>
            <a:endParaRPr lang="en-US" dirty="0"/>
          </a:p>
          <a:p>
            <a:r>
              <a:rPr lang="en-US" dirty="0"/>
              <a:t>This is how DNA operates. VN, like Turing, was intrigued by Biology.</a:t>
            </a:r>
          </a:p>
        </p:txBody>
      </p:sp>
      <p:sp>
        <p:nvSpPr>
          <p:cNvPr id="4" name="Slide Number Placeholder 3"/>
          <p:cNvSpPr>
            <a:spLocks noGrp="1"/>
          </p:cNvSpPr>
          <p:nvPr>
            <p:ph type="sldNum" sz="quarter" idx="10"/>
          </p:nvPr>
        </p:nvSpPr>
        <p:spPr/>
        <p:txBody>
          <a:bodyPr/>
          <a:lstStyle/>
          <a:p>
            <a:fld id="{8E01FCFC-511A-497A-B856-AFC5E2659A85}" type="slidenum">
              <a:rPr lang="en-US" smtClean="0"/>
              <a:t>8</a:t>
            </a:fld>
            <a:endParaRPr lang="en-US"/>
          </a:p>
        </p:txBody>
      </p:sp>
    </p:spTree>
    <p:extLst>
      <p:ext uri="{BB962C8B-B14F-4D97-AF65-F5344CB8AC3E}">
        <p14:creationId xmlns:p14="http://schemas.microsoft.com/office/powerpoint/2010/main" val="308317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Insight: VN realized that the same memory that is used to store data could be used to store the instructions that operate on the data. This type of computer became known as the Von </a:t>
            </a:r>
            <a:r>
              <a:rPr lang="en-US" dirty="0" err="1"/>
              <a:t>Neumman</a:t>
            </a:r>
            <a:r>
              <a:rPr lang="en-US" dirty="0"/>
              <a:t> architecture which is the fundamental design in all modern computers.</a:t>
            </a:r>
          </a:p>
          <a:p>
            <a:endParaRPr lang="en-US" dirty="0"/>
          </a:p>
          <a:p>
            <a:r>
              <a:rPr lang="en-US" dirty="0"/>
              <a:t>Ironically, the so-called Non-</a:t>
            </a:r>
            <a:r>
              <a:rPr lang="en-US" dirty="0" err="1"/>
              <a:t>VonNeumman</a:t>
            </a:r>
            <a:r>
              <a:rPr lang="en-US" dirty="0"/>
              <a:t> architecture was also invented by </a:t>
            </a:r>
            <a:r>
              <a:rPr lang="en-US" dirty="0" err="1"/>
              <a:t>VonNeumman</a:t>
            </a:r>
            <a:r>
              <a:rPr lang="en-US" dirty="0"/>
              <a:t>.</a:t>
            </a:r>
          </a:p>
          <a:p>
            <a:endParaRPr lang="en-US" dirty="0"/>
          </a:p>
          <a:p>
            <a:r>
              <a:rPr lang="en-US" dirty="0"/>
              <a:t>Tragedy: </a:t>
            </a:r>
            <a:r>
              <a:rPr lang="en-US" dirty="0" err="1"/>
              <a:t>VonNeumman</a:t>
            </a:r>
            <a:r>
              <a:rPr lang="en-US" dirty="0"/>
              <a:t> died at the age of ___ due to cancer, most likely as a result of exposure from his work on the atomic bomb.</a:t>
            </a:r>
          </a:p>
          <a:p>
            <a:r>
              <a:rPr lang="en-US" sz="1200" b="0" i="0" kern="1200" dirty="0">
                <a:solidFill>
                  <a:schemeClr val="tx1"/>
                </a:solidFill>
                <a:effectLst/>
                <a:latin typeface="+mn-lt"/>
                <a:ea typeface="+mn-ea"/>
                <a:cs typeface="+mn-cs"/>
              </a:rPr>
              <a:t>He died at age 53 due to cancer.</a:t>
            </a:r>
          </a:p>
          <a:p>
            <a:endParaRPr lang="en-US" dirty="0"/>
          </a:p>
        </p:txBody>
      </p:sp>
      <p:sp>
        <p:nvSpPr>
          <p:cNvPr id="4" name="Slide Number Placeholder 3"/>
          <p:cNvSpPr>
            <a:spLocks noGrp="1"/>
          </p:cNvSpPr>
          <p:nvPr>
            <p:ph type="sldNum" sz="quarter" idx="10"/>
          </p:nvPr>
        </p:nvSpPr>
        <p:spPr/>
        <p:txBody>
          <a:bodyPr/>
          <a:lstStyle/>
          <a:p>
            <a:fld id="{8E01FCFC-511A-497A-B856-AFC5E2659A85}" type="slidenum">
              <a:rPr lang="en-US" smtClean="0"/>
              <a:t>11</a:t>
            </a:fld>
            <a:endParaRPr lang="en-US"/>
          </a:p>
        </p:txBody>
      </p:sp>
    </p:spTree>
    <p:extLst>
      <p:ext uri="{BB962C8B-B14F-4D97-AF65-F5344CB8AC3E}">
        <p14:creationId xmlns:p14="http://schemas.microsoft.com/office/powerpoint/2010/main" val="2390147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4461D6-2C50-4119-B8C3-171B09E52210}" type="slidenum">
              <a:rPr lang="en-US" altLang="en-US" smtClean="0"/>
              <a:pPr/>
              <a:t>14</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193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247C2C43-E99E-49FE-BB57-56FDD659CAB3}" type="datetimeFigureOut">
              <a:rPr lang="en-US" smtClean="0"/>
              <a:t>1/19/2023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35CBB5F-E4A9-4B37-8033-542D9AB2AD9F}"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7C2C43-E99E-49FE-BB57-56FDD659CAB3}"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7C2C43-E99E-49FE-BB57-56FDD659CAB3}"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7C2C43-E99E-49FE-BB57-56FDD659CAB3}"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7C2C43-E99E-49FE-BB57-56FDD659CAB3}"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CBB5F-E4A9-4B37-8033-542D9AB2AD9F}"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7C2C43-E99E-49FE-BB57-56FDD659CAB3}"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7C2C43-E99E-49FE-BB57-56FDD659CAB3}"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CBB5F-E4A9-4B37-8033-542D9AB2AD9F}"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247C2C43-E99E-49FE-BB57-56FDD659CAB3}"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C2C43-E99E-49FE-BB57-56FDD659CAB3}"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7C2C43-E99E-49FE-BB57-56FDD659CAB3}"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CBB5F-E4A9-4B37-8033-542D9AB2AD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247C2C43-E99E-49FE-BB57-56FDD659CAB3}" type="datetimeFigureOut">
              <a:rPr lang="en-US" smtClean="0"/>
              <a:t>1/19/2023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35CBB5F-E4A9-4B37-8033-542D9AB2AD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47C2C43-E99E-49FE-BB57-56FDD659CAB3}" type="datetimeFigureOut">
              <a:rPr lang="en-US" smtClean="0"/>
              <a:t>1/19/2023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35CBB5F-E4A9-4B37-8033-542D9AB2AD9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watch?v=_8aH-M3PzM0&amp;t=0m31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nuPZUUED5uk&amp;t=1m" TargetMode="External"/><Relationship Id="rId4" Type="http://schemas.openxmlformats.org/officeDocument/2006/relationships/hyperlink" Target="https://www.youtube.com/watch?v=oECwnlSMpO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War 2</a:t>
            </a:r>
          </a:p>
        </p:txBody>
      </p:sp>
      <p:sp>
        <p:nvSpPr>
          <p:cNvPr id="3" name="Content Placeholder 2"/>
          <p:cNvSpPr>
            <a:spLocks noGrp="1"/>
          </p:cNvSpPr>
          <p:nvPr>
            <p:ph idx="1"/>
          </p:nvPr>
        </p:nvSpPr>
        <p:spPr>
          <a:xfrm>
            <a:off x="914400" y="1066800"/>
            <a:ext cx="7772400" cy="4572000"/>
          </a:xfrm>
        </p:spPr>
        <p:txBody>
          <a:bodyPr/>
          <a:lstStyle/>
          <a:p>
            <a:pPr marL="68580" indent="0" algn="ctr">
              <a:buNone/>
            </a:pPr>
            <a:r>
              <a:rPr lang="en-US" dirty="0">
                <a:hlinkClick r:id="rId3"/>
              </a:rPr>
              <a:t>Navy Fire Control Computers</a:t>
            </a:r>
            <a:r>
              <a:rPr lang="en-US" dirty="0"/>
              <a:t> 1:40</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676400"/>
            <a:ext cx="6477000" cy="4866110"/>
          </a:xfrm>
          <a:prstGeom prst="rect">
            <a:avLst/>
          </a:prstGeom>
        </p:spPr>
      </p:pic>
    </p:spTree>
    <p:extLst>
      <p:ext uri="{BB962C8B-B14F-4D97-AF65-F5344CB8AC3E}">
        <p14:creationId xmlns:p14="http://schemas.microsoft.com/office/powerpoint/2010/main" val="109014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computers</a:t>
            </a:r>
          </a:p>
        </p:txBody>
      </p:sp>
      <p:sp>
        <p:nvSpPr>
          <p:cNvPr id="3" name="Content Placeholder 2"/>
          <p:cNvSpPr>
            <a:spLocks noGrp="1"/>
          </p:cNvSpPr>
          <p:nvPr>
            <p:ph idx="1"/>
          </p:nvPr>
        </p:nvSpPr>
        <p:spPr/>
        <p:txBody>
          <a:bodyPr/>
          <a:lstStyle/>
          <a:p>
            <a:r>
              <a:rPr lang="en-US" dirty="0"/>
              <a:t>Data and operations (algorithms) are stored in memory and treated the same.</a:t>
            </a:r>
          </a:p>
          <a:p>
            <a:r>
              <a:rPr lang="en-US" dirty="0"/>
              <a:t>Now the algorithms can change.</a:t>
            </a:r>
          </a:p>
        </p:txBody>
      </p:sp>
    </p:spTree>
    <p:extLst>
      <p:ext uri="{BB962C8B-B14F-4D97-AF65-F5344CB8AC3E}">
        <p14:creationId xmlns:p14="http://schemas.microsoft.com/office/powerpoint/2010/main" val="332138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VonNeumann</a:t>
            </a:r>
            <a:r>
              <a:rPr lang="en-US" dirty="0"/>
              <a:t> Architecture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924" y="1600200"/>
            <a:ext cx="7993849" cy="4952999"/>
          </a:xfrm>
        </p:spPr>
      </p:pic>
    </p:spTree>
    <p:extLst>
      <p:ext uri="{BB962C8B-B14F-4D97-AF65-F5344CB8AC3E}">
        <p14:creationId xmlns:p14="http://schemas.microsoft.com/office/powerpoint/2010/main" val="217818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95400" y="533400"/>
            <a:ext cx="6858000" cy="5111750"/>
          </a:xfrm>
          <a:prstGeom prst="rect">
            <a:avLst/>
          </a:prstGeom>
          <a:noFill/>
        </p:spPr>
      </p:pic>
    </p:spTree>
    <p:extLst>
      <p:ext uri="{BB962C8B-B14F-4D97-AF65-F5344CB8AC3E}">
        <p14:creationId xmlns:p14="http://schemas.microsoft.com/office/powerpoint/2010/main" val="117685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Components</a:t>
            </a:r>
          </a:p>
        </p:txBody>
      </p:sp>
      <p:sp>
        <p:nvSpPr>
          <p:cNvPr id="3" name="Content Placeholder 2"/>
          <p:cNvSpPr>
            <a:spLocks noGrp="1"/>
          </p:cNvSpPr>
          <p:nvPr>
            <p:ph idx="1"/>
          </p:nvPr>
        </p:nvSpPr>
        <p:spPr/>
        <p:txBody>
          <a:bodyPr>
            <a:normAutofit/>
          </a:bodyPr>
          <a:lstStyle/>
          <a:p>
            <a:r>
              <a:rPr lang="en-US" dirty="0"/>
              <a:t>Memory</a:t>
            </a:r>
          </a:p>
          <a:p>
            <a:r>
              <a:rPr lang="en-US" dirty="0"/>
              <a:t>Processing</a:t>
            </a:r>
          </a:p>
          <a:p>
            <a:pPr lvl="1"/>
            <a:r>
              <a:rPr lang="en-US" dirty="0"/>
              <a:t>Control Unit</a:t>
            </a:r>
          </a:p>
          <a:p>
            <a:pPr lvl="1"/>
            <a:r>
              <a:rPr lang="en-US" dirty="0"/>
              <a:t>ALU – Algorithmic Logic Unit</a:t>
            </a:r>
          </a:p>
          <a:p>
            <a:pPr lvl="1"/>
            <a:r>
              <a:rPr lang="en-US" dirty="0"/>
              <a:t>Accumulator – stores results</a:t>
            </a:r>
          </a:p>
          <a:p>
            <a:r>
              <a:rPr lang="en-US" dirty="0"/>
              <a:t>Input</a:t>
            </a:r>
          </a:p>
          <a:p>
            <a:r>
              <a:rPr lang="en-US" dirty="0"/>
              <a:t>Output</a:t>
            </a:r>
          </a:p>
        </p:txBody>
      </p:sp>
    </p:spTree>
    <p:extLst>
      <p:ext uri="{BB962C8B-B14F-4D97-AF65-F5344CB8AC3E}">
        <p14:creationId xmlns:p14="http://schemas.microsoft.com/office/powerpoint/2010/main" val="46841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62467"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5B8F6E-FEDB-4726-82FF-A5D904B5CC87}" type="slidenum">
              <a:rPr lang="en-US" altLang="en-US" sz="1400" smtClean="0"/>
              <a:pPr>
                <a:spcBef>
                  <a:spcPct val="0"/>
                </a:spcBef>
                <a:buFontTx/>
                <a:buNone/>
              </a:pPr>
              <a:t>14</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a:t>Main Memory Unit</a:t>
            </a:r>
          </a:p>
        </p:txBody>
      </p:sp>
      <p:sp>
        <p:nvSpPr>
          <p:cNvPr id="62469" name="Rectangle 3"/>
          <p:cNvSpPr>
            <a:spLocks noGrp="1" noChangeArrowheads="1"/>
          </p:cNvSpPr>
          <p:nvPr>
            <p:ph type="body" idx="1"/>
          </p:nvPr>
        </p:nvSpPr>
        <p:spPr/>
        <p:txBody>
          <a:bodyPr>
            <a:normAutofit fontScale="92500" lnSpcReduction="10000"/>
          </a:bodyPr>
          <a:lstStyle/>
          <a:p>
            <a:pPr eaLnBrk="1" hangingPunct="1">
              <a:lnSpc>
                <a:spcPct val="95000"/>
              </a:lnSpc>
            </a:pPr>
            <a:r>
              <a:rPr lang="en-US" altLang="en-US"/>
              <a:t>Stores data and instructions as sequence of bytes</a:t>
            </a:r>
          </a:p>
          <a:p>
            <a:pPr eaLnBrk="1" hangingPunct="1">
              <a:lnSpc>
                <a:spcPct val="95000"/>
              </a:lnSpc>
            </a:pPr>
            <a:r>
              <a:rPr lang="en-US" altLang="en-US"/>
              <a:t>A program must reside in main memory if it is to operate on the computer</a:t>
            </a:r>
          </a:p>
          <a:p>
            <a:pPr eaLnBrk="1" hangingPunct="1">
              <a:lnSpc>
                <a:spcPct val="95000"/>
              </a:lnSpc>
            </a:pPr>
            <a:r>
              <a:rPr lang="en-US" altLang="en-US"/>
              <a:t>Combines 1 or more bytes into a single unit, referred to as a </a:t>
            </a:r>
            <a:r>
              <a:rPr lang="en-US" altLang="en-US" b="1"/>
              <a:t>word</a:t>
            </a:r>
            <a:endParaRPr lang="en-US" altLang="en-US"/>
          </a:p>
          <a:p>
            <a:pPr eaLnBrk="1" hangingPunct="1">
              <a:lnSpc>
                <a:spcPct val="95000"/>
              </a:lnSpc>
            </a:pPr>
            <a:r>
              <a:rPr lang="en-US" altLang="en-US"/>
              <a:t>Constructed as random access memory, or RAM</a:t>
            </a:r>
          </a:p>
          <a:p>
            <a:pPr lvl="1" eaLnBrk="1" hangingPunct="1">
              <a:lnSpc>
                <a:spcPct val="95000"/>
              </a:lnSpc>
            </a:pPr>
            <a:r>
              <a:rPr lang="en-US" altLang="en-US"/>
              <a:t>Every section of memory can be accessed randomly as quickly as any other section</a:t>
            </a:r>
          </a:p>
          <a:p>
            <a:pPr lvl="1" eaLnBrk="1" hangingPunct="1">
              <a:lnSpc>
                <a:spcPct val="95000"/>
              </a:lnSpc>
            </a:pPr>
            <a:r>
              <a:rPr lang="en-US" altLang="en-US" b="1"/>
              <a:t>Volatile:</a:t>
            </a:r>
            <a:r>
              <a:rPr lang="en-US" altLang="en-US"/>
              <a:t> data is lost when power is turned off</a:t>
            </a:r>
          </a:p>
          <a:p>
            <a:pPr eaLnBrk="1" hangingPunct="1">
              <a:lnSpc>
                <a:spcPct val="95000"/>
              </a:lnSpc>
            </a:pPr>
            <a:r>
              <a:rPr lang="en-US" altLang="en-US"/>
              <a:t>Size is usually specified in bytes (MB or GB)</a:t>
            </a:r>
          </a:p>
        </p:txBody>
      </p:sp>
    </p:spTree>
    <p:extLst>
      <p:ext uri="{BB962C8B-B14F-4D97-AF65-F5344CB8AC3E}">
        <p14:creationId xmlns:p14="http://schemas.microsoft.com/office/powerpoint/2010/main" val="28720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64515"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25B34C-3209-4A1F-BCEB-E9E65A023794}" type="slidenum">
              <a:rPr lang="en-US" altLang="en-US" sz="1400" smtClean="0"/>
              <a:pPr>
                <a:spcBef>
                  <a:spcPct val="0"/>
                </a:spcBef>
                <a:buFontTx/>
                <a:buNone/>
              </a:pPr>
              <a:t>15</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a:t>Central Processing Unit (CPU)</a:t>
            </a:r>
          </a:p>
        </p:txBody>
      </p:sp>
      <p:sp>
        <p:nvSpPr>
          <p:cNvPr id="64517" name="Rectangle 3"/>
          <p:cNvSpPr>
            <a:spLocks noGrp="1" noChangeArrowheads="1"/>
          </p:cNvSpPr>
          <p:nvPr>
            <p:ph type="body" idx="1"/>
          </p:nvPr>
        </p:nvSpPr>
        <p:spPr/>
        <p:txBody>
          <a:bodyPr>
            <a:normAutofit fontScale="92500" lnSpcReduction="20000"/>
          </a:bodyPr>
          <a:lstStyle/>
          <a:p>
            <a:pPr eaLnBrk="1" hangingPunct="1">
              <a:lnSpc>
                <a:spcPct val="95000"/>
              </a:lnSpc>
            </a:pPr>
            <a:r>
              <a:rPr lang="en-US" altLang="en-US" b="1"/>
              <a:t>Control unit: </a:t>
            </a:r>
            <a:r>
              <a:rPr lang="en-US" altLang="en-US"/>
              <a:t>directs and monitors the overall operation of the computer</a:t>
            </a:r>
          </a:p>
          <a:p>
            <a:pPr lvl="1" eaLnBrk="1" hangingPunct="1">
              <a:lnSpc>
                <a:spcPct val="95000"/>
              </a:lnSpc>
            </a:pPr>
            <a:r>
              <a:rPr lang="en-US" altLang="en-US"/>
              <a:t>Keeps track of where the next instruction resides</a:t>
            </a:r>
          </a:p>
          <a:p>
            <a:pPr lvl="1" eaLnBrk="1" hangingPunct="1">
              <a:lnSpc>
                <a:spcPct val="95000"/>
              </a:lnSpc>
            </a:pPr>
            <a:r>
              <a:rPr lang="en-US" altLang="en-US"/>
              <a:t>Issues the signals needed to both read data from and write data to other units in the system</a:t>
            </a:r>
          </a:p>
          <a:p>
            <a:pPr lvl="1" eaLnBrk="1" hangingPunct="1">
              <a:lnSpc>
                <a:spcPct val="95000"/>
              </a:lnSpc>
            </a:pPr>
            <a:r>
              <a:rPr lang="en-US" altLang="en-US"/>
              <a:t>Executes all instructions</a:t>
            </a:r>
          </a:p>
          <a:p>
            <a:pPr eaLnBrk="1" hangingPunct="1">
              <a:lnSpc>
                <a:spcPct val="95000"/>
              </a:lnSpc>
            </a:pPr>
            <a:r>
              <a:rPr lang="en-US" altLang="en-US" b="1"/>
              <a:t>Arithmetic and Logic Unit (ALU):</a:t>
            </a:r>
            <a:r>
              <a:rPr lang="en-US" altLang="en-US"/>
              <a:t> performs all of the computations, such as addition, subtraction, comparisons, and so on, that a computer provides</a:t>
            </a:r>
          </a:p>
          <a:p>
            <a:pPr eaLnBrk="1" hangingPunct="1">
              <a:lnSpc>
                <a:spcPct val="95000"/>
              </a:lnSpc>
            </a:pPr>
            <a:r>
              <a:rPr lang="en-US" altLang="en-US"/>
              <a:t>CPUs are constructed as a single microchip, which is referred to as a </a:t>
            </a:r>
            <a:r>
              <a:rPr lang="en-US" altLang="en-US" b="1"/>
              <a:t>microprocessor</a:t>
            </a:r>
            <a:endParaRPr lang="en-US" altLang="en-US"/>
          </a:p>
        </p:txBody>
      </p:sp>
    </p:spTree>
    <p:extLst>
      <p:ext uri="{BB962C8B-B14F-4D97-AF65-F5344CB8AC3E}">
        <p14:creationId xmlns:p14="http://schemas.microsoft.com/office/powerpoint/2010/main" val="172790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68611"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00E2B6-3426-4BA9-8408-A4DD46D6E9C4}" type="slidenum">
              <a:rPr lang="en-US" altLang="en-US" sz="1400" smtClean="0"/>
              <a:pPr>
                <a:spcBef>
                  <a:spcPct val="0"/>
                </a:spcBef>
                <a:buFontTx/>
                <a:buNone/>
              </a:pPr>
              <a:t>16</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a:t>Input/Output Unit</a:t>
            </a:r>
          </a:p>
        </p:txBody>
      </p:sp>
      <p:sp>
        <p:nvSpPr>
          <p:cNvPr id="68613" name="Rectangle 3"/>
          <p:cNvSpPr>
            <a:spLocks noGrp="1" noChangeArrowheads="1"/>
          </p:cNvSpPr>
          <p:nvPr>
            <p:ph type="body" idx="1"/>
          </p:nvPr>
        </p:nvSpPr>
        <p:spPr/>
        <p:txBody>
          <a:bodyPr/>
          <a:lstStyle/>
          <a:p>
            <a:pPr eaLnBrk="1" hangingPunct="1"/>
            <a:r>
              <a:rPr lang="en-US" altLang="en-US"/>
              <a:t>The input/output (I/O) unit provides access to the computer, allowing it to input and output data</a:t>
            </a:r>
          </a:p>
          <a:p>
            <a:pPr eaLnBrk="1" hangingPunct="1"/>
            <a:r>
              <a:rPr lang="en-US" altLang="en-US"/>
              <a:t>It is the interface to which peripheral devices, such as keyboards, console screens, and printers, are attached</a:t>
            </a:r>
          </a:p>
          <a:p>
            <a:pPr eaLnBrk="1" hangingPunct="1"/>
            <a:endParaRPr lang="en-US" altLang="en-US"/>
          </a:p>
        </p:txBody>
      </p:sp>
    </p:spTree>
    <p:extLst>
      <p:ext uri="{BB962C8B-B14F-4D97-AF65-F5344CB8AC3E}">
        <p14:creationId xmlns:p14="http://schemas.microsoft.com/office/powerpoint/2010/main" val="334162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70659"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68A135-5C8B-4B24-8168-EF9B7764897A}" type="slidenum">
              <a:rPr lang="en-US" altLang="en-US" sz="1400" smtClean="0"/>
              <a:pPr>
                <a:spcBef>
                  <a:spcPct val="0"/>
                </a:spcBef>
                <a:buFontTx/>
                <a:buNone/>
              </a:pPr>
              <a:t>17</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a:t>Secondary Storage</a:t>
            </a:r>
          </a:p>
        </p:txBody>
      </p:sp>
      <p:sp>
        <p:nvSpPr>
          <p:cNvPr id="70661" name="Rectangle 3"/>
          <p:cNvSpPr>
            <a:spLocks noGrp="1" noChangeArrowheads="1"/>
          </p:cNvSpPr>
          <p:nvPr>
            <p:ph type="body" idx="1"/>
          </p:nvPr>
        </p:nvSpPr>
        <p:spPr/>
        <p:txBody>
          <a:bodyPr>
            <a:normAutofit fontScale="92500" lnSpcReduction="10000"/>
          </a:bodyPr>
          <a:lstStyle/>
          <a:p>
            <a:pPr eaLnBrk="1" hangingPunct="1"/>
            <a:r>
              <a:rPr lang="en-US" altLang="en-US"/>
              <a:t>Used as permanent storage for programs and data</a:t>
            </a:r>
          </a:p>
          <a:p>
            <a:pPr lvl="1" eaLnBrk="1" hangingPunct="1"/>
            <a:r>
              <a:rPr lang="en-US" altLang="en-US"/>
              <a:t>Magnetic tape, magnetic disks, and CD-ROMs</a:t>
            </a:r>
          </a:p>
          <a:p>
            <a:pPr eaLnBrk="1" hangingPunct="1"/>
            <a:r>
              <a:rPr lang="en-US" altLang="en-US" b="1"/>
              <a:t>Direct access storage device (DASD):</a:t>
            </a:r>
            <a:r>
              <a:rPr lang="en-US" altLang="en-US"/>
              <a:t> allows a computer to read or write any one file or program independent of its position on the storage medium</a:t>
            </a:r>
          </a:p>
          <a:p>
            <a:pPr lvl="1" eaLnBrk="1" hangingPunct="1"/>
            <a:r>
              <a:rPr lang="en-US" altLang="en-US" b="1"/>
              <a:t>Magnetic hard disk </a:t>
            </a:r>
            <a:r>
              <a:rPr lang="en-US" altLang="en-US"/>
              <a:t>consists of rigid platters that spin together on a common spindle</a:t>
            </a:r>
          </a:p>
          <a:p>
            <a:pPr lvl="1" eaLnBrk="1" hangingPunct="1"/>
            <a:r>
              <a:rPr lang="en-US" altLang="en-US"/>
              <a:t>Initially, the most common magnetic disk storage device was the removable </a:t>
            </a:r>
            <a:r>
              <a:rPr lang="en-US" altLang="en-US" b="1"/>
              <a:t>floppy disk</a:t>
            </a:r>
            <a:endParaRPr lang="en-US" altLang="en-US"/>
          </a:p>
        </p:txBody>
      </p:sp>
    </p:spTree>
    <p:extLst>
      <p:ext uri="{BB962C8B-B14F-4D97-AF65-F5344CB8AC3E}">
        <p14:creationId xmlns:p14="http://schemas.microsoft.com/office/powerpoint/2010/main" val="413046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72707"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958FC2-BD80-4B59-B479-73477008043C}" type="slidenum">
              <a:rPr lang="en-US" altLang="en-US" sz="1400" smtClean="0"/>
              <a:pPr>
                <a:spcBef>
                  <a:spcPct val="0"/>
                </a:spcBef>
                <a:buFontTx/>
                <a:buNone/>
              </a:pPr>
              <a:t>18</a:t>
            </a:fld>
            <a:endParaRPr lang="en-US" altLang="en-US" sz="1400"/>
          </a:p>
        </p:txBody>
      </p:sp>
      <p:sp>
        <p:nvSpPr>
          <p:cNvPr id="72708" name="Rectangle 6"/>
          <p:cNvSpPr>
            <a:spLocks noGrp="1" noChangeArrowheads="1"/>
          </p:cNvSpPr>
          <p:nvPr>
            <p:ph type="title"/>
          </p:nvPr>
        </p:nvSpPr>
        <p:spPr/>
        <p:txBody>
          <a:bodyPr/>
          <a:lstStyle/>
          <a:p>
            <a:pPr eaLnBrk="1" hangingPunct="1"/>
            <a:r>
              <a:rPr lang="en-US" altLang="en-US"/>
              <a:t>Magnetic Hard Disk</a:t>
            </a:r>
          </a:p>
        </p:txBody>
      </p:sp>
      <p:pic>
        <p:nvPicPr>
          <p:cNvPr id="7270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551432"/>
            <a:ext cx="6647441" cy="4740275"/>
          </a:xfrm>
          <a:noFill/>
        </p:spPr>
      </p:pic>
    </p:spTree>
    <p:extLst>
      <p:ext uri="{BB962C8B-B14F-4D97-AF65-F5344CB8AC3E}">
        <p14:creationId xmlns:p14="http://schemas.microsoft.com/office/powerpoint/2010/main" val="147974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p:cNvPr>
          <p:cNvSpPr>
            <a:spLocks noGrp="1"/>
          </p:cNvSpPr>
          <p:nvPr>
            <p:ph type="ftr" sz="quarter" idx="10"/>
          </p:nvPr>
        </p:nvSpPr>
        <p:spPr/>
        <p:txBody>
          <a:bodyPr/>
          <a:lstStyle/>
          <a:p>
            <a:pPr>
              <a:defRPr/>
            </a:pPr>
            <a:r>
              <a:rPr lang="en-US"/>
              <a:t>A First Book of ANSI C, Fourth Edition</a:t>
            </a:r>
          </a:p>
        </p:txBody>
      </p:sp>
      <p:sp>
        <p:nvSpPr>
          <p:cNvPr id="58371" name="Slide Number Placeholder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20CCF7-3C7A-49DF-9899-004FE20EF08C}" type="slidenum">
              <a:rPr lang="en-US" altLang="en-US" sz="1400" smtClean="0"/>
              <a:pPr>
                <a:spcBef>
                  <a:spcPct val="0"/>
                </a:spcBef>
                <a:buFontTx/>
                <a:buNone/>
              </a:pPr>
              <a:t>19</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a:t>Bits and Bytes</a:t>
            </a:r>
          </a:p>
        </p:txBody>
      </p:sp>
      <p:sp>
        <p:nvSpPr>
          <p:cNvPr id="58373" name="Rectangle 3"/>
          <p:cNvSpPr>
            <a:spLocks noGrp="1" noChangeArrowheads="1"/>
          </p:cNvSpPr>
          <p:nvPr>
            <p:ph type="body" idx="1"/>
          </p:nvPr>
        </p:nvSpPr>
        <p:spPr/>
        <p:txBody>
          <a:bodyPr>
            <a:normAutofit fontScale="92500" lnSpcReduction="10000"/>
          </a:bodyPr>
          <a:lstStyle/>
          <a:p>
            <a:pPr eaLnBrk="1" hangingPunct="1"/>
            <a:r>
              <a:rPr lang="en-US" altLang="en-US"/>
              <a:t>The smallest and most basic data item in a computer is a bit</a:t>
            </a:r>
          </a:p>
          <a:p>
            <a:pPr lvl="1" eaLnBrk="1" hangingPunct="1"/>
            <a:r>
              <a:rPr lang="en-US" altLang="en-US"/>
              <a:t>Open or closed switch</a:t>
            </a:r>
          </a:p>
          <a:p>
            <a:pPr lvl="1" eaLnBrk="1" hangingPunct="1"/>
            <a:r>
              <a:rPr lang="en-US" altLang="en-US"/>
              <a:t>0 or 1</a:t>
            </a:r>
          </a:p>
          <a:p>
            <a:pPr eaLnBrk="1" hangingPunct="1"/>
            <a:r>
              <a:rPr lang="en-US" altLang="en-US"/>
              <a:t>The grouping of 8 bits to form a larger unit is referred to as a </a:t>
            </a:r>
            <a:r>
              <a:rPr lang="en-US" altLang="en-US" b="1"/>
              <a:t>byte</a:t>
            </a:r>
            <a:endParaRPr lang="en-US" altLang="en-US"/>
          </a:p>
          <a:p>
            <a:pPr lvl="1" eaLnBrk="1" hangingPunct="1"/>
            <a:r>
              <a:rPr lang="en-US" altLang="en-US"/>
              <a:t>Can represent any one of 256 distinct patterns</a:t>
            </a:r>
          </a:p>
          <a:p>
            <a:pPr eaLnBrk="1" hangingPunct="1"/>
            <a:r>
              <a:rPr lang="en-US" altLang="en-US"/>
              <a:t>The collections of patterns consisting of 0s and 1s used to represent letters, single digits, and other single characters are called </a:t>
            </a:r>
            <a:r>
              <a:rPr lang="en-US" altLang="en-US" b="1"/>
              <a:t>character codes</a:t>
            </a:r>
            <a:endParaRPr lang="en-US" altLang="en-US"/>
          </a:p>
        </p:txBody>
      </p:sp>
    </p:spTree>
    <p:extLst>
      <p:ext uri="{BB962C8B-B14F-4D97-AF65-F5344CB8AC3E}">
        <p14:creationId xmlns:p14="http://schemas.microsoft.com/office/powerpoint/2010/main" val="22421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(the profession)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941576"/>
            <a:ext cx="7772400" cy="4257548"/>
          </a:xfrm>
        </p:spPr>
      </p:pic>
    </p:spTree>
    <p:extLst>
      <p:ext uri="{BB962C8B-B14F-4D97-AF65-F5344CB8AC3E}">
        <p14:creationId xmlns:p14="http://schemas.microsoft.com/office/powerpoint/2010/main" val="196909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09787" y="-23813"/>
            <a:ext cx="4924425" cy="6905625"/>
          </a:xfrm>
          <a:prstGeom prst="rect">
            <a:avLst/>
          </a:prstGeom>
        </p:spPr>
      </p:pic>
    </p:spTree>
    <p:extLst>
      <p:ext uri="{BB962C8B-B14F-4D97-AF65-F5344CB8AC3E}">
        <p14:creationId xmlns:p14="http://schemas.microsoft.com/office/powerpoint/2010/main" val="45558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(the profession)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028800"/>
            <a:ext cx="7772400" cy="4083100"/>
          </a:xfrm>
        </p:spPr>
      </p:pic>
    </p:spTree>
    <p:extLst>
      <p:ext uri="{BB962C8B-B14F-4D97-AF65-F5344CB8AC3E}">
        <p14:creationId xmlns:p14="http://schemas.microsoft.com/office/powerpoint/2010/main" val="348211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Turing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2209" y="512064"/>
            <a:ext cx="3373120" cy="4572000"/>
          </a:xfrm>
        </p:spPr>
      </p:pic>
      <p:sp>
        <p:nvSpPr>
          <p:cNvPr id="3" name="TextBox 2"/>
          <p:cNvSpPr txBox="1"/>
          <p:nvPr/>
        </p:nvSpPr>
        <p:spPr>
          <a:xfrm>
            <a:off x="762000" y="5638800"/>
            <a:ext cx="6705600" cy="584775"/>
          </a:xfrm>
          <a:prstGeom prst="rect">
            <a:avLst/>
          </a:prstGeom>
          <a:noFill/>
        </p:spPr>
        <p:txBody>
          <a:bodyPr wrap="square" rtlCol="0">
            <a:spAutoFit/>
          </a:bodyPr>
          <a:lstStyle/>
          <a:p>
            <a:r>
              <a:rPr lang="en-US" sz="3200" dirty="0">
                <a:hlinkClick r:id="rId4"/>
              </a:rPr>
              <a:t>Enigma Code Decryption</a:t>
            </a:r>
            <a:endParaRPr lang="en-US" sz="3200" dirty="0"/>
          </a:p>
        </p:txBody>
      </p:sp>
      <p:sp>
        <p:nvSpPr>
          <p:cNvPr id="5" name="TextBox 4"/>
          <p:cNvSpPr txBox="1"/>
          <p:nvPr/>
        </p:nvSpPr>
        <p:spPr>
          <a:xfrm>
            <a:off x="533400" y="3146984"/>
            <a:ext cx="6705600" cy="584775"/>
          </a:xfrm>
          <a:prstGeom prst="rect">
            <a:avLst/>
          </a:prstGeom>
          <a:noFill/>
        </p:spPr>
        <p:txBody>
          <a:bodyPr wrap="square" rtlCol="0">
            <a:spAutoFit/>
          </a:bodyPr>
          <a:lstStyle/>
          <a:p>
            <a:r>
              <a:rPr lang="en-US" sz="3200" dirty="0">
                <a:hlinkClick r:id="rId5"/>
              </a:rPr>
              <a:t>Imitation Game</a:t>
            </a:r>
            <a:endParaRPr lang="en-US" sz="3200" dirty="0"/>
          </a:p>
        </p:txBody>
      </p:sp>
    </p:spTree>
    <p:extLst>
      <p:ext uri="{BB962C8B-B14F-4D97-AF65-F5344CB8AC3E}">
        <p14:creationId xmlns:p14="http://schemas.microsoft.com/office/powerpoint/2010/main" val="373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Convicted by the British government of homosexual activities.</a:t>
            </a:r>
          </a:p>
          <a:p>
            <a:r>
              <a:rPr lang="en-US" dirty="0"/>
              <a:t>Accepts chemical castration treatment as  alternative to prison.</a:t>
            </a:r>
          </a:p>
          <a:p>
            <a:r>
              <a:rPr lang="en-US" dirty="0"/>
              <a:t>Commits suicide days before his 42nd birthday.</a:t>
            </a:r>
          </a:p>
          <a:p>
            <a:endParaRPr lang="en-US" dirty="0"/>
          </a:p>
        </p:txBody>
      </p:sp>
    </p:spTree>
    <p:extLst>
      <p:ext uri="{BB962C8B-B14F-4D97-AF65-F5344CB8AC3E}">
        <p14:creationId xmlns:p14="http://schemas.microsoft.com/office/powerpoint/2010/main" val="381902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a:t>
            </a:r>
            <a:r>
              <a:rPr lang="en-US" dirty="0" err="1"/>
              <a:t>VonNeumann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5066" y="2209800"/>
            <a:ext cx="6235996" cy="3886200"/>
          </a:xfrm>
        </p:spPr>
      </p:pic>
    </p:spTree>
    <p:extLst>
      <p:ext uri="{BB962C8B-B14F-4D97-AF65-F5344CB8AC3E}">
        <p14:creationId xmlns:p14="http://schemas.microsoft.com/office/powerpoint/2010/main" val="298524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a:t>
            </a:r>
            <a:r>
              <a:rPr lang="en-US" dirty="0" err="1"/>
              <a:t>VonNeumann</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9200" y="1482906"/>
            <a:ext cx="6629400" cy="4789523"/>
          </a:xfrm>
        </p:spPr>
      </p:pic>
    </p:spTree>
    <p:extLst>
      <p:ext uri="{BB962C8B-B14F-4D97-AF65-F5344CB8AC3E}">
        <p14:creationId xmlns:p14="http://schemas.microsoft.com/office/powerpoint/2010/main" val="361125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program computers</a:t>
            </a:r>
          </a:p>
        </p:txBody>
      </p:sp>
      <p:sp>
        <p:nvSpPr>
          <p:cNvPr id="3" name="Content Placeholder 2"/>
          <p:cNvSpPr>
            <a:spLocks noGrp="1"/>
          </p:cNvSpPr>
          <p:nvPr>
            <p:ph idx="1"/>
          </p:nvPr>
        </p:nvSpPr>
        <p:spPr/>
        <p:txBody>
          <a:bodyPr/>
          <a:lstStyle/>
          <a:p>
            <a:r>
              <a:rPr lang="en-US" dirty="0"/>
              <a:t>The earliest computers</a:t>
            </a:r>
          </a:p>
          <a:p>
            <a:r>
              <a:rPr lang="en-US" dirty="0"/>
              <a:t>Could only solve a specific set of problems. The algorithm was fixed.</a:t>
            </a:r>
          </a:p>
          <a:p>
            <a:r>
              <a:rPr lang="en-US" dirty="0"/>
              <a:t>Operations were not changeable.</a:t>
            </a:r>
          </a:p>
          <a:p>
            <a:r>
              <a:rPr lang="en-US" dirty="0"/>
              <a:t>Solve a set of linear equations to calculate ballistic trajectory.</a:t>
            </a:r>
          </a:p>
          <a:p>
            <a:endParaRPr lang="en-US" dirty="0"/>
          </a:p>
        </p:txBody>
      </p:sp>
    </p:spTree>
    <p:extLst>
      <p:ext uri="{BB962C8B-B14F-4D97-AF65-F5344CB8AC3E}">
        <p14:creationId xmlns:p14="http://schemas.microsoft.com/office/powerpoint/2010/main" val="2685316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855</TotalTime>
  <Words>1721</Words>
  <Application>Microsoft Office PowerPoint</Application>
  <PresentationFormat>On-screen Show (4:3)</PresentationFormat>
  <Paragraphs>137</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vt:lpstr>
      <vt:lpstr>Wingdings</vt:lpstr>
      <vt:lpstr>Wingdings 2</vt:lpstr>
      <vt:lpstr>Wingdings 3</vt:lpstr>
      <vt:lpstr>Metro</vt:lpstr>
      <vt:lpstr>World War 2</vt:lpstr>
      <vt:lpstr>Computer (the profession)</vt:lpstr>
      <vt:lpstr>PowerPoint Presentation</vt:lpstr>
      <vt:lpstr>Computer (the profession)</vt:lpstr>
      <vt:lpstr>Alan Turing</vt:lpstr>
      <vt:lpstr>PowerPoint Presentation</vt:lpstr>
      <vt:lpstr>John VonNeumann</vt:lpstr>
      <vt:lpstr>John VonNeumann</vt:lpstr>
      <vt:lpstr>Fixed program computers</vt:lpstr>
      <vt:lpstr>Stored program computers</vt:lpstr>
      <vt:lpstr>VonNeumann Architecture</vt:lpstr>
      <vt:lpstr>PowerPoint Presentation</vt:lpstr>
      <vt:lpstr>Computer Components</vt:lpstr>
      <vt:lpstr>Main Memory Unit</vt:lpstr>
      <vt:lpstr>Central Processing Unit (CPU)</vt:lpstr>
      <vt:lpstr>Input/Output Unit</vt:lpstr>
      <vt:lpstr>Secondary Storage</vt:lpstr>
      <vt:lpstr>Magnetic Hard Disk</vt:lpstr>
      <vt:lpstr>Bits and Bytes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Computing</dc:title>
  <dc:creator>Neal Holtschulte</dc:creator>
  <cp:lastModifiedBy>HOLTSCHULTE, NEAL</cp:lastModifiedBy>
  <cp:revision>78</cp:revision>
  <dcterms:created xsi:type="dcterms:W3CDTF">2017-10-27T17:58:07Z</dcterms:created>
  <dcterms:modified xsi:type="dcterms:W3CDTF">2023-01-19T21:51:04Z</dcterms:modified>
</cp:coreProperties>
</file>