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326" r:id="rId2"/>
    <p:sldId id="327" r:id="rId3"/>
    <p:sldId id="305" r:id="rId4"/>
    <p:sldId id="306" r:id="rId5"/>
    <p:sldId id="307" r:id="rId6"/>
    <p:sldId id="308" r:id="rId7"/>
    <p:sldId id="314" r:id="rId8"/>
    <p:sldId id="309" r:id="rId9"/>
    <p:sldId id="258" r:id="rId10"/>
    <p:sldId id="257" r:id="rId11"/>
    <p:sldId id="266" r:id="rId12"/>
    <p:sldId id="270" r:id="rId13"/>
    <p:sldId id="271" r:id="rId14"/>
    <p:sldId id="260" r:id="rId15"/>
    <p:sldId id="268" r:id="rId16"/>
    <p:sldId id="273" r:id="rId17"/>
    <p:sldId id="259" r:id="rId18"/>
    <p:sldId id="274" r:id="rId19"/>
    <p:sldId id="297" r:id="rId20"/>
    <p:sldId id="272" r:id="rId21"/>
    <p:sldId id="275" r:id="rId22"/>
    <p:sldId id="276" r:id="rId23"/>
    <p:sldId id="277" r:id="rId24"/>
    <p:sldId id="278" r:id="rId25"/>
    <p:sldId id="279" r:id="rId26"/>
    <p:sldId id="32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54" autoAdjust="0"/>
  </p:normalViewPr>
  <p:slideViewPr>
    <p:cSldViewPr>
      <p:cViewPr varScale="1">
        <p:scale>
          <a:sx n="52" d="100"/>
          <a:sy n="52" d="100"/>
        </p:scale>
        <p:origin x="17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B8A1-854A-4A89-920A-6679C9545AF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1FCFC-511A-497A-B856-AFC5E26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wozgRPLVC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https://www.youtube.com/watch?v=lwozgRPLVC8</a:t>
            </a:r>
            <a:endParaRPr lang="en-US" dirty="0"/>
          </a:p>
          <a:p>
            <a:r>
              <a:rPr lang="en-US" dirty="0"/>
              <a:t>https://www.youtube.com/watch?v=K6NgMNvK52A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http://www.youtubetime.com/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 1800’s</a:t>
            </a:r>
          </a:p>
          <a:p>
            <a:r>
              <a:rPr lang="en-US" dirty="0"/>
              <a:t>Situate Charles Darwin in the timeline. Man's egotistical ideas about what was special about himself was being assaulted on all sides.</a:t>
            </a:r>
          </a:p>
          <a:p>
            <a:r>
              <a:rPr lang="en-US" dirty="0"/>
              <a:t>Some claimed that the ability to do math separates man from beast.</a:t>
            </a:r>
          </a:p>
          <a:p>
            <a:endParaRPr lang="en-US" dirty="0"/>
          </a:p>
          <a:p>
            <a:r>
              <a:rPr lang="en-US" dirty="0"/>
              <a:t>Now makes humanity special cannot be math. Inanimate objects can perform math.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Babbage called Ada the Enchantress of Numbers</a:t>
            </a:r>
          </a:p>
          <a:p>
            <a:r>
              <a:rPr lang="en-US" dirty="0"/>
              <a:t>She is widely considered the first computer programmer.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Tragedy: </a:t>
            </a:r>
            <a:r>
              <a:rPr lang="en-US" dirty="0" err="1"/>
              <a:t>babbage</a:t>
            </a:r>
            <a:r>
              <a:rPr lang="en-US" dirty="0"/>
              <a:t> never constructs his engine. Ada dies of cancer at the age of 36.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Due to financial and personal challenges, Babbage never constructs his Analytical Engine.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Jacquard invented attachment to loom.</a:t>
            </a:r>
          </a:p>
          <a:p>
            <a:r>
              <a:rPr lang="en-US" dirty="0"/>
              <a:t>Beautiful patterns for the masses. Craftsmen and artists out of a job.</a:t>
            </a:r>
          </a:p>
          <a:p>
            <a:r>
              <a:rPr lang="en-US" dirty="0"/>
              <a:t>The advantages and disadvantages of technology. Some benefit. Others suffer.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Punch card programming was a direct descendant of programmable Jacquard looms.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Punch card programming was a direct descendant of programmable Jacquard looms.</a:t>
            </a:r>
          </a:p>
          <a:p>
            <a:endParaRPr lang="en-US" dirty="0"/>
          </a:p>
          <a:p>
            <a:r>
              <a:rPr lang="en-US" dirty="0"/>
              <a:t>But again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 Babbage proposes a machine to perform mathematical calculations: an analytical engine.</a:t>
            </a:r>
          </a:p>
          <a:p>
            <a:r>
              <a:rPr lang="en-US" dirty="0"/>
              <a:t>Numbers are entered into the machine by cranking numerically labeled cylinders into specific arrangements and then turning a primary crank to perform the calculations.</a:t>
            </a:r>
          </a:p>
          <a:p>
            <a:endParaRPr lang="en-US" dirty="0"/>
          </a:p>
          <a:p>
            <a:r>
              <a:rPr lang="en-US" dirty="0"/>
              <a:t>Babbage's first attempt at a mechanical computing device, the Difference Engine, was a special-purpose machine designed to tabulate logarithms and trigonometric functions.</a:t>
            </a:r>
          </a:p>
          <a:p>
            <a:endParaRPr lang="en-US" dirty="0"/>
          </a:p>
          <a:p>
            <a:r>
              <a:rPr lang="en-US" dirty="0"/>
              <a:t>During this project, he realized that a much more general design, the Analytical Engine, was possible.[9] The work on the design of the Analytical Engine started in c. 1833.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input, consisting of programs and data ("formulae" and "data")[13][9] was to be provided to the machine via punched cards, a method being used at the time to direct mechanical looms such as the Jacquard loom.</a:t>
            </a:r>
          </a:p>
          <a:p>
            <a:endParaRPr lang="en-US" dirty="0"/>
          </a:p>
          <a:p>
            <a:r>
              <a:rPr lang="en-US" dirty="0"/>
              <a:t>The Analytical Engine incorporated an arithmetic logic unit, control flow in the form of conditional branching and loops, and integrated memory, making it the first design for a general-purpose computer that could be described in modern terms as Turing-complete.[5][6] In other words, the logical structure of the Analytical Engine was essentially the same as that which has dominated computer design in the electronic era.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legitimate</a:t>
            </a:r>
            <a:r>
              <a:rPr lang="en-US" baseline="0" dirty="0"/>
              <a:t> child of Lord Byron.</a:t>
            </a:r>
          </a:p>
          <a:p>
            <a:r>
              <a:rPr lang="en-US" dirty="0"/>
              <a:t>George Gordon Byron, 6th Baron Byron.</a:t>
            </a:r>
          </a:p>
          <a:p>
            <a:r>
              <a:rPr lang="en-US" dirty="0"/>
              <a:t>Often described as the most flamboyant and notorious of the major Romantics, Byron was both celebrated and castigated in life for his aristocratic excesses, including huge debts, numerous love affairs – with men as well as women, as well as rumors of a scandalous liaison with his half-sister – and self-imposed exile.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protect</a:t>
            </a:r>
            <a:r>
              <a:rPr lang="en-US" baseline="0" dirty="0"/>
              <a:t> her daughter from her father’s poetical blood…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http://sydneypadua.com/2dgoggles/lovelace-the-origin-2/</a:t>
            </a:r>
          </a:p>
          <a:p>
            <a:r>
              <a:rPr lang="en-US" dirty="0"/>
              <a:t>https://www.youtube.com/watch?v=xiZozgCLHc4</a:t>
            </a:r>
          </a:p>
          <a:p>
            <a:r>
              <a:rPr lang="en-US" dirty="0"/>
              <a:t>https://www.youtube.com/watch?v=uBbVbqRvqTM</a:t>
            </a:r>
          </a:p>
          <a:p>
            <a:endParaRPr lang="en-US" dirty="0"/>
          </a:p>
          <a:p>
            <a:r>
              <a:rPr lang="en-US" dirty="0"/>
              <a:t>Introducing Ada Lovelace.</a:t>
            </a:r>
          </a:p>
          <a:p>
            <a:r>
              <a:rPr lang="en-US" dirty="0"/>
              <a:t>Insight: Just as the numbers can be mechanically represented, the operations themselves could be modified so that one machine could perform more than one operation. The machine itself could be programmed.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FCFC-511A-497A-B856-AFC5E2659A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7C2C43-E99E-49FE-BB57-56FDD659CA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35CBB5F-E4A9-4B37-8033-542D9AB2AD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uBbVbqRvqTM&amp;t=1m17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6NgMNvK52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K6NgMNvK52A&amp;t=1m26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Systems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computer system is a combination of hardware and software components that help us to solve problems.</a:t>
            </a:r>
          </a:p>
          <a:p>
            <a:r>
              <a:rPr lang="en-US" altLang="en-US"/>
              <a:t>Hardware are tangible devices.</a:t>
            </a:r>
          </a:p>
          <a:p>
            <a:r>
              <a:rPr lang="en-US" altLang="en-US"/>
              <a:t>Software are logic sequences used to control the behavior of hardware.</a:t>
            </a:r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450218-221E-4962-A0C3-4CDD3FA018B6}" type="slidenum">
              <a:rPr lang="en-US" altLang="en-US" smtClean="0">
                <a:solidFill>
                  <a:srgbClr val="B5A788"/>
                </a:solidFill>
              </a:rPr>
              <a:pPr/>
              <a:t>1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1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Joseph-Marie Jacquard 1752-1834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2676525" cy="3381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00200"/>
            <a:ext cx="4872514" cy="48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 Card Programming</a:t>
            </a:r>
            <a:br>
              <a:rPr lang="en-US" dirty="0"/>
            </a:br>
            <a:r>
              <a:rPr lang="en-US" dirty="0"/>
              <a:t>1960s and 70s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9" y="1981200"/>
            <a:ext cx="7432185" cy="35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4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 Card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5842"/>
            <a:ext cx="4376738" cy="4161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8" y="1295400"/>
            <a:ext cx="391960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Charles Babbage 1791-1871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141558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0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Analytical Engine 1837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57400"/>
            <a:ext cx="5095875" cy="4133850"/>
          </a:xfrm>
        </p:spPr>
      </p:pic>
      <p:sp>
        <p:nvSpPr>
          <p:cNvPr id="7" name="TextBox 6"/>
          <p:cNvSpPr txBox="1"/>
          <p:nvPr/>
        </p:nvSpPr>
        <p:spPr>
          <a:xfrm>
            <a:off x="681249" y="1371600"/>
            <a:ext cx="3814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Arithmetic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Control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Integrated memory</a:t>
            </a:r>
          </a:p>
        </p:txBody>
      </p:sp>
    </p:spTree>
    <p:extLst>
      <p:ext uri="{BB962C8B-B14F-4D97-AF65-F5344CB8AC3E}">
        <p14:creationId xmlns:p14="http://schemas.microsoft.com/office/powerpoint/2010/main" val="189981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Analytical Engine 1837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868724" cy="4419600"/>
          </a:xfrm>
        </p:spPr>
      </p:pic>
    </p:spTree>
    <p:extLst>
      <p:ext uri="{BB962C8B-B14F-4D97-AF65-F5344CB8AC3E}">
        <p14:creationId xmlns:p14="http://schemas.microsoft.com/office/powerpoint/2010/main" val="374635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Ada Lovelace?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868724" cy="4419600"/>
          </a:xfrm>
        </p:spPr>
      </p:pic>
    </p:spTree>
    <p:extLst>
      <p:ext uri="{BB962C8B-B14F-4D97-AF65-F5344CB8AC3E}">
        <p14:creationId xmlns:p14="http://schemas.microsoft.com/office/powerpoint/2010/main" val="405578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Ada Lovelace?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19200"/>
            <a:ext cx="4419600" cy="5810250"/>
          </a:xfrm>
        </p:spPr>
      </p:pic>
    </p:spTree>
    <p:extLst>
      <p:ext uri="{BB962C8B-B14F-4D97-AF65-F5344CB8AC3E}">
        <p14:creationId xmlns:p14="http://schemas.microsoft.com/office/powerpoint/2010/main" val="122728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Ada’s mother had no choice…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99" y="1784350"/>
            <a:ext cx="6173401" cy="4572000"/>
          </a:xfrm>
        </p:spPr>
      </p:pic>
    </p:spTree>
    <p:extLst>
      <p:ext uri="{BB962C8B-B14F-4D97-AF65-F5344CB8AC3E}">
        <p14:creationId xmlns:p14="http://schemas.microsoft.com/office/powerpoint/2010/main" val="1823335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to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Ada Lovelace</a:t>
            </a:r>
            <a:r>
              <a:rPr lang="en-US" dirty="0"/>
              <a:t> 2:40</a:t>
            </a:r>
          </a:p>
        </p:txBody>
      </p:sp>
    </p:spTree>
    <p:extLst>
      <p:ext uri="{BB962C8B-B14F-4D97-AF65-F5344CB8AC3E}">
        <p14:creationId xmlns:p14="http://schemas.microsoft.com/office/powerpoint/2010/main" val="224726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Programming languages are tools that help us convert problem solving logic to machine’s behavior. </a:t>
            </a:r>
          </a:p>
          <a:p>
            <a:r>
              <a:rPr lang="en-US" altLang="en-US"/>
              <a:t>Familiar a programming language is important</a:t>
            </a:r>
          </a:p>
          <a:p>
            <a:r>
              <a:rPr lang="en-US" altLang="en-US"/>
              <a:t>Knowing </a:t>
            </a:r>
            <a:r>
              <a:rPr lang="en-US" altLang="en-US">
                <a:solidFill>
                  <a:srgbClr val="FF0000"/>
                </a:solidFill>
              </a:rPr>
              <a:t>HOW</a:t>
            </a:r>
            <a:r>
              <a:rPr lang="en-US" altLang="en-US"/>
              <a:t> to solve problem is critical</a:t>
            </a:r>
          </a:p>
          <a:p>
            <a:r>
              <a:rPr lang="en-US" altLang="en-US"/>
              <a:t>Tools are only useful if the user know  what to do, otherwise they are useless</a:t>
            </a:r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31DE0FD-4931-4BFC-9768-0AC99C6C2F2F}" type="slidenum">
              <a:rPr lang="en-US" altLang="en-US" smtClean="0">
                <a:solidFill>
                  <a:srgbClr val="B5A788"/>
                </a:solidFill>
              </a:rPr>
              <a:pPr/>
              <a:t>2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8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Lovelace meets Babbage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497839" cy="3810000"/>
          </a:xfrm>
        </p:spPr>
      </p:pic>
    </p:spTree>
    <p:extLst>
      <p:ext uri="{BB962C8B-B14F-4D97-AF65-F5344CB8AC3E}">
        <p14:creationId xmlns:p14="http://schemas.microsoft.com/office/powerpoint/2010/main" val="238439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Humanity’s Conception of Itself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4038600" cy="5090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86435"/>
            <a:ext cx="3482442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the word!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72957"/>
            <a:ext cx="3733800" cy="3107055"/>
          </a:xfrm>
        </p:spPr>
      </p:pic>
    </p:spTree>
    <p:extLst>
      <p:ext uri="{BB962C8B-B14F-4D97-AF65-F5344CB8AC3E}">
        <p14:creationId xmlns:p14="http://schemas.microsoft.com/office/powerpoint/2010/main" val="23145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the word!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12115"/>
            <a:ext cx="3581400" cy="3629797"/>
          </a:xfrm>
        </p:spPr>
      </p:pic>
    </p:spTree>
    <p:extLst>
      <p:ext uri="{BB962C8B-B14F-4D97-AF65-F5344CB8AC3E}">
        <p14:creationId xmlns:p14="http://schemas.microsoft.com/office/powerpoint/2010/main" val="154372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the word!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7812"/>
            <a:ext cx="4114799" cy="3624588"/>
          </a:xfrm>
        </p:spPr>
      </p:pic>
    </p:spTree>
    <p:extLst>
      <p:ext uri="{BB962C8B-B14F-4D97-AF65-F5344CB8AC3E}">
        <p14:creationId xmlns:p14="http://schemas.microsoft.com/office/powerpoint/2010/main" val="1543724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sz="4000" dirty="0"/>
              <a:t>Babbage never constructs his Analytical Engine.</a:t>
            </a:r>
          </a:p>
          <a:p>
            <a:pPr marL="68580" indent="0">
              <a:buNone/>
            </a:pPr>
            <a:endParaRPr lang="en-US" sz="4000" dirty="0"/>
          </a:p>
          <a:p>
            <a:pPr marL="68580" indent="0">
              <a:buNone/>
            </a:pPr>
            <a:r>
              <a:rPr lang="en-US" sz="4000" dirty="0"/>
              <a:t>Ada dies of cancer at the age of 36.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772400" cy="914400"/>
          </a:xfrm>
        </p:spPr>
        <p:txBody>
          <a:bodyPr/>
          <a:lstStyle/>
          <a:p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73844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 computer program?</a:t>
            </a:r>
          </a:p>
          <a:p>
            <a:r>
              <a:rPr lang="en-US" sz="4000" dirty="0"/>
              <a:t>What is an algorithm?</a:t>
            </a:r>
          </a:p>
          <a:p>
            <a:r>
              <a:rPr lang="en-US" sz="4000" dirty="0"/>
              <a:t>Where did computers come from?</a:t>
            </a:r>
          </a:p>
          <a:p>
            <a:r>
              <a:rPr lang="en-US" sz="4000" dirty="0"/>
              <a:t>What parts make up a computer?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911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 of facts:</a:t>
            </a:r>
          </a:p>
          <a:p>
            <a:pPr marL="0" indent="0">
              <a:buNone/>
            </a:pPr>
            <a:r>
              <a:rPr lang="en-US" dirty="0"/>
              <a:t>“y is the square root of x if and only if y*y = x”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5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Tells how to solve a problem.</a:t>
            </a:r>
          </a:p>
          <a:p>
            <a:r>
              <a:rPr lang="en-US" dirty="0"/>
              <a:t>A sequence of steps.</a:t>
            </a:r>
          </a:p>
          <a:p>
            <a:r>
              <a:rPr lang="en-US" dirty="0"/>
              <a:t>A recipe.</a:t>
            </a:r>
          </a:p>
          <a:p>
            <a:pPr marL="0" indent="0">
              <a:buNone/>
            </a:pPr>
            <a:r>
              <a:rPr lang="en-US" dirty="0"/>
              <a:t>How to find the square root of x: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with a guess,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g*g is close enough to x, then g is the square root of 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Otherwise create a new g based on the average                               </a:t>
            </a:r>
            <a:r>
              <a:rPr lang="en-US" dirty="0" err="1"/>
              <a:t>g_new</a:t>
            </a:r>
            <a:r>
              <a:rPr lang="en-US" dirty="0"/>
              <a:t> = (g + x/g) /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new g, return to step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steps to compute, to solve</a:t>
            </a:r>
          </a:p>
          <a:p>
            <a:r>
              <a:rPr lang="en-US" dirty="0"/>
              <a:t>Has to have a terminate condition</a:t>
            </a:r>
          </a:p>
          <a:p>
            <a:r>
              <a:rPr lang="en-US" dirty="0"/>
              <a:t>Has to converge</a:t>
            </a:r>
          </a:p>
          <a:p>
            <a:r>
              <a:rPr lang="en-US" dirty="0"/>
              <a:t>Has a flow of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8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Computer program: </a:t>
            </a:r>
            <a:r>
              <a:rPr lang="en-US" altLang="zh-CN" dirty="0"/>
              <a:t>data and instructions used to operate a computer and produce a specific result</a:t>
            </a:r>
            <a:endParaRPr lang="en-US" altLang="zh-CN" b="1" dirty="0"/>
          </a:p>
          <a:p>
            <a:pPr lvl="1"/>
            <a:r>
              <a:rPr lang="en-US" altLang="zh-CN" dirty="0"/>
              <a:t>A program or set of programs is called </a:t>
            </a:r>
            <a:r>
              <a:rPr lang="en-US" altLang="zh-CN" b="1" dirty="0"/>
              <a:t>software</a:t>
            </a:r>
          </a:p>
          <a:p>
            <a:r>
              <a:rPr lang="en-US" altLang="zh-CN" b="1" dirty="0"/>
              <a:t>Programming:</a:t>
            </a:r>
            <a:r>
              <a:rPr lang="en-US" altLang="zh-CN" dirty="0"/>
              <a:t> writing instructions in a language that the computer can respond to and that other programmers can understand</a:t>
            </a:r>
            <a:endParaRPr lang="en-US" altLang="zh-CN" b="1" dirty="0"/>
          </a:p>
          <a:p>
            <a:r>
              <a:rPr lang="en-US" altLang="zh-CN" b="1" dirty="0"/>
              <a:t>Programming language:</a:t>
            </a:r>
            <a:r>
              <a:rPr lang="en-US" altLang="zh-CN" dirty="0"/>
              <a:t> set of instructions that can be used to construct a program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90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program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earliest computers</a:t>
            </a:r>
          </a:p>
          <a:p>
            <a:r>
              <a:rPr lang="en-US" dirty="0"/>
              <a:t>Could only solve a specific set of problems. The algorithm was fixed.</a:t>
            </a:r>
          </a:p>
          <a:p>
            <a:r>
              <a:rPr lang="en-US" dirty="0"/>
              <a:t>Operations were not changeable.</a:t>
            </a:r>
          </a:p>
          <a:p>
            <a:r>
              <a:rPr lang="en-US" dirty="0"/>
              <a:t>Solve a set of linear equations to calculate ballistic trajectory.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3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Weaving in the late 1700s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Weaving</a:t>
            </a:r>
            <a:r>
              <a:rPr lang="en-US" dirty="0"/>
              <a:t> 0:30</a:t>
            </a:r>
          </a:p>
          <a:p>
            <a:r>
              <a:rPr lang="en-US" dirty="0" err="1">
                <a:hlinkClick r:id="rId4"/>
              </a:rPr>
              <a:t>Punchcard</a:t>
            </a:r>
            <a:r>
              <a:rPr lang="en-US" dirty="0">
                <a:hlinkClick r:id="rId4"/>
              </a:rPr>
              <a:t> weaving</a:t>
            </a:r>
            <a:r>
              <a:rPr lang="en-US" dirty="0"/>
              <a:t> 2:26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88568"/>
            <a:ext cx="4572000" cy="30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2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855</TotalTime>
  <Words>1024</Words>
  <Application>Microsoft Office PowerPoint</Application>
  <PresentationFormat>On-screen Show (4:3)</PresentationFormat>
  <Paragraphs>121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Computer Systems</vt:lpstr>
      <vt:lpstr>Programming Languages</vt:lpstr>
      <vt:lpstr>PowerPoint Presentation</vt:lpstr>
      <vt:lpstr>Declarative Knowledge</vt:lpstr>
      <vt:lpstr>Imperative Knowledge</vt:lpstr>
      <vt:lpstr>Algorithm</vt:lpstr>
      <vt:lpstr>Programming Languages</vt:lpstr>
      <vt:lpstr>Fixed program computers</vt:lpstr>
      <vt:lpstr>Weaving in the late 1700s</vt:lpstr>
      <vt:lpstr>Joseph-Marie Jacquard 1752-1834</vt:lpstr>
      <vt:lpstr>Punch Card Programming 1960s and 70s</vt:lpstr>
      <vt:lpstr>Punch Card Programming</vt:lpstr>
      <vt:lpstr>Charles Babbage 1791-1871</vt:lpstr>
      <vt:lpstr>The Analytical Engine 1837</vt:lpstr>
      <vt:lpstr>The Analytical Engine 1837</vt:lpstr>
      <vt:lpstr>Who is Ada Lovelace?</vt:lpstr>
      <vt:lpstr>Who is Ada Lovelace?</vt:lpstr>
      <vt:lpstr>Ada’s mother had no choice…</vt:lpstr>
      <vt:lpstr>Contributions to Computing</vt:lpstr>
      <vt:lpstr>Lovelace meets Babbage</vt:lpstr>
      <vt:lpstr>Humanity’s Conception of Itself</vt:lpstr>
      <vt:lpstr>Spread the word!</vt:lpstr>
      <vt:lpstr>Spread the word!</vt:lpstr>
      <vt:lpstr>Spread the word!</vt:lpstr>
      <vt:lpstr>PowerPoint Presentation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Computing</dc:title>
  <dc:creator>Neal Holtschulte</dc:creator>
  <cp:lastModifiedBy>HOLTSCHULTE, NEAL</cp:lastModifiedBy>
  <cp:revision>78</cp:revision>
  <dcterms:created xsi:type="dcterms:W3CDTF">2017-10-27T17:58:07Z</dcterms:created>
  <dcterms:modified xsi:type="dcterms:W3CDTF">2023-01-19T21:51:53Z</dcterms:modified>
</cp:coreProperties>
</file>