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d9fc71b2a0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d9fc71b2a0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d9fc71b2a0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d9fc71b2a0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d9fc71b2a0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d9fc71b2a0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d9fc71b2a0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d9fc71b2a0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d9fc71b2a0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d9fc71b2a0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d9fc71b2a0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d9fc71b2a0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d9fc71b2a0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d9fc71b2a0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d9fc71b2a0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d9fc71b2a0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d9fc71b2a0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d9fc71b2a0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d9fc71b2a0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d9fc71b2a0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d9fc71b2a0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d9fc71b2a0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d9fc71b2a0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d9fc71b2a0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d9fc71b2a0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d9fc71b2a0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Education Inequality Analysis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Michael Cai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Best Model</a:t>
            </a:r>
            <a:endParaRPr/>
          </a:p>
        </p:txBody>
      </p:sp>
      <p:sp>
        <p:nvSpPr>
          <p:cNvPr id="115" name="Google Shape;115;p22"/>
          <p:cNvSpPr txBox="1"/>
          <p:nvPr>
            <p:ph idx="1" type="body"/>
          </p:nvPr>
        </p:nvSpPr>
        <p:spPr>
          <a:xfrm>
            <a:off x="311700" y="14670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Out of the three models, I would choose the Random Forest model as it produced the lowest RMSE for the test set while having a very strong training model. The other models had their strengths but were overall weaker on training, test or both.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21" name="Google Shape;121;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From </a:t>
            </a:r>
            <a:r>
              <a:rPr lang="en"/>
              <a:t>using</a:t>
            </a:r>
            <a:r>
              <a:rPr lang="en"/>
              <a:t> multiple regression methods to analyze the data, I can conclude that there is a relationship between economic factors and average ACT score. The most significant variable that contributed to predicting ACT score was percent_lunch, this was substantiated by all three models, according to our linear model there is a significant negative correlation meaning an increase in percent_lunch leads to a decrease in average ACT. The next biggest predictor was percent_college with a positive correlation meaning that in areas where there is a higher population of college graduates, kids are likely to get higher ACT scores. The other variables were not as significant in predicting ACT score with them having low correlation coefficients and low importance factors.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Secondary Analysis</a:t>
            </a:r>
            <a:endParaRPr/>
          </a:p>
        </p:txBody>
      </p:sp>
      <p:sp>
        <p:nvSpPr>
          <p:cNvPr id="127" name="Google Shape;127;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 evaluate </a:t>
            </a:r>
            <a:r>
              <a:rPr lang="en"/>
              <a:t>whether an area’s college graduate percentage affects the unemployment rate in said area I will be using R. </a:t>
            </a:r>
            <a:endParaRPr/>
          </a:p>
          <a:p>
            <a:pPr indent="0" lvl="0" marL="0" rtl="0" algn="l">
              <a:spcBef>
                <a:spcPts val="1200"/>
              </a:spcBef>
              <a:spcAft>
                <a:spcPts val="0"/>
              </a:spcAft>
              <a:buNone/>
            </a:pPr>
            <a:r>
              <a:rPr lang="en"/>
              <a:t>I created a linear model that checks for a relationship between percent_college and rate_unemployment from our Edgap dataset. I will then evaluate this model to figure out what percent of unemployment rate is explained by the percent of college graduates</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Linear Model</a:t>
            </a:r>
            <a:endParaRPr/>
          </a:p>
        </p:txBody>
      </p:sp>
      <p:sp>
        <p:nvSpPr>
          <p:cNvPr id="133" name="Google Shape;133;p25"/>
          <p:cNvSpPr txBox="1"/>
          <p:nvPr>
            <p:ph idx="1" type="body"/>
          </p:nvPr>
        </p:nvSpPr>
        <p:spPr>
          <a:xfrm>
            <a:off x="311700" y="13700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Based on the model, there is a statistically significant relationship between percent_college and rate_unemployment rate at a .001 significance level. </a:t>
            </a:r>
            <a:endParaRPr/>
          </a:p>
          <a:p>
            <a:pPr indent="0" lvl="0" marL="0" rtl="0" algn="l">
              <a:spcBef>
                <a:spcPts val="1200"/>
              </a:spcBef>
              <a:spcAft>
                <a:spcPts val="0"/>
              </a:spcAft>
              <a:buNone/>
            </a:pPr>
            <a:r>
              <a:rPr lang="en"/>
              <a:t>Our model suggests that for every additional 1% increase in percent_college, the unemployment rate decreases by .14% with the intercept being at 17.77% </a:t>
            </a:r>
            <a:endParaRPr/>
          </a:p>
          <a:p>
            <a:pPr indent="0" lvl="0" marL="0" rtl="0" algn="l">
              <a:spcBef>
                <a:spcPts val="1200"/>
              </a:spcBef>
              <a:spcAft>
                <a:spcPts val="1200"/>
              </a:spcAft>
              <a:buNone/>
            </a:pPr>
            <a:r>
              <a:t/>
            </a:r>
            <a:endParaRPr/>
          </a:p>
        </p:txBody>
      </p:sp>
      <p:pic>
        <p:nvPicPr>
          <p:cNvPr id="134" name="Google Shape;134;p25"/>
          <p:cNvPicPr preferRelativeResize="0"/>
          <p:nvPr/>
        </p:nvPicPr>
        <p:blipFill>
          <a:blip r:embed="rId3">
            <a:alphaModFix/>
          </a:blip>
          <a:stretch>
            <a:fillRect/>
          </a:stretch>
        </p:blipFill>
        <p:spPr>
          <a:xfrm>
            <a:off x="3923675" y="3409975"/>
            <a:ext cx="5220325" cy="1733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Testing R-Squared</a:t>
            </a:r>
            <a:endParaRPr/>
          </a:p>
        </p:txBody>
      </p:sp>
      <p:sp>
        <p:nvSpPr>
          <p:cNvPr id="140" name="Google Shape;140;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Taking this model to test with our test dataset, we find that the R-Squared value is .2035 which suggests that around 20% of the variability in unemployment rate of an area can be explained by the percentage of college graduates living in the same area given our data. This means that despite a strong statistical significance, there are other factors that also contribute to predicting unemployment rate.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project aims to utilize data from EdGap.org and the National Center for Education Statistics to analyze how an inequality of educational opportunity affects student's ACT performance.</a:t>
            </a:r>
            <a:endParaRPr/>
          </a:p>
          <a:p>
            <a:pPr indent="0" lvl="0" marL="0" rtl="0" algn="l">
              <a:spcBef>
                <a:spcPts val="1200"/>
              </a:spcBef>
              <a:spcAft>
                <a:spcPts val="0"/>
              </a:spcAft>
              <a:buNone/>
            </a:pPr>
            <a:r>
              <a:rPr lang="en"/>
              <a:t>I will be utilizing multiple regression methods to determine whether there is a correlation between multiple economic factors with ACT performance. </a:t>
            </a:r>
            <a:endParaRPr/>
          </a:p>
          <a:p>
            <a:pPr indent="0" lvl="0" marL="0" rtl="0" algn="l">
              <a:spcBef>
                <a:spcPts val="1200"/>
              </a:spcBef>
              <a:spcAft>
                <a:spcPts val="1200"/>
              </a:spcAft>
              <a:buNone/>
            </a:pPr>
            <a:r>
              <a:rPr lang="en"/>
              <a:t>In addition, I will also access whether an area’s college graduate percentage affects the unemployment rate in said area.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first dataset comes from EdGap.org, it consists of data from 2016 on several socioeconomic characteristics of multiple school districts as well as the average SAT and ACT performance. EdGap sources its socioeconomic data from the Census Bureau's American Community Survey, and the ACT and SAT data come from each state's Department of Education or some other public source. </a:t>
            </a:r>
            <a:endParaRPr/>
          </a:p>
          <a:p>
            <a:pPr indent="0" lvl="0" marL="0" rtl="0" algn="l">
              <a:spcBef>
                <a:spcPts val="1200"/>
              </a:spcBef>
              <a:spcAft>
                <a:spcPts val="1200"/>
              </a:spcAft>
              <a:buNone/>
            </a:pPr>
            <a:r>
              <a:rPr lang="en"/>
              <a:t>Our second dataset contains basic identifying information about schools that comes from the National Center of Education Statistics.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 One, Linear Regression</a:t>
            </a:r>
            <a:endParaRPr/>
          </a:p>
        </p:txBody>
      </p:sp>
      <p:sp>
        <p:nvSpPr>
          <p:cNvPr id="73" name="Google Shape;73;p16"/>
          <p:cNvSpPr txBox="1"/>
          <p:nvPr>
            <p:ph idx="1" type="body"/>
          </p:nvPr>
        </p:nvSpPr>
        <p:spPr>
          <a:xfrm>
            <a:off x="311700" y="1152475"/>
            <a:ext cx="4611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The linear regression method produced a model that identified a strong negative relationship between the percentage of students on </a:t>
            </a:r>
            <a:r>
              <a:rPr lang="en" sz="1600"/>
              <a:t>assisted</a:t>
            </a:r>
            <a:r>
              <a:rPr lang="en" sz="1600"/>
              <a:t> lunch programs and average ACT score, it also identifies a small negative relationship with unemployment rate, a positive relationship with adult college graduation percentage, and little to no </a:t>
            </a:r>
            <a:r>
              <a:rPr lang="en" sz="1600"/>
              <a:t>relationship</a:t>
            </a:r>
            <a:r>
              <a:rPr lang="en" sz="1600"/>
              <a:t> with marriage percentage and median income.</a:t>
            </a:r>
            <a:endParaRPr sz="1600"/>
          </a:p>
        </p:txBody>
      </p:sp>
      <p:pic>
        <p:nvPicPr>
          <p:cNvPr id="74" name="Google Shape;74;p16"/>
          <p:cNvPicPr preferRelativeResize="0"/>
          <p:nvPr/>
        </p:nvPicPr>
        <p:blipFill>
          <a:blip r:embed="rId3">
            <a:alphaModFix/>
          </a:blip>
          <a:stretch>
            <a:fillRect/>
          </a:stretch>
        </p:blipFill>
        <p:spPr>
          <a:xfrm>
            <a:off x="4923301" y="1127725"/>
            <a:ext cx="3956200" cy="3465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 One, Linear Regression </a:t>
            </a:r>
            <a:endParaRPr/>
          </a:p>
          <a:p>
            <a:pPr indent="0" lvl="0" marL="0" rtl="0" algn="l">
              <a:spcBef>
                <a:spcPts val="0"/>
              </a:spcBef>
              <a:spcAft>
                <a:spcPts val="0"/>
              </a:spcAft>
              <a:buNone/>
            </a:pPr>
            <a:r>
              <a:t/>
            </a:r>
            <a:endParaRPr/>
          </a:p>
        </p:txBody>
      </p:sp>
      <p:sp>
        <p:nvSpPr>
          <p:cNvPr id="80" name="Google Shape;80;p17"/>
          <p:cNvSpPr txBox="1"/>
          <p:nvPr>
            <p:ph idx="1" type="body"/>
          </p:nvPr>
        </p:nvSpPr>
        <p:spPr>
          <a:xfrm>
            <a:off x="0" y="1152475"/>
            <a:ext cx="2407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training and test set distribution are very similar with a difference in RMSE of only 0.03 points. </a:t>
            </a:r>
            <a:endParaRPr/>
          </a:p>
        </p:txBody>
      </p:sp>
      <p:pic>
        <p:nvPicPr>
          <p:cNvPr id="81" name="Google Shape;81;p17"/>
          <p:cNvPicPr preferRelativeResize="0"/>
          <p:nvPr/>
        </p:nvPicPr>
        <p:blipFill>
          <a:blip r:embed="rId3">
            <a:alphaModFix/>
          </a:blip>
          <a:stretch>
            <a:fillRect/>
          </a:stretch>
        </p:blipFill>
        <p:spPr>
          <a:xfrm>
            <a:off x="2407800" y="1223250"/>
            <a:ext cx="6689024" cy="3125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 Two, Decision Tree</a:t>
            </a:r>
            <a:endParaRPr/>
          </a:p>
        </p:txBody>
      </p:sp>
      <p:sp>
        <p:nvSpPr>
          <p:cNvPr id="87" name="Google Shape;87;p18"/>
          <p:cNvSpPr txBox="1"/>
          <p:nvPr>
            <p:ph idx="1" type="body"/>
          </p:nvPr>
        </p:nvSpPr>
        <p:spPr>
          <a:xfrm>
            <a:off x="311700" y="1152475"/>
            <a:ext cx="4611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The decision tree method produced a model that had similar results as the linear model. Percent_lunch is also the most significant predictor of average ACT score by far with an importance score of around .8. The next highest is percent_college with an importance score of around .08. The others had little importance with scores around .02 to .04.</a:t>
            </a:r>
            <a:endParaRPr sz="1600"/>
          </a:p>
        </p:txBody>
      </p:sp>
      <p:pic>
        <p:nvPicPr>
          <p:cNvPr id="88" name="Google Shape;88;p18"/>
          <p:cNvPicPr preferRelativeResize="0"/>
          <p:nvPr/>
        </p:nvPicPr>
        <p:blipFill>
          <a:blip r:embed="rId3">
            <a:alphaModFix/>
          </a:blip>
          <a:stretch>
            <a:fillRect/>
          </a:stretch>
        </p:blipFill>
        <p:spPr>
          <a:xfrm>
            <a:off x="5075700" y="1170125"/>
            <a:ext cx="3915900" cy="350191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 Two, Decision Tree</a:t>
            </a:r>
            <a:endParaRPr/>
          </a:p>
          <a:p>
            <a:pPr indent="0" lvl="0" marL="0" rtl="0" algn="l">
              <a:spcBef>
                <a:spcPts val="0"/>
              </a:spcBef>
              <a:spcAft>
                <a:spcPts val="0"/>
              </a:spcAft>
              <a:buNone/>
            </a:pPr>
            <a:r>
              <a:t/>
            </a:r>
            <a:endParaRPr/>
          </a:p>
        </p:txBody>
      </p:sp>
      <p:sp>
        <p:nvSpPr>
          <p:cNvPr id="94" name="Google Shape;94;p19"/>
          <p:cNvSpPr txBox="1"/>
          <p:nvPr>
            <p:ph idx="1" type="body"/>
          </p:nvPr>
        </p:nvSpPr>
        <p:spPr>
          <a:xfrm>
            <a:off x="0" y="1152475"/>
            <a:ext cx="24078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t>The training and test set of the decision tree model varied a lot more, the training set was stronger than the linear model with a RMSE of 1.19 points, however, the test set was weaker with a RMSE of 1.7 points.</a:t>
            </a:r>
            <a:endParaRPr/>
          </a:p>
        </p:txBody>
      </p:sp>
      <p:pic>
        <p:nvPicPr>
          <p:cNvPr id="95" name="Google Shape;95;p19"/>
          <p:cNvPicPr preferRelativeResize="0"/>
          <p:nvPr/>
        </p:nvPicPr>
        <p:blipFill>
          <a:blip r:embed="rId3">
            <a:alphaModFix/>
          </a:blip>
          <a:stretch>
            <a:fillRect/>
          </a:stretch>
        </p:blipFill>
        <p:spPr>
          <a:xfrm>
            <a:off x="2407800" y="1217325"/>
            <a:ext cx="6736200" cy="314793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 Three, Random Forest </a:t>
            </a:r>
            <a:endParaRPr/>
          </a:p>
        </p:txBody>
      </p:sp>
      <p:sp>
        <p:nvSpPr>
          <p:cNvPr id="101" name="Google Shape;101;p20"/>
          <p:cNvSpPr txBox="1"/>
          <p:nvPr>
            <p:ph idx="1" type="body"/>
          </p:nvPr>
        </p:nvSpPr>
        <p:spPr>
          <a:xfrm>
            <a:off x="311700" y="1152475"/>
            <a:ext cx="4611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The final regression method I used was Random Forest, the model produced has the similar importance values as decision tree however, there is more importance for all variables, not just percent lunch. Percent lunch still holds the highest importance score at around .68 but every other feature has risen to around .05 to .1.</a:t>
            </a:r>
            <a:endParaRPr sz="1600"/>
          </a:p>
        </p:txBody>
      </p:sp>
      <p:pic>
        <p:nvPicPr>
          <p:cNvPr id="102" name="Google Shape;102;p20"/>
          <p:cNvPicPr preferRelativeResize="0"/>
          <p:nvPr/>
        </p:nvPicPr>
        <p:blipFill>
          <a:blip r:embed="rId3">
            <a:alphaModFix/>
          </a:blip>
          <a:stretch>
            <a:fillRect/>
          </a:stretch>
        </p:blipFill>
        <p:spPr>
          <a:xfrm>
            <a:off x="5036375" y="1109713"/>
            <a:ext cx="3915900" cy="350191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 Three, Random Forest</a:t>
            </a:r>
            <a:endParaRPr/>
          </a:p>
          <a:p>
            <a:pPr indent="0" lvl="0" marL="0" rtl="0" algn="l">
              <a:spcBef>
                <a:spcPts val="0"/>
              </a:spcBef>
              <a:spcAft>
                <a:spcPts val="0"/>
              </a:spcAft>
              <a:buNone/>
            </a:pPr>
            <a:r>
              <a:t/>
            </a:r>
            <a:endParaRPr/>
          </a:p>
        </p:txBody>
      </p:sp>
      <p:sp>
        <p:nvSpPr>
          <p:cNvPr id="108" name="Google Shape;108;p21"/>
          <p:cNvSpPr txBox="1"/>
          <p:nvPr>
            <p:ph idx="1" type="body"/>
          </p:nvPr>
        </p:nvSpPr>
        <p:spPr>
          <a:xfrm>
            <a:off x="0" y="1152475"/>
            <a:ext cx="2407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model produced a very low RMSE of .56 points for the training set with a good RMSE of 1.54 for the test set. The difference may be a sign of overfitting.</a:t>
            </a:r>
            <a:endParaRPr/>
          </a:p>
        </p:txBody>
      </p:sp>
      <p:pic>
        <p:nvPicPr>
          <p:cNvPr id="109" name="Google Shape;109;p21"/>
          <p:cNvPicPr preferRelativeResize="0"/>
          <p:nvPr/>
        </p:nvPicPr>
        <p:blipFill>
          <a:blip r:embed="rId3">
            <a:alphaModFix/>
          </a:blip>
          <a:stretch>
            <a:fillRect/>
          </a:stretch>
        </p:blipFill>
        <p:spPr>
          <a:xfrm>
            <a:off x="2712600" y="1272375"/>
            <a:ext cx="6431398" cy="300550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