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5"/>
  </p:notesMasterIdLst>
  <p:sldIdLst>
    <p:sldId id="256" r:id="rId2"/>
    <p:sldId id="257" r:id="rId3"/>
    <p:sldId id="262" r:id="rId4"/>
    <p:sldId id="261" r:id="rId5"/>
    <p:sldId id="258" r:id="rId6"/>
    <p:sldId id="263" r:id="rId7"/>
    <p:sldId id="260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56648-7EE8-4BD6-8733-63E8BF98A966}" v="350" dt="2023-06-16T14:24:32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 autoAdjust="0"/>
    <p:restoredTop sz="95885" autoAdjust="0"/>
  </p:normalViewPr>
  <p:slideViewPr>
    <p:cSldViewPr>
      <p:cViewPr varScale="1">
        <p:scale>
          <a:sx n="122" d="100"/>
          <a:sy n="122" d="100"/>
        </p:scale>
        <p:origin x="4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9F84-BD9A-426F-8AD0-D5456603108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B9C6-AFF1-4422-A813-E70EAE047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4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2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09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7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3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52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7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8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2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2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6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E12AC08-AB43-45C1-8A1B-0BE4A6B8B719}" type="datetimeFigureOut">
              <a:rPr lang="it-IT" smtClean="0"/>
              <a:t>19/06/23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14B0325-07B4-4437-8317-E0B6A171AD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1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58924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Carattere, logo, cerchio">
            <a:extLst>
              <a:ext uri="{FF2B5EF4-FFF2-40B4-BE49-F238E27FC236}">
                <a16:creationId xmlns:a16="http://schemas.microsoft.com/office/drawing/2014/main" id="{CA14DB84-F2B1-06B9-886F-AA5343BD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53" y="116632"/>
            <a:ext cx="5293094" cy="101357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1D682C1-187F-A537-ED07-B509944C5372}"/>
              </a:ext>
            </a:extLst>
          </p:cNvPr>
          <p:cNvSpPr txBox="1"/>
          <p:nvPr/>
        </p:nvSpPr>
        <p:spPr>
          <a:xfrm>
            <a:off x="1055440" y="2704956"/>
            <a:ext cx="1008112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 w="6600">
                  <a:noFill/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/>
                  </a:outerShdw>
                </a:effectLst>
                <a:latin typeface="Söhne"/>
              </a:rPr>
              <a:t>Q-DELOREAN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000" b="1" dirty="0">
              <a:ln w="6600">
                <a:noFill/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4"/>
                </a:outerShdw>
              </a:effectLst>
              <a:latin typeface="Söh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Engineering of a QNLP pipeline for Software Requirements Classification</a:t>
            </a:r>
            <a:endParaRPr lang="it-IT" sz="2400" dirty="0">
              <a:solidFill>
                <a:schemeClr val="bg1"/>
              </a:solidFill>
              <a:latin typeface="Söhne"/>
            </a:endParaRP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5650C33F-964E-BE7C-A1A1-7236269C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15899"/>
              </p:ext>
            </p:extLst>
          </p:nvPr>
        </p:nvGraphicFramePr>
        <p:xfrm>
          <a:off x="0" y="5587702"/>
          <a:ext cx="12192000" cy="44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4468180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29954850"/>
                    </a:ext>
                  </a:extLst>
                </a:gridCol>
              </a:tblGrid>
              <a:tr h="443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Söhne"/>
                        </a:rPr>
                        <a:t>Marco Calenda - 0522501165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Söhne"/>
                        </a:rPr>
                        <a:t>Prof. Fabio Palomba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30256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C6EF037-CA7D-AC28-08FB-45E3A30F34BC}"/>
              </a:ext>
            </a:extLst>
          </p:cNvPr>
          <p:cNvSpPr txBox="1"/>
          <p:nvPr/>
        </p:nvSpPr>
        <p:spPr>
          <a:xfrm>
            <a:off x="3215680" y="6275469"/>
            <a:ext cx="5760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>
                <a:solidFill>
                  <a:schemeClr val="tx2"/>
                </a:solidFill>
                <a:latin typeface="Söhne"/>
              </a:rPr>
              <a:t>Software Engineering for </a:t>
            </a:r>
            <a:r>
              <a:rPr lang="it-IT" sz="1600" b="1" dirty="0" err="1">
                <a:solidFill>
                  <a:schemeClr val="tx2"/>
                </a:solidFill>
                <a:latin typeface="Söhne"/>
              </a:rPr>
              <a:t>Artificial</a:t>
            </a:r>
            <a:r>
              <a:rPr lang="it-IT" sz="1600" b="1" dirty="0">
                <a:solidFill>
                  <a:schemeClr val="tx2"/>
                </a:solidFill>
                <a:latin typeface="Söhne"/>
              </a:rPr>
              <a:t> Intelligence – 2022/2023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57D8F12-EDA9-D4D5-AFCD-4568C5CA0A6B}"/>
              </a:ext>
            </a:extLst>
          </p:cNvPr>
          <p:cNvSpPr/>
          <p:nvPr/>
        </p:nvSpPr>
        <p:spPr>
          <a:xfrm>
            <a:off x="0" y="1263087"/>
            <a:ext cx="12192000" cy="776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5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Results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: Models </a:t>
            </a:r>
            <a:r>
              <a:rPr lang="it-IT" sz="3600" dirty="0" err="1">
                <a:solidFill>
                  <a:schemeClr val="tx2"/>
                </a:solidFill>
                <a:latin typeface="Söhne"/>
              </a:rPr>
              <a:t>Comparison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 - 1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1D2E16E1-508D-6E35-33B0-B137B6B8E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80161"/>
              </p:ext>
            </p:extLst>
          </p:nvPr>
        </p:nvGraphicFramePr>
        <p:xfrm>
          <a:off x="1055440" y="1988840"/>
          <a:ext cx="10081121" cy="28803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31443831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509790414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3200046778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1858039047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492596002"/>
                    </a:ext>
                  </a:extLst>
                </a:gridCol>
              </a:tblGrid>
              <a:tr h="593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Model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No. of parameters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Test Accuracy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Training time</a:t>
                      </a:r>
                      <a:br>
                        <a:rPr lang="en-US" sz="1600" dirty="0">
                          <a:latin typeface="Söhne"/>
                        </a:rPr>
                      </a:br>
                      <a:r>
                        <a:rPr lang="en-US" sz="1600" dirty="0">
                          <a:latin typeface="Söhne"/>
                        </a:rPr>
                        <a:t>(15 epochs)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Söhne"/>
                        </a:rPr>
                        <a:t>Inference</a:t>
                      </a:r>
                      <a:r>
                        <a:rPr lang="it-IT" sz="1600" dirty="0">
                          <a:latin typeface="Söhne"/>
                        </a:rPr>
                        <a:t> time</a:t>
                      </a:r>
                      <a:br>
                        <a:rPr lang="it-IT" sz="1600" dirty="0">
                          <a:latin typeface="Söhne"/>
                        </a:rPr>
                      </a:br>
                      <a:r>
                        <a:rPr lang="it-IT" sz="1600" dirty="0">
                          <a:latin typeface="Söhne"/>
                        </a:rPr>
                        <a:t>(100 </a:t>
                      </a:r>
                      <a:r>
                        <a:rPr lang="it-IT" sz="1600" dirty="0" err="1">
                          <a:latin typeface="Söhne"/>
                        </a:rPr>
                        <a:t>sentences</a:t>
                      </a:r>
                      <a:r>
                        <a:rPr lang="it-IT" sz="1600" dirty="0">
                          <a:latin typeface="Söhne"/>
                        </a:rPr>
                        <a:t>)</a:t>
                      </a: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1300404657"/>
                  </a:ext>
                </a:extLst>
              </a:tr>
              <a:tr h="8466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Q-DELOREAN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Söhne"/>
                        </a:rPr>
                        <a:t>58</a:t>
                      </a:r>
                      <a:endParaRPr lang="it-IT" sz="1600" b="1" dirty="0">
                        <a:solidFill>
                          <a:schemeClr val="accent2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87.6%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Söhne"/>
                        </a:rPr>
                        <a:t>1.3 min</a:t>
                      </a:r>
                      <a:endParaRPr lang="it-IT" sz="1600" b="1" dirty="0">
                        <a:solidFill>
                          <a:schemeClr val="accent4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Söhne"/>
                        </a:rPr>
                        <a:t>5 s</a:t>
                      </a: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702599559"/>
                  </a:ext>
                </a:extLst>
              </a:tr>
              <a:tr h="84669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Söhne"/>
                        </a:rPr>
                        <a:t>TF-IDF Naïve </a:t>
                      </a:r>
                      <a:r>
                        <a:rPr lang="it-IT" sz="1600" dirty="0" err="1">
                          <a:latin typeface="Söhne"/>
                        </a:rPr>
                        <a:t>Bayes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0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75.2%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-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Söhne"/>
                        </a:rPr>
                        <a:t>-</a:t>
                      </a: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688602905"/>
                  </a:ext>
                </a:extLst>
              </a:tr>
              <a:tr h="59346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Söhne"/>
                        </a:rPr>
                        <a:t>Word2Vec NN</a:t>
                      </a: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Söhne"/>
                        </a:rPr>
                        <a:t>23k</a:t>
                      </a:r>
                      <a:endParaRPr lang="it-IT" sz="1600" b="1" dirty="0">
                        <a:solidFill>
                          <a:schemeClr val="accent4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88.2%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30 s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Söhne"/>
                        </a:rPr>
                        <a:t>2 s</a:t>
                      </a: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3566474826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734C19-84BC-1332-A32A-E5B4736DF0E6}"/>
              </a:ext>
            </a:extLst>
          </p:cNvPr>
          <p:cNvSpPr txBox="1"/>
          <p:nvPr/>
        </p:nvSpPr>
        <p:spPr>
          <a:xfrm>
            <a:off x="1955540" y="5947340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Söhne"/>
              </a:rPr>
              <a:t>The experiments are conducted on the 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Google </a:t>
            </a:r>
            <a:r>
              <a:rPr lang="en-US" sz="1100" i="1" dirty="0" err="1">
                <a:solidFill>
                  <a:schemeClr val="tx2"/>
                </a:solidFill>
                <a:latin typeface="Söhne"/>
              </a:rPr>
              <a:t>Colab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 Pro </a:t>
            </a:r>
            <a:r>
              <a:rPr lang="en-US" sz="1100" dirty="0">
                <a:solidFill>
                  <a:schemeClr val="tx2"/>
                </a:solidFill>
                <a:latin typeface="Söhne"/>
              </a:rPr>
              <a:t>platform using a hardware accelerated runtime with a GPU NVIDIA A100 Tensor Core.</a:t>
            </a:r>
          </a:p>
        </p:txBody>
      </p:sp>
    </p:spTree>
    <p:extLst>
      <p:ext uri="{BB962C8B-B14F-4D97-AF65-F5344CB8AC3E}">
        <p14:creationId xmlns:p14="http://schemas.microsoft.com/office/powerpoint/2010/main" val="261155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Results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: Models </a:t>
            </a:r>
            <a:r>
              <a:rPr lang="it-IT" sz="3600" dirty="0" err="1">
                <a:solidFill>
                  <a:schemeClr val="tx2"/>
                </a:solidFill>
                <a:latin typeface="Söhne"/>
              </a:rPr>
              <a:t>Comparison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1D2E16E1-508D-6E35-33B0-B137B6B8E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603819"/>
                  </p:ext>
                </p:extLst>
              </p:nvPr>
            </p:nvGraphicFramePr>
            <p:xfrm>
              <a:off x="1055440" y="1988840"/>
              <a:ext cx="10081120" cy="28803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tableStyleId>{46F890A9-2807-4EBB-B81D-B2AA78EC7F39}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3314438319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509790414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3200046778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1858039047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492596002"/>
                        </a:ext>
                      </a:extLst>
                    </a:gridCol>
                  </a:tblGrid>
                  <a:tr h="593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öhne"/>
                            </a:rPr>
                            <a:t>Model</a:t>
                          </a:r>
                          <a:endParaRPr lang="it-IT" sz="1600" dirty="0">
                            <a:latin typeface="Söhne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öhne"/>
                            </a:rPr>
                            <a:t>Emissions</a:t>
                          </a:r>
                        </a:p>
                        <a:p>
                          <a:pPr algn="ctr"/>
                          <a:r>
                            <a:rPr lang="en-US" sz="1050" dirty="0">
                              <a:latin typeface="Söhne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sz="105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GB" sz="105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5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GB" sz="105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GB" sz="105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050" b="1" i="1" smtClean="0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</m:oMath>
                          </a14:m>
                          <a:r>
                            <a:rPr lang="it-IT" sz="1050" dirty="0">
                              <a:latin typeface="Söhne"/>
                            </a:rPr>
                            <a:t>)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öhne"/>
                            </a:rPr>
                            <a:t>GPU Energy Consumed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latin typeface="Söhne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GB" sz="1050" b="1" i="1" smtClean="0">
                                  <a:latin typeface="Cambria Math" panose="02040503050406030204" pitchFamily="18" charset="0"/>
                                </a:rPr>
                                <m:t>𝒌𝑾</m:t>
                              </m:r>
                            </m:oMath>
                          </a14:m>
                          <a:r>
                            <a:rPr lang="it-IT" sz="1050" dirty="0">
                              <a:latin typeface="Söhne"/>
                            </a:rPr>
                            <a:t>)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öhne"/>
                            </a:rPr>
                            <a:t>RAM Energy Consumed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Söhne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0" lang="en-GB" sz="105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𝒌𝑾</m:t>
                              </m:r>
                            </m:oMath>
                          </a14:m>
                          <a:r>
                            <a:rPr kumimoji="0" lang="it-IT" sz="105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Söhne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latin typeface="Söhne"/>
                            </a:rPr>
                            <a:t>Total Energy </a:t>
                          </a:r>
                          <a:r>
                            <a:rPr lang="it-IT" sz="1050" dirty="0">
                              <a:latin typeface="Söhne"/>
                            </a:rPr>
                            <a:t>(CPU+GPU+RAM)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1300404657"/>
                      </a:ext>
                    </a:extLst>
                  </a:tr>
                  <a:tr h="846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Q-DELOREAN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accent4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2.35 e+12</a:t>
                          </a:r>
                          <a:endParaRPr lang="it-IT" sz="1600" b="1" kern="1200" dirty="0">
                            <a:solidFill>
                              <a:schemeClr val="accent4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5.79 e+14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2.03 e+14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kern="1200" dirty="0">
                              <a:solidFill>
                                <a:schemeClr val="accent4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16.94 e+14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702599559"/>
                      </a:ext>
                    </a:extLst>
                  </a:tr>
                  <a:tr h="846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TF-IDF Naïve </a:t>
                          </a:r>
                          <a:r>
                            <a:rPr lang="it-IT" sz="1600" kern="1200" dirty="0" err="1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Bayes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1.02 e+11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1.78 e+9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9.04 e+7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kern="1200" dirty="0">
                              <a:solidFill>
                                <a:schemeClr val="accent2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5.27 e+7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688602905"/>
                      </a:ext>
                    </a:extLst>
                  </a:tr>
                  <a:tr h="593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Word2Vec NN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1.84 e+12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1.61 e+14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kern="1200" dirty="0">
                              <a:solidFill>
                                <a:schemeClr val="accent4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9.17 e+14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3.77 e+14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3566474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1D2E16E1-508D-6E35-33B0-B137B6B8E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603819"/>
                  </p:ext>
                </p:extLst>
              </p:nvPr>
            </p:nvGraphicFramePr>
            <p:xfrm>
              <a:off x="1055440" y="1988840"/>
              <a:ext cx="10081120" cy="28803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tableStyleId>{46F890A9-2807-4EBB-B81D-B2AA78EC7F39}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3314438319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509790414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3200046778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1858039047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492596002"/>
                        </a:ext>
                      </a:extLst>
                    </a:gridCol>
                  </a:tblGrid>
                  <a:tr h="593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Söhne"/>
                            </a:rPr>
                            <a:t>Model</a:t>
                          </a:r>
                          <a:endParaRPr lang="it-IT" sz="1600" dirty="0">
                            <a:latin typeface="Söhne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83794" marR="83794" marT="41897" marB="41897" anchor="ctr">
                        <a:blipFill>
                          <a:blip r:embed="rId2"/>
                          <a:stretch>
                            <a:fillRect l="-134677" t="-15464" r="-454032" b="-4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83794" marR="83794" marT="41897" marB="41897" anchor="ctr">
                        <a:blipFill>
                          <a:blip r:embed="rId2"/>
                          <a:stretch>
                            <a:fillRect l="-158583" t="-15464" r="-206812" b="-4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83794" marR="83794" marT="41897" marB="41897" anchor="ctr">
                        <a:blipFill>
                          <a:blip r:embed="rId2"/>
                          <a:stretch>
                            <a:fillRect l="-259290" t="-15464" r="-107377" b="-4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latin typeface="Söhne"/>
                            </a:rPr>
                            <a:t>Total Energy </a:t>
                          </a:r>
                          <a:r>
                            <a:rPr lang="it-IT" sz="1050" dirty="0">
                              <a:latin typeface="Söhne"/>
                            </a:rPr>
                            <a:t>(CPU+GPU+RAM)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1300404657"/>
                      </a:ext>
                    </a:extLst>
                  </a:tr>
                  <a:tr h="846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Q-DELOREAN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accent4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2.35 e+12</a:t>
                          </a:r>
                          <a:endParaRPr lang="it-IT" sz="1600" b="1" kern="1200" dirty="0">
                            <a:solidFill>
                              <a:schemeClr val="accent4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5.79 e+14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2.03 e+14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kern="1200" dirty="0">
                              <a:solidFill>
                                <a:schemeClr val="accent4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16.94 e+14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702599559"/>
                      </a:ext>
                    </a:extLst>
                  </a:tr>
                  <a:tr h="846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TF-IDF Naïve </a:t>
                          </a:r>
                          <a:r>
                            <a:rPr lang="it-IT" sz="1600" kern="1200" dirty="0" err="1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Bayes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1.02 e+11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1.78 e+9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9.04 e+7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kern="1200" dirty="0">
                              <a:solidFill>
                                <a:schemeClr val="accent2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5.27 e+7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688602905"/>
                      </a:ext>
                    </a:extLst>
                  </a:tr>
                  <a:tr h="593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Word2Vec NN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1.84 e+12</a:t>
                          </a:r>
                          <a:endParaRPr lang="it-IT" sz="1600" kern="1200" dirty="0">
                            <a:solidFill>
                              <a:schemeClr val="dk1"/>
                            </a:solidFill>
                            <a:latin typeface="Söhne"/>
                            <a:ea typeface="+mn-ea"/>
                            <a:cs typeface="+mn-cs"/>
                          </a:endParaRP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1.61 e+14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kern="1200" dirty="0">
                              <a:solidFill>
                                <a:schemeClr val="accent4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9.17 e+14</a:t>
                          </a:r>
                        </a:p>
                      </a:txBody>
                      <a:tcPr marL="83794" marR="83794" marT="41897" marB="4189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kern="1200" dirty="0">
                              <a:solidFill>
                                <a:schemeClr val="dk1"/>
                              </a:solidFill>
                              <a:latin typeface="Söhne"/>
                              <a:ea typeface="+mn-ea"/>
                              <a:cs typeface="+mn-cs"/>
                            </a:rPr>
                            <a:t>3.77 e+14</a:t>
                          </a:r>
                        </a:p>
                      </a:txBody>
                      <a:tcPr marL="83794" marR="83794" marT="41897" marB="41897" anchor="ctr"/>
                    </a:tc>
                    <a:extLst>
                      <a:ext uri="{0D108BD9-81ED-4DB2-BD59-A6C34878D82A}">
                        <a16:rowId xmlns:a16="http://schemas.microsoft.com/office/drawing/2014/main" val="35664748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F0203C-4434-F685-5A7C-D392AC04205D}"/>
              </a:ext>
            </a:extLst>
          </p:cNvPr>
          <p:cNvSpPr txBox="1"/>
          <p:nvPr/>
        </p:nvSpPr>
        <p:spPr>
          <a:xfrm>
            <a:off x="1955540" y="5947340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Söhne"/>
              </a:rPr>
              <a:t>The experiments are conducted on the 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Google </a:t>
            </a:r>
            <a:r>
              <a:rPr lang="en-US" sz="1100" i="1" dirty="0" err="1">
                <a:solidFill>
                  <a:schemeClr val="tx2"/>
                </a:solidFill>
                <a:latin typeface="Söhne"/>
              </a:rPr>
              <a:t>Colab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 Pro </a:t>
            </a:r>
            <a:r>
              <a:rPr lang="en-US" sz="1100" dirty="0">
                <a:solidFill>
                  <a:schemeClr val="tx2"/>
                </a:solidFill>
                <a:latin typeface="Söhne"/>
              </a:rPr>
              <a:t>platform using a hardware accelerated runtime with a GPU NVIDIA A100 Tensor Core.</a:t>
            </a:r>
          </a:p>
        </p:txBody>
      </p:sp>
    </p:spTree>
    <p:extLst>
      <p:ext uri="{BB962C8B-B14F-4D97-AF65-F5344CB8AC3E}">
        <p14:creationId xmlns:p14="http://schemas.microsoft.com/office/powerpoint/2010/main" val="221251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Conclusions</a:t>
            </a:r>
            <a:r>
              <a:rPr lang="it-IT" sz="3600" b="1" dirty="0">
                <a:solidFill>
                  <a:schemeClr val="accent6"/>
                </a:solidFill>
                <a:latin typeface="Söhne"/>
              </a:rPr>
              <a:t> &amp; Future Works</a:t>
            </a:r>
            <a:endParaRPr lang="it-IT" sz="3600" dirty="0">
              <a:solidFill>
                <a:schemeClr val="accent6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C82561-DEEA-6EF9-EE2C-58B4AC12A491}"/>
              </a:ext>
            </a:extLst>
          </p:cNvPr>
          <p:cNvSpPr txBox="1"/>
          <p:nvPr/>
        </p:nvSpPr>
        <p:spPr>
          <a:xfrm>
            <a:off x="332928" y="1268760"/>
            <a:ext cx="115261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Our study demonstrates the effectiveness of Q-DELOREAN in classifying requirements obtaining overall promising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The findings of this study open up several avenues for future researches: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Further exploration can be done to enhance the performance of the Linear Readers by incorporating additional linguistic features and/or ad-hoc classifiers.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Extending this approach to other types of languages,</a:t>
            </a:r>
            <a:r>
              <a:rPr lang="en-US" sz="2400" i="1" dirty="0">
                <a:solidFill>
                  <a:schemeClr val="bg1"/>
                </a:solidFill>
                <a:latin typeface="Söhne"/>
              </a:rPr>
              <a:t> e.g., 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programming languages, could prove to be effective since their fixed grammar makes them well-suited for compositional techniques like the one employed in our study.</a:t>
            </a:r>
          </a:p>
        </p:txBody>
      </p:sp>
    </p:spTree>
    <p:extLst>
      <p:ext uri="{BB962C8B-B14F-4D97-AF65-F5344CB8AC3E}">
        <p14:creationId xmlns:p14="http://schemas.microsoft.com/office/powerpoint/2010/main" val="399685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C82561-DEEA-6EF9-EE2C-58B4AC12A491}"/>
              </a:ext>
            </a:extLst>
          </p:cNvPr>
          <p:cNvSpPr txBox="1"/>
          <p:nvPr/>
        </p:nvSpPr>
        <p:spPr>
          <a:xfrm>
            <a:off x="2278360" y="2967335"/>
            <a:ext cx="763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öhne"/>
              </a:rPr>
              <a:t>Thanks for the attention!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43860C0-40F8-7E3F-FFB7-944FDE8A78F6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Carattere, logo, cerchio">
            <a:extLst>
              <a:ext uri="{FF2B5EF4-FFF2-40B4-BE49-F238E27FC236}">
                <a16:creationId xmlns:a16="http://schemas.microsoft.com/office/drawing/2014/main" id="{97CCE30E-5739-6E88-1794-1CAE5B17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53" y="116632"/>
            <a:ext cx="5293094" cy="101357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E1AC4CC-BB1E-B44C-B63B-4E7378A333CC}"/>
              </a:ext>
            </a:extLst>
          </p:cNvPr>
          <p:cNvSpPr/>
          <p:nvPr/>
        </p:nvSpPr>
        <p:spPr>
          <a:xfrm>
            <a:off x="0" y="1263087"/>
            <a:ext cx="12192000" cy="776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7B81E2-9EA7-1F13-C6D3-0F655E1E2BA1}"/>
              </a:ext>
            </a:extLst>
          </p:cNvPr>
          <p:cNvSpPr/>
          <p:nvPr/>
        </p:nvSpPr>
        <p:spPr>
          <a:xfrm>
            <a:off x="0" y="558924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2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0E43DD84-8BA1-5A96-2043-0A09A6CF1E2C}"/>
              </a:ext>
            </a:extLst>
          </p:cNvPr>
          <p:cNvSpPr/>
          <p:nvPr/>
        </p:nvSpPr>
        <p:spPr>
          <a:xfrm>
            <a:off x="6819672" y="1628800"/>
            <a:ext cx="5040560" cy="396044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2"/>
              </a:solidFill>
              <a:latin typeface="Söhne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6"/>
                </a:solidFill>
                <a:latin typeface="Söhne"/>
              </a:rPr>
              <a:t>Introduction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:</a:t>
            </a:r>
            <a:r>
              <a:rPr lang="en-GB" sz="3600" b="1" dirty="0">
                <a:solidFill>
                  <a:schemeClr val="tx2"/>
                </a:solidFill>
                <a:latin typeface="Söhne"/>
              </a:rPr>
              <a:t> 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Compositional and Distributional semantics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D36760A-5C4F-9C95-9EDF-99E1683B2519}"/>
              </a:ext>
            </a:extLst>
          </p:cNvPr>
          <p:cNvSpPr/>
          <p:nvPr/>
        </p:nvSpPr>
        <p:spPr>
          <a:xfrm>
            <a:off x="335360" y="1628800"/>
            <a:ext cx="5040560" cy="39604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00F473-B41B-C469-6905-913D764BCB15}"/>
              </a:ext>
            </a:extLst>
          </p:cNvPr>
          <p:cNvSpPr txBox="1"/>
          <p:nvPr/>
        </p:nvSpPr>
        <p:spPr>
          <a:xfrm>
            <a:off x="330497" y="1835738"/>
            <a:ext cx="5041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Compositional semantics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E5C592E-9979-2B4E-42C8-EB87FC8E4554}"/>
              </a:ext>
            </a:extLst>
          </p:cNvPr>
          <p:cNvSpPr txBox="1"/>
          <p:nvPr/>
        </p:nvSpPr>
        <p:spPr>
          <a:xfrm>
            <a:off x="6814808" y="1838938"/>
            <a:ext cx="5038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öhne"/>
              </a:rPr>
              <a:t>D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istributional semantics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E215BC3-B840-15D3-1D96-D388DD6F97FC}"/>
              </a:ext>
            </a:extLst>
          </p:cNvPr>
          <p:cNvSpPr txBox="1"/>
          <p:nvPr/>
        </p:nvSpPr>
        <p:spPr>
          <a:xfrm>
            <a:off x="6808140" y="2516413"/>
            <a:ext cx="50454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Examines the relationships between words based on their co-occurrence patterns in a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Exploited by Big Data, is the current pivot of </a:t>
            </a:r>
            <a:r>
              <a:rPr lang="en-US" sz="2000" i="1" dirty="0">
                <a:solidFill>
                  <a:schemeClr val="bg1"/>
                </a:solidFill>
                <a:latin typeface="Söhne"/>
              </a:rPr>
              <a:t>state-of-the-art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 NLP solutions (GPT-4, BERT).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EA8B29-4599-2F7E-0DFC-5F14A4F88AD6}"/>
              </a:ext>
            </a:extLst>
          </p:cNvPr>
          <p:cNvSpPr txBox="1"/>
          <p:nvPr/>
        </p:nvSpPr>
        <p:spPr>
          <a:xfrm>
            <a:off x="330496" y="2516413"/>
            <a:ext cx="5050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ocus on how the meaning of a complex expression is derived from the meaning of its constituents.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Less success in real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Closer view to a real human cognitive process, steps towards a </a:t>
            </a:r>
            <a:r>
              <a:rPr lang="en-US" sz="2000" i="1" dirty="0">
                <a:solidFill>
                  <a:schemeClr val="bg1"/>
                </a:solidFill>
                <a:latin typeface="Söhne"/>
              </a:rPr>
              <a:t>grammar-informed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NLP.</a:t>
            </a:r>
          </a:p>
        </p:txBody>
      </p:sp>
    </p:spTree>
    <p:extLst>
      <p:ext uri="{BB962C8B-B14F-4D97-AF65-F5344CB8AC3E}">
        <p14:creationId xmlns:p14="http://schemas.microsoft.com/office/powerpoint/2010/main" val="18529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6"/>
                </a:solidFill>
                <a:latin typeface="Söhne"/>
              </a:rPr>
              <a:t>Introduction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:</a:t>
            </a:r>
            <a:r>
              <a:rPr lang="en-GB" sz="3600" b="1" dirty="0">
                <a:solidFill>
                  <a:schemeClr val="tx2"/>
                </a:solidFill>
                <a:latin typeface="Söhne"/>
              </a:rPr>
              <a:t> 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Compositional and Distributional semantics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D36760A-5C4F-9C95-9EDF-99E1683B2519}"/>
              </a:ext>
            </a:extLst>
          </p:cNvPr>
          <p:cNvSpPr/>
          <p:nvPr/>
        </p:nvSpPr>
        <p:spPr>
          <a:xfrm>
            <a:off x="335360" y="1628800"/>
            <a:ext cx="11521280" cy="39604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EA8B29-4599-2F7E-0DFC-5F14A4F88AD6}"/>
              </a:ext>
            </a:extLst>
          </p:cNvPr>
          <p:cNvSpPr txBox="1"/>
          <p:nvPr/>
        </p:nvSpPr>
        <p:spPr>
          <a:xfrm>
            <a:off x="330496" y="2516413"/>
            <a:ext cx="5040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ocus on how the meaning of a complex expression is derived from the meaning of its constituents.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Less success in real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Closer view to a real human cognitive process, steps towards a </a:t>
            </a:r>
            <a:r>
              <a:rPr lang="en-US" sz="2000" i="1" dirty="0">
                <a:solidFill>
                  <a:schemeClr val="bg1"/>
                </a:solidFill>
                <a:latin typeface="Söhne"/>
              </a:rPr>
              <a:t>grammar-informed 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NLP.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3C8F57-B78B-BA19-88AD-7303486BFDE5}"/>
              </a:ext>
            </a:extLst>
          </p:cNvPr>
          <p:cNvSpPr txBox="1"/>
          <p:nvPr/>
        </p:nvSpPr>
        <p:spPr>
          <a:xfrm>
            <a:off x="330497" y="1835738"/>
            <a:ext cx="5041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Compositional semantics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A672A5-B9F0-C226-7EB0-36BC6E7F3AE9}"/>
              </a:ext>
            </a:extLst>
          </p:cNvPr>
          <p:cNvSpPr txBox="1"/>
          <p:nvPr/>
        </p:nvSpPr>
        <p:spPr>
          <a:xfrm>
            <a:off x="5519936" y="1798942"/>
            <a:ext cx="6408712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The </a:t>
            </a:r>
            <a:r>
              <a:rPr lang="en-US" i="1" dirty="0">
                <a:solidFill>
                  <a:schemeClr val="bg1"/>
                </a:solidFill>
                <a:latin typeface="Söhne"/>
              </a:rPr>
              <a:t>de facto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compositional</a:t>
            </a:r>
            <a:r>
              <a:rPr lang="en-US" i="1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framework is the model of </a:t>
            </a:r>
            <a:r>
              <a:rPr lang="en-US" dirty="0" err="1">
                <a:solidFill>
                  <a:schemeClr val="bg1"/>
                </a:solidFill>
                <a:latin typeface="Söhne"/>
              </a:rPr>
              <a:t>Coecke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et al. often dubbed as </a:t>
            </a:r>
            <a:r>
              <a:rPr lang="en-US" b="1" dirty="0" err="1">
                <a:solidFill>
                  <a:schemeClr val="bg1"/>
                </a:solidFill>
                <a:latin typeface="Söhne"/>
              </a:rPr>
              <a:t>DisCoCat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It allows encoding sentences as 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string diagrams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monoidal categories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20FDF9-4D6D-8A70-9853-2BF6D60E63B9}"/>
              </a:ext>
            </a:extLst>
          </p:cNvPr>
          <p:cNvSpPr txBox="1"/>
          <p:nvPr/>
        </p:nvSpPr>
        <p:spPr>
          <a:xfrm>
            <a:off x="5555940" y="4548306"/>
            <a:ext cx="6336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The mathematical foundations are suitable for a translation into 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quantum circuits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able to exponentially speed up the process (</a:t>
            </a:r>
            <a:r>
              <a:rPr lang="en-US" i="1" dirty="0">
                <a:solidFill>
                  <a:schemeClr val="bg1"/>
                </a:solidFill>
                <a:latin typeface="Söhne"/>
              </a:rPr>
              <a:t>Quantum Natural Language Processing, QNLP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).</a:t>
            </a:r>
            <a:endParaRPr lang="en-US" sz="18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54" name="Elemento grafico 53">
            <a:extLst>
              <a:ext uri="{FF2B5EF4-FFF2-40B4-BE49-F238E27FC236}">
                <a16:creationId xmlns:a16="http://schemas.microsoft.com/office/drawing/2014/main" id="{22606951-1523-13F0-FE4A-FA1F234F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40" y="3067710"/>
            <a:ext cx="5040560" cy="1480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53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6"/>
                </a:solidFill>
                <a:latin typeface="Söhne"/>
              </a:rPr>
              <a:t>Introduction</a:t>
            </a:r>
            <a:r>
              <a:rPr lang="en-GB" sz="3600" dirty="0">
                <a:solidFill>
                  <a:schemeClr val="tx2"/>
                </a:solidFill>
                <a:latin typeface="Söhne"/>
              </a:rPr>
              <a:t>: R</a:t>
            </a:r>
            <a:r>
              <a:rPr lang="en-US" sz="3600" dirty="0" err="1">
                <a:solidFill>
                  <a:schemeClr val="tx2"/>
                </a:solidFill>
                <a:latin typeface="Söhne"/>
              </a:rPr>
              <a:t>equirements</a:t>
            </a:r>
            <a:r>
              <a:rPr lang="en-US" sz="3600" dirty="0">
                <a:solidFill>
                  <a:schemeClr val="tx2"/>
                </a:solidFill>
                <a:latin typeface="Söhne"/>
              </a:rPr>
              <a:t> Classification with QNLP</a:t>
            </a:r>
            <a:endParaRPr lang="en-GB" sz="36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EA8B29-4599-2F7E-0DFC-5F14A4F88AD6}"/>
              </a:ext>
            </a:extLst>
          </p:cNvPr>
          <p:cNvSpPr txBox="1"/>
          <p:nvPr/>
        </p:nvSpPr>
        <p:spPr>
          <a:xfrm>
            <a:off x="332928" y="1268760"/>
            <a:ext cx="1152614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chemeClr val="bg1"/>
                </a:solidFill>
                <a:effectLst/>
                <a:latin typeface="Söhne"/>
              </a:rPr>
              <a:t>Individuation of </a:t>
            </a:r>
            <a:r>
              <a:rPr lang="en-US" sz="2500" b="1" i="0" dirty="0">
                <a:solidFill>
                  <a:schemeClr val="bg1"/>
                </a:solidFill>
                <a:effectLst/>
                <a:latin typeface="Söhne"/>
              </a:rPr>
              <a:t>Non-Functional Requirements (NFRs):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Time-consuming and experienced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They are not always explicit and often concealed into ambiguous sentences.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The lack of knowledge of NFRs in the early stages has a huge impact on the total cost and the failure rate of IT projects.</a:t>
            </a:r>
          </a:p>
          <a:p>
            <a:endParaRPr lang="en-US" sz="25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By applying a so-called </a:t>
            </a:r>
            <a:r>
              <a:rPr lang="en-US" sz="2500" b="1" dirty="0">
                <a:solidFill>
                  <a:schemeClr val="bg1"/>
                </a:solidFill>
                <a:effectLst/>
                <a:latin typeface="Söhne"/>
              </a:rPr>
              <a:t>quantum-inspired</a:t>
            </a: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 approach, namely a ML solution trained and tested on classical hardware yet </a:t>
            </a:r>
            <a:r>
              <a:rPr lang="en-US" sz="2500" b="0" i="1" dirty="0">
                <a:solidFill>
                  <a:schemeClr val="bg1"/>
                </a:solidFill>
                <a:effectLst/>
                <a:latin typeface="Söhne"/>
              </a:rPr>
              <a:t>quantum-ready</a:t>
            </a: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, we explore the QNLP potential applied into a quasi-real scenario task of </a:t>
            </a:r>
            <a:r>
              <a:rPr lang="en-US" sz="2500" b="1" dirty="0">
                <a:solidFill>
                  <a:schemeClr val="bg1"/>
                </a:solidFill>
                <a:latin typeface="Söhne"/>
              </a:rPr>
              <a:t>b</a:t>
            </a:r>
            <a:r>
              <a:rPr lang="en-US" sz="2500" b="1" i="0" dirty="0">
                <a:solidFill>
                  <a:schemeClr val="bg1"/>
                </a:solidFill>
                <a:effectLst/>
                <a:latin typeface="Söhne"/>
              </a:rPr>
              <a:t>inary classification of FRs/NFRs</a:t>
            </a:r>
            <a:r>
              <a:rPr lang="en-US" sz="25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4295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Research</a:t>
            </a:r>
            <a:endParaRPr lang="it-IT" sz="4400" b="1" dirty="0">
              <a:solidFill>
                <a:schemeClr val="accent1"/>
              </a:solidFill>
              <a:latin typeface="Söhne"/>
            </a:endParaRPr>
          </a:p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Questions</a:t>
            </a:r>
            <a:endParaRPr lang="it-IT" sz="4400" b="1" dirty="0">
              <a:solidFill>
                <a:schemeClr val="accent1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2B1D70-99B1-945C-1E41-1E9C15A8776C}"/>
              </a:ext>
            </a:extLst>
          </p:cNvPr>
          <p:cNvSpPr txBox="1"/>
          <p:nvPr/>
        </p:nvSpPr>
        <p:spPr>
          <a:xfrm>
            <a:off x="4655840" y="548680"/>
            <a:ext cx="720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Söhne"/>
              </a:rPr>
              <a:t>RQ1.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To what extent can the proposed tool classify FRs and NFRs?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Söhne"/>
              </a:rPr>
              <a:t>RQ2.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How does the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Söhne"/>
              </a:rPr>
              <a:t>DisCoCat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framework compared to other compositional models?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761AA74-B4E5-7D02-0F29-03D5FB7C91D1}"/>
              </a:ext>
            </a:extLst>
          </p:cNvPr>
          <p:cNvGrpSpPr/>
          <p:nvPr/>
        </p:nvGrpSpPr>
        <p:grpSpPr>
          <a:xfrm>
            <a:off x="4650114" y="2708920"/>
            <a:ext cx="7200628" cy="2160240"/>
            <a:chOff x="4650114" y="2708920"/>
            <a:chExt cx="7200628" cy="2160240"/>
          </a:xfrm>
          <a:effectLst/>
        </p:grpSpPr>
        <p:sp>
          <p:nvSpPr>
            <p:cNvPr id="2049" name="Rettangolo 2048">
              <a:extLst>
                <a:ext uri="{FF2B5EF4-FFF2-40B4-BE49-F238E27FC236}">
                  <a16:creationId xmlns:a16="http://schemas.microsoft.com/office/drawing/2014/main" id="{B449A27F-1708-C6DD-C2A8-EE3CCFA02369}"/>
                </a:ext>
              </a:extLst>
            </p:cNvPr>
            <p:cNvSpPr/>
            <p:nvPr/>
          </p:nvSpPr>
          <p:spPr>
            <a:xfrm>
              <a:off x="4650114" y="2708920"/>
              <a:ext cx="7200628" cy="21602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871CECC7-9B4F-1CE3-ACEA-90F5DF6D0D25}"/>
                </a:ext>
              </a:extLst>
            </p:cNvPr>
            <p:cNvGrpSpPr/>
            <p:nvPr/>
          </p:nvGrpSpPr>
          <p:grpSpPr>
            <a:xfrm>
              <a:off x="5375919" y="2708920"/>
              <a:ext cx="5760641" cy="2160240"/>
              <a:chOff x="4650113" y="2701650"/>
              <a:chExt cx="7266909" cy="2448272"/>
            </a:xfrm>
          </p:grpSpPr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9C9F2EEE-0F2D-A4B2-2E35-E953184CA029}"/>
                  </a:ext>
                </a:extLst>
              </p:cNvPr>
              <p:cNvSpPr/>
              <p:nvPr/>
            </p:nvSpPr>
            <p:spPr>
              <a:xfrm>
                <a:off x="4650113" y="2701650"/>
                <a:ext cx="7266909" cy="24482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1B63098A-7120-B089-F4D6-A49433478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8" t="7814" r="3765" b="8234"/>
              <a:stretch/>
            </p:blipFill>
            <p:spPr bwMode="auto">
              <a:xfrm>
                <a:off x="4716404" y="3202071"/>
                <a:ext cx="3384376" cy="144743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2690DB8D-95DC-FF8B-BDF8-4A84D744EB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68"/>
              <a:stretch/>
            </p:blipFill>
            <p:spPr bwMode="auto">
              <a:xfrm>
                <a:off x="8077935" y="2905546"/>
                <a:ext cx="3791608" cy="57300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pic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91F99365-3EB2-5EDB-3A64-590D3C736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5" t="7894" r="3908" b="6008"/>
              <a:stretch/>
            </p:blipFill>
            <p:spPr bwMode="auto">
              <a:xfrm>
                <a:off x="8165151" y="3717032"/>
                <a:ext cx="3552646" cy="14210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pic>
        </p:grp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5D1008C-8B0D-DAA1-0A64-91488E38E03D}"/>
              </a:ext>
            </a:extLst>
          </p:cNvPr>
          <p:cNvSpPr txBox="1"/>
          <p:nvPr/>
        </p:nvSpPr>
        <p:spPr>
          <a:xfrm>
            <a:off x="4650113" y="5139840"/>
            <a:ext cx="72006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/>
                </a:solidFill>
                <a:effectLst/>
                <a:latin typeface="Söhne"/>
              </a:rPr>
              <a:t>RQ3.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How does the proposed tool when compared to classical NLP models?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öhne"/>
              </a:rPr>
              <a:t>TF-IDF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 &amp; Naïve Bayes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öhne"/>
              </a:rPr>
              <a:t>Word2Vec</a:t>
            </a:r>
            <a:r>
              <a:rPr lang="en-US" sz="2000" dirty="0">
                <a:solidFill>
                  <a:schemeClr val="bg1"/>
                </a:solidFill>
                <a:latin typeface="Söhne"/>
              </a:rPr>
              <a:t> &amp; Feed-Forwarded Neural Network</a:t>
            </a:r>
          </a:p>
        </p:txBody>
      </p:sp>
      <p:sp>
        <p:nvSpPr>
          <p:cNvPr id="2048" name="CasellaDiTesto 2047">
            <a:extLst>
              <a:ext uri="{FF2B5EF4-FFF2-40B4-BE49-F238E27FC236}">
                <a16:creationId xmlns:a16="http://schemas.microsoft.com/office/drawing/2014/main" id="{A7153B1B-8899-95F7-A53D-F0C334EC4D86}"/>
              </a:ext>
            </a:extLst>
          </p:cNvPr>
          <p:cNvSpPr txBox="1"/>
          <p:nvPr/>
        </p:nvSpPr>
        <p:spPr>
          <a:xfrm>
            <a:off x="4646836" y="3635151"/>
            <a:ext cx="72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Söhne"/>
              </a:rPr>
              <a:t>Spiders</a:t>
            </a:r>
          </a:p>
        </p:txBody>
      </p:sp>
      <p:sp>
        <p:nvSpPr>
          <p:cNvPr id="2051" name="CasellaDiTesto 2050">
            <a:extLst>
              <a:ext uri="{FF2B5EF4-FFF2-40B4-BE49-F238E27FC236}">
                <a16:creationId xmlns:a16="http://schemas.microsoft.com/office/drawing/2014/main" id="{2CC4DA5F-FABD-1B25-D9D7-96A60BE7340F}"/>
              </a:ext>
            </a:extLst>
          </p:cNvPr>
          <p:cNvSpPr txBox="1"/>
          <p:nvPr/>
        </p:nvSpPr>
        <p:spPr>
          <a:xfrm>
            <a:off x="11132180" y="2987735"/>
            <a:ext cx="72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Söhne"/>
              </a:rPr>
              <a:t>Cups</a:t>
            </a:r>
            <a:endParaRPr lang="it-IT" sz="1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053" name="CasellaDiTesto 2052">
            <a:extLst>
              <a:ext uri="{FF2B5EF4-FFF2-40B4-BE49-F238E27FC236}">
                <a16:creationId xmlns:a16="http://schemas.microsoft.com/office/drawing/2014/main" id="{EF877D11-9E1B-A02C-17D5-D6B26A54E652}"/>
              </a:ext>
            </a:extLst>
          </p:cNvPr>
          <p:cNvSpPr txBox="1"/>
          <p:nvPr/>
        </p:nvSpPr>
        <p:spPr>
          <a:xfrm>
            <a:off x="11123420" y="4273723"/>
            <a:ext cx="72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Söhne"/>
              </a:rPr>
              <a:t>Stairs</a:t>
            </a:r>
            <a:endParaRPr lang="it-IT" sz="14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224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273D9A5-4513-4BC3-9684-3C9E726FE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C6D455-958C-0FB1-E532-56D81374D81C}"/>
              </a:ext>
            </a:extLst>
          </p:cNvPr>
          <p:cNvSpPr txBox="1"/>
          <p:nvPr/>
        </p:nvSpPr>
        <p:spPr>
          <a:xfrm>
            <a:off x="7580452" y="3075057"/>
            <a:ext cx="4639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  <a:latin typeface="Söhne"/>
              </a:rPr>
              <a:t>Data Collection</a:t>
            </a:r>
            <a:endParaRPr lang="it-IT" sz="4000" dirty="0">
              <a:solidFill>
                <a:schemeClr val="bg1"/>
              </a:solidFill>
              <a:latin typeface="Söhne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568C78E-5577-A55B-7D5E-85CE5A9CAC9A}"/>
              </a:ext>
            </a:extLst>
          </p:cNvPr>
          <p:cNvGrpSpPr/>
          <p:nvPr/>
        </p:nvGrpSpPr>
        <p:grpSpPr>
          <a:xfrm>
            <a:off x="1359278" y="1670901"/>
            <a:ext cx="4834388" cy="2808312"/>
            <a:chOff x="983432" y="1363881"/>
            <a:chExt cx="4834388" cy="2808312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8FF5A26-13F3-1998-D02C-26C954A8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432" y="1363881"/>
              <a:ext cx="3888432" cy="2808312"/>
            </a:xfrm>
            <a:prstGeom prst="rect">
              <a:avLst/>
            </a:prstGeom>
          </p:spPr>
        </p:pic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AE6D265A-7F40-A2C9-5A60-4C6300A500E8}"/>
                </a:ext>
              </a:extLst>
            </p:cNvPr>
            <p:cNvGrpSpPr/>
            <p:nvPr/>
          </p:nvGrpSpPr>
          <p:grpSpPr>
            <a:xfrm>
              <a:off x="5023614" y="1374437"/>
              <a:ext cx="794206" cy="2769275"/>
              <a:chOff x="3538657" y="3174959"/>
              <a:chExt cx="794206" cy="2769275"/>
            </a:xfrm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6D6ED621-D74D-86B7-F6EC-D80FBA8FEF56}"/>
                  </a:ext>
                </a:extLst>
              </p:cNvPr>
              <p:cNvSpPr/>
              <p:nvPr/>
            </p:nvSpPr>
            <p:spPr>
              <a:xfrm>
                <a:off x="3538657" y="3174959"/>
                <a:ext cx="794206" cy="783683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latin typeface="Söhne"/>
                  </a:rPr>
                  <a:t>15</a:t>
                </a:r>
              </a:p>
              <a:p>
                <a:pPr algn="ctr"/>
                <a:r>
                  <a:rPr lang="it-IT" sz="900" dirty="0">
                    <a:latin typeface="Söhne"/>
                  </a:rPr>
                  <a:t>Projects</a:t>
                </a:r>
              </a:p>
            </p:txBody>
          </p:sp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86A377D-BADF-8E88-B1DC-DD0A020C976B}"/>
                  </a:ext>
                </a:extLst>
              </p:cNvPr>
              <p:cNvSpPr/>
              <p:nvPr/>
            </p:nvSpPr>
            <p:spPr>
              <a:xfrm>
                <a:off x="3538657" y="4176718"/>
                <a:ext cx="794206" cy="783683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latin typeface="Söhne"/>
                  </a:rPr>
                  <a:t>255</a:t>
                </a:r>
              </a:p>
              <a:p>
                <a:pPr algn="ctr"/>
                <a:r>
                  <a:rPr lang="it-IT" sz="1400" dirty="0" err="1">
                    <a:latin typeface="Söhne"/>
                  </a:rPr>
                  <a:t>FRs</a:t>
                </a:r>
                <a:endParaRPr lang="it-IT" sz="1400" dirty="0">
                  <a:latin typeface="Söhne"/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E5203627-F59A-F3B5-21B9-022B40FB1A38}"/>
                  </a:ext>
                </a:extLst>
              </p:cNvPr>
              <p:cNvSpPr/>
              <p:nvPr/>
            </p:nvSpPr>
            <p:spPr>
              <a:xfrm>
                <a:off x="3538657" y="5160551"/>
                <a:ext cx="794206" cy="783683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latin typeface="Söhne"/>
                  </a:rPr>
                  <a:t>370</a:t>
                </a:r>
              </a:p>
              <a:p>
                <a:pPr algn="ctr"/>
                <a:r>
                  <a:rPr lang="it-IT" sz="1400" dirty="0" err="1">
                    <a:latin typeface="Söhne"/>
                  </a:rPr>
                  <a:t>NFRs</a:t>
                </a:r>
                <a:endParaRPr lang="it-IT" sz="1400" dirty="0">
                  <a:latin typeface="Söhne"/>
                </a:endParaRPr>
              </a:p>
            </p:txBody>
          </p:sp>
        </p:grp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AA86A2-06F3-B80B-1D75-A2FEB127E1DF}"/>
              </a:ext>
            </a:extLst>
          </p:cNvPr>
          <p:cNvSpPr txBox="1"/>
          <p:nvPr/>
        </p:nvSpPr>
        <p:spPr>
          <a:xfrm>
            <a:off x="1445304" y="486073"/>
            <a:ext cx="4980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b="1" dirty="0">
                <a:solidFill>
                  <a:schemeClr val="accent1"/>
                </a:solidFill>
                <a:latin typeface="Söhne"/>
              </a:rPr>
              <a:t>PROMISE NFR dataset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99EC8F-CA38-1015-68F0-7A3D2349F357}"/>
              </a:ext>
            </a:extLst>
          </p:cNvPr>
          <p:cNvSpPr txBox="1"/>
          <p:nvPr/>
        </p:nvSpPr>
        <p:spPr>
          <a:xfrm>
            <a:off x="921610" y="5096781"/>
            <a:ext cx="5709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Söhne"/>
              </a:rPr>
              <a:t>Manual Filtering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öhne"/>
              </a:rPr>
              <a:t>Large requirements description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öhne"/>
              </a:rPr>
              <a:t>Sentences with a complex grammatical 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öhne"/>
              </a:rPr>
              <a:t>Sentences with words to much specific </a:t>
            </a:r>
            <a:endParaRPr lang="en-US" sz="2000" b="1" i="0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2"/>
                </a:solidFill>
                <a:effectLst/>
                <a:latin typeface="Söhne"/>
              </a:rPr>
              <a:t>Data Balancing with </a:t>
            </a:r>
            <a:r>
              <a:rPr lang="en-US" sz="2400" b="1" i="1" dirty="0" err="1">
                <a:solidFill>
                  <a:schemeClr val="tx2"/>
                </a:solidFill>
                <a:effectLst/>
                <a:latin typeface="Söhne"/>
              </a:rPr>
              <a:t>Undersampling</a:t>
            </a:r>
            <a:endParaRPr lang="en-US" sz="2400" b="1" i="1" dirty="0">
              <a:solidFill>
                <a:schemeClr val="tx2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373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accent6"/>
                </a:solidFill>
                <a:latin typeface="Söhne"/>
              </a:rPr>
              <a:t>Q-DELOREAN</a:t>
            </a:r>
          </a:p>
        </p:txBody>
      </p:sp>
      <p:sp>
        <p:nvSpPr>
          <p:cNvPr id="52" name="Freccia circolare 51">
            <a:extLst>
              <a:ext uri="{FF2B5EF4-FFF2-40B4-BE49-F238E27FC236}">
                <a16:creationId xmlns:a16="http://schemas.microsoft.com/office/drawing/2014/main" id="{805ED0BC-1C8B-B246-E7B9-3F471C79DD08}"/>
              </a:ext>
            </a:extLst>
          </p:cNvPr>
          <p:cNvSpPr/>
          <p:nvPr/>
        </p:nvSpPr>
        <p:spPr>
          <a:xfrm rot="5400000">
            <a:off x="9476326" y="2589356"/>
            <a:ext cx="2274457" cy="1440154"/>
          </a:xfrm>
          <a:prstGeom prst="circularArrow">
            <a:avLst>
              <a:gd name="adj1" fmla="val 1889"/>
              <a:gd name="adj2" fmla="val 366289"/>
              <a:gd name="adj3" fmla="val 21332170"/>
              <a:gd name="adj4" fmla="val 10722687"/>
              <a:gd name="adj5" fmla="val 54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3E2A4D9-A39F-50D1-5650-6659CE455DA5}"/>
              </a:ext>
            </a:extLst>
          </p:cNvPr>
          <p:cNvGrpSpPr/>
          <p:nvPr/>
        </p:nvGrpSpPr>
        <p:grpSpPr>
          <a:xfrm>
            <a:off x="9131115" y="3907982"/>
            <a:ext cx="1334951" cy="1011176"/>
            <a:chOff x="4259796" y="4222301"/>
            <a:chExt cx="864096" cy="654521"/>
          </a:xfrm>
        </p:grpSpPr>
        <p:pic>
          <p:nvPicPr>
            <p:cNvPr id="17" name="Elemento grafico 16" descr="Diagramma di rete contorno">
              <a:extLst>
                <a:ext uri="{FF2B5EF4-FFF2-40B4-BE49-F238E27FC236}">
                  <a16:creationId xmlns:a16="http://schemas.microsoft.com/office/drawing/2014/main" id="{69633108-FED5-560B-0B9D-00B9EC377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439816" y="4222301"/>
              <a:ext cx="504056" cy="504056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99CFF17-58EF-77EC-5BB9-B77EFE7E37C1}"/>
                </a:ext>
              </a:extLst>
            </p:cNvPr>
            <p:cNvSpPr txBox="1"/>
            <p:nvPr/>
          </p:nvSpPr>
          <p:spPr>
            <a:xfrm>
              <a:off x="4259796" y="4677602"/>
              <a:ext cx="864096" cy="199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>
                  <a:solidFill>
                    <a:schemeClr val="bg1"/>
                  </a:solidFill>
                  <a:effectLst/>
                  <a:latin typeface="Söhne"/>
                </a:rPr>
                <a:t>Tensor Network</a:t>
              </a:r>
            </a:p>
          </p:txBody>
        </p:sp>
      </p:grp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9E046B2-9499-BDD6-FC1B-E47224233000}"/>
              </a:ext>
            </a:extLst>
          </p:cNvPr>
          <p:cNvCxnSpPr>
            <a:cxnSpLocks/>
          </p:cNvCxnSpPr>
          <p:nvPr/>
        </p:nvCxnSpPr>
        <p:spPr>
          <a:xfrm flipH="1">
            <a:off x="8411036" y="4413570"/>
            <a:ext cx="5760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60F2D139-00B9-DCF6-57E3-0F900DA35BED}"/>
              </a:ext>
            </a:extLst>
          </p:cNvPr>
          <p:cNvGrpSpPr/>
          <p:nvPr/>
        </p:nvGrpSpPr>
        <p:grpSpPr>
          <a:xfrm>
            <a:off x="867124" y="3865900"/>
            <a:ext cx="2320918" cy="1095341"/>
            <a:chOff x="893547" y="4323833"/>
            <a:chExt cx="2320918" cy="1095341"/>
          </a:xfrm>
        </p:grpSpPr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A957D2DF-0680-3289-9FAE-2F38F9A4C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4156" y="4522264"/>
              <a:ext cx="640309" cy="35707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889F8092-EF25-4CA9-9EA8-89DC49D12D8A}"/>
                </a:ext>
              </a:extLst>
            </p:cNvPr>
            <p:cNvSpPr txBox="1"/>
            <p:nvPr/>
          </p:nvSpPr>
          <p:spPr>
            <a:xfrm>
              <a:off x="893547" y="5049842"/>
              <a:ext cx="1656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i="0" dirty="0">
                  <a:solidFill>
                    <a:schemeClr val="bg1"/>
                  </a:solidFill>
                  <a:effectLst/>
                  <a:latin typeface="Söhne"/>
                </a:rPr>
                <a:t>non-Functional</a:t>
              </a:r>
            </a:p>
          </p:txBody>
        </p: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1CC190F9-F23D-6382-0890-CB39A0F4D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249" y="4864683"/>
              <a:ext cx="636216" cy="3608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405A5C0A-A175-E967-C453-E477DA31B114}"/>
                </a:ext>
              </a:extLst>
            </p:cNvPr>
            <p:cNvSpPr txBox="1"/>
            <p:nvPr/>
          </p:nvSpPr>
          <p:spPr>
            <a:xfrm>
              <a:off x="1243950" y="4323833"/>
              <a:ext cx="1296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Söhne"/>
                </a:rPr>
                <a:t>Functional</a:t>
              </a:r>
              <a:endParaRPr lang="en-US" i="0" dirty="0">
                <a:solidFill>
                  <a:schemeClr val="bg1"/>
                </a:solidFill>
                <a:effectLst/>
                <a:latin typeface="Söhne"/>
              </a:endParaRPr>
            </a:p>
          </p:txBody>
        </p: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A1AE11BA-7B7C-AE0C-1F3F-95749542B730}"/>
              </a:ext>
            </a:extLst>
          </p:cNvPr>
          <p:cNvSpPr/>
          <p:nvPr/>
        </p:nvSpPr>
        <p:spPr>
          <a:xfrm>
            <a:off x="3370477" y="3397875"/>
            <a:ext cx="4896544" cy="20313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Söhne"/>
            </a:endParaRPr>
          </a:p>
        </p:txBody>
      </p: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DE2CF372-797E-39F4-E0EA-F61DE2F6D8D4}"/>
              </a:ext>
            </a:extLst>
          </p:cNvPr>
          <p:cNvSpPr/>
          <p:nvPr/>
        </p:nvSpPr>
        <p:spPr>
          <a:xfrm>
            <a:off x="6463754" y="4059416"/>
            <a:ext cx="1515234" cy="1296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Söhne"/>
              </a:rPr>
              <a:t>Tensor</a:t>
            </a:r>
            <a:r>
              <a:rPr lang="it-IT" sz="1200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Söhne"/>
              </a:rPr>
              <a:t>Contraction</a:t>
            </a:r>
            <a:endParaRPr lang="it-IT" sz="1200" dirty="0">
              <a:latin typeface="Söhne"/>
            </a:endParaRPr>
          </a:p>
        </p:txBody>
      </p: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F876ACC6-719C-1439-FA49-FB29C4D1D4C9}"/>
              </a:ext>
            </a:extLst>
          </p:cNvPr>
          <p:cNvSpPr/>
          <p:nvPr/>
        </p:nvSpPr>
        <p:spPr>
          <a:xfrm>
            <a:off x="5466208" y="4059416"/>
            <a:ext cx="540047" cy="12961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>
              <a:latin typeface="Söhne"/>
            </a:endParaRP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766439FC-31F5-C726-3086-23BE96AB2855}"/>
              </a:ext>
            </a:extLst>
          </p:cNvPr>
          <p:cNvSpPr/>
          <p:nvPr/>
        </p:nvSpPr>
        <p:spPr>
          <a:xfrm>
            <a:off x="4024300" y="4059416"/>
            <a:ext cx="540047" cy="12961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>
              <a:latin typeface="Söhne"/>
            </a:endParaRP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DDC0BE74-2BAB-F47D-2B98-CD8FEA88C93B}"/>
              </a:ext>
            </a:extLst>
          </p:cNvPr>
          <p:cNvSpPr/>
          <p:nvPr/>
        </p:nvSpPr>
        <p:spPr>
          <a:xfrm>
            <a:off x="5074114" y="4059416"/>
            <a:ext cx="353940" cy="12961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>
              <a:solidFill>
                <a:schemeClr val="accent6"/>
              </a:solidFill>
              <a:latin typeface="Söhne"/>
            </a:endParaRP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B50FD421-EA97-7334-0D8E-C964BB7CAA4A}"/>
              </a:ext>
            </a:extLst>
          </p:cNvPr>
          <p:cNvSpPr/>
          <p:nvPr/>
        </p:nvSpPr>
        <p:spPr>
          <a:xfrm>
            <a:off x="3632828" y="4059416"/>
            <a:ext cx="353940" cy="12961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>
              <a:latin typeface="Söhne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D6698D7-1B13-0ACA-BB4B-BA9AA9139D81}"/>
              </a:ext>
            </a:extLst>
          </p:cNvPr>
          <p:cNvSpPr txBox="1"/>
          <p:nvPr/>
        </p:nvSpPr>
        <p:spPr>
          <a:xfrm>
            <a:off x="5005768" y="4584377"/>
            <a:ext cx="4906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000" dirty="0" err="1">
                <a:solidFill>
                  <a:schemeClr val="bg1"/>
                </a:solidFill>
                <a:latin typeface="Söhne"/>
              </a:rPr>
              <a:t>Relu</a:t>
            </a:r>
            <a:endParaRPr lang="it-IT" sz="1000" dirty="0">
              <a:solidFill>
                <a:schemeClr val="bg1"/>
              </a:solidFill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2E88B994-C9E9-2ADE-AD1B-40F37220A807}"/>
              </a:ext>
            </a:extLst>
          </p:cNvPr>
          <p:cNvSpPr txBox="1"/>
          <p:nvPr/>
        </p:nvSpPr>
        <p:spPr>
          <a:xfrm>
            <a:off x="5471744" y="4584377"/>
            <a:ext cx="5318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000" dirty="0">
                <a:solidFill>
                  <a:schemeClr val="bg1"/>
                </a:solidFill>
                <a:latin typeface="Söhne"/>
              </a:rPr>
              <a:t>Linear</a:t>
            </a:r>
            <a:endParaRPr lang="it-IT" sz="1000" dirty="0">
              <a:solidFill>
                <a:schemeClr val="bg1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4CE0127-D35C-CEC9-492A-51E33601D4A0}"/>
              </a:ext>
            </a:extLst>
          </p:cNvPr>
          <p:cNvSpPr txBox="1"/>
          <p:nvPr/>
        </p:nvSpPr>
        <p:spPr>
          <a:xfrm>
            <a:off x="3539775" y="4599765"/>
            <a:ext cx="5400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 err="1">
                <a:solidFill>
                  <a:schemeClr val="bg1"/>
                </a:solidFill>
                <a:latin typeface="Söhne"/>
              </a:rPr>
              <a:t>Sigmoid</a:t>
            </a:r>
            <a:endParaRPr lang="it-IT" sz="800" dirty="0">
              <a:solidFill>
                <a:schemeClr val="bg1"/>
              </a:solidFill>
            </a:endParaRP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313077F-823D-5E5A-6F3D-AF5828A963CE}"/>
              </a:ext>
            </a:extLst>
          </p:cNvPr>
          <p:cNvCxnSpPr>
            <a:cxnSpLocks/>
          </p:cNvCxnSpPr>
          <p:nvPr/>
        </p:nvCxnSpPr>
        <p:spPr>
          <a:xfrm flipH="1">
            <a:off x="4666620" y="4707487"/>
            <a:ext cx="28803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666860DA-BE54-0F1A-E586-64D99AE4A442}"/>
              </a:ext>
            </a:extLst>
          </p:cNvPr>
          <p:cNvCxnSpPr>
            <a:cxnSpLocks/>
          </p:cNvCxnSpPr>
          <p:nvPr/>
        </p:nvCxnSpPr>
        <p:spPr>
          <a:xfrm flipH="1">
            <a:off x="6106780" y="4707487"/>
            <a:ext cx="28803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EEBB3D19-123C-BF83-F90C-F329D2ADF525}"/>
              </a:ext>
            </a:extLst>
          </p:cNvPr>
          <p:cNvGrpSpPr/>
          <p:nvPr/>
        </p:nvGrpSpPr>
        <p:grpSpPr>
          <a:xfrm>
            <a:off x="4163643" y="3507325"/>
            <a:ext cx="3297122" cy="378486"/>
            <a:chOff x="4753011" y="3611603"/>
            <a:chExt cx="3297122" cy="378486"/>
          </a:xfrm>
        </p:grpSpPr>
        <p:sp>
          <p:nvSpPr>
            <p:cNvPr id="104" name="Rettangolo con angoli arrotondati 103">
              <a:extLst>
                <a:ext uri="{FF2B5EF4-FFF2-40B4-BE49-F238E27FC236}">
                  <a16:creationId xmlns:a16="http://schemas.microsoft.com/office/drawing/2014/main" id="{734E2776-9D86-153C-6273-47AE489C2549}"/>
                </a:ext>
              </a:extLst>
            </p:cNvPr>
            <p:cNvSpPr/>
            <p:nvPr/>
          </p:nvSpPr>
          <p:spPr>
            <a:xfrm>
              <a:off x="4753011" y="3611603"/>
              <a:ext cx="3297122" cy="378486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080" name="Picture 8" descr="PyTorch Releases Version 1.7 With New Features Like CUDA 11, New APIs ...">
              <a:extLst>
                <a:ext uri="{FF2B5EF4-FFF2-40B4-BE49-F238E27FC236}">
                  <a16:creationId xmlns:a16="http://schemas.microsoft.com/office/drawing/2014/main" id="{FF8DF1C3-93BC-9621-3D48-06B496C32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740" y="3721150"/>
              <a:ext cx="887734" cy="19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Numpy① - パンくんのプログラミング日記">
              <a:extLst>
                <a:ext uri="{FF2B5EF4-FFF2-40B4-BE49-F238E27FC236}">
                  <a16:creationId xmlns:a16="http://schemas.microsoft.com/office/drawing/2014/main" id="{3B607EE3-3825-5570-D248-77963A8EC9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6204" b="12175"/>
            <a:stretch/>
          </p:blipFill>
          <p:spPr bwMode="auto">
            <a:xfrm>
              <a:off x="5688474" y="3630799"/>
              <a:ext cx="533005" cy="2818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088" name="Picture 16" descr="Pandas DataFrame (Python): 10 useful tricks | by Maurizio Sluijmers ...">
              <a:extLst>
                <a:ext uri="{FF2B5EF4-FFF2-40B4-BE49-F238E27FC236}">
                  <a16:creationId xmlns:a16="http://schemas.microsoft.com/office/drawing/2014/main" id="{14CCD804-13D9-1806-7A6A-6C45108A70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" t="7406" r="37397" b="26648"/>
            <a:stretch/>
          </p:blipFill>
          <p:spPr bwMode="auto">
            <a:xfrm>
              <a:off x="6221479" y="3631370"/>
              <a:ext cx="718007" cy="28671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92F36911-189F-CAEB-DADC-E8DC85B69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42" b="6379"/>
            <a:stretch/>
          </p:blipFill>
          <p:spPr bwMode="auto">
            <a:xfrm>
              <a:off x="6939486" y="3631368"/>
              <a:ext cx="625561" cy="281233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2BD7FA2E-C76C-1AEF-6ACA-9EB115FC65D4}"/>
              </a:ext>
            </a:extLst>
          </p:cNvPr>
          <p:cNvGrpSpPr/>
          <p:nvPr/>
        </p:nvGrpSpPr>
        <p:grpSpPr>
          <a:xfrm>
            <a:off x="858368" y="1428734"/>
            <a:ext cx="9587739" cy="1621931"/>
            <a:chOff x="719130" y="1492993"/>
            <a:chExt cx="9587739" cy="1621931"/>
          </a:xfrm>
        </p:grpSpPr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8ECDE9FA-485A-181E-1959-39FB595023CA}"/>
                </a:ext>
              </a:extLst>
            </p:cNvPr>
            <p:cNvCxnSpPr>
              <a:cxnSpLocks/>
            </p:cNvCxnSpPr>
            <p:nvPr/>
          </p:nvCxnSpPr>
          <p:spPr>
            <a:xfrm>
              <a:off x="1998092" y="2303958"/>
              <a:ext cx="57606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8B9C7D74-90CF-5620-93B8-D0483A058FD9}"/>
                </a:ext>
              </a:extLst>
            </p:cNvPr>
            <p:cNvGrpSpPr/>
            <p:nvPr/>
          </p:nvGrpSpPr>
          <p:grpSpPr>
            <a:xfrm>
              <a:off x="719130" y="1686378"/>
              <a:ext cx="1296144" cy="1235161"/>
              <a:chOff x="901919" y="2213884"/>
              <a:chExt cx="1296144" cy="1235161"/>
            </a:xfrm>
          </p:grpSpPr>
          <p:pic>
            <p:nvPicPr>
              <p:cNvPr id="2" name="Elemento grafico 1" descr="Documento con riempimento a tinta unita">
                <a:extLst>
                  <a:ext uri="{FF2B5EF4-FFF2-40B4-BE49-F238E27FC236}">
                    <a16:creationId xmlns:a16="http://schemas.microsoft.com/office/drawing/2014/main" id="{21DC6194-15DC-17EB-30C4-B95072A68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93104" y="2213884"/>
                <a:ext cx="713774" cy="713774"/>
              </a:xfrm>
              <a:prstGeom prst="rect">
                <a:avLst/>
              </a:prstGeom>
            </p:spPr>
          </p:pic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BD2D02-6419-D6E3-BB95-1FA707099E49}"/>
                  </a:ext>
                </a:extLst>
              </p:cNvPr>
              <p:cNvSpPr txBox="1"/>
              <p:nvPr/>
            </p:nvSpPr>
            <p:spPr>
              <a:xfrm>
                <a:off x="901919" y="2925825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öhne"/>
                  </a:rPr>
                  <a:t>Requirements Description</a:t>
                </a:r>
                <a:endParaRPr lang="en-US" sz="1400" b="0" i="0" dirty="0">
                  <a:solidFill>
                    <a:schemeClr val="bg1"/>
                  </a:solidFill>
                  <a:effectLst/>
                  <a:latin typeface="Söhne"/>
                </a:endParaRPr>
              </a:p>
            </p:txBody>
          </p:sp>
        </p:grpSp>
        <p:grpSp>
          <p:nvGrpSpPr>
            <p:cNvPr id="107" name="Gruppo 106">
              <a:extLst>
                <a:ext uri="{FF2B5EF4-FFF2-40B4-BE49-F238E27FC236}">
                  <a16:creationId xmlns:a16="http://schemas.microsoft.com/office/drawing/2014/main" id="{4F60AFF7-4BDF-1BDC-4EF6-EA7AE542B244}"/>
                </a:ext>
              </a:extLst>
            </p:cNvPr>
            <p:cNvGrpSpPr/>
            <p:nvPr/>
          </p:nvGrpSpPr>
          <p:grpSpPr>
            <a:xfrm>
              <a:off x="2778152" y="1492993"/>
              <a:ext cx="7528717" cy="1621931"/>
              <a:chOff x="2778152" y="1433681"/>
              <a:chExt cx="7528717" cy="1621931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304F9DA1-6A77-12FF-FAF0-E967CED8AD1D}"/>
                  </a:ext>
                </a:extLst>
              </p:cNvPr>
              <p:cNvSpPr/>
              <p:nvPr/>
            </p:nvSpPr>
            <p:spPr>
              <a:xfrm>
                <a:off x="2778152" y="1433681"/>
                <a:ext cx="7528717" cy="1621931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6"/>
                  </a:solidFill>
                  <a:latin typeface="Söhne"/>
                </a:endParaRPr>
              </a:p>
            </p:txBody>
          </p:sp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405A63C3-68EB-BEC7-FA30-6B3C04E8D8F1}"/>
                  </a:ext>
                </a:extLst>
              </p:cNvPr>
              <p:cNvSpPr/>
              <p:nvPr/>
            </p:nvSpPr>
            <p:spPr>
              <a:xfrm>
                <a:off x="2962054" y="2334609"/>
                <a:ext cx="2016224" cy="444092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latin typeface="Söhne"/>
                  </a:rPr>
                  <a:t>pre-processing</a:t>
                </a:r>
              </a:p>
            </p:txBody>
          </p:sp>
          <p:grpSp>
            <p:nvGrpSpPr>
              <p:cNvPr id="90" name="Gruppo 89">
                <a:extLst>
                  <a:ext uri="{FF2B5EF4-FFF2-40B4-BE49-F238E27FC236}">
                    <a16:creationId xmlns:a16="http://schemas.microsoft.com/office/drawing/2014/main" id="{EBB3B14F-D5CF-D284-D71D-201333C7E5AB}"/>
                  </a:ext>
                </a:extLst>
              </p:cNvPr>
              <p:cNvGrpSpPr/>
              <p:nvPr/>
            </p:nvGrpSpPr>
            <p:grpSpPr>
              <a:xfrm>
                <a:off x="5521514" y="2192634"/>
                <a:ext cx="4702646" cy="728042"/>
                <a:chOff x="6279196" y="2344899"/>
                <a:chExt cx="4702646" cy="728042"/>
              </a:xfrm>
            </p:grpSpPr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3105CC70-6DB1-779C-B48F-9FD85D21C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708920"/>
                  <a:ext cx="216024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uppo 11">
                  <a:extLst>
                    <a:ext uri="{FF2B5EF4-FFF2-40B4-BE49-F238E27FC236}">
                      <a16:creationId xmlns:a16="http://schemas.microsoft.com/office/drawing/2014/main" id="{29F42AA8-13A3-DBFF-1EB6-7D9492F980D9}"/>
                    </a:ext>
                  </a:extLst>
                </p:cNvPr>
                <p:cNvGrpSpPr/>
                <p:nvPr/>
              </p:nvGrpSpPr>
              <p:grpSpPr>
                <a:xfrm>
                  <a:off x="7110464" y="2344899"/>
                  <a:ext cx="1224136" cy="728042"/>
                  <a:chOff x="4079776" y="4222301"/>
                  <a:chExt cx="1224136" cy="728042"/>
                </a:xfrm>
              </p:grpSpPr>
              <p:pic>
                <p:nvPicPr>
                  <p:cNvPr id="6" name="Elemento grafico 5" descr="Diagramma di diramazione contorno">
                    <a:extLst>
                      <a:ext uri="{FF2B5EF4-FFF2-40B4-BE49-F238E27FC236}">
                        <a16:creationId xmlns:a16="http://schemas.microsoft.com/office/drawing/2014/main" id="{DC45B7B5-85A4-6CDE-1538-446A5C7CA2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>
                  <a:xfrm>
                    <a:off x="4439816" y="4222301"/>
                    <a:ext cx="504056" cy="504056"/>
                  </a:xfrm>
                  <a:prstGeom prst="rect">
                    <a:avLst/>
                  </a:prstGeom>
                </p:spPr>
              </p:pic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EF3ED013-18AC-9EC3-4713-75ACB3DD19B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9776" y="4704122"/>
                    <a:ext cx="1224136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chemeClr val="bg1"/>
                        </a:solidFill>
                        <a:latin typeface="Söhne"/>
                      </a:rPr>
                      <a:t>String Diagram</a:t>
                    </a:r>
                    <a:endParaRPr lang="en-US" sz="1000" b="0" i="0" dirty="0">
                      <a:solidFill>
                        <a:schemeClr val="bg1"/>
                      </a:solidFill>
                      <a:effectLst/>
                      <a:latin typeface="Söhne"/>
                    </a:endParaRPr>
                  </a:p>
                </p:txBody>
              </p:sp>
            </p:grp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797C5657-56FC-4B53-BA80-3F78F296DA70}"/>
                    </a:ext>
                  </a:extLst>
                </p:cNvPr>
                <p:cNvSpPr/>
                <p:nvPr/>
              </p:nvSpPr>
              <p:spPr>
                <a:xfrm>
                  <a:off x="6279196" y="2584791"/>
                  <a:ext cx="648072" cy="246221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 err="1">
                      <a:latin typeface="Söhne"/>
                    </a:rPr>
                    <a:t>Parsing</a:t>
                  </a:r>
                  <a:endParaRPr lang="it-IT" sz="1100" dirty="0">
                    <a:latin typeface="Söhne"/>
                  </a:endParaRP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6A427B75-9132-5F04-0D43-298E832A5482}"/>
                    </a:ext>
                  </a:extLst>
                </p:cNvPr>
                <p:cNvSpPr/>
                <p:nvPr/>
              </p:nvSpPr>
              <p:spPr>
                <a:xfrm>
                  <a:off x="8517374" y="2585810"/>
                  <a:ext cx="861777" cy="246221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 err="1">
                      <a:latin typeface="Söhne"/>
                    </a:rPr>
                    <a:t>Rewriting</a:t>
                  </a:r>
                  <a:endParaRPr lang="it-IT" sz="1100" dirty="0">
                    <a:latin typeface="Söhne"/>
                  </a:endParaRPr>
                </a:p>
              </p:txBody>
            </p:sp>
            <p:sp>
              <p:nvSpPr>
                <p:cNvPr id="21" name="Rettangolo con angoli arrotondati 20">
                  <a:extLst>
                    <a:ext uri="{FF2B5EF4-FFF2-40B4-BE49-F238E27FC236}">
                      <a16:creationId xmlns:a16="http://schemas.microsoft.com/office/drawing/2014/main" id="{084CC3BE-D59B-D47E-00AF-3B8C794C8228}"/>
                    </a:ext>
                  </a:extLst>
                </p:cNvPr>
                <p:cNvSpPr/>
                <p:nvPr/>
              </p:nvSpPr>
              <p:spPr>
                <a:xfrm>
                  <a:off x="9840416" y="2585810"/>
                  <a:ext cx="1141426" cy="246221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000" dirty="0" err="1">
                      <a:latin typeface="Söhne"/>
                    </a:rPr>
                    <a:t>Parameterization</a:t>
                  </a:r>
                  <a:endParaRPr lang="it-IT" sz="1000" dirty="0">
                    <a:latin typeface="Söhne"/>
                  </a:endParaRPr>
                </a:p>
              </p:txBody>
            </p:sp>
            <p:cxnSp>
              <p:nvCxnSpPr>
                <p:cNvPr id="25" name="Connettore 2 24">
                  <a:extLst>
                    <a:ext uri="{FF2B5EF4-FFF2-40B4-BE49-F238E27FC236}">
                      <a16:creationId xmlns:a16="http://schemas.microsoft.com/office/drawing/2014/main" id="{5846FCC1-ECF5-8D8B-D3DF-5B5C01A86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4112" y="2708920"/>
                  <a:ext cx="216024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F67CB48F-B2C5-6540-3BA1-6E6BEB7F1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0376" y="2708920"/>
                  <a:ext cx="216024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Connettore 2 88">
                <a:extLst>
                  <a:ext uri="{FF2B5EF4-FFF2-40B4-BE49-F238E27FC236}">
                    <a16:creationId xmlns:a16="http://schemas.microsoft.com/office/drawing/2014/main" id="{B8388493-26CA-546D-4405-E19DB831E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294" y="2556655"/>
                <a:ext cx="216024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uppo 105">
                <a:extLst>
                  <a:ext uri="{FF2B5EF4-FFF2-40B4-BE49-F238E27FC236}">
                    <a16:creationId xmlns:a16="http://schemas.microsoft.com/office/drawing/2014/main" id="{39D531B2-8449-62BC-65A1-FB29AA157BAD}"/>
                  </a:ext>
                </a:extLst>
              </p:cNvPr>
              <p:cNvGrpSpPr/>
              <p:nvPr/>
            </p:nvGrpSpPr>
            <p:grpSpPr>
              <a:xfrm>
                <a:off x="5223665" y="1507388"/>
                <a:ext cx="2940690" cy="448811"/>
                <a:chOff x="5611548" y="1407678"/>
                <a:chExt cx="2940690" cy="448811"/>
              </a:xfrm>
            </p:grpSpPr>
            <p:sp>
              <p:nvSpPr>
                <p:cNvPr id="103" name="Rettangolo con angoli arrotondati 102">
                  <a:extLst>
                    <a:ext uri="{FF2B5EF4-FFF2-40B4-BE49-F238E27FC236}">
                      <a16:creationId xmlns:a16="http://schemas.microsoft.com/office/drawing/2014/main" id="{BB8393E9-DABE-936E-194B-8BDA02DAB0B9}"/>
                    </a:ext>
                  </a:extLst>
                </p:cNvPr>
                <p:cNvSpPr/>
                <p:nvPr/>
              </p:nvSpPr>
              <p:spPr>
                <a:xfrm>
                  <a:off x="5611548" y="1407678"/>
                  <a:ext cx="2881983" cy="44881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DB12398D-3F5B-84B5-2722-7D6B35C5745D}"/>
                    </a:ext>
                  </a:extLst>
                </p:cNvPr>
                <p:cNvGrpSpPr/>
                <p:nvPr/>
              </p:nvGrpSpPr>
              <p:grpSpPr>
                <a:xfrm>
                  <a:off x="7221459" y="1426655"/>
                  <a:ext cx="1330779" cy="422568"/>
                  <a:chOff x="5776727" y="1775144"/>
                  <a:chExt cx="1438315" cy="504811"/>
                </a:xfrm>
                <a:noFill/>
              </p:grpSpPr>
              <p:sp>
                <p:nvSpPr>
                  <p:cNvPr id="93" name="Rettangolo 92">
                    <a:extLst>
                      <a:ext uri="{FF2B5EF4-FFF2-40B4-BE49-F238E27FC236}">
                        <a16:creationId xmlns:a16="http://schemas.microsoft.com/office/drawing/2014/main" id="{C1F10234-3105-E3B1-2EE0-193BF2DEA6FF}"/>
                      </a:ext>
                    </a:extLst>
                  </p:cNvPr>
                  <p:cNvSpPr/>
                  <p:nvPr/>
                </p:nvSpPr>
                <p:spPr>
                  <a:xfrm>
                    <a:off x="5776727" y="1775144"/>
                    <a:ext cx="1386463" cy="50481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A663EF86-B954-6163-6405-98E53E2B21F3}"/>
                      </a:ext>
                    </a:extLst>
                  </p:cNvPr>
                  <p:cNvGrpSpPr/>
                  <p:nvPr/>
                </p:nvGrpSpPr>
                <p:grpSpPr>
                  <a:xfrm>
                    <a:off x="5877009" y="1822649"/>
                    <a:ext cx="1338033" cy="430142"/>
                    <a:chOff x="5913497" y="1817885"/>
                    <a:chExt cx="1299766" cy="430143"/>
                  </a:xfrm>
                  <a:grpFill/>
                </p:grpSpPr>
                <p:pic>
                  <p:nvPicPr>
                    <p:cNvPr id="3074" name="Picture 2" descr="lambeq logo">
                      <a:extLst>
                        <a:ext uri="{FF2B5EF4-FFF2-40B4-BE49-F238E27FC236}">
                          <a16:creationId xmlns:a16="http://schemas.microsoft.com/office/drawing/2014/main" id="{BD9F20B2-30C3-FD6A-A14E-36EA7AB77E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913497" y="1817885"/>
                      <a:ext cx="402003" cy="430143"/>
                    </a:xfrm>
                    <a:prstGeom prst="rect">
                      <a:avLst/>
                    </a:prstGeom>
                    <a:grpFill/>
                  </p:spPr>
                </p:pic>
                <p:sp>
                  <p:nvSpPr>
                    <p:cNvPr id="87" name="CasellaDiTesto 86">
                      <a:extLst>
                        <a:ext uri="{FF2B5EF4-FFF2-40B4-BE49-F238E27FC236}">
                          <a16:creationId xmlns:a16="http://schemas.microsoft.com/office/drawing/2014/main" id="{0F7AE695-EB74-75A0-96D3-BFA69976F9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3864" y="1859104"/>
                      <a:ext cx="819399" cy="31252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lambeq</a:t>
                      </a:r>
                      <a:endParaRPr lang="it-IT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92FA1EC1-9016-45C2-22AD-4EB6904A0365}"/>
                    </a:ext>
                  </a:extLst>
                </p:cNvPr>
                <p:cNvGrpSpPr/>
                <p:nvPr/>
              </p:nvGrpSpPr>
              <p:grpSpPr>
                <a:xfrm>
                  <a:off x="5694486" y="1420835"/>
                  <a:ext cx="1526974" cy="428393"/>
                  <a:chOff x="4004375" y="2056010"/>
                  <a:chExt cx="1150858" cy="292871"/>
                </a:xfrm>
              </p:grpSpPr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62F02617-9E0B-0AAA-1EB8-3E9368895A16}"/>
                      </a:ext>
                    </a:extLst>
                  </p:cNvPr>
                  <p:cNvSpPr/>
                  <p:nvPr/>
                </p:nvSpPr>
                <p:spPr>
                  <a:xfrm>
                    <a:off x="4004375" y="2059992"/>
                    <a:ext cx="576064" cy="2888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3078" name="Picture 6" descr="Natural Language Processing for Beginners: Using TextBlob">
                    <a:extLst>
                      <a:ext uri="{FF2B5EF4-FFF2-40B4-BE49-F238E27FC236}">
                        <a16:creationId xmlns:a16="http://schemas.microsoft.com/office/drawing/2014/main" id="{B9B76BAA-64D2-6A43-8512-1B1212AA10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03254" y="2056010"/>
                    <a:ext cx="378305" cy="2888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2" name="Rettangolo 91">
                    <a:extLst>
                      <a:ext uri="{FF2B5EF4-FFF2-40B4-BE49-F238E27FC236}">
                        <a16:creationId xmlns:a16="http://schemas.microsoft.com/office/drawing/2014/main" id="{21E84F78-5C15-DB5F-7025-DD3FCF768C35}"/>
                      </a:ext>
                    </a:extLst>
                  </p:cNvPr>
                  <p:cNvSpPr/>
                  <p:nvPr/>
                </p:nvSpPr>
                <p:spPr>
                  <a:xfrm>
                    <a:off x="4579169" y="2059991"/>
                    <a:ext cx="576064" cy="2888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NLTK</a:t>
                    </a:r>
                  </a:p>
                </p:txBody>
              </p:sp>
            </p:grpSp>
          </p:grpSp>
          <p:sp>
            <p:nvSpPr>
              <p:cNvPr id="100" name="Rettangolo con angoli arrotondati 99">
                <a:extLst>
                  <a:ext uri="{FF2B5EF4-FFF2-40B4-BE49-F238E27FC236}">
                    <a16:creationId xmlns:a16="http://schemas.microsoft.com/office/drawing/2014/main" id="{07B6D0FD-22B9-D782-6ABE-CB0B08F4F415}"/>
                  </a:ext>
                </a:extLst>
              </p:cNvPr>
              <p:cNvSpPr/>
              <p:nvPr/>
            </p:nvSpPr>
            <p:spPr>
              <a:xfrm>
                <a:off x="9383423" y="2218441"/>
                <a:ext cx="540047" cy="176858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it-IT" sz="800" i="1" dirty="0" err="1">
                    <a:latin typeface="Söhne"/>
                  </a:rPr>
                  <a:t>ansatz</a:t>
                </a:r>
                <a:endParaRPr lang="it-IT" sz="800" i="1" dirty="0">
                  <a:latin typeface="Söhne"/>
                </a:endParaRPr>
              </a:p>
            </p:txBody>
          </p:sp>
          <p:sp>
            <p:nvSpPr>
              <p:cNvPr id="102" name="Rettangolo con angoli arrotondati 101">
                <a:extLst>
                  <a:ext uri="{FF2B5EF4-FFF2-40B4-BE49-F238E27FC236}">
                    <a16:creationId xmlns:a16="http://schemas.microsoft.com/office/drawing/2014/main" id="{2DF7B738-9AE5-0213-5444-C3D3E824C404}"/>
                  </a:ext>
                </a:extLst>
              </p:cNvPr>
              <p:cNvSpPr/>
              <p:nvPr/>
            </p:nvSpPr>
            <p:spPr>
              <a:xfrm>
                <a:off x="7920556" y="2216207"/>
                <a:ext cx="540047" cy="176858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it-IT" sz="800" i="1" dirty="0">
                    <a:latin typeface="Söhne"/>
                  </a:rPr>
                  <a:t>rules</a:t>
                </a:r>
              </a:p>
            </p:txBody>
          </p:sp>
        </p:grpSp>
      </p:grpSp>
      <p:pic>
        <p:nvPicPr>
          <p:cNvPr id="1026" name="Picture 2" descr="Scikit-learn是什么 - 泪雪网">
            <a:extLst>
              <a:ext uri="{FF2B5EF4-FFF2-40B4-BE49-F238E27FC236}">
                <a16:creationId xmlns:a16="http://schemas.microsoft.com/office/drawing/2014/main" id="{FC7B0C6A-7A6D-1821-A77A-CDF4730F0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 t="22867" r="12490" b="20047"/>
          <a:stretch/>
        </p:blipFill>
        <p:spPr bwMode="auto">
          <a:xfrm>
            <a:off x="6956685" y="3567634"/>
            <a:ext cx="447712" cy="23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25EC10-4F91-1442-E03F-37AF4D88BE94}"/>
              </a:ext>
            </a:extLst>
          </p:cNvPr>
          <p:cNvSpPr txBox="1"/>
          <p:nvPr/>
        </p:nvSpPr>
        <p:spPr>
          <a:xfrm>
            <a:off x="4026045" y="4584377"/>
            <a:ext cx="5318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000" dirty="0">
                <a:solidFill>
                  <a:schemeClr val="bg1"/>
                </a:solidFill>
                <a:latin typeface="Söhne"/>
              </a:rPr>
              <a:t>Linear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Grid</a:t>
            </a:r>
            <a:r>
              <a:rPr lang="it-IT" sz="3600" b="1" dirty="0">
                <a:solidFill>
                  <a:schemeClr val="accent6"/>
                </a:solidFill>
                <a:latin typeface="Söhne"/>
              </a:rPr>
              <a:t> </a:t>
            </a:r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Search</a:t>
            </a:r>
            <a:r>
              <a:rPr lang="it-IT" sz="3600" b="1" dirty="0">
                <a:solidFill>
                  <a:schemeClr val="accent6"/>
                </a:solidFill>
                <a:latin typeface="Söhne"/>
              </a:rPr>
              <a:t> &amp; Cross-</a:t>
            </a:r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Validation</a:t>
            </a:r>
            <a:endParaRPr lang="it-IT" sz="3600" dirty="0">
              <a:solidFill>
                <a:schemeClr val="accent6"/>
              </a:solidFill>
              <a:latin typeface="Söhne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CB992B7D-56F3-701A-FFD2-04B093D4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64507"/>
              </p:ext>
            </p:extLst>
          </p:nvPr>
        </p:nvGraphicFramePr>
        <p:xfrm>
          <a:off x="1055440" y="1988840"/>
          <a:ext cx="6480720" cy="288031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1172191">
                  <a:extLst>
                    <a:ext uri="{9D8B030D-6E8A-4147-A177-3AD203B41FA5}">
                      <a16:colId xmlns:a16="http://schemas.microsoft.com/office/drawing/2014/main" val="1450333705"/>
                    </a:ext>
                  </a:extLst>
                </a:gridCol>
                <a:gridCol w="1128092">
                  <a:extLst>
                    <a:ext uri="{9D8B030D-6E8A-4147-A177-3AD203B41FA5}">
                      <a16:colId xmlns:a16="http://schemas.microsoft.com/office/drawing/2014/main" val="1771378071"/>
                    </a:ext>
                  </a:extLst>
                </a:gridCol>
                <a:gridCol w="1393479">
                  <a:extLst>
                    <a:ext uri="{9D8B030D-6E8A-4147-A177-3AD203B41FA5}">
                      <a16:colId xmlns:a16="http://schemas.microsoft.com/office/drawing/2014/main" val="1305263054"/>
                    </a:ext>
                  </a:extLst>
                </a:gridCol>
                <a:gridCol w="1393479">
                  <a:extLst>
                    <a:ext uri="{9D8B030D-6E8A-4147-A177-3AD203B41FA5}">
                      <a16:colId xmlns:a16="http://schemas.microsoft.com/office/drawing/2014/main" val="845933271"/>
                    </a:ext>
                  </a:extLst>
                </a:gridCol>
                <a:gridCol w="1393479">
                  <a:extLst>
                    <a:ext uri="{9D8B030D-6E8A-4147-A177-3AD203B41FA5}">
                      <a16:colId xmlns:a16="http://schemas.microsoft.com/office/drawing/2014/main" val="415963289"/>
                    </a:ext>
                  </a:extLst>
                </a:gridCol>
              </a:tblGrid>
              <a:tr h="7064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Learning Rate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Batch Size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Hidden Layers Size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Training Accuracy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Validation Accuracy 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56237"/>
                  </a:ext>
                </a:extLst>
              </a:tr>
              <a:tr h="54345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0.07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90.9%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81.3%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398460"/>
                  </a:ext>
                </a:extLst>
              </a:tr>
              <a:tr h="54345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86.0%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000699"/>
                  </a:ext>
                </a:extLst>
              </a:tr>
              <a:tr h="54345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87.1%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öhne"/>
                        </a:rPr>
                        <a:t>79.2%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871887"/>
                  </a:ext>
                </a:extLst>
              </a:tr>
              <a:tr h="543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Söhne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Söhne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Söhne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Söhne"/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Söhne"/>
                        </a:rPr>
                        <a:t>70.8%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18489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DB4F7B71-FA7C-630C-0CE5-B53BB43D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1" y="2672915"/>
            <a:ext cx="3312369" cy="15121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7DC765-85FC-8546-1F6E-BBBA899A2CB6}"/>
              </a:ext>
            </a:extLst>
          </p:cNvPr>
          <p:cNvSpPr txBox="1"/>
          <p:nvPr/>
        </p:nvSpPr>
        <p:spPr>
          <a:xfrm>
            <a:off x="1955540" y="5947340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Söhne"/>
              </a:rPr>
              <a:t>The experiments are conducted on the 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Google </a:t>
            </a:r>
            <a:r>
              <a:rPr lang="en-US" sz="1100" i="1" dirty="0" err="1">
                <a:solidFill>
                  <a:schemeClr val="tx2"/>
                </a:solidFill>
                <a:latin typeface="Söhne"/>
              </a:rPr>
              <a:t>Colab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 Pro </a:t>
            </a:r>
            <a:r>
              <a:rPr lang="en-US" sz="1100" dirty="0">
                <a:solidFill>
                  <a:schemeClr val="tx2"/>
                </a:solidFill>
                <a:latin typeface="Söhne"/>
              </a:rPr>
              <a:t>platform using a hardware accelerated runtime with a GPU NVIDIA A100 Tensor Core.</a:t>
            </a:r>
          </a:p>
        </p:txBody>
      </p:sp>
    </p:spTree>
    <p:extLst>
      <p:ext uri="{BB962C8B-B14F-4D97-AF65-F5344CB8AC3E}">
        <p14:creationId xmlns:p14="http://schemas.microsoft.com/office/powerpoint/2010/main" val="102714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accent6"/>
                </a:solidFill>
                <a:latin typeface="Söhne"/>
              </a:rPr>
              <a:t>Results</a:t>
            </a:r>
            <a:r>
              <a:rPr lang="it-IT" sz="3600" dirty="0">
                <a:solidFill>
                  <a:schemeClr val="tx2"/>
                </a:solidFill>
                <a:latin typeface="Söhne"/>
              </a:rPr>
              <a:t>: Readers </a:t>
            </a:r>
            <a:r>
              <a:rPr lang="it-IT" sz="3600" dirty="0" err="1">
                <a:solidFill>
                  <a:schemeClr val="tx2"/>
                </a:solidFill>
                <a:latin typeface="Söhne"/>
              </a:rPr>
              <a:t>Comparison</a:t>
            </a:r>
            <a:endParaRPr lang="it-IT" sz="3600" dirty="0">
              <a:solidFill>
                <a:schemeClr val="tx2"/>
              </a:solidFill>
              <a:latin typeface="Söhne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1D2E16E1-508D-6E35-33B0-B137B6B8E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89749"/>
              </p:ext>
            </p:extLst>
          </p:nvPr>
        </p:nvGraphicFramePr>
        <p:xfrm>
          <a:off x="1055440" y="1988841"/>
          <a:ext cx="5760640" cy="2415034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740654">
                  <a:extLst>
                    <a:ext uri="{9D8B030D-6E8A-4147-A177-3AD203B41FA5}">
                      <a16:colId xmlns:a16="http://schemas.microsoft.com/office/drawing/2014/main" val="3314438319"/>
                    </a:ext>
                  </a:extLst>
                </a:gridCol>
                <a:gridCol w="1481307">
                  <a:extLst>
                    <a:ext uri="{9D8B030D-6E8A-4147-A177-3AD203B41FA5}">
                      <a16:colId xmlns:a16="http://schemas.microsoft.com/office/drawing/2014/main" val="2509790414"/>
                    </a:ext>
                  </a:extLst>
                </a:gridCol>
                <a:gridCol w="1952035">
                  <a:extLst>
                    <a:ext uri="{9D8B030D-6E8A-4147-A177-3AD203B41FA5}">
                      <a16:colId xmlns:a16="http://schemas.microsoft.com/office/drawing/2014/main" val="3200046778"/>
                    </a:ext>
                  </a:extLst>
                </a:gridCol>
                <a:gridCol w="1586644">
                  <a:extLst>
                    <a:ext uri="{9D8B030D-6E8A-4147-A177-3AD203B41FA5}">
                      <a16:colId xmlns:a16="http://schemas.microsoft.com/office/drawing/2014/main" val="1858039047"/>
                    </a:ext>
                  </a:extLst>
                </a:gridCol>
              </a:tblGrid>
              <a:tr h="553894"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Reader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Training Accuracy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öhne"/>
                        </a:rPr>
                        <a:t>Test Accuracy</a:t>
                      </a:r>
                      <a:endParaRPr lang="it-IT" sz="16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1300404657"/>
                  </a:ext>
                </a:extLst>
              </a:tr>
              <a:tr h="46528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öhne"/>
                        </a:rPr>
                        <a:t>4-Dim</a:t>
                      </a:r>
                      <a:endParaRPr lang="it-IT" sz="1400" dirty="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Stairs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80.0%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68.8%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702599559"/>
                  </a:ext>
                </a:extLst>
              </a:tr>
              <a:tr h="4652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Cups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84.9%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76.3%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688602905"/>
                  </a:ext>
                </a:extLst>
              </a:tr>
              <a:tr h="4652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Tree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90.2%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83.9%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3566474826"/>
                  </a:ext>
                </a:extLst>
              </a:tr>
              <a:tr h="4652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accent2"/>
                          </a:solidFill>
                          <a:latin typeface="Söhne"/>
                        </a:rPr>
                        <a:t>DisCoCat</a:t>
                      </a:r>
                      <a:endParaRPr lang="it-IT" sz="1400" b="1" dirty="0">
                        <a:solidFill>
                          <a:schemeClr val="accent2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97.4%</a:t>
                      </a:r>
                      <a:endParaRPr lang="it-IT" sz="1400" b="1" dirty="0">
                        <a:solidFill>
                          <a:schemeClr val="accent2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Söhne"/>
                        </a:rPr>
                        <a:t>87.6%</a:t>
                      </a:r>
                      <a:endParaRPr lang="it-IT" sz="1400" b="1" dirty="0">
                        <a:solidFill>
                          <a:schemeClr val="accent2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21933757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85DA55C-F310-508C-5AC4-9E1BAAA74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995239"/>
            <a:ext cx="3600400" cy="2891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9D9B008-4E66-60A5-3EA8-DECDA930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61169"/>
              </p:ext>
            </p:extLst>
          </p:nvPr>
        </p:nvGraphicFramePr>
        <p:xfrm>
          <a:off x="1055440" y="4433671"/>
          <a:ext cx="5760640" cy="465285"/>
        </p:xfrm>
        <a:graphic>
          <a:graphicData uri="http://schemas.openxmlformats.org/drawingml/2006/table">
            <a:tbl>
              <a:tblPr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740654">
                  <a:extLst>
                    <a:ext uri="{9D8B030D-6E8A-4147-A177-3AD203B41FA5}">
                      <a16:colId xmlns:a16="http://schemas.microsoft.com/office/drawing/2014/main" val="966604769"/>
                    </a:ext>
                  </a:extLst>
                </a:gridCol>
                <a:gridCol w="1481307">
                  <a:extLst>
                    <a:ext uri="{9D8B030D-6E8A-4147-A177-3AD203B41FA5}">
                      <a16:colId xmlns:a16="http://schemas.microsoft.com/office/drawing/2014/main" val="2986960948"/>
                    </a:ext>
                  </a:extLst>
                </a:gridCol>
                <a:gridCol w="1952035">
                  <a:extLst>
                    <a:ext uri="{9D8B030D-6E8A-4147-A177-3AD203B41FA5}">
                      <a16:colId xmlns:a16="http://schemas.microsoft.com/office/drawing/2014/main" val="732151158"/>
                    </a:ext>
                  </a:extLst>
                </a:gridCol>
                <a:gridCol w="1586644">
                  <a:extLst>
                    <a:ext uri="{9D8B030D-6E8A-4147-A177-3AD203B41FA5}">
                      <a16:colId xmlns:a16="http://schemas.microsoft.com/office/drawing/2014/main" val="342397783"/>
                    </a:ext>
                  </a:extLst>
                </a:gridCol>
              </a:tblGrid>
              <a:tr h="4652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öhne"/>
                        </a:rPr>
                        <a:t>2-Dim</a:t>
                      </a:r>
                      <a:endParaRPr lang="it-IT" sz="1400" dirty="0">
                        <a:solidFill>
                          <a:schemeClr val="bg1"/>
                        </a:solidFill>
                        <a:latin typeface="Söhne"/>
                      </a:endParaRPr>
                    </a:p>
                  </a:txBody>
                  <a:tcPr marL="83794" marR="83794" marT="41897" marB="4189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Spiders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93.8%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öhne"/>
                        </a:rPr>
                        <a:t>69.2% </a:t>
                      </a:r>
                      <a:endParaRPr lang="it-IT" sz="1400" dirty="0">
                        <a:latin typeface="Söhne"/>
                      </a:endParaRPr>
                    </a:p>
                  </a:txBody>
                  <a:tcPr marL="83794" marR="83794" marT="41897" marB="41897" anchor="ctr"/>
                </a:tc>
                <a:extLst>
                  <a:ext uri="{0D108BD9-81ED-4DB2-BD59-A6C34878D82A}">
                    <a16:rowId xmlns:a16="http://schemas.microsoft.com/office/drawing/2014/main" val="2139677610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455042-DD98-E93E-E135-B7FB8D9FF56C}"/>
              </a:ext>
            </a:extLst>
          </p:cNvPr>
          <p:cNvSpPr txBox="1"/>
          <p:nvPr/>
        </p:nvSpPr>
        <p:spPr>
          <a:xfrm>
            <a:off x="1955540" y="5947340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Söhne"/>
              </a:rPr>
              <a:t>The experiments are conducted on the 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Google </a:t>
            </a:r>
            <a:r>
              <a:rPr lang="en-US" sz="1100" i="1" dirty="0" err="1">
                <a:solidFill>
                  <a:schemeClr val="tx2"/>
                </a:solidFill>
                <a:latin typeface="Söhne"/>
              </a:rPr>
              <a:t>Colab</a:t>
            </a:r>
            <a:r>
              <a:rPr lang="en-US" sz="1100" i="1" dirty="0">
                <a:solidFill>
                  <a:schemeClr val="tx2"/>
                </a:solidFill>
                <a:latin typeface="Söhne"/>
              </a:rPr>
              <a:t> Pro </a:t>
            </a:r>
            <a:r>
              <a:rPr lang="en-US" sz="1100" dirty="0">
                <a:solidFill>
                  <a:schemeClr val="tx2"/>
                </a:solidFill>
                <a:latin typeface="Söhne"/>
              </a:rPr>
              <a:t>platform using a hardware accelerated runtime with a GPU NVIDIA A100 Tensor Core.</a:t>
            </a:r>
          </a:p>
        </p:txBody>
      </p:sp>
    </p:spTree>
    <p:extLst>
      <p:ext uri="{BB962C8B-B14F-4D97-AF65-F5344CB8AC3E}">
        <p14:creationId xmlns:p14="http://schemas.microsoft.com/office/powerpoint/2010/main" val="371478417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730</TotalTime>
  <Words>825</Words>
  <Application>Microsoft Macintosh PowerPoint</Application>
  <PresentationFormat>Widescreen</PresentationFormat>
  <Paragraphs>182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Söhne</vt:lpstr>
      <vt:lpstr>Times New Roman</vt:lpstr>
      <vt:lpstr>Metropolitano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FundMeNow</dc:title>
  <dc:creator>Marco Calenda</dc:creator>
  <cp:lastModifiedBy>MARCO CALENDA</cp:lastModifiedBy>
  <cp:revision>4</cp:revision>
  <dcterms:created xsi:type="dcterms:W3CDTF">2023-06-10T21:49:06Z</dcterms:created>
  <dcterms:modified xsi:type="dcterms:W3CDTF">2023-06-19T09:05:09Z</dcterms:modified>
</cp:coreProperties>
</file>