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Fira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gzL3PvHBL7AAgBApncsobrxWgN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-bold.fntdata"/><Relationship Id="rId25" Type="http://schemas.openxmlformats.org/officeDocument/2006/relationships/font" Target="fonts/FiraSans-regular.fntdata"/><Relationship Id="rId28" Type="http://schemas.openxmlformats.org/officeDocument/2006/relationships/font" Target="fonts/FiraSans-boldItalic.fntdata"/><Relationship Id="rId27" Type="http://schemas.openxmlformats.org/officeDocument/2006/relationships/font" Target="fonts/Fira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24C71"/>
            </a:gs>
            <a:gs pos="100000">
              <a:srgbClr val="4A25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2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www.kaggle.com/budnyak/wine-rating-and-price" TargetMode="External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891155" y="1557021"/>
            <a:ext cx="6409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6600" u="none" cap="none" strike="noStrike">
                <a:solidFill>
                  <a:srgbClr val="824C71"/>
                </a:solidFill>
                <a:latin typeface="Fira Sans"/>
                <a:ea typeface="Fira Sans"/>
                <a:cs typeface="Fira Sans"/>
                <a:sym typeface="Fira Sans"/>
              </a:rPr>
              <a:t>Winery</a:t>
            </a:r>
            <a:r>
              <a:rPr b="1" i="0" lang="it-IT" sz="66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  <a:endParaRPr>
              <a:solidFill>
                <a:srgbClr val="FFE18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36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Node.js &amp; MongoDB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1261746" y="4958554"/>
            <a:ext cx="37709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24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Studente</a:t>
            </a:r>
            <a:r>
              <a:rPr b="0" i="0" lang="it-IT" sz="24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: Marco Calenda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3048000" y="6413361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18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Basi di Dati II - Unisa 2021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7159308" y="4958554"/>
            <a:ext cx="42830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24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Professori</a:t>
            </a:r>
            <a:r>
              <a:rPr b="0" i="0" lang="it-IT" sz="24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: Genoveffa Tortora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4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          Michele Risi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0" y="-830997"/>
            <a:ext cx="12192000" cy="830997"/>
          </a:xfrm>
          <a:prstGeom prst="rect">
            <a:avLst/>
          </a:prstGeom>
          <a:gradFill>
            <a:gsLst>
              <a:gs pos="0">
                <a:srgbClr val="FFE18F"/>
              </a:gs>
              <a:gs pos="100000">
                <a:srgbClr val="FFB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0" y="6858000"/>
            <a:ext cx="12192000" cy="228600"/>
          </a:xfrm>
          <a:prstGeom prst="rect">
            <a:avLst/>
          </a:prstGeom>
          <a:gradFill>
            <a:gsLst>
              <a:gs pos="0">
                <a:srgbClr val="FFE18F"/>
              </a:gs>
              <a:gs pos="100000">
                <a:srgbClr val="FFB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>
            <a:gsLst>
              <a:gs pos="0">
                <a:srgbClr val="FFE18F"/>
              </a:gs>
              <a:gs pos="100000">
                <a:srgbClr val="FFB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0"/>
          <p:cNvSpPr txBox="1"/>
          <p:nvPr/>
        </p:nvSpPr>
        <p:spPr>
          <a:xfrm>
            <a:off x="1222017" y="-50800"/>
            <a:ext cx="1032708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5400">
                <a:solidFill>
                  <a:srgbClr val="4A2545"/>
                </a:solidFill>
                <a:latin typeface="Fira Sans"/>
                <a:ea typeface="Fira Sans"/>
                <a:cs typeface="Fira Sans"/>
                <a:sym typeface="Fira Sans"/>
              </a:rPr>
              <a:t>wines.ejs - Searchbar</a:t>
            </a:r>
            <a:endParaRPr/>
          </a:p>
        </p:txBody>
      </p:sp>
      <p:pic>
        <p:nvPicPr>
          <p:cNvPr id="208" name="Google Shape;20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5124" y="3144647"/>
            <a:ext cx="7001748" cy="3513752"/>
          </a:xfrm>
          <a:prstGeom prst="rect">
            <a:avLst/>
          </a:prstGeom>
          <a:noFill/>
          <a:ln cap="flat" cmpd="sng" w="28575">
            <a:solidFill>
              <a:srgbClr val="FFE18F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grpSp>
        <p:nvGrpSpPr>
          <p:cNvPr id="209" name="Google Shape;209;p10"/>
          <p:cNvGrpSpPr/>
          <p:nvPr/>
        </p:nvGrpSpPr>
        <p:grpSpPr>
          <a:xfrm>
            <a:off x="2880862" y="1132166"/>
            <a:ext cx="6430272" cy="2136814"/>
            <a:chOff x="2880862" y="1132166"/>
            <a:chExt cx="6430272" cy="2136814"/>
          </a:xfrm>
        </p:grpSpPr>
        <p:pic>
          <p:nvPicPr>
            <p:cNvPr id="210" name="Google Shape;210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80862" y="1132166"/>
              <a:ext cx="6430272" cy="1752845"/>
            </a:xfrm>
            <a:prstGeom prst="rect">
              <a:avLst/>
            </a:prstGeom>
            <a:noFill/>
            <a:ln cap="flat" cmpd="sng" w="28575">
              <a:solidFill>
                <a:srgbClr val="FFE18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pic>
        <p:cxnSp>
          <p:nvCxnSpPr>
            <p:cNvPr id="211" name="Google Shape;211;p10"/>
            <p:cNvCxnSpPr/>
            <p:nvPr/>
          </p:nvCxnSpPr>
          <p:spPr>
            <a:xfrm rot="10800000">
              <a:off x="6019800" y="2363841"/>
              <a:ext cx="571500" cy="905139"/>
            </a:xfrm>
            <a:prstGeom prst="straightConnector1">
              <a:avLst/>
            </a:prstGeom>
            <a:noFill/>
            <a:ln cap="flat" cmpd="sng" w="57150">
              <a:solidFill>
                <a:srgbClr val="FFE18F"/>
              </a:solidFill>
              <a:prstDash val="solid"/>
              <a:miter lim="800000"/>
              <a:headEnd len="sm" w="sm" type="none"/>
              <a:tailEnd len="med" w="med" type="stealth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cxnSp>
        <p:sp>
          <p:nvSpPr>
            <p:cNvPr id="212" name="Google Shape;212;p10"/>
            <p:cNvSpPr txBox="1"/>
            <p:nvPr/>
          </p:nvSpPr>
          <p:spPr>
            <a:xfrm>
              <a:off x="8055969" y="2363841"/>
              <a:ext cx="11918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2400">
                  <a:solidFill>
                    <a:srgbClr val="FFE18F"/>
                  </a:solidFill>
                  <a:latin typeface="Fira Sans"/>
                  <a:ea typeface="Fira Sans"/>
                  <a:cs typeface="Fira Sans"/>
                  <a:sym typeface="Fira Sans"/>
                </a:rPr>
                <a:t>$regex</a:t>
              </a:r>
              <a:endParaRPr sz="24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>
            <a:gsLst>
              <a:gs pos="0">
                <a:srgbClr val="FFE18F"/>
              </a:gs>
              <a:gs pos="100000">
                <a:srgbClr val="FFB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1"/>
          <p:cNvSpPr txBox="1"/>
          <p:nvPr/>
        </p:nvSpPr>
        <p:spPr>
          <a:xfrm>
            <a:off x="1222017" y="-50800"/>
            <a:ext cx="1032708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5400">
                <a:solidFill>
                  <a:srgbClr val="4A2545"/>
                </a:solidFill>
                <a:latin typeface="Fira Sans"/>
                <a:ea typeface="Fira Sans"/>
                <a:cs typeface="Fira Sans"/>
                <a:sym typeface="Fira Sans"/>
              </a:rPr>
              <a:t>wines.ejs - Tipology</a:t>
            </a:r>
            <a:endParaRPr/>
          </a:p>
        </p:txBody>
      </p:sp>
      <p:pic>
        <p:nvPicPr>
          <p:cNvPr id="219" name="Google Shape;21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5124" y="3144647"/>
            <a:ext cx="7001748" cy="3513752"/>
          </a:xfrm>
          <a:prstGeom prst="rect">
            <a:avLst/>
          </a:prstGeom>
          <a:noFill/>
          <a:ln cap="flat" cmpd="sng" w="28575">
            <a:solidFill>
              <a:srgbClr val="FFE18F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grpSp>
        <p:nvGrpSpPr>
          <p:cNvPr id="220" name="Google Shape;220;p11"/>
          <p:cNvGrpSpPr/>
          <p:nvPr/>
        </p:nvGrpSpPr>
        <p:grpSpPr>
          <a:xfrm>
            <a:off x="3668755" y="923330"/>
            <a:ext cx="4854483" cy="2338030"/>
            <a:chOff x="3668755" y="923330"/>
            <a:chExt cx="4854483" cy="2338030"/>
          </a:xfrm>
        </p:grpSpPr>
        <p:pic>
          <p:nvPicPr>
            <p:cNvPr id="221" name="Google Shape;221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68755" y="923330"/>
              <a:ext cx="4854483" cy="2016752"/>
            </a:xfrm>
            <a:prstGeom prst="rect">
              <a:avLst/>
            </a:prstGeom>
            <a:noFill/>
            <a:ln cap="flat" cmpd="sng" w="28575">
              <a:solidFill>
                <a:srgbClr val="FFE18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pic>
        <p:cxnSp>
          <p:nvCxnSpPr>
            <p:cNvPr id="222" name="Google Shape;222;p11"/>
            <p:cNvCxnSpPr/>
            <p:nvPr/>
          </p:nvCxnSpPr>
          <p:spPr>
            <a:xfrm rot="10800000">
              <a:off x="6423660" y="2316480"/>
              <a:ext cx="822960" cy="944880"/>
            </a:xfrm>
            <a:prstGeom prst="straightConnector1">
              <a:avLst/>
            </a:prstGeom>
            <a:noFill/>
            <a:ln cap="flat" cmpd="sng" w="57150">
              <a:solidFill>
                <a:srgbClr val="FFE18F"/>
              </a:solidFill>
              <a:prstDash val="solid"/>
              <a:miter lim="800000"/>
              <a:headEnd len="sm" w="sm" type="none"/>
              <a:tailEnd len="med" w="med" type="stealth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>
            <a:gsLst>
              <a:gs pos="0">
                <a:srgbClr val="FFE18F"/>
              </a:gs>
              <a:gs pos="100000">
                <a:srgbClr val="FFB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2"/>
          <p:cNvSpPr txBox="1"/>
          <p:nvPr/>
        </p:nvSpPr>
        <p:spPr>
          <a:xfrm>
            <a:off x="1222017" y="-50800"/>
            <a:ext cx="1032708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5400">
                <a:solidFill>
                  <a:srgbClr val="4A2545"/>
                </a:solidFill>
                <a:latin typeface="Fira Sans"/>
                <a:ea typeface="Fira Sans"/>
                <a:cs typeface="Fira Sans"/>
                <a:sym typeface="Fira Sans"/>
              </a:rPr>
              <a:t>wines.ejs - Query Builder</a:t>
            </a:r>
            <a:endParaRPr/>
          </a:p>
        </p:txBody>
      </p:sp>
      <p:pic>
        <p:nvPicPr>
          <p:cNvPr id="229" name="Google Shape;229;p12"/>
          <p:cNvPicPr preferRelativeResize="0"/>
          <p:nvPr/>
        </p:nvPicPr>
        <p:blipFill rotWithShape="1">
          <a:blip r:embed="rId3">
            <a:alphaModFix/>
          </a:blip>
          <a:srcRect b="0" l="0" r="83629" t="0"/>
          <a:stretch/>
        </p:blipFill>
        <p:spPr>
          <a:xfrm>
            <a:off x="696606" y="1025727"/>
            <a:ext cx="1838037" cy="5634153"/>
          </a:xfrm>
          <a:prstGeom prst="rect">
            <a:avLst/>
          </a:prstGeom>
          <a:noFill/>
          <a:ln cap="flat" cmpd="sng" w="28575">
            <a:solidFill>
              <a:srgbClr val="FFE18F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grpSp>
        <p:nvGrpSpPr>
          <p:cNvPr id="230" name="Google Shape;230;p12"/>
          <p:cNvGrpSpPr/>
          <p:nvPr/>
        </p:nvGrpSpPr>
        <p:grpSpPr>
          <a:xfrm>
            <a:off x="2042160" y="2042622"/>
            <a:ext cx="9743148" cy="3600361"/>
            <a:chOff x="2042160" y="2042622"/>
            <a:chExt cx="9743148" cy="3600361"/>
          </a:xfrm>
        </p:grpSpPr>
        <p:pic>
          <p:nvPicPr>
            <p:cNvPr id="231" name="Google Shape;231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95763" y="2042622"/>
              <a:ext cx="8789545" cy="3600361"/>
            </a:xfrm>
            <a:prstGeom prst="rect">
              <a:avLst/>
            </a:prstGeom>
            <a:noFill/>
            <a:ln cap="flat" cmpd="sng" w="28575">
              <a:solidFill>
                <a:srgbClr val="FFE18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pic>
        <p:sp>
          <p:nvSpPr>
            <p:cNvPr id="232" name="Google Shape;232;p12"/>
            <p:cNvSpPr txBox="1"/>
            <p:nvPr/>
          </p:nvSpPr>
          <p:spPr>
            <a:xfrm>
              <a:off x="8517602" y="5061321"/>
              <a:ext cx="29777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2400">
                  <a:solidFill>
                    <a:srgbClr val="FFE18F"/>
                  </a:solidFill>
                  <a:latin typeface="Fira Sans"/>
                  <a:ea typeface="Fira Sans"/>
                  <a:cs typeface="Fira Sans"/>
                  <a:sym typeface="Fira Sans"/>
                </a:rPr>
                <a:t>$gte/$lte - sort( )</a:t>
              </a:r>
              <a:endParaRPr sz="24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233" name="Google Shape;233;p12"/>
            <p:cNvCxnSpPr/>
            <p:nvPr/>
          </p:nvCxnSpPr>
          <p:spPr>
            <a:xfrm>
              <a:off x="2042160" y="3649980"/>
              <a:ext cx="1463040" cy="0"/>
            </a:xfrm>
            <a:prstGeom prst="straightConnector1">
              <a:avLst/>
            </a:prstGeom>
            <a:noFill/>
            <a:ln cap="flat" cmpd="sng" w="57150">
              <a:solidFill>
                <a:srgbClr val="FFE18F"/>
              </a:solidFill>
              <a:prstDash val="solid"/>
              <a:miter lim="800000"/>
              <a:headEnd len="sm" w="sm" type="none"/>
              <a:tailEnd len="med" w="med" type="stealth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>
            <a:gsLst>
              <a:gs pos="0">
                <a:srgbClr val="FFE18F"/>
              </a:gs>
              <a:gs pos="100000">
                <a:srgbClr val="FFB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3"/>
          <p:cNvSpPr txBox="1"/>
          <p:nvPr/>
        </p:nvSpPr>
        <p:spPr>
          <a:xfrm>
            <a:off x="0" y="-50800"/>
            <a:ext cx="1219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5400">
                <a:solidFill>
                  <a:srgbClr val="4A2545"/>
                </a:solidFill>
                <a:latin typeface="Fira Sans"/>
                <a:ea typeface="Fira Sans"/>
                <a:cs typeface="Fira Sans"/>
                <a:sym typeface="Fira Sans"/>
              </a:rPr>
              <a:t>wines.ejs - popularCountries</a:t>
            </a:r>
            <a:endParaRPr/>
          </a:p>
        </p:txBody>
      </p:sp>
      <p:pic>
        <p:nvPicPr>
          <p:cNvPr id="240" name="Google Shape;240;p13"/>
          <p:cNvPicPr preferRelativeResize="0"/>
          <p:nvPr/>
        </p:nvPicPr>
        <p:blipFill rotWithShape="1">
          <a:blip r:embed="rId3">
            <a:alphaModFix/>
          </a:blip>
          <a:srcRect b="0" l="0" r="83629" t="0"/>
          <a:stretch/>
        </p:blipFill>
        <p:spPr>
          <a:xfrm>
            <a:off x="696606" y="1025727"/>
            <a:ext cx="1838037" cy="5634153"/>
          </a:xfrm>
          <a:prstGeom prst="rect">
            <a:avLst/>
          </a:prstGeom>
          <a:noFill/>
          <a:ln cap="flat" cmpd="sng" w="28575">
            <a:solidFill>
              <a:srgbClr val="FFE18F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grpSp>
        <p:nvGrpSpPr>
          <p:cNvPr id="241" name="Google Shape;241;p13"/>
          <p:cNvGrpSpPr/>
          <p:nvPr/>
        </p:nvGrpSpPr>
        <p:grpSpPr>
          <a:xfrm>
            <a:off x="2247900" y="982274"/>
            <a:ext cx="8915833" cy="4850000"/>
            <a:chOff x="2247900" y="982274"/>
            <a:chExt cx="8915833" cy="4850000"/>
          </a:xfrm>
        </p:grpSpPr>
        <p:pic>
          <p:nvPicPr>
            <p:cNvPr id="242" name="Google Shape;242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72749" y="982274"/>
              <a:ext cx="7290984" cy="3311142"/>
            </a:xfrm>
            <a:prstGeom prst="rect">
              <a:avLst/>
            </a:prstGeom>
            <a:noFill/>
            <a:ln cap="flat" cmpd="sng" w="28575">
              <a:solidFill>
                <a:srgbClr val="FFE18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pic>
        <p:grpSp>
          <p:nvGrpSpPr>
            <p:cNvPr id="243" name="Google Shape;243;p13"/>
            <p:cNvGrpSpPr/>
            <p:nvPr/>
          </p:nvGrpSpPr>
          <p:grpSpPr>
            <a:xfrm>
              <a:off x="2247900" y="2517648"/>
              <a:ext cx="8784198" cy="3314626"/>
              <a:chOff x="2247900" y="2517648"/>
              <a:chExt cx="8784198" cy="3314626"/>
            </a:xfrm>
          </p:grpSpPr>
          <p:sp>
            <p:nvSpPr>
              <p:cNvPr id="244" name="Google Shape;244;p13"/>
              <p:cNvSpPr txBox="1"/>
              <p:nvPr/>
            </p:nvSpPr>
            <p:spPr>
              <a:xfrm>
                <a:off x="5315712" y="3786415"/>
                <a:ext cx="571638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-IT" sz="2400">
                    <a:solidFill>
                      <a:srgbClr val="FFE18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aggregate( ) - $group - $push - insert( )</a:t>
                </a:r>
                <a:endParaRPr sz="2400">
                  <a:solidFill>
                    <a:srgbClr val="FFE18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cxnSp>
            <p:nvCxnSpPr>
              <p:cNvPr id="245" name="Google Shape;245;p13"/>
              <p:cNvCxnSpPr/>
              <p:nvPr/>
            </p:nvCxnSpPr>
            <p:spPr>
              <a:xfrm flipH="1" rot="10800000">
                <a:off x="2247900" y="2517648"/>
                <a:ext cx="1982724" cy="3314626"/>
              </a:xfrm>
              <a:prstGeom prst="straightConnector1">
                <a:avLst/>
              </a:prstGeom>
              <a:noFill/>
              <a:ln cap="flat" cmpd="sng" w="57150">
                <a:solidFill>
                  <a:srgbClr val="FFE18F"/>
                </a:solidFill>
                <a:prstDash val="solid"/>
                <a:miter lim="800000"/>
                <a:headEnd len="sm" w="sm" type="none"/>
                <a:tailEnd len="med" w="med" type="stealth"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</p:cxnSp>
        </p:grpSp>
      </p:grpSp>
      <p:grpSp>
        <p:nvGrpSpPr>
          <p:cNvPr id="246" name="Google Shape;246;p13"/>
          <p:cNvGrpSpPr/>
          <p:nvPr/>
        </p:nvGrpSpPr>
        <p:grpSpPr>
          <a:xfrm>
            <a:off x="3869590" y="4248080"/>
            <a:ext cx="6243674" cy="2357586"/>
            <a:chOff x="3869590" y="4248080"/>
            <a:chExt cx="6243674" cy="2357586"/>
          </a:xfrm>
        </p:grpSpPr>
        <p:pic>
          <p:nvPicPr>
            <p:cNvPr id="247" name="Google Shape;247;p13"/>
            <p:cNvPicPr preferRelativeResize="0"/>
            <p:nvPr/>
          </p:nvPicPr>
          <p:blipFill rotWithShape="1">
            <a:blip r:embed="rId5">
              <a:alphaModFix/>
            </a:blip>
            <a:srcRect b="0" l="0" r="0" t="8279"/>
            <a:stretch/>
          </p:blipFill>
          <p:spPr>
            <a:xfrm>
              <a:off x="3869590" y="4482408"/>
              <a:ext cx="4353533" cy="2123258"/>
            </a:xfrm>
            <a:prstGeom prst="rect">
              <a:avLst/>
            </a:prstGeom>
            <a:noFill/>
            <a:ln cap="flat" cmpd="sng" w="28575">
              <a:solidFill>
                <a:srgbClr val="FFE18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pic>
        <p:cxnSp>
          <p:nvCxnSpPr>
            <p:cNvPr id="248" name="Google Shape;248;p13"/>
            <p:cNvCxnSpPr/>
            <p:nvPr/>
          </p:nvCxnSpPr>
          <p:spPr>
            <a:xfrm flipH="1">
              <a:off x="7851648" y="4248080"/>
              <a:ext cx="2261616" cy="1018864"/>
            </a:xfrm>
            <a:prstGeom prst="straightConnector1">
              <a:avLst/>
            </a:prstGeom>
            <a:noFill/>
            <a:ln cap="flat" cmpd="sng" w="57150">
              <a:solidFill>
                <a:srgbClr val="FFE18F"/>
              </a:solidFill>
              <a:prstDash val="solid"/>
              <a:miter lim="800000"/>
              <a:headEnd len="sm" w="sm" type="none"/>
              <a:tailEnd len="med" w="med" type="stealth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>
            <a:gsLst>
              <a:gs pos="0">
                <a:srgbClr val="FFE18F"/>
              </a:gs>
              <a:gs pos="100000">
                <a:srgbClr val="FFB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4"/>
          <p:cNvSpPr txBox="1"/>
          <p:nvPr/>
        </p:nvSpPr>
        <p:spPr>
          <a:xfrm>
            <a:off x="0" y="-50800"/>
            <a:ext cx="1219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5400">
                <a:solidFill>
                  <a:srgbClr val="4A2545"/>
                </a:solidFill>
                <a:latin typeface="Fira Sans"/>
                <a:ea typeface="Fira Sans"/>
                <a:cs typeface="Fira Sans"/>
                <a:sym typeface="Fira Sans"/>
              </a:rPr>
              <a:t>wines.ejs – popularCountries </a:t>
            </a:r>
            <a:r>
              <a:rPr b="1" lang="it-IT" sz="2000">
                <a:solidFill>
                  <a:srgbClr val="824C71"/>
                </a:solidFill>
                <a:latin typeface="Fira Sans"/>
                <a:ea typeface="Fira Sans"/>
                <a:cs typeface="Fira Sans"/>
                <a:sym typeface="Fira Sans"/>
              </a:rPr>
              <a:t>mapReduce( )</a:t>
            </a:r>
            <a:endParaRPr/>
          </a:p>
        </p:txBody>
      </p:sp>
      <p:pic>
        <p:nvPicPr>
          <p:cNvPr id="255" name="Google Shape;255;p14"/>
          <p:cNvPicPr preferRelativeResize="0"/>
          <p:nvPr/>
        </p:nvPicPr>
        <p:blipFill rotWithShape="1">
          <a:blip r:embed="rId3">
            <a:alphaModFix/>
          </a:blip>
          <a:srcRect b="0" l="0" r="83629" t="0"/>
          <a:stretch/>
        </p:blipFill>
        <p:spPr>
          <a:xfrm>
            <a:off x="696606" y="1025727"/>
            <a:ext cx="1838037" cy="5634153"/>
          </a:xfrm>
          <a:prstGeom prst="rect">
            <a:avLst/>
          </a:prstGeom>
          <a:noFill/>
          <a:ln cap="flat" cmpd="sng" w="28575">
            <a:solidFill>
              <a:srgbClr val="FFE18F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grpSp>
        <p:nvGrpSpPr>
          <p:cNvPr id="256" name="Google Shape;256;p14"/>
          <p:cNvGrpSpPr/>
          <p:nvPr/>
        </p:nvGrpSpPr>
        <p:grpSpPr>
          <a:xfrm>
            <a:off x="2316480" y="1579864"/>
            <a:ext cx="9517380" cy="4252409"/>
            <a:chOff x="2316480" y="1579864"/>
            <a:chExt cx="9517380" cy="4252409"/>
          </a:xfrm>
        </p:grpSpPr>
        <p:pic>
          <p:nvPicPr>
            <p:cNvPr id="257" name="Google Shape;257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56447" y="1579864"/>
              <a:ext cx="8977413" cy="3698272"/>
            </a:xfrm>
            <a:prstGeom prst="rect">
              <a:avLst/>
            </a:prstGeom>
            <a:noFill/>
            <a:ln cap="flat" cmpd="sng" w="28575">
              <a:solidFill>
                <a:srgbClr val="FFE18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pic>
        <p:cxnSp>
          <p:nvCxnSpPr>
            <p:cNvPr id="258" name="Google Shape;258;p14"/>
            <p:cNvCxnSpPr/>
            <p:nvPr/>
          </p:nvCxnSpPr>
          <p:spPr>
            <a:xfrm flipH="1" rot="10800000">
              <a:off x="2316480" y="4983480"/>
              <a:ext cx="1744980" cy="848793"/>
            </a:xfrm>
            <a:prstGeom prst="straightConnector1">
              <a:avLst/>
            </a:prstGeom>
            <a:noFill/>
            <a:ln cap="flat" cmpd="sng" w="57150">
              <a:solidFill>
                <a:srgbClr val="FFE18F"/>
              </a:solidFill>
              <a:prstDash val="solid"/>
              <a:miter lim="800000"/>
              <a:headEnd len="sm" w="sm" type="none"/>
              <a:tailEnd len="med" w="med" type="stealth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>
            <a:gsLst>
              <a:gs pos="0">
                <a:srgbClr val="FFE18F"/>
              </a:gs>
              <a:gs pos="100000">
                <a:srgbClr val="FFB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5"/>
          <p:cNvSpPr txBox="1"/>
          <p:nvPr/>
        </p:nvSpPr>
        <p:spPr>
          <a:xfrm>
            <a:off x="0" y="-50800"/>
            <a:ext cx="1219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5400">
                <a:solidFill>
                  <a:srgbClr val="4A2545"/>
                </a:solidFill>
                <a:latin typeface="Fira Sans"/>
                <a:ea typeface="Fira Sans"/>
                <a:cs typeface="Fira Sans"/>
                <a:sym typeface="Fira Sans"/>
              </a:rPr>
              <a:t>wines.ejs - popularRegions</a:t>
            </a:r>
            <a:endParaRPr b="1" sz="5400">
              <a:solidFill>
                <a:srgbClr val="4A254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65" name="Google Shape;265;p15"/>
          <p:cNvPicPr preferRelativeResize="0"/>
          <p:nvPr/>
        </p:nvPicPr>
        <p:blipFill rotWithShape="1">
          <a:blip r:embed="rId3">
            <a:alphaModFix/>
          </a:blip>
          <a:srcRect b="0" l="0" r="83629" t="0"/>
          <a:stretch/>
        </p:blipFill>
        <p:spPr>
          <a:xfrm>
            <a:off x="696606" y="1025727"/>
            <a:ext cx="1838037" cy="5634153"/>
          </a:xfrm>
          <a:prstGeom prst="rect">
            <a:avLst/>
          </a:prstGeom>
          <a:noFill/>
          <a:ln cap="flat" cmpd="sng" w="28575">
            <a:solidFill>
              <a:srgbClr val="FFE18F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grpSp>
        <p:nvGrpSpPr>
          <p:cNvPr id="266" name="Google Shape;266;p15"/>
          <p:cNvGrpSpPr/>
          <p:nvPr/>
        </p:nvGrpSpPr>
        <p:grpSpPr>
          <a:xfrm>
            <a:off x="2232660" y="959684"/>
            <a:ext cx="8904732" cy="5105838"/>
            <a:chOff x="2232660" y="959684"/>
            <a:chExt cx="8904732" cy="5105838"/>
          </a:xfrm>
        </p:grpSpPr>
        <p:pic>
          <p:nvPicPr>
            <p:cNvPr id="267" name="Google Shape;267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99506" y="959684"/>
              <a:ext cx="6449325" cy="3124636"/>
            </a:xfrm>
            <a:prstGeom prst="rect">
              <a:avLst/>
            </a:prstGeom>
            <a:noFill/>
            <a:ln cap="flat" cmpd="sng" w="28575">
              <a:solidFill>
                <a:srgbClr val="FFE18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pic>
        <p:grpSp>
          <p:nvGrpSpPr>
            <p:cNvPr id="268" name="Google Shape;268;p15"/>
            <p:cNvGrpSpPr/>
            <p:nvPr/>
          </p:nvGrpSpPr>
          <p:grpSpPr>
            <a:xfrm>
              <a:off x="2232660" y="2403316"/>
              <a:ext cx="8904732" cy="3662206"/>
              <a:chOff x="2232660" y="2403316"/>
              <a:chExt cx="8904732" cy="3662206"/>
            </a:xfrm>
          </p:grpSpPr>
          <p:sp>
            <p:nvSpPr>
              <p:cNvPr id="269" name="Google Shape;269;p15"/>
              <p:cNvSpPr txBox="1"/>
              <p:nvPr/>
            </p:nvSpPr>
            <p:spPr>
              <a:xfrm>
                <a:off x="4724400" y="3611970"/>
                <a:ext cx="641299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-IT" sz="2400">
                    <a:solidFill>
                      <a:srgbClr val="FFE18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aggregate( ) - $group - $push - insert( )</a:t>
                </a:r>
                <a:endParaRPr sz="2400">
                  <a:solidFill>
                    <a:srgbClr val="FFE18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cxnSp>
            <p:nvCxnSpPr>
              <p:cNvPr id="270" name="Google Shape;270;p15"/>
              <p:cNvCxnSpPr/>
              <p:nvPr/>
            </p:nvCxnSpPr>
            <p:spPr>
              <a:xfrm flipH="1" rot="10800000">
                <a:off x="2232660" y="2403316"/>
                <a:ext cx="2418588" cy="3662206"/>
              </a:xfrm>
              <a:prstGeom prst="straightConnector1">
                <a:avLst/>
              </a:prstGeom>
              <a:noFill/>
              <a:ln cap="flat" cmpd="sng" w="57150">
                <a:solidFill>
                  <a:srgbClr val="FFE18F"/>
                </a:solidFill>
                <a:prstDash val="solid"/>
                <a:miter lim="800000"/>
                <a:headEnd len="sm" w="sm" type="none"/>
                <a:tailEnd len="med" w="med" type="stealth"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</p:cxnSp>
        </p:grpSp>
      </p:grpSp>
      <p:grpSp>
        <p:nvGrpSpPr>
          <p:cNvPr id="271" name="Google Shape;271;p15"/>
          <p:cNvGrpSpPr/>
          <p:nvPr/>
        </p:nvGrpSpPr>
        <p:grpSpPr>
          <a:xfrm>
            <a:off x="4399506" y="4073635"/>
            <a:ext cx="5384574" cy="2586245"/>
            <a:chOff x="4399506" y="4073635"/>
            <a:chExt cx="5384574" cy="2586245"/>
          </a:xfrm>
        </p:grpSpPr>
        <p:pic>
          <p:nvPicPr>
            <p:cNvPr id="272" name="Google Shape;272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399506" y="4221140"/>
              <a:ext cx="3905795" cy="2438740"/>
            </a:xfrm>
            <a:prstGeom prst="rect">
              <a:avLst/>
            </a:prstGeom>
            <a:noFill/>
            <a:ln cap="flat" cmpd="sng" w="28575">
              <a:solidFill>
                <a:srgbClr val="FFE18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pic>
        <p:cxnSp>
          <p:nvCxnSpPr>
            <p:cNvPr id="273" name="Google Shape;273;p15"/>
            <p:cNvCxnSpPr/>
            <p:nvPr/>
          </p:nvCxnSpPr>
          <p:spPr>
            <a:xfrm flipH="1">
              <a:off x="7808976" y="4073635"/>
              <a:ext cx="1975104" cy="827549"/>
            </a:xfrm>
            <a:prstGeom prst="straightConnector1">
              <a:avLst/>
            </a:prstGeom>
            <a:noFill/>
            <a:ln cap="flat" cmpd="sng" w="57150">
              <a:solidFill>
                <a:srgbClr val="FFE18F"/>
              </a:solidFill>
              <a:prstDash val="solid"/>
              <a:miter lim="800000"/>
              <a:headEnd len="sm" w="sm" type="none"/>
              <a:tailEnd len="med" w="med" type="stealth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>
            <a:gsLst>
              <a:gs pos="0">
                <a:srgbClr val="FFE18F"/>
              </a:gs>
              <a:gs pos="100000">
                <a:srgbClr val="FFB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6"/>
          <p:cNvSpPr txBox="1"/>
          <p:nvPr/>
        </p:nvSpPr>
        <p:spPr>
          <a:xfrm>
            <a:off x="0" y="-50800"/>
            <a:ext cx="1219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5400">
                <a:solidFill>
                  <a:srgbClr val="4A2545"/>
                </a:solidFill>
                <a:latin typeface="Fira Sans"/>
                <a:ea typeface="Fira Sans"/>
                <a:cs typeface="Fira Sans"/>
                <a:sym typeface="Fira Sans"/>
              </a:rPr>
              <a:t>countries.ejs</a:t>
            </a:r>
            <a:endParaRPr/>
          </a:p>
        </p:txBody>
      </p:sp>
      <p:pic>
        <p:nvPicPr>
          <p:cNvPr id="280" name="Google Shape;2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062" y="1234440"/>
            <a:ext cx="10461876" cy="5250180"/>
          </a:xfrm>
          <a:prstGeom prst="rect">
            <a:avLst/>
          </a:prstGeom>
          <a:noFill/>
          <a:ln cap="flat" cmpd="sng" w="28575">
            <a:solidFill>
              <a:srgbClr val="FFE18F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>
            <a:gsLst>
              <a:gs pos="0">
                <a:srgbClr val="FFE18F"/>
              </a:gs>
              <a:gs pos="100000">
                <a:srgbClr val="FFB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7"/>
          <p:cNvSpPr txBox="1"/>
          <p:nvPr/>
        </p:nvSpPr>
        <p:spPr>
          <a:xfrm>
            <a:off x="0" y="-50800"/>
            <a:ext cx="1219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5400">
                <a:solidFill>
                  <a:srgbClr val="4A2545"/>
                </a:solidFill>
                <a:latin typeface="Fira Sans"/>
                <a:ea typeface="Fira Sans"/>
                <a:cs typeface="Fira Sans"/>
                <a:sym typeface="Fira Sans"/>
              </a:rPr>
              <a:t>origins.ejs</a:t>
            </a:r>
            <a:endParaRPr/>
          </a:p>
        </p:txBody>
      </p:sp>
      <p:pic>
        <p:nvPicPr>
          <p:cNvPr id="287" name="Google Shape;2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062" y="1268731"/>
            <a:ext cx="10461876" cy="5250180"/>
          </a:xfrm>
          <a:prstGeom prst="rect">
            <a:avLst/>
          </a:prstGeom>
          <a:noFill/>
          <a:ln cap="flat" cmpd="sng" w="28575">
            <a:solidFill>
              <a:srgbClr val="FFE18F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>
            <a:gsLst>
              <a:gs pos="0">
                <a:srgbClr val="FFE18F"/>
              </a:gs>
              <a:gs pos="100000">
                <a:srgbClr val="FFB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8"/>
          <p:cNvSpPr txBox="1"/>
          <p:nvPr/>
        </p:nvSpPr>
        <p:spPr>
          <a:xfrm>
            <a:off x="0" y="-50800"/>
            <a:ext cx="1219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5400">
                <a:solidFill>
                  <a:srgbClr val="4A2545"/>
                </a:solidFill>
                <a:latin typeface="Fira Sans"/>
                <a:ea typeface="Fira Sans"/>
                <a:cs typeface="Fira Sans"/>
                <a:sym typeface="Fira Sans"/>
              </a:rPr>
              <a:t>wines.ejs – Hall of Fame</a:t>
            </a:r>
            <a:endParaRPr/>
          </a:p>
        </p:txBody>
      </p:sp>
      <p:pic>
        <p:nvPicPr>
          <p:cNvPr id="294" name="Google Shape;294;p18"/>
          <p:cNvPicPr preferRelativeResize="0"/>
          <p:nvPr/>
        </p:nvPicPr>
        <p:blipFill rotWithShape="1">
          <a:blip r:embed="rId3">
            <a:alphaModFix/>
          </a:blip>
          <a:srcRect b="0" l="0" r="83629" t="0"/>
          <a:stretch/>
        </p:blipFill>
        <p:spPr>
          <a:xfrm>
            <a:off x="696606" y="1025727"/>
            <a:ext cx="1838037" cy="5634153"/>
          </a:xfrm>
          <a:prstGeom prst="rect">
            <a:avLst/>
          </a:prstGeom>
          <a:noFill/>
          <a:ln cap="flat" cmpd="sng" w="28575">
            <a:solidFill>
              <a:srgbClr val="FFE18F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grpSp>
        <p:nvGrpSpPr>
          <p:cNvPr id="295" name="Google Shape;295;p18"/>
          <p:cNvGrpSpPr/>
          <p:nvPr/>
        </p:nvGrpSpPr>
        <p:grpSpPr>
          <a:xfrm>
            <a:off x="2171700" y="2096988"/>
            <a:ext cx="9509760" cy="4136173"/>
            <a:chOff x="2171700" y="2096988"/>
            <a:chExt cx="9509760" cy="4136173"/>
          </a:xfrm>
        </p:grpSpPr>
        <p:pic>
          <p:nvPicPr>
            <p:cNvPr id="296" name="Google Shape;296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13913" y="2096988"/>
              <a:ext cx="8667547" cy="3491630"/>
            </a:xfrm>
            <a:prstGeom prst="rect">
              <a:avLst/>
            </a:prstGeom>
            <a:noFill/>
            <a:ln cap="flat" cmpd="sng" w="28575">
              <a:solidFill>
                <a:srgbClr val="FFE18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pic>
        <p:sp>
          <p:nvSpPr>
            <p:cNvPr id="297" name="Google Shape;297;p18"/>
            <p:cNvSpPr txBox="1"/>
            <p:nvPr/>
          </p:nvSpPr>
          <p:spPr>
            <a:xfrm>
              <a:off x="7513322" y="4998720"/>
              <a:ext cx="368483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2400">
                  <a:solidFill>
                    <a:srgbClr val="FFE18F"/>
                  </a:solidFill>
                  <a:latin typeface="Fira Sans"/>
                  <a:ea typeface="Fira Sans"/>
                  <a:cs typeface="Fira Sans"/>
                  <a:sym typeface="Fira Sans"/>
                </a:rPr>
                <a:t>sort&amp;limit - $project</a:t>
              </a:r>
              <a:endParaRPr sz="24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298" name="Google Shape;298;p18"/>
            <p:cNvCxnSpPr/>
            <p:nvPr/>
          </p:nvCxnSpPr>
          <p:spPr>
            <a:xfrm flipH="1" rot="10800000">
              <a:off x="2171700" y="4800600"/>
              <a:ext cx="2506980" cy="1432561"/>
            </a:xfrm>
            <a:prstGeom prst="straightConnector1">
              <a:avLst/>
            </a:prstGeom>
            <a:noFill/>
            <a:ln cap="flat" cmpd="sng" w="57150">
              <a:solidFill>
                <a:srgbClr val="FFE18F"/>
              </a:solidFill>
              <a:prstDash val="solid"/>
              <a:miter lim="800000"/>
              <a:headEnd len="sm" w="sm" type="none"/>
              <a:tailEnd len="med" w="med" type="stealth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>
            <a:gsLst>
              <a:gs pos="0">
                <a:srgbClr val="FFE18F"/>
              </a:gs>
              <a:gs pos="100000">
                <a:srgbClr val="FFB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9"/>
          <p:cNvSpPr txBox="1"/>
          <p:nvPr/>
        </p:nvSpPr>
        <p:spPr>
          <a:xfrm>
            <a:off x="0" y="-50800"/>
            <a:ext cx="1219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5400">
                <a:solidFill>
                  <a:srgbClr val="4A2545"/>
                </a:solidFill>
                <a:latin typeface="Fira Sans"/>
                <a:ea typeface="Fira Sans"/>
                <a:cs typeface="Fira Sans"/>
                <a:sym typeface="Fira Sans"/>
              </a:rPr>
              <a:t>hallOfFame.ejs</a:t>
            </a:r>
            <a:endParaRPr/>
          </a:p>
        </p:txBody>
      </p:sp>
      <p:pic>
        <p:nvPicPr>
          <p:cNvPr id="305" name="Google Shape;3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234" y="1021080"/>
            <a:ext cx="11151532" cy="5546725"/>
          </a:xfrm>
          <a:prstGeom prst="rect">
            <a:avLst/>
          </a:prstGeom>
          <a:noFill/>
          <a:ln cap="flat" cmpd="sng" w="28575">
            <a:solidFill>
              <a:srgbClr val="FFE18F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>
            <a:gsLst>
              <a:gs pos="0">
                <a:srgbClr val="FFE18F"/>
              </a:gs>
              <a:gs pos="100000">
                <a:srgbClr val="FFB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2891155" y="-50800"/>
            <a:ext cx="640969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5400" u="none" cap="none" strike="noStrike">
                <a:solidFill>
                  <a:srgbClr val="4A2545"/>
                </a:solidFill>
                <a:latin typeface="Fira Sans"/>
                <a:ea typeface="Fira Sans"/>
                <a:cs typeface="Fira Sans"/>
                <a:sym typeface="Fira Sans"/>
              </a:rPr>
              <a:t>Introduzione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906780" y="1843950"/>
            <a:ext cx="10378440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4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Realizzare una web app che permetta l’interrogazione di un </a:t>
            </a:r>
            <a:r>
              <a:rPr b="1" i="0" lang="it-IT" sz="44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database No-SQL </a:t>
            </a:r>
            <a:r>
              <a:rPr b="0" i="0" lang="it-IT" sz="44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orientato ai documenti contenente informazioni riguardanti </a:t>
            </a:r>
            <a:r>
              <a:rPr b="1" i="0" lang="it-IT" sz="44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vini</a:t>
            </a:r>
            <a:r>
              <a:rPr b="0" i="0" lang="it-IT" sz="44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 da tutto il mondo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gradFill>
            <a:gsLst>
              <a:gs pos="0">
                <a:srgbClr val="FFE18F"/>
              </a:gs>
              <a:gs pos="100000">
                <a:srgbClr val="FFB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"/>
          <p:cNvSpPr/>
          <p:nvPr/>
        </p:nvSpPr>
        <p:spPr>
          <a:xfrm>
            <a:off x="0" y="-830997"/>
            <a:ext cx="12192000" cy="830997"/>
          </a:xfrm>
          <a:prstGeom prst="rect">
            <a:avLst/>
          </a:prstGeom>
          <a:gradFill>
            <a:gsLst>
              <a:gs pos="0">
                <a:srgbClr val="FFE18F"/>
              </a:gs>
              <a:gs pos="100000">
                <a:srgbClr val="FFB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0"/>
          <p:cNvSpPr txBox="1"/>
          <p:nvPr/>
        </p:nvSpPr>
        <p:spPr>
          <a:xfrm>
            <a:off x="2891155" y="1770381"/>
            <a:ext cx="640969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66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Grazie per l’attenzione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>
            <a:gsLst>
              <a:gs pos="0">
                <a:srgbClr val="FFE18F"/>
              </a:gs>
              <a:gs pos="100000">
                <a:srgbClr val="FFB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2630487" y="-50800"/>
            <a:ext cx="693102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5400" u="none" cap="none" strike="noStrike">
                <a:solidFill>
                  <a:srgbClr val="4A2545"/>
                </a:solidFill>
                <a:latin typeface="Fira Sans"/>
                <a:ea typeface="Fira Sans"/>
                <a:cs typeface="Fira Sans"/>
                <a:sym typeface="Fira Sans"/>
              </a:rPr>
              <a:t>Tecnologie utilizzate</a:t>
            </a:r>
            <a:endParaRPr/>
          </a:p>
        </p:txBody>
      </p:sp>
      <p:grpSp>
        <p:nvGrpSpPr>
          <p:cNvPr id="104" name="Google Shape;104;p3"/>
          <p:cNvGrpSpPr/>
          <p:nvPr/>
        </p:nvGrpSpPr>
        <p:grpSpPr>
          <a:xfrm>
            <a:off x="491725" y="1680617"/>
            <a:ext cx="3470442" cy="3386901"/>
            <a:chOff x="491725" y="1680617"/>
            <a:chExt cx="3470442" cy="3386901"/>
          </a:xfrm>
        </p:grpSpPr>
        <p:sp>
          <p:nvSpPr>
            <p:cNvPr id="105" name="Google Shape;105;p3"/>
            <p:cNvSpPr txBox="1"/>
            <p:nvPr/>
          </p:nvSpPr>
          <p:spPr>
            <a:xfrm>
              <a:off x="520066" y="1680617"/>
              <a:ext cx="3413760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t-IT" sz="4400" u="none" cap="none" strike="noStrike">
                  <a:solidFill>
                    <a:srgbClr val="FFE18F"/>
                  </a:solidFill>
                  <a:latin typeface="Fira Sans"/>
                  <a:ea typeface="Fira Sans"/>
                  <a:cs typeface="Fira Sans"/>
                  <a:sym typeface="Fira Sans"/>
                </a:rPr>
                <a:t>Server-side</a:t>
              </a:r>
              <a:r>
                <a:rPr b="0" i="0" lang="it-IT" sz="4400" u="none" cap="none" strike="noStrike">
                  <a:solidFill>
                    <a:srgbClr val="FFE18F"/>
                  </a:solidFill>
                  <a:latin typeface="Fira Sans"/>
                  <a:ea typeface="Fira Sans"/>
                  <a:cs typeface="Fira Sans"/>
                  <a:sym typeface="Fira Sans"/>
                </a:rPr>
                <a:t>:</a:t>
              </a:r>
              <a:endParaRPr/>
            </a:p>
          </p:txBody>
        </p:sp>
        <p:pic>
          <p:nvPicPr>
            <p:cNvPr id="106" name="Google Shape;106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1725" y="2944078"/>
              <a:ext cx="3470442" cy="2123440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107" name="Google Shape;107;p3"/>
          <p:cNvGrpSpPr/>
          <p:nvPr/>
        </p:nvGrpSpPr>
        <p:grpSpPr>
          <a:xfrm>
            <a:off x="4389119" y="1680616"/>
            <a:ext cx="3413760" cy="3541208"/>
            <a:chOff x="4389119" y="1680616"/>
            <a:chExt cx="3413760" cy="3541208"/>
          </a:xfrm>
        </p:grpSpPr>
        <p:pic>
          <p:nvPicPr>
            <p:cNvPr id="108" name="Google Shape;108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57127" y="2944078"/>
              <a:ext cx="2277746" cy="2277746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pic>
        <p:sp>
          <p:nvSpPr>
            <p:cNvPr id="109" name="Google Shape;109;p3"/>
            <p:cNvSpPr txBox="1"/>
            <p:nvPr/>
          </p:nvSpPr>
          <p:spPr>
            <a:xfrm>
              <a:off x="4389119" y="1680616"/>
              <a:ext cx="3413760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t-IT" sz="4400" u="none" cap="none" strike="noStrike">
                  <a:solidFill>
                    <a:srgbClr val="FFE18F"/>
                  </a:solidFill>
                  <a:latin typeface="Fira Sans"/>
                  <a:ea typeface="Fira Sans"/>
                  <a:cs typeface="Fira Sans"/>
                  <a:sym typeface="Fira Sans"/>
                </a:rPr>
                <a:t>Middleware</a:t>
              </a:r>
              <a:r>
                <a:rPr b="0" i="0" lang="it-IT" sz="4400" u="none" cap="none" strike="noStrike">
                  <a:solidFill>
                    <a:srgbClr val="FFE18F"/>
                  </a:solidFill>
                  <a:latin typeface="Fira Sans"/>
                  <a:ea typeface="Fira Sans"/>
                  <a:cs typeface="Fira Sans"/>
                  <a:sym typeface="Fira Sans"/>
                </a:rPr>
                <a:t>:</a:t>
              </a:r>
              <a:endParaRPr/>
            </a:p>
          </p:txBody>
        </p:sp>
      </p:grpSp>
      <p:grpSp>
        <p:nvGrpSpPr>
          <p:cNvPr id="110" name="Google Shape;110;p3"/>
          <p:cNvGrpSpPr/>
          <p:nvPr/>
        </p:nvGrpSpPr>
        <p:grpSpPr>
          <a:xfrm>
            <a:off x="7813547" y="1680616"/>
            <a:ext cx="4303014" cy="3552598"/>
            <a:chOff x="7813547" y="1680616"/>
            <a:chExt cx="4303014" cy="3552598"/>
          </a:xfrm>
        </p:grpSpPr>
        <p:sp>
          <p:nvSpPr>
            <p:cNvPr id="111" name="Google Shape;111;p3"/>
            <p:cNvSpPr txBox="1"/>
            <p:nvPr/>
          </p:nvSpPr>
          <p:spPr>
            <a:xfrm>
              <a:off x="8258174" y="1680616"/>
              <a:ext cx="3413760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t-IT" sz="4400" u="none" cap="none" strike="noStrike">
                  <a:solidFill>
                    <a:srgbClr val="FFE18F"/>
                  </a:solidFill>
                  <a:latin typeface="Fira Sans"/>
                  <a:ea typeface="Fira Sans"/>
                  <a:cs typeface="Fira Sans"/>
                  <a:sym typeface="Fira Sans"/>
                </a:rPr>
                <a:t>Database</a:t>
              </a:r>
              <a:r>
                <a:rPr b="0" i="0" lang="it-IT" sz="4400" u="none" cap="none" strike="noStrike">
                  <a:solidFill>
                    <a:srgbClr val="FFE18F"/>
                  </a:solidFill>
                  <a:latin typeface="Fira Sans"/>
                  <a:ea typeface="Fira Sans"/>
                  <a:cs typeface="Fira Sans"/>
                  <a:sym typeface="Fira Sans"/>
                </a:rPr>
                <a:t>:</a:t>
              </a:r>
              <a:endParaRPr/>
            </a:p>
          </p:txBody>
        </p:sp>
        <p:pic>
          <p:nvPicPr>
            <p:cNvPr id="112" name="Google Shape;112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813547" y="2543830"/>
              <a:ext cx="4303014" cy="2689384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113" name="Google Shape;113;p3"/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gradFill>
            <a:gsLst>
              <a:gs pos="0">
                <a:srgbClr val="FFE18F"/>
              </a:gs>
              <a:gs pos="100000">
                <a:srgbClr val="FFB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" name="Google Shape;114;p3"/>
          <p:cNvGrpSpPr/>
          <p:nvPr/>
        </p:nvGrpSpPr>
        <p:grpSpPr>
          <a:xfrm>
            <a:off x="4021453" y="5372084"/>
            <a:ext cx="4236721" cy="1014923"/>
            <a:chOff x="7454536" y="5361718"/>
            <a:chExt cx="4236721" cy="1014923"/>
          </a:xfrm>
        </p:grpSpPr>
        <p:sp>
          <p:nvSpPr>
            <p:cNvPr id="115" name="Google Shape;115;p3"/>
            <p:cNvSpPr txBox="1"/>
            <p:nvPr/>
          </p:nvSpPr>
          <p:spPr>
            <a:xfrm>
              <a:off x="7454536" y="5590803"/>
              <a:ext cx="341376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t-IT" sz="3200" u="none" cap="none" strike="noStrike">
                  <a:solidFill>
                    <a:srgbClr val="FFE18F"/>
                  </a:solidFill>
                  <a:latin typeface="Fira Sans"/>
                  <a:ea typeface="Fira Sans"/>
                  <a:cs typeface="Fira Sans"/>
                  <a:sym typeface="Fira Sans"/>
                </a:rPr>
                <a:t>Front-end</a:t>
              </a:r>
              <a:r>
                <a:rPr b="0" i="0" lang="it-IT" sz="3200" u="none" cap="none" strike="noStrike">
                  <a:solidFill>
                    <a:srgbClr val="FFE18F"/>
                  </a:solidFill>
                  <a:latin typeface="Fira Sans"/>
                  <a:ea typeface="Fira Sans"/>
                  <a:cs typeface="Fira Sans"/>
                  <a:sym typeface="Fira Sans"/>
                </a:rPr>
                <a:t>:</a:t>
              </a:r>
              <a:endParaRPr/>
            </a:p>
          </p:txBody>
        </p:sp>
        <p:pic>
          <p:nvPicPr>
            <p:cNvPr id="116" name="Google Shape;116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417628" y="5361718"/>
              <a:ext cx="1273629" cy="10149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>
            <a:gsLst>
              <a:gs pos="0">
                <a:srgbClr val="FFE18F"/>
              </a:gs>
              <a:gs pos="100000">
                <a:srgbClr val="FFB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2891155" y="-50800"/>
            <a:ext cx="640969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5400" u="none" cap="none" strike="noStrike">
                <a:solidFill>
                  <a:srgbClr val="4A2545"/>
                </a:solidFill>
                <a:latin typeface="Fira Sans"/>
                <a:ea typeface="Fira Sans"/>
                <a:cs typeface="Fira Sans"/>
                <a:sym typeface="Fira Sans"/>
              </a:rPr>
              <a:t>Dataset utilizzato</a:t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gradFill>
            <a:gsLst>
              <a:gs pos="0">
                <a:srgbClr val="FFE18F"/>
              </a:gs>
              <a:gs pos="100000">
                <a:srgbClr val="FFB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4"/>
          <p:cNvGrpSpPr/>
          <p:nvPr/>
        </p:nvGrpSpPr>
        <p:grpSpPr>
          <a:xfrm>
            <a:off x="477289" y="1347863"/>
            <a:ext cx="11099438" cy="3201277"/>
            <a:chOff x="477289" y="1347863"/>
            <a:chExt cx="11099438" cy="3201277"/>
          </a:xfrm>
        </p:grpSpPr>
        <p:grpSp>
          <p:nvGrpSpPr>
            <p:cNvPr id="125" name="Google Shape;125;p4"/>
            <p:cNvGrpSpPr/>
            <p:nvPr/>
          </p:nvGrpSpPr>
          <p:grpSpPr>
            <a:xfrm>
              <a:off x="477289" y="1347863"/>
              <a:ext cx="8552411" cy="3201277"/>
              <a:chOff x="1681249" y="1347863"/>
              <a:chExt cx="8829501" cy="3732137"/>
            </a:xfrm>
          </p:grpSpPr>
          <p:pic>
            <p:nvPicPr>
              <p:cNvPr id="126" name="Google Shape;126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681249" y="2326394"/>
                <a:ext cx="8829501" cy="2753606"/>
              </a:xfrm>
              <a:prstGeom prst="rect">
                <a:avLst/>
              </a:prstGeom>
              <a:noFill/>
              <a:ln cap="flat" cmpd="sng" w="28575">
                <a:solidFill>
                  <a:srgbClr val="FFE18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127" name="Google Shape;127;p4"/>
              <p:cNvSpPr txBox="1"/>
              <p:nvPr/>
            </p:nvSpPr>
            <p:spPr>
              <a:xfrm>
                <a:off x="1870392" y="1347863"/>
                <a:ext cx="8451215" cy="4684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it-IT" sz="1800" u="sng" cap="none" strike="noStrike">
                    <a:solidFill>
                      <a:srgbClr val="FFE18F"/>
                    </a:solidFill>
                    <a:latin typeface="Fira Sans"/>
                    <a:ea typeface="Fira Sans"/>
                    <a:cs typeface="Fira Sans"/>
                    <a:sym typeface="Fira Sans"/>
                    <a:hlinkClick r:id="rId4">
                      <a:extLst>
                        <a:ext uri="{A12FA001-AC4F-418D-AE19-62706E023703}">
                          <ahyp:hlinkClr val="tx"/>
                        </a:ext>
                      </a:extLst>
                    </a:hlinkClick>
                  </a:rPr>
                  <a:t>https://www.kaggle.com/budnyak/wine-rating-and-price</a:t>
                </a:r>
                <a:endParaRPr b="0" i="0" sz="1800" u="none" cap="none" strike="noStrike">
                  <a:solidFill>
                    <a:srgbClr val="FFE18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pic>
          <p:nvPicPr>
            <p:cNvPr id="128" name="Google Shape;128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856334" y="2512194"/>
              <a:ext cx="1720393" cy="1711960"/>
            </a:xfrm>
            <a:prstGeom prst="rect">
              <a:avLst/>
            </a:prstGeom>
            <a:noFill/>
            <a:ln cap="flat" cmpd="sng" w="28575">
              <a:solidFill>
                <a:srgbClr val="FFE18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>
            <a:gsLst>
              <a:gs pos="0">
                <a:srgbClr val="FFE18F"/>
              </a:gs>
              <a:gs pos="100000">
                <a:srgbClr val="FFB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2891155" y="-50800"/>
            <a:ext cx="640969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5400" u="none" cap="none" strike="noStrike">
                <a:solidFill>
                  <a:srgbClr val="4A2545"/>
                </a:solidFill>
                <a:latin typeface="Fira Sans"/>
                <a:ea typeface="Fira Sans"/>
                <a:cs typeface="Fira Sans"/>
                <a:sym typeface="Fira Sans"/>
              </a:rPr>
              <a:t>Dataset utilizzato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2459275" y="1003201"/>
            <a:ext cx="7273449" cy="6124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8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{    </a:t>
            </a:r>
            <a:r>
              <a:rPr b="1" i="0" lang="it-IT" sz="28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"_id"</a:t>
            </a:r>
            <a:r>
              <a:rPr b="0" i="0" lang="it-IT" sz="28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  <a:r>
              <a:rPr b="1" i="0" lang="it-IT" sz="28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b="0" i="0" lang="it-IT" sz="28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        </a:t>
            </a:r>
            <a:r>
              <a:rPr b="1"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"$oid"</a:t>
            </a:r>
            <a:r>
              <a:rPr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  <a:r>
              <a:rPr lang="it-IT" sz="2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"60f33d7e00b871aef201d8be"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     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      </a:t>
            </a:r>
            <a:r>
              <a:rPr b="1"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"Name"</a:t>
            </a:r>
            <a:r>
              <a:rPr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  <a:r>
              <a:rPr b="1"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it-IT" sz="2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"Pomerol 2011"</a:t>
            </a:r>
            <a:r>
              <a:rPr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       "Country"</a:t>
            </a:r>
            <a:r>
              <a:rPr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: </a:t>
            </a:r>
            <a:r>
              <a:rPr lang="it-IT" sz="2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"France"</a:t>
            </a:r>
            <a:r>
              <a:rPr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       </a:t>
            </a:r>
            <a:r>
              <a:rPr b="1"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"Region"</a:t>
            </a:r>
            <a:r>
              <a:rPr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: </a:t>
            </a:r>
            <a:r>
              <a:rPr lang="it-IT" sz="2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"Pomerol"</a:t>
            </a:r>
            <a:r>
              <a:rPr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       </a:t>
            </a:r>
            <a:r>
              <a:rPr b="1"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"Winery"</a:t>
            </a:r>
            <a:r>
              <a:rPr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: </a:t>
            </a:r>
            <a:r>
              <a:rPr lang="it-IT" sz="2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"Château La Providence"</a:t>
            </a:r>
            <a:r>
              <a:rPr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       </a:t>
            </a:r>
            <a:r>
              <a:rPr b="1"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"Rating"</a:t>
            </a:r>
            <a:r>
              <a:rPr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: </a:t>
            </a:r>
            <a:r>
              <a:rPr lang="it-IT" sz="2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4.2</a:t>
            </a:r>
            <a:r>
              <a:rPr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       </a:t>
            </a:r>
            <a:r>
              <a:rPr b="1"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"NumberOfRatings"</a:t>
            </a:r>
            <a:r>
              <a:rPr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: </a:t>
            </a:r>
            <a:r>
              <a:rPr lang="it-IT" sz="2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100</a:t>
            </a:r>
            <a:r>
              <a:rPr b="1"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        "Price"</a:t>
            </a:r>
            <a:r>
              <a:rPr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: </a:t>
            </a:r>
            <a:r>
              <a:rPr lang="it-IT" sz="2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95.2</a:t>
            </a:r>
            <a:r>
              <a:rPr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       </a:t>
            </a:r>
            <a:r>
              <a:rPr b="1"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"Year"</a:t>
            </a:r>
            <a:r>
              <a:rPr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: </a:t>
            </a:r>
            <a:r>
              <a:rPr lang="it-IT" sz="2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2011</a:t>
            </a:r>
            <a:r>
              <a:rPr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       </a:t>
            </a:r>
            <a:r>
              <a:rPr b="1"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"Tipology"</a:t>
            </a:r>
            <a:r>
              <a:rPr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: </a:t>
            </a:r>
            <a:r>
              <a:rPr lang="it-IT" sz="2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"red"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E18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36" name="Google Shape;136;p5"/>
          <p:cNvGrpSpPr/>
          <p:nvPr/>
        </p:nvGrpSpPr>
        <p:grpSpPr>
          <a:xfrm>
            <a:off x="6233160" y="4796357"/>
            <a:ext cx="5760720" cy="1704504"/>
            <a:chOff x="6233160" y="4796357"/>
            <a:chExt cx="5760720" cy="1704504"/>
          </a:xfrm>
        </p:grpSpPr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33160" y="5832441"/>
              <a:ext cx="5760720" cy="668420"/>
            </a:xfrm>
            <a:prstGeom prst="rect">
              <a:avLst/>
            </a:prstGeom>
            <a:noFill/>
            <a:ln cap="flat" cmpd="sng" w="28575">
              <a:solidFill>
                <a:srgbClr val="FFE18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pic>
        <p:cxnSp>
          <p:nvCxnSpPr>
            <p:cNvPr id="138" name="Google Shape;138;p5"/>
            <p:cNvCxnSpPr/>
            <p:nvPr/>
          </p:nvCxnSpPr>
          <p:spPr>
            <a:xfrm>
              <a:off x="7368540" y="4796357"/>
              <a:ext cx="1851660" cy="888163"/>
            </a:xfrm>
            <a:prstGeom prst="straightConnector1">
              <a:avLst/>
            </a:prstGeom>
            <a:noFill/>
            <a:ln cap="flat" cmpd="sng" w="57150">
              <a:solidFill>
                <a:srgbClr val="FFE18F"/>
              </a:solidFill>
              <a:prstDash val="solid"/>
              <a:miter lim="800000"/>
              <a:headEnd len="sm" w="sm" type="none"/>
              <a:tailEnd len="med" w="med" type="stealth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</p:cxnSp>
      </p:grpSp>
      <p:sp>
        <p:nvSpPr>
          <p:cNvPr id="139" name="Google Shape;139;p5"/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gradFill>
            <a:gsLst>
              <a:gs pos="0">
                <a:srgbClr val="FFE18F"/>
              </a:gs>
              <a:gs pos="100000">
                <a:srgbClr val="FFB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>
            <a:gsLst>
              <a:gs pos="0">
                <a:srgbClr val="FFE18F"/>
              </a:gs>
              <a:gs pos="100000">
                <a:srgbClr val="FFB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2459274" y="-50800"/>
            <a:ext cx="727344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5400">
                <a:solidFill>
                  <a:srgbClr val="4A2545"/>
                </a:solidFill>
                <a:latin typeface="Fira Sans"/>
                <a:ea typeface="Fira Sans"/>
                <a:cs typeface="Fira Sans"/>
                <a:sym typeface="Fira Sans"/>
              </a:rPr>
              <a:t>Requisiti funzionali</a:t>
            </a:r>
            <a:endParaRPr/>
          </a:p>
        </p:txBody>
      </p:sp>
      <p:sp>
        <p:nvSpPr>
          <p:cNvPr id="146" name="Google Shape;146;p6"/>
          <p:cNvSpPr txBox="1"/>
          <p:nvPr/>
        </p:nvSpPr>
        <p:spPr>
          <a:xfrm>
            <a:off x="1235708" y="923330"/>
            <a:ext cx="9879332" cy="5539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FFE18F"/>
              </a:buClr>
              <a:buSzPts val="3200"/>
              <a:buFont typeface="Arial"/>
              <a:buChar char="•"/>
            </a:pPr>
            <a:r>
              <a:rPr lang="it-IT" sz="32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Ricerca vini per </a:t>
            </a:r>
            <a:r>
              <a:rPr b="1" lang="it-IT" sz="32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nome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FFE18F"/>
              </a:buClr>
              <a:buSzPts val="3200"/>
              <a:buFont typeface="Arial"/>
              <a:buChar char="•"/>
            </a:pPr>
            <a:r>
              <a:rPr lang="it-IT" sz="32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Stampa di tutti i vini per </a:t>
            </a:r>
            <a:r>
              <a:rPr b="1" lang="it-IT" sz="32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tipologia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FFE18F"/>
              </a:buClr>
              <a:buSzPts val="3200"/>
              <a:buFont typeface="Arial"/>
              <a:buChar char="•"/>
            </a:pPr>
            <a:r>
              <a:rPr b="1" lang="it-IT" sz="32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Query builder</a:t>
            </a:r>
            <a:r>
              <a:rPr lang="it-IT" sz="32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: 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rgbClr val="FFE18F"/>
              </a:buClr>
              <a:buSzPts val="1800"/>
              <a:buFont typeface="Courier New"/>
              <a:buChar char="o"/>
            </a:pPr>
            <a:r>
              <a:rPr b="1" i="0" lang="it-IT" sz="18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Tipologia</a:t>
            </a:r>
            <a:r>
              <a:rPr b="0" i="0" lang="it-IT" sz="18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 (Red, White, Rose, Sparkling, All)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rgbClr val="FFE18F"/>
              </a:buClr>
              <a:buSzPts val="1800"/>
              <a:buFont typeface="Courier New"/>
              <a:buChar char="o"/>
            </a:pPr>
            <a:r>
              <a:rPr b="1" i="0" lang="it-IT" sz="18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Valore</a:t>
            </a:r>
            <a:r>
              <a:rPr b="0" i="0" lang="it-IT" sz="18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 (Rating, Price, Year)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rgbClr val="FFE18F"/>
              </a:buClr>
              <a:buSzPts val="1800"/>
              <a:buFont typeface="Courier New"/>
              <a:buChar char="o"/>
            </a:pPr>
            <a:r>
              <a:rPr b="1" i="0" lang="it-IT" sz="18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Operazione</a:t>
            </a:r>
            <a:r>
              <a:rPr b="0" i="0" lang="it-IT" sz="18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 (more than, less than, equal to)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rgbClr val="FFE18F"/>
              </a:buClr>
              <a:buSzPts val="1800"/>
              <a:buFont typeface="Courier New"/>
              <a:buChar char="o"/>
            </a:pPr>
            <a:r>
              <a:rPr b="1" i="0" lang="it-IT" sz="18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Order by </a:t>
            </a:r>
            <a:r>
              <a:rPr b="0" i="0" lang="it-IT" sz="18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Valore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E18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FFE18F"/>
              </a:buClr>
              <a:buSzPts val="3200"/>
              <a:buFont typeface="Arial"/>
              <a:buChar char="•"/>
            </a:pPr>
            <a:r>
              <a:rPr lang="it-IT" sz="32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Documento</a:t>
            </a:r>
            <a:r>
              <a:rPr b="1" lang="it-IT" sz="32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 Nazioni</a:t>
            </a:r>
            <a:r>
              <a:rPr lang="it-IT" sz="32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 più popolari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FFE18F"/>
              </a:buClr>
              <a:buSzPts val="3200"/>
              <a:buFont typeface="Arial"/>
              <a:buChar char="•"/>
            </a:pPr>
            <a:r>
              <a:rPr lang="it-IT" sz="32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Documento</a:t>
            </a:r>
            <a:r>
              <a:rPr b="1" lang="it-IT" sz="32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 Regioni</a:t>
            </a:r>
            <a:r>
              <a:rPr lang="it-IT" sz="32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 più popolari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rgbClr val="FFE18F"/>
              </a:buClr>
              <a:buSzPts val="3200"/>
              <a:buFont typeface="Arial"/>
              <a:buChar char="•"/>
            </a:pPr>
            <a:r>
              <a:rPr b="1" lang="it-IT" sz="32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Hall of Fame</a:t>
            </a:r>
            <a:r>
              <a:rPr lang="it-IT" sz="3200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rgbClr val="FFE18F"/>
              </a:buClr>
              <a:buSzPts val="1800"/>
              <a:buFont typeface="Courier New"/>
              <a:buChar char="o"/>
            </a:pPr>
            <a:r>
              <a:rPr b="0" i="0" lang="it-IT" sz="18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Vino più </a:t>
            </a:r>
            <a:r>
              <a:rPr b="1" i="0" lang="it-IT" sz="18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popolare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rgbClr val="FFE18F"/>
              </a:buClr>
              <a:buSzPts val="1800"/>
              <a:buFont typeface="Courier New"/>
              <a:buChar char="o"/>
            </a:pPr>
            <a:r>
              <a:rPr b="0" i="0" lang="it-IT" sz="18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Vino più </a:t>
            </a:r>
            <a:r>
              <a:rPr b="1" i="0" lang="it-IT" sz="18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costoso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rgbClr val="FFE18F"/>
              </a:buClr>
              <a:buSzPts val="1800"/>
              <a:buFont typeface="Courier New"/>
              <a:buChar char="o"/>
            </a:pPr>
            <a:r>
              <a:rPr b="0" i="0" lang="it-IT" sz="18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Vino più </a:t>
            </a:r>
            <a:r>
              <a:rPr b="1" i="0" lang="it-IT" sz="18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economico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rgbClr val="FFE18F"/>
              </a:buClr>
              <a:buSzPts val="1800"/>
              <a:buFont typeface="Courier New"/>
              <a:buChar char="o"/>
            </a:pPr>
            <a:r>
              <a:rPr b="1" i="0" lang="it-IT" sz="18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Miglior vino </a:t>
            </a:r>
            <a:r>
              <a:rPr b="0" i="0" lang="it-IT" sz="1800" u="none" cap="none" strike="noStrike">
                <a:solidFill>
                  <a:srgbClr val="FFE18F"/>
                </a:solidFill>
                <a:latin typeface="Fira Sans"/>
                <a:ea typeface="Fira Sans"/>
                <a:cs typeface="Fira Sans"/>
                <a:sym typeface="Fira Sans"/>
              </a:rPr>
              <a:t>(valutazione/prezzo)</a:t>
            </a:r>
            <a:endParaRPr/>
          </a:p>
        </p:txBody>
      </p:sp>
      <p:sp>
        <p:nvSpPr>
          <p:cNvPr id="147" name="Google Shape;147;p6"/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gradFill>
            <a:gsLst>
              <a:gs pos="0">
                <a:srgbClr val="FFE18F"/>
              </a:gs>
              <a:gs pos="100000">
                <a:srgbClr val="FFB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>
            <a:gsLst>
              <a:gs pos="0">
                <a:srgbClr val="FFE18F"/>
              </a:gs>
              <a:gs pos="100000">
                <a:srgbClr val="FFB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2891155" y="-50800"/>
            <a:ext cx="640969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5400">
                <a:solidFill>
                  <a:srgbClr val="4A2545"/>
                </a:solidFill>
                <a:latin typeface="Fira Sans"/>
                <a:ea typeface="Fira Sans"/>
                <a:cs typeface="Fira Sans"/>
                <a:sym typeface="Fira Sans"/>
              </a:rPr>
              <a:t>Struttura progetto</a:t>
            </a:r>
            <a:endParaRPr/>
          </a:p>
        </p:txBody>
      </p:sp>
      <p:sp>
        <p:nvSpPr>
          <p:cNvPr id="154" name="Google Shape;154;p7"/>
          <p:cNvSpPr/>
          <p:nvPr/>
        </p:nvSpPr>
        <p:spPr>
          <a:xfrm>
            <a:off x="0" y="6629400"/>
            <a:ext cx="12192000" cy="228600"/>
          </a:xfrm>
          <a:prstGeom prst="rect">
            <a:avLst/>
          </a:prstGeom>
          <a:gradFill>
            <a:gsLst>
              <a:gs pos="0">
                <a:srgbClr val="FFE18F"/>
              </a:gs>
              <a:gs pos="100000">
                <a:srgbClr val="FFB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7"/>
          <p:cNvGrpSpPr/>
          <p:nvPr/>
        </p:nvGrpSpPr>
        <p:grpSpPr>
          <a:xfrm>
            <a:off x="3733806" y="1093662"/>
            <a:ext cx="4724388" cy="5357940"/>
            <a:chOff x="2174875" y="1093662"/>
            <a:chExt cx="4724388" cy="5357940"/>
          </a:xfrm>
        </p:grpSpPr>
        <p:sp>
          <p:nvSpPr>
            <p:cNvPr id="156" name="Google Shape;156;p7"/>
            <p:cNvSpPr/>
            <p:nvPr/>
          </p:nvSpPr>
          <p:spPr>
            <a:xfrm>
              <a:off x="2174875" y="1093662"/>
              <a:ext cx="1432560" cy="701040"/>
            </a:xfrm>
            <a:prstGeom prst="roundRect">
              <a:avLst>
                <a:gd fmla="val 16667" name="adj"/>
              </a:avLst>
            </a:prstGeom>
            <a:solidFill>
              <a:srgbClr val="4A2545"/>
            </a:solidFill>
            <a:ln cap="flat" cmpd="sng" w="28575">
              <a:solidFill>
                <a:srgbClr val="FFE18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1800">
                  <a:solidFill>
                    <a:srgbClr val="FFE18F"/>
                  </a:solidFill>
                  <a:latin typeface="Fira Sans"/>
                  <a:ea typeface="Fira Sans"/>
                  <a:cs typeface="Fira Sans"/>
                  <a:sym typeface="Fira Sans"/>
                </a:rPr>
                <a:t>Winery</a:t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3192907" y="2194792"/>
              <a:ext cx="1312037" cy="468590"/>
            </a:xfrm>
            <a:prstGeom prst="roundRect">
              <a:avLst>
                <a:gd fmla="val 16667" name="adj"/>
              </a:avLst>
            </a:prstGeom>
            <a:solidFill>
              <a:srgbClr val="FFE18F"/>
            </a:solidFill>
            <a:ln cap="flat" cmpd="sng" w="28575">
              <a:solidFill>
                <a:srgbClr val="4A254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1400">
                  <a:solidFill>
                    <a:srgbClr val="4A2545"/>
                  </a:solidFill>
                  <a:latin typeface="Fira Sans"/>
                  <a:ea typeface="Fira Sans"/>
                  <a:cs typeface="Fira Sans"/>
                  <a:sym typeface="Fira Sans"/>
                </a:rPr>
                <a:t>server.js</a:t>
              </a:r>
              <a:endParaRPr/>
            </a:p>
          </p:txBody>
        </p:sp>
        <p:cxnSp>
          <p:nvCxnSpPr>
            <p:cNvPr id="158" name="Google Shape;158;p7"/>
            <p:cNvCxnSpPr>
              <a:stCxn id="156" idx="2"/>
            </p:cNvCxnSpPr>
            <p:nvPr/>
          </p:nvCxnSpPr>
          <p:spPr>
            <a:xfrm>
              <a:off x="2891155" y="1794702"/>
              <a:ext cx="0" cy="4656900"/>
            </a:xfrm>
            <a:prstGeom prst="straightConnector1">
              <a:avLst/>
            </a:prstGeom>
            <a:noFill/>
            <a:ln cap="flat" cmpd="sng" w="28575">
              <a:solidFill>
                <a:srgbClr val="FFE18F"/>
              </a:solidFill>
              <a:prstDash val="solid"/>
              <a:miter lim="800000"/>
              <a:headEnd len="sm" w="sm" type="none"/>
              <a:tailEnd len="lg" w="lg" type="oval"/>
            </a:ln>
          </p:spPr>
        </p:cxnSp>
        <p:sp>
          <p:nvSpPr>
            <p:cNvPr id="159" name="Google Shape;159;p7"/>
            <p:cNvSpPr/>
            <p:nvPr/>
          </p:nvSpPr>
          <p:spPr>
            <a:xfrm>
              <a:off x="3192906" y="2829177"/>
              <a:ext cx="1312037" cy="468590"/>
            </a:xfrm>
            <a:prstGeom prst="roundRect">
              <a:avLst>
                <a:gd fmla="val 16667" name="adj"/>
              </a:avLst>
            </a:prstGeom>
            <a:solidFill>
              <a:srgbClr val="FFE18F"/>
            </a:solidFill>
            <a:ln cap="flat" cmpd="sng" w="28575">
              <a:solidFill>
                <a:srgbClr val="4A254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1400">
                  <a:solidFill>
                    <a:srgbClr val="4A2545"/>
                  </a:solidFill>
                  <a:latin typeface="Fira Sans"/>
                  <a:ea typeface="Fira Sans"/>
                  <a:cs typeface="Fira Sans"/>
                  <a:sym typeface="Fira Sans"/>
                </a:rPr>
                <a:t>package.json</a:t>
              </a:r>
              <a:endParaRPr/>
            </a:p>
          </p:txBody>
        </p:sp>
        <p:cxnSp>
          <p:nvCxnSpPr>
            <p:cNvPr id="160" name="Google Shape;160;p7"/>
            <p:cNvCxnSpPr/>
            <p:nvPr/>
          </p:nvCxnSpPr>
          <p:spPr>
            <a:xfrm rot="10800000">
              <a:off x="2891155" y="2429087"/>
              <a:ext cx="478790" cy="0"/>
            </a:xfrm>
            <a:prstGeom prst="straightConnector1">
              <a:avLst/>
            </a:prstGeom>
            <a:noFill/>
            <a:ln cap="flat" cmpd="sng" w="28575">
              <a:solidFill>
                <a:srgbClr val="FFE18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7"/>
            <p:cNvCxnSpPr/>
            <p:nvPr/>
          </p:nvCxnSpPr>
          <p:spPr>
            <a:xfrm rot="10800000">
              <a:off x="2891155" y="3059239"/>
              <a:ext cx="433070" cy="0"/>
            </a:xfrm>
            <a:prstGeom prst="straightConnector1">
              <a:avLst/>
            </a:prstGeom>
            <a:noFill/>
            <a:ln cap="flat" cmpd="sng" w="28575">
              <a:solidFill>
                <a:srgbClr val="FFE18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2" name="Google Shape;162;p7"/>
            <p:cNvSpPr/>
            <p:nvPr/>
          </p:nvSpPr>
          <p:spPr>
            <a:xfrm>
              <a:off x="3192906" y="4099421"/>
              <a:ext cx="1312036" cy="468589"/>
            </a:xfrm>
            <a:prstGeom prst="roundRect">
              <a:avLst>
                <a:gd fmla="val 16667" name="adj"/>
              </a:avLst>
            </a:prstGeom>
            <a:solidFill>
              <a:srgbClr val="4A2545"/>
            </a:solidFill>
            <a:ln cap="flat" cmpd="sng" w="28575">
              <a:solidFill>
                <a:srgbClr val="FFE18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1400">
                  <a:solidFill>
                    <a:srgbClr val="FFE18F"/>
                  </a:solidFill>
                  <a:latin typeface="Fira Sans"/>
                  <a:ea typeface="Fira Sans"/>
                  <a:cs typeface="Fira Sans"/>
                  <a:sym typeface="Fira Sans"/>
                </a:rPr>
                <a:t>views</a:t>
              </a:r>
              <a:endParaRPr/>
            </a:p>
          </p:txBody>
        </p:sp>
        <p:cxnSp>
          <p:nvCxnSpPr>
            <p:cNvPr id="163" name="Google Shape;163;p7"/>
            <p:cNvCxnSpPr>
              <a:stCxn id="162" idx="1"/>
            </p:cNvCxnSpPr>
            <p:nvPr/>
          </p:nvCxnSpPr>
          <p:spPr>
            <a:xfrm rot="10800000">
              <a:off x="2891106" y="4333716"/>
              <a:ext cx="301800" cy="0"/>
            </a:xfrm>
            <a:prstGeom prst="straightConnector1">
              <a:avLst/>
            </a:prstGeom>
            <a:noFill/>
            <a:ln cap="flat" cmpd="sng" w="28575">
              <a:solidFill>
                <a:srgbClr val="FFE18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4" name="Google Shape;164;p7"/>
            <p:cNvSpPr/>
            <p:nvPr/>
          </p:nvSpPr>
          <p:spPr>
            <a:xfrm>
              <a:off x="3194811" y="3465034"/>
              <a:ext cx="1312036" cy="468589"/>
            </a:xfrm>
            <a:prstGeom prst="roundRect">
              <a:avLst>
                <a:gd fmla="val 16667" name="adj"/>
              </a:avLst>
            </a:prstGeom>
            <a:solidFill>
              <a:srgbClr val="4A2545"/>
            </a:solidFill>
            <a:ln cap="flat" cmpd="sng" w="28575">
              <a:solidFill>
                <a:srgbClr val="FFE18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1400">
                  <a:solidFill>
                    <a:srgbClr val="FFE18F"/>
                  </a:solidFill>
                  <a:latin typeface="Fira Sans"/>
                  <a:ea typeface="Fira Sans"/>
                  <a:cs typeface="Fira Sans"/>
                  <a:sym typeface="Fira Sans"/>
                </a:rPr>
                <a:t>public</a:t>
              </a:r>
              <a:endParaRPr/>
            </a:p>
          </p:txBody>
        </p:sp>
        <p:cxnSp>
          <p:nvCxnSpPr>
            <p:cNvPr id="165" name="Google Shape;165;p7"/>
            <p:cNvCxnSpPr>
              <a:stCxn id="164" idx="1"/>
            </p:cNvCxnSpPr>
            <p:nvPr/>
          </p:nvCxnSpPr>
          <p:spPr>
            <a:xfrm rot="10800000">
              <a:off x="2893011" y="3699329"/>
              <a:ext cx="301800" cy="0"/>
            </a:xfrm>
            <a:prstGeom prst="straightConnector1">
              <a:avLst/>
            </a:prstGeom>
            <a:noFill/>
            <a:ln cap="flat" cmpd="sng" w="28575">
              <a:solidFill>
                <a:srgbClr val="FFE18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7"/>
            <p:cNvCxnSpPr>
              <a:stCxn id="162" idx="2"/>
            </p:cNvCxnSpPr>
            <p:nvPr/>
          </p:nvCxnSpPr>
          <p:spPr>
            <a:xfrm>
              <a:off x="3848924" y="4568010"/>
              <a:ext cx="0" cy="1589100"/>
            </a:xfrm>
            <a:prstGeom prst="straightConnector1">
              <a:avLst/>
            </a:prstGeom>
            <a:noFill/>
            <a:ln cap="flat" cmpd="sng" w="28575">
              <a:solidFill>
                <a:srgbClr val="FFE18F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sp>
          <p:nvSpPr>
            <p:cNvPr id="167" name="Google Shape;167;p7"/>
            <p:cNvSpPr/>
            <p:nvPr/>
          </p:nvSpPr>
          <p:spPr>
            <a:xfrm>
              <a:off x="4806692" y="3479890"/>
              <a:ext cx="1312036" cy="468589"/>
            </a:xfrm>
            <a:prstGeom prst="roundRect">
              <a:avLst>
                <a:gd fmla="val 16667" name="adj"/>
              </a:avLst>
            </a:prstGeom>
            <a:solidFill>
              <a:srgbClr val="4A2545"/>
            </a:solidFill>
            <a:ln cap="flat" cmpd="sng" w="28575">
              <a:solidFill>
                <a:srgbClr val="FFE18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1400">
                  <a:solidFill>
                    <a:srgbClr val="FFE18F"/>
                  </a:solidFill>
                  <a:latin typeface="Fira Sans"/>
                  <a:ea typeface="Fira Sans"/>
                  <a:cs typeface="Fira Sans"/>
                  <a:sym typeface="Fira Sans"/>
                </a:rPr>
                <a:t>images</a:t>
              </a:r>
              <a:endParaRPr/>
            </a:p>
          </p:txBody>
        </p:sp>
        <p:cxnSp>
          <p:nvCxnSpPr>
            <p:cNvPr id="168" name="Google Shape;168;p7"/>
            <p:cNvCxnSpPr/>
            <p:nvPr/>
          </p:nvCxnSpPr>
          <p:spPr>
            <a:xfrm rot="10800000">
              <a:off x="4504942" y="3714185"/>
              <a:ext cx="301750" cy="0"/>
            </a:xfrm>
            <a:prstGeom prst="straightConnector1">
              <a:avLst/>
            </a:prstGeom>
            <a:noFill/>
            <a:ln cap="flat" cmpd="sng" w="28575">
              <a:solidFill>
                <a:srgbClr val="FFE18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9" name="Google Shape;169;p7"/>
            <p:cNvSpPr/>
            <p:nvPr/>
          </p:nvSpPr>
          <p:spPr>
            <a:xfrm>
              <a:off x="4150673" y="4701162"/>
              <a:ext cx="1134783" cy="322688"/>
            </a:xfrm>
            <a:prstGeom prst="roundRect">
              <a:avLst>
                <a:gd fmla="val 16667" name="adj"/>
              </a:avLst>
            </a:prstGeom>
            <a:solidFill>
              <a:srgbClr val="FFE18F"/>
            </a:solidFill>
            <a:ln cap="flat" cmpd="sng" w="28575">
              <a:solidFill>
                <a:srgbClr val="4A254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1000">
                  <a:solidFill>
                    <a:srgbClr val="4A2545"/>
                  </a:solidFill>
                  <a:latin typeface="Fira Sans"/>
                  <a:ea typeface="Fira Sans"/>
                  <a:cs typeface="Fira Sans"/>
                  <a:sym typeface="Fira Sans"/>
                </a:rPr>
                <a:t>wines.ejs</a:t>
              </a:r>
              <a:endParaRPr/>
            </a:p>
          </p:txBody>
        </p:sp>
        <p:cxnSp>
          <p:nvCxnSpPr>
            <p:cNvPr id="170" name="Google Shape;170;p7"/>
            <p:cNvCxnSpPr/>
            <p:nvPr/>
          </p:nvCxnSpPr>
          <p:spPr>
            <a:xfrm rot="10800000">
              <a:off x="3848921" y="4862506"/>
              <a:ext cx="478790" cy="0"/>
            </a:xfrm>
            <a:prstGeom prst="straightConnector1">
              <a:avLst/>
            </a:prstGeom>
            <a:noFill/>
            <a:ln cap="flat" cmpd="sng" w="28575">
              <a:solidFill>
                <a:srgbClr val="FFE18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1" name="Google Shape;171;p7"/>
            <p:cNvSpPr/>
            <p:nvPr/>
          </p:nvSpPr>
          <p:spPr>
            <a:xfrm>
              <a:off x="4150673" y="5072842"/>
              <a:ext cx="1134789" cy="322688"/>
            </a:xfrm>
            <a:prstGeom prst="roundRect">
              <a:avLst>
                <a:gd fmla="val 16667" name="adj"/>
              </a:avLst>
            </a:prstGeom>
            <a:solidFill>
              <a:srgbClr val="FFE18F"/>
            </a:solidFill>
            <a:ln cap="flat" cmpd="sng" w="28575">
              <a:solidFill>
                <a:srgbClr val="4A254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1000">
                  <a:solidFill>
                    <a:srgbClr val="4A2545"/>
                  </a:solidFill>
                  <a:latin typeface="Fira Sans"/>
                  <a:ea typeface="Fira Sans"/>
                  <a:cs typeface="Fira Sans"/>
                  <a:sym typeface="Fira Sans"/>
                </a:rPr>
                <a:t>countries.ejs</a:t>
              </a:r>
              <a:endParaRPr b="1" sz="1000">
                <a:solidFill>
                  <a:srgbClr val="4A254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172" name="Google Shape;172;p7"/>
            <p:cNvCxnSpPr/>
            <p:nvPr/>
          </p:nvCxnSpPr>
          <p:spPr>
            <a:xfrm rot="10800000">
              <a:off x="3848921" y="5234186"/>
              <a:ext cx="478790" cy="0"/>
            </a:xfrm>
            <a:prstGeom prst="straightConnector1">
              <a:avLst/>
            </a:prstGeom>
            <a:noFill/>
            <a:ln cap="flat" cmpd="sng" w="28575">
              <a:solidFill>
                <a:srgbClr val="FFE18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3" name="Google Shape;173;p7"/>
            <p:cNvSpPr/>
            <p:nvPr/>
          </p:nvSpPr>
          <p:spPr>
            <a:xfrm>
              <a:off x="4150673" y="5444521"/>
              <a:ext cx="1134793" cy="322688"/>
            </a:xfrm>
            <a:prstGeom prst="roundRect">
              <a:avLst>
                <a:gd fmla="val 16667" name="adj"/>
              </a:avLst>
            </a:prstGeom>
            <a:solidFill>
              <a:srgbClr val="FFE18F"/>
            </a:solidFill>
            <a:ln cap="flat" cmpd="sng" w="28575">
              <a:solidFill>
                <a:srgbClr val="4A254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1000">
                  <a:solidFill>
                    <a:srgbClr val="4A2545"/>
                  </a:solidFill>
                  <a:latin typeface="Fira Sans"/>
                  <a:ea typeface="Fira Sans"/>
                  <a:cs typeface="Fira Sans"/>
                  <a:sym typeface="Fira Sans"/>
                </a:rPr>
                <a:t>origins.ejs</a:t>
              </a:r>
              <a:endParaRPr b="1" sz="1000">
                <a:solidFill>
                  <a:srgbClr val="4A254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174" name="Google Shape;174;p7"/>
            <p:cNvCxnSpPr/>
            <p:nvPr/>
          </p:nvCxnSpPr>
          <p:spPr>
            <a:xfrm rot="10800000">
              <a:off x="3848921" y="5605865"/>
              <a:ext cx="478790" cy="0"/>
            </a:xfrm>
            <a:prstGeom prst="straightConnector1">
              <a:avLst/>
            </a:prstGeom>
            <a:noFill/>
            <a:ln cap="flat" cmpd="sng" w="28575">
              <a:solidFill>
                <a:srgbClr val="FFE18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5" name="Google Shape;175;p7"/>
            <p:cNvSpPr/>
            <p:nvPr/>
          </p:nvSpPr>
          <p:spPr>
            <a:xfrm>
              <a:off x="4150673" y="5816199"/>
              <a:ext cx="1134801" cy="322688"/>
            </a:xfrm>
            <a:prstGeom prst="roundRect">
              <a:avLst>
                <a:gd fmla="val 16667" name="adj"/>
              </a:avLst>
            </a:prstGeom>
            <a:solidFill>
              <a:srgbClr val="FFE18F"/>
            </a:solidFill>
            <a:ln cap="flat" cmpd="sng" w="28575">
              <a:solidFill>
                <a:srgbClr val="4A254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-IT" sz="1000">
                  <a:solidFill>
                    <a:srgbClr val="4A2545"/>
                  </a:solidFill>
                  <a:latin typeface="Fira Sans"/>
                  <a:ea typeface="Fira Sans"/>
                  <a:cs typeface="Fira Sans"/>
                  <a:sym typeface="Fira Sans"/>
                </a:rPr>
                <a:t>hallOfFame.ejs</a:t>
              </a:r>
              <a:endParaRPr b="1" sz="1000">
                <a:solidFill>
                  <a:srgbClr val="4A254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176" name="Google Shape;176;p7"/>
            <p:cNvCxnSpPr/>
            <p:nvPr/>
          </p:nvCxnSpPr>
          <p:spPr>
            <a:xfrm rot="10800000">
              <a:off x="3848921" y="5977543"/>
              <a:ext cx="429709" cy="0"/>
            </a:xfrm>
            <a:prstGeom prst="straightConnector1">
              <a:avLst/>
            </a:prstGeom>
            <a:noFill/>
            <a:ln cap="flat" cmpd="sng" w="28575">
              <a:solidFill>
                <a:srgbClr val="FFE18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77" name="Google Shape;177;p7"/>
            <p:cNvGrpSpPr/>
            <p:nvPr/>
          </p:nvGrpSpPr>
          <p:grpSpPr>
            <a:xfrm>
              <a:off x="5462710" y="1730890"/>
              <a:ext cx="1436553" cy="1749000"/>
              <a:chOff x="5457312" y="1528086"/>
              <a:chExt cx="1436553" cy="1749000"/>
            </a:xfrm>
          </p:grpSpPr>
          <p:cxnSp>
            <p:nvCxnSpPr>
              <p:cNvPr id="178" name="Google Shape;178;p7"/>
              <p:cNvCxnSpPr>
                <a:endCxn id="167" idx="0"/>
              </p:cNvCxnSpPr>
              <p:nvPr/>
            </p:nvCxnSpPr>
            <p:spPr>
              <a:xfrm>
                <a:off x="5457312" y="1528086"/>
                <a:ext cx="0" cy="1749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E18F"/>
                </a:solidFill>
                <a:prstDash val="solid"/>
                <a:miter lim="800000"/>
                <a:headEnd len="med" w="med" type="oval"/>
                <a:tailEnd len="sm" w="sm" type="none"/>
              </a:ln>
            </p:spPr>
          </p:cxnSp>
          <p:sp>
            <p:nvSpPr>
              <p:cNvPr id="179" name="Google Shape;179;p7"/>
              <p:cNvSpPr/>
              <p:nvPr/>
            </p:nvSpPr>
            <p:spPr>
              <a:xfrm>
                <a:off x="5759064" y="1661160"/>
                <a:ext cx="1134783" cy="322688"/>
              </a:xfrm>
              <a:prstGeom prst="roundRect">
                <a:avLst>
                  <a:gd fmla="val 16667" name="adj"/>
                </a:avLst>
              </a:prstGeom>
              <a:solidFill>
                <a:srgbClr val="FFE18F"/>
              </a:solidFill>
              <a:ln cap="flat" cmpd="sng" w="28575">
                <a:solidFill>
                  <a:srgbClr val="4A2545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-IT" sz="1000">
                    <a:solidFill>
                      <a:srgbClr val="4A2545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red.png</a:t>
                </a:r>
                <a:endParaRPr/>
              </a:p>
            </p:txBody>
          </p:sp>
          <p:cxnSp>
            <p:nvCxnSpPr>
              <p:cNvPr id="180" name="Google Shape;180;p7"/>
              <p:cNvCxnSpPr/>
              <p:nvPr/>
            </p:nvCxnSpPr>
            <p:spPr>
              <a:xfrm rot="10800000">
                <a:off x="5457312" y="1822504"/>
                <a:ext cx="47879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E1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81" name="Google Shape;181;p7"/>
              <p:cNvSpPr/>
              <p:nvPr/>
            </p:nvSpPr>
            <p:spPr>
              <a:xfrm>
                <a:off x="5759064" y="2032840"/>
                <a:ext cx="1134789" cy="322688"/>
              </a:xfrm>
              <a:prstGeom prst="roundRect">
                <a:avLst>
                  <a:gd fmla="val 16667" name="adj"/>
                </a:avLst>
              </a:prstGeom>
              <a:solidFill>
                <a:srgbClr val="FFE18F"/>
              </a:solidFill>
              <a:ln cap="flat" cmpd="sng" w="28575">
                <a:solidFill>
                  <a:srgbClr val="4A2545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-IT" sz="1000">
                    <a:solidFill>
                      <a:srgbClr val="4A2545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rose.png</a:t>
                </a:r>
                <a:endParaRPr/>
              </a:p>
            </p:txBody>
          </p:sp>
          <p:cxnSp>
            <p:nvCxnSpPr>
              <p:cNvPr id="182" name="Google Shape;182;p7"/>
              <p:cNvCxnSpPr/>
              <p:nvPr/>
            </p:nvCxnSpPr>
            <p:spPr>
              <a:xfrm rot="10800000">
                <a:off x="5457312" y="2194184"/>
                <a:ext cx="47879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E1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83" name="Google Shape;183;p7"/>
              <p:cNvSpPr/>
              <p:nvPr/>
            </p:nvSpPr>
            <p:spPr>
              <a:xfrm>
                <a:off x="5759064" y="2404519"/>
                <a:ext cx="1134793" cy="322688"/>
              </a:xfrm>
              <a:prstGeom prst="roundRect">
                <a:avLst>
                  <a:gd fmla="val 16667" name="adj"/>
                </a:avLst>
              </a:prstGeom>
              <a:solidFill>
                <a:srgbClr val="FFE18F"/>
              </a:solidFill>
              <a:ln cap="flat" cmpd="sng" w="28575">
                <a:solidFill>
                  <a:srgbClr val="4A2545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-IT" sz="1000">
                    <a:solidFill>
                      <a:srgbClr val="4A2545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sparkling.png</a:t>
                </a:r>
                <a:endParaRPr/>
              </a:p>
            </p:txBody>
          </p:sp>
          <p:cxnSp>
            <p:nvCxnSpPr>
              <p:cNvPr id="184" name="Google Shape;184;p7"/>
              <p:cNvCxnSpPr/>
              <p:nvPr/>
            </p:nvCxnSpPr>
            <p:spPr>
              <a:xfrm rot="10800000">
                <a:off x="5457312" y="2565863"/>
                <a:ext cx="47879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E1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85" name="Google Shape;185;p7"/>
              <p:cNvSpPr/>
              <p:nvPr/>
            </p:nvSpPr>
            <p:spPr>
              <a:xfrm>
                <a:off x="5759064" y="2776197"/>
                <a:ext cx="1134801" cy="322688"/>
              </a:xfrm>
              <a:prstGeom prst="roundRect">
                <a:avLst>
                  <a:gd fmla="val 16667" name="adj"/>
                </a:avLst>
              </a:prstGeom>
              <a:solidFill>
                <a:srgbClr val="FFE18F"/>
              </a:solidFill>
              <a:ln cap="flat" cmpd="sng" w="28575">
                <a:solidFill>
                  <a:srgbClr val="4A2545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it-IT" sz="1000">
                    <a:solidFill>
                      <a:srgbClr val="4A2545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white.png</a:t>
                </a:r>
                <a:endParaRPr/>
              </a:p>
            </p:txBody>
          </p:sp>
          <p:cxnSp>
            <p:nvCxnSpPr>
              <p:cNvPr id="186" name="Google Shape;186;p7"/>
              <p:cNvCxnSpPr/>
              <p:nvPr/>
            </p:nvCxnSpPr>
            <p:spPr>
              <a:xfrm rot="10800000">
                <a:off x="5457312" y="2937541"/>
                <a:ext cx="429709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E1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>
            <a:gsLst>
              <a:gs pos="0">
                <a:srgbClr val="FFE18F"/>
              </a:gs>
              <a:gs pos="100000">
                <a:srgbClr val="FFB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2459274" y="-50800"/>
            <a:ext cx="727344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5400">
                <a:solidFill>
                  <a:srgbClr val="4A2545"/>
                </a:solidFill>
                <a:latin typeface="Fira Sans"/>
                <a:ea typeface="Fira Sans"/>
                <a:cs typeface="Fira Sans"/>
                <a:sym typeface="Fira Sans"/>
              </a:rPr>
              <a:t>wines.ejs</a:t>
            </a:r>
            <a:endParaRPr/>
          </a:p>
        </p:txBody>
      </p:sp>
      <p:pic>
        <p:nvPicPr>
          <p:cNvPr id="193" name="Google Shape;19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616" y="1102240"/>
            <a:ext cx="11106768" cy="5573812"/>
          </a:xfrm>
          <a:prstGeom prst="rect">
            <a:avLst/>
          </a:prstGeom>
          <a:noFill/>
          <a:ln cap="flat" cmpd="sng" w="28575">
            <a:solidFill>
              <a:srgbClr val="FFE18F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  <a:gradFill>
            <a:gsLst>
              <a:gs pos="0">
                <a:srgbClr val="FFE18F"/>
              </a:gs>
              <a:gs pos="100000">
                <a:srgbClr val="FFBF0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"/>
          <p:cNvSpPr txBox="1"/>
          <p:nvPr/>
        </p:nvSpPr>
        <p:spPr>
          <a:xfrm>
            <a:off x="2459274" y="-50800"/>
            <a:ext cx="727344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5400">
                <a:solidFill>
                  <a:srgbClr val="4A2545"/>
                </a:solidFill>
                <a:latin typeface="Fira Sans"/>
                <a:ea typeface="Fira Sans"/>
                <a:cs typeface="Fira Sans"/>
                <a:sym typeface="Fira Sans"/>
              </a:rPr>
              <a:t>wines.ejs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400">
              <a:solidFill>
                <a:srgbClr val="4A254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00" name="Google Shape;2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336" y="1672124"/>
            <a:ext cx="7001748" cy="3513752"/>
          </a:xfrm>
          <a:prstGeom prst="rect">
            <a:avLst/>
          </a:prstGeom>
          <a:noFill/>
          <a:ln cap="flat" cmpd="sng" w="28575">
            <a:solidFill>
              <a:srgbClr val="FFE18F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pic>
        <p:nvPicPr>
          <p:cNvPr id="201" name="Google Shape;20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6877" y="2233445"/>
            <a:ext cx="4591691" cy="2391109"/>
          </a:xfrm>
          <a:prstGeom prst="rect">
            <a:avLst/>
          </a:prstGeom>
          <a:noFill/>
          <a:ln cap="flat" cmpd="sng" w="28575">
            <a:solidFill>
              <a:srgbClr val="FFE18F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2021-07-18T14:09:49Z</dcterms:created>
  <dc:creator>Marco Calenda</dc:creator>
</cp:coreProperties>
</file>