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9" r:id="rId5"/>
  </p:sldMasterIdLst>
  <p:notesMasterIdLst>
    <p:notesMasterId r:id="rId17"/>
  </p:notesMasterIdLst>
  <p:sldIdLst>
    <p:sldId id="256" r:id="rId6"/>
    <p:sldId id="370" r:id="rId7"/>
    <p:sldId id="257" r:id="rId8"/>
    <p:sldId id="260" r:id="rId9"/>
    <p:sldId id="302" r:id="rId10"/>
    <p:sldId id="332" r:id="rId11"/>
    <p:sldId id="371" r:id="rId12"/>
    <p:sldId id="373" r:id="rId13"/>
    <p:sldId id="372" r:id="rId14"/>
    <p:sldId id="369" r:id="rId15"/>
    <p:sldId id="331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70">
          <p15:clr>
            <a:srgbClr val="9AA0A6"/>
          </p15:clr>
        </p15:guide>
        <p15:guide id="2" pos="5171">
          <p15:clr>
            <a:srgbClr val="9AA0A6"/>
          </p15:clr>
        </p15:guide>
        <p15:guide id="3" pos="2880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266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8" roundtripDataSignature="AMtx7mi5yWg7KPZg/ASqciucCNs60QMc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829C92-70DA-4648-A744-1FFF9C6DB529}">
  <a:tblStyle styleId="{21829C92-70DA-4648-A744-1FFF9C6DB5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65" autoAdjust="0"/>
  </p:normalViewPr>
  <p:slideViewPr>
    <p:cSldViewPr snapToGrid="0">
      <p:cViewPr varScale="1">
        <p:scale>
          <a:sx n="76" d="100"/>
          <a:sy n="76" d="100"/>
        </p:scale>
        <p:origin x="1000" y="48"/>
      </p:cViewPr>
      <p:guideLst>
        <p:guide orient="horz" pos="1670"/>
        <p:guide pos="5171"/>
        <p:guide pos="2880"/>
        <p:guide orient="horz" pos="577"/>
        <p:guide orient="horz" pos="2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7.fntdata"/><Relationship Id="rId10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100" Type="http://schemas.openxmlformats.org/officeDocument/2006/relationships/viewProps" Target="viewProps.xml"/><Relationship Id="rId8" Type="http://schemas.openxmlformats.org/officeDocument/2006/relationships/slide" Target="slides/slide3.xml"/><Relationship Id="rId9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a9c321a457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1a9c321a457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a996b94d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1a996b94d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99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aa7edd2052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g1aa7edd2052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a996b94d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1a996b94d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38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a996b94d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1a996b94d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aa7edd2052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Filtro de spam.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Exemplos utilizados para o treinamento são chamados de </a:t>
            </a:r>
            <a:r>
              <a:rPr lang="pt-BR" b="1" dirty="0"/>
              <a:t>conjuntos de treinamento</a:t>
            </a:r>
            <a:r>
              <a:rPr lang="pt-BR" dirty="0"/>
              <a:t>. Cada exemplo de treinamento é chamado de </a:t>
            </a:r>
            <a:r>
              <a:rPr lang="pt-BR" b="1" dirty="0"/>
              <a:t>amostras</a:t>
            </a:r>
            <a:r>
              <a:rPr lang="pt-BR" dirty="0"/>
              <a:t>. </a:t>
            </a:r>
            <a:r>
              <a:rPr lang="pt-BR" b="1" dirty="0"/>
              <a:t>Identificar novos e-mails como spam é uma tarefa T </a:t>
            </a:r>
            <a:r>
              <a:rPr lang="pt-BR" dirty="0"/>
              <a:t>dada pela </a:t>
            </a:r>
            <a:r>
              <a:rPr lang="pt-BR" b="1" dirty="0"/>
              <a:t>experiência E de treinar o modelo </a:t>
            </a:r>
            <a:r>
              <a:rPr lang="pt-BR" dirty="0"/>
              <a:t>que identifica de spams. A </a:t>
            </a:r>
            <a:r>
              <a:rPr lang="pt-BR" b="1" dirty="0"/>
              <a:t>medida de desempenho P poderia ser a acurácia por exemplo.</a:t>
            </a:r>
            <a:endParaRPr b="1" dirty="0"/>
          </a:p>
        </p:txBody>
      </p:sp>
      <p:sp>
        <p:nvSpPr>
          <p:cNvPr id="812" name="Google Shape;812;g1aa7edd2052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a996b94d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1a996b94d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591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aa7edd2052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12" name="Google Shape;812;g1aa7edd2052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41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a996b94d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1a996b94d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94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aa7edd2052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12" name="Google Shape;812;g1aa7edd2052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80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a996b94da3_0_11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1a996b94da3_0_111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g1a996b94da3_0_1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1a996b94da3_0_1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1a996b94da3_0_1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996b94da3_0_15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1a996b94da3_0_15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5" name="Google Shape;125;g1a996b94da3_0_15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6" name="Google Shape;126;g1a996b94da3_0_15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1a996b94da3_0_1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1a996b94da3_0_1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996b94da3_0_16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a996b94da3_0_16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g1a996b94da3_0_16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3" name="Google Shape;133;g1a996b94da3_0_1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1a996b94da3_0_16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a996b94da3_0_1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996b94da3_0_1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1a996b94da3_0_168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g1a996b94da3_0_16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1a996b94da3_0_16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1a996b94da3_0_16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996b94da3_0_17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a996b94da3_0_17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1a996b94da3_0_17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a996b94da3_0_17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1a996b94da3_0_17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ura.Tech 2">
  <p:cSld name="Alura.Tech 2">
    <p:bg>
      <p:bgPr>
        <a:solidFill>
          <a:schemeClr val="l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3657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0"/>
              <a:buFont typeface="Twentieth Century"/>
              <a:buNone/>
              <a:defRPr sz="45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>
            <a:spLocks noGrp="1"/>
          </p:cNvSpPr>
          <p:nvPr>
            <p:ph type="pic" idx="2"/>
          </p:nvPr>
        </p:nvSpPr>
        <p:spPr>
          <a:xfrm>
            <a:off x="0" y="0"/>
            <a:ext cx="4407694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ftr" idx="11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750"/>
              <a:buFont typeface="Twentieth Century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ftr" idx="11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7" name="Google Shape;177;p32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750"/>
              <a:buFont typeface="Twentieth Century"/>
              <a:buNone/>
              <a:defRPr sz="375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ftr" idx="11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86" name="Google Shape;186;p33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3" name="Google Shape;23;p20"/>
          <p:cNvSpPr>
            <a:spLocks noGrp="1"/>
          </p:cNvSpPr>
          <p:nvPr>
            <p:ph type="pic" idx="2"/>
          </p:nvPr>
        </p:nvSpPr>
        <p:spPr>
          <a:xfrm>
            <a:off x="5314950" y="0"/>
            <a:ext cx="382905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1400175" y="750019"/>
            <a:ext cx="3171825" cy="121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768095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body" idx="2"/>
          </p:nvPr>
        </p:nvSpPr>
        <p:spPr>
          <a:xfrm>
            <a:off x="4491990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  <a:defRPr sz="1725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2"/>
          </p:nvPr>
        </p:nvSpPr>
        <p:spPr>
          <a:xfrm>
            <a:off x="76809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3"/>
          </p:nvPr>
        </p:nvSpPr>
        <p:spPr>
          <a:xfrm>
            <a:off x="449316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  <a:defRPr sz="1725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4"/>
          </p:nvPr>
        </p:nvSpPr>
        <p:spPr>
          <a:xfrm>
            <a:off x="449316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ftr" idx="11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ftr" idx="11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body" idx="1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Char char="🢝"/>
              <a:defRPr sz="1500"/>
            </a:lvl2pPr>
            <a:lvl3pPr marL="1371600" lvl="2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🢝"/>
              <a:defRPr sz="1200"/>
            </a:lvl9pPr>
          </a:lstStyle>
          <a:p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body" idx="2"/>
          </p:nvPr>
        </p:nvSpPr>
        <p:spPr>
          <a:xfrm>
            <a:off x="768096" y="1693129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ftr" idx="11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750"/>
              <a:buFont typeface="Twentieth Century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9"/>
          <p:cNvSpPr>
            <a:spLocks noGrp="1"/>
          </p:cNvSpPr>
          <p:nvPr>
            <p:ph type="pic" idx="2"/>
          </p:nvPr>
        </p:nvSpPr>
        <p:spPr>
          <a:xfrm>
            <a:off x="0" y="-1"/>
            <a:ext cx="9141714" cy="3429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222" name="Google Shape;222;p39"/>
          <p:cNvSpPr txBox="1">
            <a:spLocks noGrp="1"/>
          </p:cNvSpPr>
          <p:nvPr>
            <p:ph type="body" idx="1"/>
          </p:nvPr>
        </p:nvSpPr>
        <p:spPr>
          <a:xfrm>
            <a:off x="6457950" y="3720104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ftr" idx="11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26" name="Google Shape;226;p39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body" idx="1"/>
          </p:nvPr>
        </p:nvSpPr>
        <p:spPr>
          <a:xfrm rot="5400000">
            <a:off x="2904364" y="-421768"/>
            <a:ext cx="3017520" cy="729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ftr" idx="11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title"/>
          </p:nvPr>
        </p:nvSpPr>
        <p:spPr>
          <a:xfrm rot="5400000">
            <a:off x="5500689" y="1614488"/>
            <a:ext cx="405765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1"/>
          <p:cNvSpPr txBox="1">
            <a:spLocks noGrp="1"/>
          </p:cNvSpPr>
          <p:nvPr>
            <p:ph type="body" idx="1"/>
          </p:nvPr>
        </p:nvSpPr>
        <p:spPr>
          <a:xfrm rot="5400000">
            <a:off x="1557339" y="-242887"/>
            <a:ext cx="4057650" cy="56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36" name="Google Shape;236;p41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ftr" idx="11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39" name="Google Shape;239;p41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>
            <a:spLocks noGrp="1"/>
          </p:cNvSpPr>
          <p:nvPr>
            <p:ph type="pic" idx="2"/>
          </p:nvPr>
        </p:nvSpPr>
        <p:spPr>
          <a:xfrm>
            <a:off x="791766" y="1078707"/>
            <a:ext cx="3037284" cy="31420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>
            <a:spLocks noGrp="1"/>
          </p:cNvSpPr>
          <p:nvPr>
            <p:ph type="pic" idx="2"/>
          </p:nvPr>
        </p:nvSpPr>
        <p:spPr>
          <a:xfrm>
            <a:off x="4572000" y="1032272"/>
            <a:ext cx="4572000" cy="31956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914400" y="914400"/>
            <a:ext cx="36576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1"/>
          </p:nvPr>
        </p:nvSpPr>
        <p:spPr>
          <a:xfrm>
            <a:off x="914400" y="2571750"/>
            <a:ext cx="3657600" cy="1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/>
          <p:nvPr/>
        </p:nvSpPr>
        <p:spPr>
          <a:xfrm>
            <a:off x="7237520" y="0"/>
            <a:ext cx="1906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26"/>
          <p:cNvGrpSpPr/>
          <p:nvPr/>
        </p:nvGrpSpPr>
        <p:grpSpPr>
          <a:xfrm>
            <a:off x="4571994" y="953853"/>
            <a:ext cx="5838529" cy="3370221"/>
            <a:chOff x="2738438" y="30163"/>
            <a:chExt cx="11828463" cy="6827838"/>
          </a:xfrm>
        </p:grpSpPr>
        <p:sp>
          <p:nvSpPr>
            <p:cNvPr id="70" name="Google Shape;70;p26"/>
            <p:cNvSpPr/>
            <p:nvPr/>
          </p:nvSpPr>
          <p:spPr>
            <a:xfrm>
              <a:off x="3821113" y="30163"/>
              <a:ext cx="9663113" cy="6823075"/>
            </a:xfrm>
            <a:custGeom>
              <a:avLst/>
              <a:gdLst/>
              <a:ahLst/>
              <a:cxnLst/>
              <a:rect l="l" t="t" r="r" b="b"/>
              <a:pathLst>
                <a:path w="6087" h="4298" extrusionOk="0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3865563" y="74613"/>
              <a:ext cx="9574213" cy="6735763"/>
            </a:xfrm>
            <a:custGeom>
              <a:avLst/>
              <a:gdLst/>
              <a:ahLst/>
              <a:cxnLst/>
              <a:rect l="l" t="t" r="r" b="b"/>
              <a:pathLst>
                <a:path w="6031" h="4243" extrusionOk="0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3892550" y="6342063"/>
              <a:ext cx="9520238" cy="441325"/>
            </a:xfrm>
            <a:custGeom>
              <a:avLst/>
              <a:gdLst/>
              <a:ahLst/>
              <a:cxnLst/>
              <a:rect l="l" t="t" r="r" b="b"/>
              <a:pathLst>
                <a:path w="5997" h="278" extrusionOk="0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>
              <a:off x="4205288" y="533400"/>
              <a:ext cx="8898000" cy="55659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2738438" y="6618288"/>
              <a:ext cx="11828463" cy="239713"/>
            </a:xfrm>
            <a:custGeom>
              <a:avLst/>
              <a:gdLst/>
              <a:ahLst/>
              <a:cxnLst/>
              <a:rect l="l" t="t" r="r" b="b"/>
              <a:pathLst>
                <a:path w="7451" h="151" extrusionOk="0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2738438" y="6618288"/>
              <a:ext cx="11828463" cy="55563"/>
            </a:xfrm>
            <a:custGeom>
              <a:avLst/>
              <a:gdLst/>
              <a:ahLst/>
              <a:cxnLst/>
              <a:rect l="l" t="t" r="r" b="b"/>
              <a:pathLst>
                <a:path w="7451" h="35" extrusionOk="0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686B6C"/>
                </a:gs>
                <a:gs pos="3000">
                  <a:srgbClr val="96999A"/>
                </a:gs>
                <a:gs pos="9000">
                  <a:srgbClr val="DFE0E1"/>
                </a:gs>
                <a:gs pos="91000">
                  <a:srgbClr val="DFE0E1"/>
                </a:gs>
                <a:gs pos="97000">
                  <a:srgbClr val="96999A"/>
                </a:gs>
                <a:gs pos="100000">
                  <a:srgbClr val="686B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7524750" y="6619875"/>
              <a:ext cx="2255838" cy="90488"/>
            </a:xfrm>
            <a:custGeom>
              <a:avLst/>
              <a:gdLst/>
              <a:ahLst/>
              <a:cxnLst/>
              <a:rect l="l" t="t" r="r" b="b"/>
              <a:pathLst>
                <a:path w="1421" h="57" extrusionOk="0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686B6C"/>
                </a:gs>
                <a:gs pos="3000">
                  <a:srgbClr val="96999A"/>
                </a:gs>
                <a:gs pos="9000">
                  <a:srgbClr val="D3D4D6"/>
                </a:gs>
                <a:gs pos="91000">
                  <a:srgbClr val="D3D4D6"/>
                </a:gs>
                <a:gs pos="97000">
                  <a:srgbClr val="96999A"/>
                </a:gs>
                <a:gs pos="100000">
                  <a:srgbClr val="686B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7" name="Google Shape;77;p26"/>
          <p:cNvPicPr preferRelativeResize="0"/>
          <p:nvPr/>
        </p:nvPicPr>
        <p:blipFill rotWithShape="1">
          <a:blip r:embed="rId2">
            <a:alphaModFix/>
          </a:blip>
          <a:srcRect t="3173" b="3174"/>
          <a:stretch/>
        </p:blipFill>
        <p:spPr>
          <a:xfrm>
            <a:off x="5296394" y="1208640"/>
            <a:ext cx="4391025" cy="27408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>
            <a:spLocks noGrp="1"/>
          </p:cNvSpPr>
          <p:nvPr>
            <p:ph type="pic" idx="2"/>
          </p:nvPr>
        </p:nvSpPr>
        <p:spPr>
          <a:xfrm>
            <a:off x="-1" y="0"/>
            <a:ext cx="9142324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>
            <a:spLocks noGrp="1"/>
          </p:cNvSpPr>
          <p:nvPr>
            <p:ph type="pic" idx="2"/>
          </p:nvPr>
        </p:nvSpPr>
        <p:spPr>
          <a:xfrm>
            <a:off x="1" y="922735"/>
            <a:ext cx="1771650" cy="34051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8" name="Google Shape;248;p45"/>
          <p:cNvSpPr>
            <a:spLocks noGrp="1"/>
          </p:cNvSpPr>
          <p:nvPr>
            <p:ph type="pic" idx="3"/>
          </p:nvPr>
        </p:nvSpPr>
        <p:spPr>
          <a:xfrm>
            <a:off x="2016918" y="922735"/>
            <a:ext cx="2555081" cy="34051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2" name="Google Shape;252;p47"/>
          <p:cNvSpPr txBox="1">
            <a:spLocks noGrp="1"/>
          </p:cNvSpPr>
          <p:nvPr>
            <p:ph type="title"/>
          </p:nvPr>
        </p:nvSpPr>
        <p:spPr>
          <a:xfrm>
            <a:off x="1400175" y="1963643"/>
            <a:ext cx="3171825" cy="121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title"/>
          </p:nvPr>
        </p:nvSpPr>
        <p:spPr>
          <a:xfrm>
            <a:off x="1400175" y="747093"/>
            <a:ext cx="3171825" cy="121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8" name="Google Shape;258;p49"/>
          <p:cNvSpPr txBox="1">
            <a:spLocks noGrp="1"/>
          </p:cNvSpPr>
          <p:nvPr>
            <p:ph type="title"/>
          </p:nvPr>
        </p:nvSpPr>
        <p:spPr>
          <a:xfrm>
            <a:off x="1400175" y="1963643"/>
            <a:ext cx="3171825" cy="121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1" name="Google Shape;261;p50"/>
          <p:cNvSpPr txBox="1">
            <a:spLocks noGrp="1"/>
          </p:cNvSpPr>
          <p:nvPr>
            <p:ph type="title"/>
          </p:nvPr>
        </p:nvSpPr>
        <p:spPr>
          <a:xfrm>
            <a:off x="1400175" y="1963643"/>
            <a:ext cx="3171825" cy="121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>
            <a:spLocks noGrp="1"/>
          </p:cNvSpPr>
          <p:nvPr>
            <p:ph type="pic" idx="2"/>
          </p:nvPr>
        </p:nvSpPr>
        <p:spPr>
          <a:xfrm>
            <a:off x="0" y="0"/>
            <a:ext cx="4327800" cy="5143500"/>
          </a:xfrm>
          <a:prstGeom prst="flowChartDelay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" name="Google Shape;91;p28"/>
          <p:cNvSpPr txBox="1">
            <a:spLocks noGrp="1"/>
          </p:cNvSpPr>
          <p:nvPr>
            <p:ph type="title"/>
          </p:nvPr>
        </p:nvSpPr>
        <p:spPr>
          <a:xfrm>
            <a:off x="4651025" y="1142375"/>
            <a:ext cx="42795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1"/>
          </p:nvPr>
        </p:nvSpPr>
        <p:spPr>
          <a:xfrm>
            <a:off x="4567550" y="2571750"/>
            <a:ext cx="4279500" cy="1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  <a:defRPr>
                <a:solidFill>
                  <a:srgbClr val="595959"/>
                </a:solidFill>
              </a:defRPr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  <a:defRPr>
                <a:solidFill>
                  <a:srgbClr val="595959"/>
                </a:solidFill>
              </a:defRPr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■"/>
              <a:defRPr>
                <a:solidFill>
                  <a:srgbClr val="595959"/>
                </a:solidFill>
              </a:defRPr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  <a:defRPr>
                <a:solidFill>
                  <a:srgbClr val="595959"/>
                </a:solidFill>
              </a:defRPr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  <a:defRPr>
                <a:solidFill>
                  <a:srgbClr val="595959"/>
                </a:solidFill>
              </a:defRPr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■"/>
              <a:defRPr>
                <a:solidFill>
                  <a:srgbClr val="595959"/>
                </a:solidFill>
              </a:defRPr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  <a:defRPr>
                <a:solidFill>
                  <a:srgbClr val="595959"/>
                </a:solidFill>
              </a:defRPr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  <a:defRPr>
                <a:solidFill>
                  <a:srgbClr val="595959"/>
                </a:solidFill>
              </a:defRPr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■"/>
              <a:defRPr>
                <a:solidFill>
                  <a:srgbClr val="59595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 3 2">
  <p:cSld name="4_Custom Layout 3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>
            <a:spLocks noGrp="1"/>
          </p:cNvSpPr>
          <p:nvPr>
            <p:ph type="pic" idx="2"/>
          </p:nvPr>
        </p:nvSpPr>
        <p:spPr>
          <a:xfrm>
            <a:off x="-1982000" y="0"/>
            <a:ext cx="5109600" cy="519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996b94da3_0_123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1a996b94da3_0_123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g1a996b94da3_0_1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1a996b94da3_0_1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1a996b94da3_0_1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996b94da3_0_1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a996b94da3_0_1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g1a996b94da3_0_1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g1a996b94da3_0_1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1a996b94da3_0_1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1a996b94da3_0_1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996b94da3_0_1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a996b94da3_0_1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1" name="Google Shape;111;g1a996b94da3_0_13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g1a996b94da3_0_1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3" name="Google Shape;113;g1a996b94da3_0_1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g1a996b94da3_0_1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1a996b94da3_0_1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1a996b94da3_0_1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996b94da3_0_1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1a996b94da3_0_1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1a996b94da3_0_1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1a996b94da3_0_1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a996b94da3_0_10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a996b94da3_0_10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1a996b94da3_0_10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g1a996b94da3_0_10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1a996b94da3_0_10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750"/>
              <a:buFont typeface="Twentieth Century"/>
              <a:buNone/>
              <a:defRPr sz="375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3337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Twentieth Century"/>
              <a:buChar char=" "/>
              <a:defRPr sz="16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🢝"/>
              <a:defRPr sz="13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sz="10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sz="10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sz="10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sz="10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sz="10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sz="10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Noto Sans Symbols"/>
              <a:buChar char="🢝"/>
              <a:defRPr sz="105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ftr" idx="11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55" name="Google Shape;155;p18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1a9c321a457_0_1030" descr="Imagem preta e branca de bolha&#10;&#10;Descrição gerada automaticamente com confiança baix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1a996b94da3_0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66;p19">
            <a:extLst>
              <a:ext uri="{FF2B5EF4-FFF2-40B4-BE49-F238E27FC236}">
                <a16:creationId xmlns:a16="http://schemas.microsoft.com/office/drawing/2014/main" id="{CD3FFB89-70CA-403C-8F81-1663CFA1843D}"/>
              </a:ext>
            </a:extLst>
          </p:cNvPr>
          <p:cNvSpPr txBox="1"/>
          <p:nvPr/>
        </p:nvSpPr>
        <p:spPr>
          <a:xfrm>
            <a:off x="1586111" y="4113818"/>
            <a:ext cx="56509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 2023 | Ana Raquel Fernandes Cunha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Todos os direitos reservados. Reprodução ou divulgação total ou parcial deste documento</a:t>
            </a:r>
            <a:b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é expressamente proibido sem consentimento formal, por escrito, do professor/autor.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258;p19">
            <a:extLst>
              <a:ext uri="{FF2B5EF4-FFF2-40B4-BE49-F238E27FC236}">
                <a16:creationId xmlns:a16="http://schemas.microsoft.com/office/drawing/2014/main" id="{333F9474-4F83-4AFF-B1B8-1281507B3586}"/>
              </a:ext>
            </a:extLst>
          </p:cNvPr>
          <p:cNvGrpSpPr/>
          <p:nvPr/>
        </p:nvGrpSpPr>
        <p:grpSpPr>
          <a:xfrm>
            <a:off x="2324578" y="1130426"/>
            <a:ext cx="5399695" cy="2361047"/>
            <a:chOff x="2494625" y="1913444"/>
            <a:chExt cx="5399695" cy="2361047"/>
          </a:xfrm>
        </p:grpSpPr>
        <p:sp>
          <p:nvSpPr>
            <p:cNvPr id="7" name="Google Shape;259;p19">
              <a:extLst>
                <a:ext uri="{FF2B5EF4-FFF2-40B4-BE49-F238E27FC236}">
                  <a16:creationId xmlns:a16="http://schemas.microsoft.com/office/drawing/2014/main" id="{006E1D69-DE99-4D5E-887C-EADF09CBB843}"/>
                </a:ext>
              </a:extLst>
            </p:cNvPr>
            <p:cNvSpPr txBox="1"/>
            <p:nvPr/>
          </p:nvSpPr>
          <p:spPr>
            <a:xfrm>
              <a:off x="2605711" y="1913444"/>
              <a:ext cx="39325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 dirty="0" err="1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Obrigada</a:t>
              </a:r>
              <a:r>
                <a:rPr lang="en-US" sz="3600" b="1" i="0" u="none" strike="noStrike" cap="none" dirty="0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sz="3600" b="1" i="0" u="none" strike="noStrike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0;p19">
              <a:extLst>
                <a:ext uri="{FF2B5EF4-FFF2-40B4-BE49-F238E27FC236}">
                  <a16:creationId xmlns:a16="http://schemas.microsoft.com/office/drawing/2014/main" id="{DE1C5F10-0B2C-449E-9306-9629BE1E82AC}"/>
                </a:ext>
              </a:extLst>
            </p:cNvPr>
            <p:cNvSpPr txBox="1"/>
            <p:nvPr/>
          </p:nvSpPr>
          <p:spPr>
            <a:xfrm>
              <a:off x="2605711" y="3331061"/>
              <a:ext cx="393257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 Raquel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261;p19">
              <a:extLst>
                <a:ext uri="{FF2B5EF4-FFF2-40B4-BE49-F238E27FC236}">
                  <a16:creationId xmlns:a16="http://schemas.microsoft.com/office/drawing/2014/main" id="{F2BDF5EC-3F20-464C-9128-8D1BAFE5625B}"/>
                </a:ext>
              </a:extLst>
            </p:cNvPr>
            <p:cNvCxnSpPr/>
            <p:nvPr/>
          </p:nvCxnSpPr>
          <p:spPr>
            <a:xfrm>
              <a:off x="2494625" y="2777472"/>
              <a:ext cx="4154750" cy="0"/>
            </a:xfrm>
            <a:prstGeom prst="straightConnector1">
              <a:avLst/>
            </a:prstGeom>
            <a:noFill/>
            <a:ln w="9525" cap="flat" cmpd="sng">
              <a:solidFill>
                <a:schemeClr val="lt1">
                  <a:alpha val="2941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0" name="Google Shape;262;p19">
              <a:extLst>
                <a:ext uri="{FF2B5EF4-FFF2-40B4-BE49-F238E27FC236}">
                  <a16:creationId xmlns:a16="http://schemas.microsoft.com/office/drawing/2014/main" id="{9DB4FC7F-59FC-4470-A385-0173E5158B61}"/>
                </a:ext>
              </a:extLst>
            </p:cNvPr>
            <p:cNvGrpSpPr/>
            <p:nvPr/>
          </p:nvGrpSpPr>
          <p:grpSpPr>
            <a:xfrm>
              <a:off x="3112036" y="3922222"/>
              <a:ext cx="4782284" cy="352269"/>
              <a:chOff x="2875157" y="4432195"/>
              <a:chExt cx="4782284" cy="352269"/>
            </a:xfrm>
          </p:grpSpPr>
          <p:pic>
            <p:nvPicPr>
              <p:cNvPr id="11" name="Google Shape;263;p19">
                <a:extLst>
                  <a:ext uri="{FF2B5EF4-FFF2-40B4-BE49-F238E27FC236}">
                    <a16:creationId xmlns:a16="http://schemas.microsoft.com/office/drawing/2014/main" id="{3E2317D5-33C1-4EC3-861D-8190BE86A711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875157" y="4432195"/>
                <a:ext cx="352269" cy="3522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Google Shape;264;p19">
                <a:extLst>
                  <a:ext uri="{FF2B5EF4-FFF2-40B4-BE49-F238E27FC236}">
                    <a16:creationId xmlns:a16="http://schemas.microsoft.com/office/drawing/2014/main" id="{78449960-D1A7-42A5-B37D-3610234FDB3C}"/>
                  </a:ext>
                </a:extLst>
              </p:cNvPr>
              <p:cNvSpPr txBox="1"/>
              <p:nvPr/>
            </p:nvSpPr>
            <p:spPr>
              <a:xfrm>
                <a:off x="3337957" y="4454445"/>
                <a:ext cx="4319484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linkedin.com/ana-</a:t>
                </a:r>
                <a:r>
                  <a:rPr lang="en-US" sz="1400" b="0" i="0" u="none" strike="noStrike" cap="none" dirty="0" err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raquel</a:t>
                </a:r>
                <a:r>
                  <a:rPr lang="en-US" sz="1400" b="0" i="0" u="none" strike="noStrike" cap="none" dirty="0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r>
                  <a:rPr lang="en-US" sz="1400" b="0" i="0" u="none" strike="noStrike" cap="none" dirty="0" err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fernandes-cunha</a:t>
                </a:r>
                <a:endParaRPr sz="1400" b="0" i="0" u="none" strike="noStrike" cap="none" dirty="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657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g1aa7edd2052_0_641" descr="Imagem preta e branca de bolha&#10;&#10;Descrição gerada automaticamente com confiança baix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1a996b94da3_0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a996b94da3_0_180"/>
          <p:cNvSpPr txBox="1"/>
          <p:nvPr/>
        </p:nvSpPr>
        <p:spPr>
          <a:xfrm>
            <a:off x="308009" y="247989"/>
            <a:ext cx="5225141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</a:rPr>
              <a:t>Professora </a:t>
            </a:r>
            <a:r>
              <a:rPr lang="en" sz="3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Ana Raquel</a:t>
            </a:r>
            <a:endParaRPr sz="3000" b="1" i="0" u="none" strike="noStrike" cap="none" dirty="0">
              <a:solidFill>
                <a:schemeClr val="accent3">
                  <a:lumMod val="40000"/>
                  <a:lumOff val="6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561E36-1153-4EDA-A54B-466B3C83C619}"/>
              </a:ext>
            </a:extLst>
          </p:cNvPr>
          <p:cNvSpPr txBox="1"/>
          <p:nvPr/>
        </p:nvSpPr>
        <p:spPr>
          <a:xfrm>
            <a:off x="308009" y="1563421"/>
            <a:ext cx="484150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66"/>
              </a:buClr>
              <a:buSzPts val="15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latin typeface="Roboto"/>
                <a:ea typeface="Roboto"/>
              </a:rPr>
              <a:t>Tecnólogo em banco de dados pela faculdade FIAP.</a:t>
            </a:r>
          </a:p>
          <a:p>
            <a:pPr marL="285750" indent="-285750">
              <a:buClr>
                <a:srgbClr val="FF0066"/>
              </a:buClr>
              <a:buSzPts val="15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latin typeface="Roboto"/>
                <a:ea typeface="Roboto"/>
              </a:rPr>
              <a:t> MBA em inteligência artificial pela FIAP.</a:t>
            </a:r>
          </a:p>
          <a:p>
            <a:pPr marL="285750" indent="-285750">
              <a:buClr>
                <a:srgbClr val="FF0066"/>
              </a:buClr>
              <a:buSzPts val="15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latin typeface="Roboto"/>
                <a:ea typeface="Roboto"/>
              </a:rPr>
              <a:t> Mais de 8 anos de experiência como profissional na área de dados tendo atuado em diversos projetos de Banco de Dados, BI, </a:t>
            </a:r>
            <a:r>
              <a:rPr lang="pt-BR" sz="1500" dirty="0" err="1">
                <a:solidFill>
                  <a:schemeClr val="bg1"/>
                </a:solidFill>
                <a:latin typeface="Roboto"/>
                <a:ea typeface="Roboto"/>
              </a:rPr>
              <a:t>Analytics</a:t>
            </a:r>
            <a:r>
              <a:rPr lang="pt-BR" sz="1500" dirty="0">
                <a:solidFill>
                  <a:schemeClr val="bg1"/>
                </a:solidFill>
                <a:latin typeface="Roboto"/>
                <a:ea typeface="Roboto"/>
              </a:rPr>
              <a:t> e Data Science.</a:t>
            </a:r>
          </a:p>
          <a:p>
            <a:pPr marL="285750" indent="-285750">
              <a:buClr>
                <a:srgbClr val="FF0066"/>
              </a:buClr>
              <a:buSzPts val="1500"/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latin typeface="Roboto"/>
                <a:ea typeface="Roboto"/>
              </a:rPr>
              <a:t> Cientista de dados na FIAP e professora de </a:t>
            </a:r>
            <a:r>
              <a:rPr lang="pt-BR" sz="1500" dirty="0" err="1">
                <a:solidFill>
                  <a:schemeClr val="bg1"/>
                </a:solidFill>
                <a:latin typeface="Roboto"/>
                <a:ea typeface="Roboto"/>
              </a:rPr>
              <a:t>Machine</a:t>
            </a:r>
            <a:r>
              <a:rPr lang="pt-BR" sz="1500" dirty="0">
                <a:solidFill>
                  <a:schemeClr val="bg1"/>
                </a:solidFill>
                <a:latin typeface="Roboto"/>
                <a:ea typeface="Roboto"/>
              </a:rPr>
              <a:t> Learning , </a:t>
            </a:r>
            <a:r>
              <a:rPr lang="pt-BR" sz="1500" dirty="0" err="1">
                <a:solidFill>
                  <a:schemeClr val="bg1"/>
                </a:solidFill>
                <a:latin typeface="Roboto"/>
                <a:ea typeface="Roboto"/>
              </a:rPr>
              <a:t>Deep</a:t>
            </a:r>
            <a:r>
              <a:rPr lang="pt-BR" sz="1500" dirty="0">
                <a:solidFill>
                  <a:schemeClr val="bg1"/>
                </a:solidFill>
                <a:latin typeface="Roboto"/>
                <a:ea typeface="Roboto"/>
              </a:rPr>
              <a:t> Learning, Processamento de Linguagem Natural e Data </a:t>
            </a:r>
            <a:r>
              <a:rPr lang="pt-BR" sz="1500" dirty="0" err="1">
                <a:solidFill>
                  <a:schemeClr val="bg1"/>
                </a:solidFill>
                <a:latin typeface="Roboto"/>
                <a:ea typeface="Roboto"/>
              </a:rPr>
              <a:t>Viz</a:t>
            </a:r>
            <a:r>
              <a:rPr lang="pt-BR" sz="1500" dirty="0">
                <a:solidFill>
                  <a:schemeClr val="bg1"/>
                </a:solidFill>
                <a:latin typeface="Roboto"/>
                <a:ea typeface="Roboto"/>
              </a:rPr>
              <a:t> na FIAP.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27E071-1F32-4DA5-9741-64DBCB876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013" y="1248441"/>
            <a:ext cx="2819750" cy="28197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860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1225" y="2351137"/>
            <a:ext cx="5161552" cy="6250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1"/>
          <p:cNvGrpSpPr/>
          <p:nvPr/>
        </p:nvGrpSpPr>
        <p:grpSpPr>
          <a:xfrm>
            <a:off x="3846089" y="1561719"/>
            <a:ext cx="1451822" cy="231790"/>
            <a:chOff x="4875929" y="1491165"/>
            <a:chExt cx="1935762" cy="309054"/>
          </a:xfrm>
        </p:grpSpPr>
        <p:pic>
          <p:nvPicPr>
            <p:cNvPr id="274" name="Google Shape;274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144586" y="1491165"/>
              <a:ext cx="667105" cy="3090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875929" y="1581685"/>
              <a:ext cx="811508" cy="218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835835" y="1623770"/>
              <a:ext cx="142153" cy="1421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1"/>
          <p:cNvSpPr txBox="1"/>
          <p:nvPr/>
        </p:nvSpPr>
        <p:spPr>
          <a:xfrm>
            <a:off x="1991250" y="3337625"/>
            <a:ext cx="516150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 b="1" dirty="0">
                <a:solidFill>
                  <a:srgbClr val="F51268"/>
                </a:solidFill>
              </a:rPr>
              <a:t>Construindo o pensamento de Modelagem</a:t>
            </a:r>
            <a:endParaRPr lang="pt-BR" sz="1100" b="1" i="0" u="none" strike="noStrike" cap="none" dirty="0">
              <a:solidFill>
                <a:srgbClr val="F51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"/>
          <p:cNvSpPr txBox="1"/>
          <p:nvPr/>
        </p:nvSpPr>
        <p:spPr>
          <a:xfrm>
            <a:off x="4627575" y="3730025"/>
            <a:ext cx="3581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Ana Raquel</a:t>
            </a:r>
            <a:endParaRPr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1a996b94da3_0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a996b94da3_0_180"/>
          <p:cNvSpPr txBox="1"/>
          <p:nvPr/>
        </p:nvSpPr>
        <p:spPr>
          <a:xfrm>
            <a:off x="921053" y="2657475"/>
            <a:ext cx="176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ED1165"/>
                </a:solidFill>
                <a:latin typeface="Arial"/>
                <a:ea typeface="Arial"/>
                <a:cs typeface="Arial"/>
                <a:sym typeface="Arial"/>
              </a:rPr>
              <a:t>O que é o</a:t>
            </a:r>
            <a:endParaRPr sz="1400" b="0" i="0" u="none" strike="noStrike" cap="none" dirty="0">
              <a:solidFill>
                <a:srgbClr val="ED11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a996b94da3_0_180"/>
          <p:cNvSpPr txBox="1"/>
          <p:nvPr/>
        </p:nvSpPr>
        <p:spPr>
          <a:xfrm>
            <a:off x="914401" y="2971938"/>
            <a:ext cx="5225141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</a:rPr>
              <a:t>Modelagem de algoritmos de machine learning</a:t>
            </a:r>
            <a:endParaRPr sz="3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FAED81A-A060-4EA7-8D77-5C04D4A75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1a996b94da3_0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a996b94da3_0_180"/>
          <p:cNvSpPr txBox="1"/>
          <p:nvPr/>
        </p:nvSpPr>
        <p:spPr>
          <a:xfrm>
            <a:off x="914401" y="2971938"/>
            <a:ext cx="5225141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</a:rPr>
              <a:t>Treinamento do modelo</a:t>
            </a:r>
            <a:endParaRPr sz="3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4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680829-A214-461D-B652-F1C21552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1a996b94da3_0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a996b94da3_0_180"/>
          <p:cNvSpPr txBox="1"/>
          <p:nvPr/>
        </p:nvSpPr>
        <p:spPr>
          <a:xfrm>
            <a:off x="914401" y="2971938"/>
            <a:ext cx="5225141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</a:rPr>
              <a:t>Avaliação de desempenho do modelo</a:t>
            </a:r>
            <a:endParaRPr sz="3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17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E810158-0F10-4054-B42E-EA949DE5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03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8740B4C0987B4D86879E800A26E446" ma:contentTypeVersion="12" ma:contentTypeDescription="Crie um novo documento." ma:contentTypeScope="" ma:versionID="a58ffa347229469409471ec1e970e393">
  <xsd:schema xmlns:xsd="http://www.w3.org/2001/XMLSchema" xmlns:xs="http://www.w3.org/2001/XMLSchema" xmlns:p="http://schemas.microsoft.com/office/2006/metadata/properties" xmlns:ns2="2220af93-035a-443f-80b0-3b9b401ad9a6" xmlns:ns3="d48fd270-4a57-47e1-b674-c7d4969804ad" targetNamespace="http://schemas.microsoft.com/office/2006/metadata/properties" ma:root="true" ma:fieldsID="ac6a3a408037a0f4064d47c164698091" ns2:_="" ns3:_="">
    <xsd:import namespace="2220af93-035a-443f-80b0-3b9b401ad9a6"/>
    <xsd:import namespace="d48fd270-4a57-47e1-b674-c7d496980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af93-035a-443f-80b0-3b9b401ad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fd270-4a57-47e1-b674-c7d4969804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4c2c100-d553-4c8e-a0cc-71e94ec5782d}" ma:internalName="TaxCatchAll" ma:showField="CatchAllData" ma:web="d48fd270-4a57-47e1-b674-c7d4969804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8fd270-4a57-47e1-b674-c7d4969804ad" xsi:nil="true"/>
    <lcf76f155ced4ddcb4097134ff3c332f xmlns="2220af93-035a-443f-80b0-3b9b401ad9a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703417B-6715-47B1-AEB0-CCE965EA7B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929DD0-636A-490A-A2F2-22F0254E96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0af93-035a-443f-80b0-3b9b401ad9a6"/>
    <ds:schemaRef ds:uri="d48fd270-4a57-47e1-b674-c7d4969804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DB62A5-A0A3-4440-88D3-6C116B531699}">
  <ds:schemaRefs>
    <ds:schemaRef ds:uri="http://schemas.microsoft.com/office/2006/metadata/properties"/>
    <ds:schemaRef ds:uri="http://schemas.microsoft.com/office/infopath/2007/PartnerControls"/>
    <ds:schemaRef ds:uri="d48fd270-4a57-47e1-b674-c7d4969804ad"/>
    <ds:schemaRef ds:uri="2220af93-035a-443f-80b0-3b9b401ad9a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207</Words>
  <Application>Microsoft Office PowerPoint</Application>
  <PresentationFormat>Apresentação na tela (16:9)</PresentationFormat>
  <Paragraphs>21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Roboto Light</vt:lpstr>
      <vt:lpstr>Twentieth Century</vt:lpstr>
      <vt:lpstr>Roboto</vt:lpstr>
      <vt:lpstr>Calibri</vt:lpstr>
      <vt:lpstr>Noto Sans Symbols</vt:lpstr>
      <vt:lpstr>Tema do Office</vt:lpstr>
      <vt:lpstr>Integral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Ingryd</dc:creator>
  <cp:lastModifiedBy>Ana Raquel Fernandes Cunha</cp:lastModifiedBy>
  <cp:revision>31</cp:revision>
  <dcterms:modified xsi:type="dcterms:W3CDTF">2023-07-25T01:50:15Z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0x010100968740B4C0987B4D86879E800A26E446</vt:lpwstr>
  </property>
</Properties>
</file>