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F4B9-52B6-6C45-9065-4F376EA52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b="1" dirty="0"/>
              <a:t>The Road to Riches:</a:t>
            </a:r>
            <a:br>
              <a:rPr lang="en-US" sz="6100" dirty="0"/>
            </a:br>
            <a:r>
              <a:rPr lang="en-US" sz="4000" dirty="0"/>
              <a:t>Predicting the Price of BTC using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43E0E-6FB7-D443-8F08-90CCFECF3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66958"/>
            <a:ext cx="2904124" cy="4528457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Martha CASSETTI, soon to be retired data scientist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78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571B1-F47B-7140-8217-2E5538D7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Road to Riches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F4380-27F0-E645-8B51-EAB75B752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Use linear regression to predict the price of Bitcoin</a:t>
            </a:r>
          </a:p>
          <a:p>
            <a:r>
              <a:rPr lang="en-US" dirty="0">
                <a:solidFill>
                  <a:srgbClr val="EBEBEB"/>
                </a:solidFill>
              </a:rPr>
              <a:t>Make lots of $$$</a:t>
            </a:r>
          </a:p>
          <a:p>
            <a:r>
              <a:rPr lang="en-US" dirty="0">
                <a:solidFill>
                  <a:srgbClr val="EBEBEB"/>
                </a:solidFill>
              </a:rPr>
              <a:t>Buy Lamborghini </a:t>
            </a:r>
          </a:p>
          <a:p>
            <a:r>
              <a:rPr lang="en-US" dirty="0">
                <a:solidFill>
                  <a:srgbClr val="EBEBEB"/>
                </a:solidFill>
              </a:rPr>
              <a:t>Fly to moon 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642A7-46C6-9F40-8332-1D9E2567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3097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71B1-F47B-7140-8217-2E5538D7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Plan of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F4380-27F0-E645-8B51-EAB75B752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4" y="1284905"/>
            <a:ext cx="3892628" cy="4926710"/>
          </a:xfrm>
        </p:spPr>
        <p:txBody>
          <a:bodyPr>
            <a:normAutofit fontScale="77500" lnSpcReduction="20000"/>
          </a:bodyPr>
          <a:lstStyle/>
          <a:p>
            <a:r>
              <a:rPr lang="en-US" sz="2300" b="1" dirty="0"/>
              <a:t>Too lazy to do market analysis</a:t>
            </a:r>
          </a:p>
          <a:p>
            <a:r>
              <a:rPr lang="en-US" sz="2300" b="1" dirty="0"/>
              <a:t>Notice correlations related to bitcoin ”hype”</a:t>
            </a:r>
            <a:endParaRPr lang="en-US" sz="2300" dirty="0"/>
          </a:p>
          <a:p>
            <a:r>
              <a:rPr lang="en-US" sz="2300" b="1" dirty="0"/>
              <a:t>Bitcoin “hype”</a:t>
            </a:r>
          </a:p>
          <a:p>
            <a:pPr lvl="1"/>
            <a:r>
              <a:rPr lang="en-US" sz="2100" b="1" dirty="0"/>
              <a:t>Social sentiment</a:t>
            </a:r>
          </a:p>
          <a:p>
            <a:pPr lvl="2"/>
            <a:r>
              <a:rPr lang="en-US" sz="1900" b="1" dirty="0"/>
              <a:t>Tweets</a:t>
            </a:r>
          </a:p>
          <a:p>
            <a:pPr lvl="2"/>
            <a:r>
              <a:rPr lang="en-US" sz="1900" b="1" dirty="0"/>
              <a:t>Global Interest according to google</a:t>
            </a:r>
          </a:p>
          <a:p>
            <a:pPr lvl="1"/>
            <a:r>
              <a:rPr lang="en-US" sz="2100" b="1" dirty="0"/>
              <a:t>Interest in technology</a:t>
            </a:r>
          </a:p>
          <a:p>
            <a:pPr lvl="2"/>
            <a:r>
              <a:rPr lang="en-US" sz="1900" b="1" dirty="0" err="1"/>
              <a:t>Gihub</a:t>
            </a:r>
            <a:r>
              <a:rPr lang="en-US" sz="1900" b="1" dirty="0"/>
              <a:t> commits</a:t>
            </a:r>
          </a:p>
          <a:p>
            <a:pPr lvl="2"/>
            <a:r>
              <a:rPr lang="en-US" sz="1900" b="1" dirty="0"/>
              <a:t>Nvidia Stock Price</a:t>
            </a:r>
          </a:p>
          <a:p>
            <a:pPr lvl="1"/>
            <a:r>
              <a:rPr lang="en-US" sz="2100" b="1" dirty="0"/>
              <a:t>Adoptability</a:t>
            </a:r>
          </a:p>
          <a:p>
            <a:pPr lvl="2"/>
            <a:r>
              <a:rPr lang="en-US" sz="1900" b="1" dirty="0"/>
              <a:t>Transactions</a:t>
            </a:r>
          </a:p>
          <a:p>
            <a:pPr lvl="2"/>
            <a:r>
              <a:rPr lang="en-US" sz="1900" b="1" dirty="0"/>
              <a:t>Transaction Fees</a:t>
            </a:r>
          </a:p>
          <a:p>
            <a:pPr lvl="2"/>
            <a:r>
              <a:rPr lang="en-US" sz="1900" b="1" dirty="0"/>
              <a:t>Wallets</a:t>
            </a:r>
          </a:p>
          <a:p>
            <a:r>
              <a:rPr lang="en-US" sz="2300" b="1" dirty="0"/>
              <a:t>Use data for only past year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9CBD0-9FFC-2C4D-94B6-8172C6F4A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503" y="1254896"/>
            <a:ext cx="7762327" cy="47232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FC16784-2EA2-444D-AA06-1996EF2F4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712" y="1254896"/>
            <a:ext cx="8036219" cy="472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2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B7312FD2-7C80-EC47-93AF-9B26E6547E0B}"/>
              </a:ext>
            </a:extLst>
          </p:cNvPr>
          <p:cNvSpPr/>
          <p:nvPr/>
        </p:nvSpPr>
        <p:spPr>
          <a:xfrm>
            <a:off x="8668769" y="3275932"/>
            <a:ext cx="2092524" cy="187413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5656D5F-FA60-2F4E-A12C-713EFE555449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4802533" y="4212999"/>
            <a:ext cx="3866236" cy="150311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4DCD0A9-B7E5-0944-8BE1-2DABB69C8D13}"/>
              </a:ext>
            </a:extLst>
          </p:cNvPr>
          <p:cNvSpPr/>
          <p:nvPr/>
        </p:nvSpPr>
        <p:spPr>
          <a:xfrm>
            <a:off x="5665073" y="3006412"/>
            <a:ext cx="2144111" cy="196155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A6204-5FBE-C145-A05B-DB87E619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Approach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D0C277-0872-C442-8BD8-9E86F89A46D4}"/>
              </a:ext>
            </a:extLst>
          </p:cNvPr>
          <p:cNvSpPr/>
          <p:nvPr/>
        </p:nvSpPr>
        <p:spPr>
          <a:xfrm>
            <a:off x="2990154" y="3006412"/>
            <a:ext cx="1797269" cy="1555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F2152-7C3D-AA47-A82D-96BB129AFECB}"/>
              </a:ext>
            </a:extLst>
          </p:cNvPr>
          <p:cNvSpPr/>
          <p:nvPr/>
        </p:nvSpPr>
        <p:spPr>
          <a:xfrm>
            <a:off x="2997709" y="5354846"/>
            <a:ext cx="1797269" cy="597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3CF0DD-ED4B-EA48-A93F-8C3B67D1B9A8}"/>
              </a:ext>
            </a:extLst>
          </p:cNvPr>
          <p:cNvSpPr txBox="1"/>
          <p:nvPr/>
        </p:nvSpPr>
        <p:spPr>
          <a:xfrm>
            <a:off x="2801998" y="2455539"/>
            <a:ext cx="223811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Train and Validate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9FFFCE-FDBB-2E46-9C8B-49AF05AD9D01}"/>
              </a:ext>
            </a:extLst>
          </p:cNvPr>
          <p:cNvSpPr/>
          <p:nvPr/>
        </p:nvSpPr>
        <p:spPr>
          <a:xfrm>
            <a:off x="5917158" y="3134409"/>
            <a:ext cx="1618594" cy="57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E3C173-C4C5-D84B-9DB3-0BAEEF05E34F}"/>
              </a:ext>
            </a:extLst>
          </p:cNvPr>
          <p:cNvSpPr/>
          <p:nvPr/>
        </p:nvSpPr>
        <p:spPr>
          <a:xfrm>
            <a:off x="8964024" y="3457900"/>
            <a:ext cx="1462232" cy="652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Model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BB17D-397D-2749-9521-E90FB9949CE9}"/>
              </a:ext>
            </a:extLst>
          </p:cNvPr>
          <p:cNvSpPr/>
          <p:nvPr/>
        </p:nvSpPr>
        <p:spPr>
          <a:xfrm>
            <a:off x="8964024" y="4315406"/>
            <a:ext cx="1462232" cy="652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Scores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2B9BED-F5D7-284E-81D9-F9C2518745DD}"/>
              </a:ext>
            </a:extLst>
          </p:cNvPr>
          <p:cNvSpPr txBox="1"/>
          <p:nvPr/>
        </p:nvSpPr>
        <p:spPr>
          <a:xfrm>
            <a:off x="5871611" y="2448007"/>
            <a:ext cx="179247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Cross Validate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9B38F5-01A9-244D-9347-AE364AA87408}"/>
              </a:ext>
            </a:extLst>
          </p:cNvPr>
          <p:cNvSpPr txBox="1"/>
          <p:nvPr/>
        </p:nvSpPr>
        <p:spPr>
          <a:xfrm>
            <a:off x="9218262" y="2724496"/>
            <a:ext cx="973343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Predict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6F8BE07-40CB-1845-846E-E2431DEA239B}"/>
              </a:ext>
            </a:extLst>
          </p:cNvPr>
          <p:cNvCxnSpPr>
            <a:cxnSpLocks/>
            <a:stCxn id="13" idx="0"/>
          </p:cNvCxnSpPr>
          <p:nvPr/>
        </p:nvCxnSpPr>
        <p:spPr>
          <a:xfrm rot="5400000" flipH="1" flipV="1">
            <a:off x="2186680" y="3053259"/>
            <a:ext cx="332898" cy="113516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629C958-97CC-C842-92A3-59D50823236D}"/>
              </a:ext>
            </a:extLst>
          </p:cNvPr>
          <p:cNvSpPr/>
          <p:nvPr/>
        </p:nvSpPr>
        <p:spPr>
          <a:xfrm>
            <a:off x="2624314" y="2226724"/>
            <a:ext cx="5731408" cy="3974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F9620A-E184-5446-8C4F-5BF153C7B224}"/>
              </a:ext>
            </a:extLst>
          </p:cNvPr>
          <p:cNvCxnSpPr>
            <a:cxnSpLocks/>
          </p:cNvCxnSpPr>
          <p:nvPr/>
        </p:nvCxnSpPr>
        <p:spPr>
          <a:xfrm>
            <a:off x="4794978" y="3423443"/>
            <a:ext cx="8625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A3409E-606D-F540-A532-706329EA0FFE}"/>
              </a:ext>
            </a:extLst>
          </p:cNvPr>
          <p:cNvSpPr txBox="1"/>
          <p:nvPr/>
        </p:nvSpPr>
        <p:spPr>
          <a:xfrm>
            <a:off x="1127478" y="3787290"/>
            <a:ext cx="1316138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 each model: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CB252A-4123-0845-82C7-FC85C0100C9F}"/>
              </a:ext>
            </a:extLst>
          </p:cNvPr>
          <p:cNvSpPr/>
          <p:nvPr/>
        </p:nvSpPr>
        <p:spPr>
          <a:xfrm>
            <a:off x="5917157" y="3826841"/>
            <a:ext cx="1618595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 Validation scores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E50A37-72F7-3049-8D66-5B2AEB66DF4E}"/>
              </a:ext>
            </a:extLst>
          </p:cNvPr>
          <p:cNvSpPr txBox="1"/>
          <p:nvPr/>
        </p:nvSpPr>
        <p:spPr>
          <a:xfrm>
            <a:off x="271060" y="1351993"/>
            <a:ext cx="6384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Models: Basic, Regularized, Polynomial with and without Feature Engineering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068604-0A89-A040-87EC-E675585C1B6B}"/>
              </a:ext>
            </a:extLst>
          </p:cNvPr>
          <p:cNvSpPr txBox="1"/>
          <p:nvPr/>
        </p:nvSpPr>
        <p:spPr>
          <a:xfrm>
            <a:off x="11074340" y="4028333"/>
            <a:ext cx="805029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Profit!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19AD57-F4CA-3949-A5C1-2836AB4D4D77}"/>
              </a:ext>
            </a:extLst>
          </p:cNvPr>
          <p:cNvCxnSpPr>
            <a:stCxn id="42" idx="3"/>
          </p:cNvCxnSpPr>
          <p:nvPr/>
        </p:nvCxnSpPr>
        <p:spPr>
          <a:xfrm>
            <a:off x="10761293" y="4212999"/>
            <a:ext cx="313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03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83AA7-4479-694D-AFF5-855B6120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AFD4B-1529-474E-8998-D2641EAD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rgbClr val="EBEBEB"/>
              </a:solidFill>
            </a:endParaRPr>
          </a:p>
          <a:p>
            <a:r>
              <a:rPr lang="en-US" dirty="0">
                <a:solidFill>
                  <a:srgbClr val="EBEBEB"/>
                </a:solidFill>
              </a:rPr>
              <a:t>Attempt to linearize features or normalize distribution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Log bitcoin prices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Box-cox of tweets, transactions number, number of wallets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Removed commits as feature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Log of global interest, transaction fees, Nvidia Stock Prices</a:t>
            </a:r>
          </a:p>
          <a:p>
            <a:pPr marL="457200" lvl="1" indent="0">
              <a:buNone/>
            </a:pPr>
            <a:endParaRPr lang="en-US" dirty="0">
              <a:solidFill>
                <a:srgbClr val="EBEBEB"/>
              </a:solidFill>
            </a:endParaRPr>
          </a:p>
          <a:p>
            <a:pPr lvl="1"/>
            <a:endParaRPr lang="en-US" dirty="0">
              <a:solidFill>
                <a:srgbClr val="EBEBEB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EBEBEB"/>
              </a:solidFill>
            </a:endParaRPr>
          </a:p>
          <a:p>
            <a:pPr lvl="1"/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3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AA5B648B-D549-A644-855E-0F8960C89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1935" y="920009"/>
            <a:ext cx="4676649" cy="29229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64CAE6E-69DF-0740-B40D-1506BE0F2C0E}"/>
              </a:ext>
            </a:extLst>
          </p:cNvPr>
          <p:cNvSpPr txBox="1"/>
          <p:nvPr/>
        </p:nvSpPr>
        <p:spPr>
          <a:xfrm>
            <a:off x="5589710" y="661903"/>
            <a:ext cx="39196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BTC Prices do not appear normal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7AC92A60-8DE7-3241-9AF2-59671CCFFA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5723" y="4100482"/>
            <a:ext cx="4549822" cy="284363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FBAD684-319E-B445-9003-BACE70D6D713}"/>
              </a:ext>
            </a:extLst>
          </p:cNvPr>
          <p:cNvSpPr txBox="1"/>
          <p:nvPr/>
        </p:nvSpPr>
        <p:spPr>
          <a:xfrm>
            <a:off x="5375291" y="51423"/>
            <a:ext cx="28488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Transformation Example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33A4A6-0B53-2C49-91CA-DBDA0426D62C}"/>
              </a:ext>
            </a:extLst>
          </p:cNvPr>
          <p:cNvSpPr txBox="1"/>
          <p:nvPr/>
        </p:nvSpPr>
        <p:spPr>
          <a:xfrm>
            <a:off x="5721679" y="3731150"/>
            <a:ext cx="35878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Log Transformed gets us closer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6DAC8CBB-28A0-A340-8C29-313174A7B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5025" y="4067502"/>
            <a:ext cx="4522235" cy="282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08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367F4-0A82-5A4C-B6FB-5E901A08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42" y="72095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rgbClr val="EBEBEB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39598-3063-0949-98E8-05C2728F1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583" y="1652025"/>
            <a:ext cx="3863727" cy="259269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Best model was polynomial</a:t>
            </a:r>
          </a:p>
          <a:p>
            <a:r>
              <a:rPr lang="en-US" b="1" dirty="0">
                <a:solidFill>
                  <a:srgbClr val="FFFFFF"/>
                </a:solidFill>
              </a:rPr>
              <a:t>Regularization made little difference</a:t>
            </a:r>
          </a:p>
          <a:p>
            <a:r>
              <a:rPr lang="en-US" b="1" dirty="0">
                <a:solidFill>
                  <a:srgbClr val="FFFFFF"/>
                </a:solidFill>
              </a:rPr>
              <a:t>Plot looks decent, but..</a:t>
            </a:r>
          </a:p>
          <a:p>
            <a:r>
              <a:rPr lang="en-US" b="1" dirty="0">
                <a:solidFill>
                  <a:srgbClr val="FFFFFF"/>
                </a:solidFill>
              </a:rPr>
              <a:t>Can we predict price on given day?</a:t>
            </a:r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C439BD7-46CC-E642-BAFE-BA7263E06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5974" y="1447799"/>
            <a:ext cx="6400801" cy="4572001"/>
          </a:xfrm>
          <a:prstGeom prst="rect">
            <a:avLst/>
          </a:prstGeom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281E5F-15F8-B547-A053-CC850A0D3F21}"/>
              </a:ext>
            </a:extLst>
          </p:cNvPr>
          <p:cNvSpPr/>
          <p:nvPr/>
        </p:nvSpPr>
        <p:spPr>
          <a:xfrm>
            <a:off x="5442246" y="972234"/>
            <a:ext cx="3084499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Cross Validated R</a:t>
            </a:r>
            <a:r>
              <a:rPr lang="en-US" baseline="30000" dirty="0"/>
              <a:t>2</a:t>
            </a:r>
            <a:r>
              <a:rPr lang="en-US" dirty="0"/>
              <a:t> = 0.916</a:t>
            </a:r>
            <a:br>
              <a:rPr lang="en-US" dirty="0"/>
            </a:br>
            <a:r>
              <a:rPr lang="en-US" dirty="0"/>
              <a:t>Test R</a:t>
            </a:r>
            <a:r>
              <a:rPr lang="en-US" baseline="30000" dirty="0"/>
              <a:t>2</a:t>
            </a:r>
            <a:r>
              <a:rPr lang="en-US" dirty="0"/>
              <a:t> = 0.914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FE71435-0604-3B40-9E38-53DE64E76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04874"/>
              </p:ext>
            </p:extLst>
          </p:nvPr>
        </p:nvGraphicFramePr>
        <p:xfrm>
          <a:off x="150800" y="4535421"/>
          <a:ext cx="4238589" cy="19986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sx="105000" sy="105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79796">
                  <a:extLst>
                    <a:ext uri="{9D8B030D-6E8A-4147-A177-3AD203B41FA5}">
                      <a16:colId xmlns:a16="http://schemas.microsoft.com/office/drawing/2014/main" val="1026304717"/>
                    </a:ext>
                  </a:extLst>
                </a:gridCol>
                <a:gridCol w="1278490">
                  <a:extLst>
                    <a:ext uri="{9D8B030D-6E8A-4147-A177-3AD203B41FA5}">
                      <a16:colId xmlns:a16="http://schemas.microsoft.com/office/drawing/2014/main" val="2906301995"/>
                    </a:ext>
                  </a:extLst>
                </a:gridCol>
                <a:gridCol w="1680303">
                  <a:extLst>
                    <a:ext uri="{9D8B030D-6E8A-4147-A177-3AD203B41FA5}">
                      <a16:colId xmlns:a16="http://schemas.microsoft.com/office/drawing/2014/main" val="1323481656"/>
                    </a:ext>
                  </a:extLst>
                </a:gridCol>
              </a:tblGrid>
              <a:tr h="600889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  <a:p>
                      <a:r>
                        <a:rPr lang="en-US" dirty="0"/>
                        <a:t>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15099"/>
                  </a:ext>
                </a:extLst>
              </a:tr>
              <a:tr h="35273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204064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67020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78870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71134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D304F23-0A19-7844-B936-C3A1A73BC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766217"/>
              </p:ext>
            </p:extLst>
          </p:nvPr>
        </p:nvGraphicFramePr>
        <p:xfrm>
          <a:off x="150800" y="4519495"/>
          <a:ext cx="4238589" cy="19986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sx="105000" sy="105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79796">
                  <a:extLst>
                    <a:ext uri="{9D8B030D-6E8A-4147-A177-3AD203B41FA5}">
                      <a16:colId xmlns:a16="http://schemas.microsoft.com/office/drawing/2014/main" val="1026304717"/>
                    </a:ext>
                  </a:extLst>
                </a:gridCol>
                <a:gridCol w="1278490">
                  <a:extLst>
                    <a:ext uri="{9D8B030D-6E8A-4147-A177-3AD203B41FA5}">
                      <a16:colId xmlns:a16="http://schemas.microsoft.com/office/drawing/2014/main" val="2906301995"/>
                    </a:ext>
                  </a:extLst>
                </a:gridCol>
                <a:gridCol w="1680303">
                  <a:extLst>
                    <a:ext uri="{9D8B030D-6E8A-4147-A177-3AD203B41FA5}">
                      <a16:colId xmlns:a16="http://schemas.microsoft.com/office/drawing/2014/main" val="1323481656"/>
                    </a:ext>
                  </a:extLst>
                </a:gridCol>
              </a:tblGrid>
              <a:tr h="600889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  <a:p>
                      <a:r>
                        <a:rPr lang="en-US" dirty="0"/>
                        <a:t>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15099"/>
                  </a:ext>
                </a:extLst>
              </a:tr>
              <a:tr h="352730">
                <a:tc>
                  <a:txBody>
                    <a:bodyPr/>
                    <a:lstStyle/>
                    <a:p>
                      <a:r>
                        <a:rPr lang="en-US" sz="1600" dirty="0"/>
                        <a:t>2017-07-17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2954.04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2177.78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204064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67020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78870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71134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554014D-1521-6242-9365-6333C6589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805279"/>
              </p:ext>
            </p:extLst>
          </p:nvPr>
        </p:nvGraphicFramePr>
        <p:xfrm>
          <a:off x="150799" y="4544645"/>
          <a:ext cx="4238589" cy="19986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sx="105000" sy="105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79796">
                  <a:extLst>
                    <a:ext uri="{9D8B030D-6E8A-4147-A177-3AD203B41FA5}">
                      <a16:colId xmlns:a16="http://schemas.microsoft.com/office/drawing/2014/main" val="1026304717"/>
                    </a:ext>
                  </a:extLst>
                </a:gridCol>
                <a:gridCol w="1278490">
                  <a:extLst>
                    <a:ext uri="{9D8B030D-6E8A-4147-A177-3AD203B41FA5}">
                      <a16:colId xmlns:a16="http://schemas.microsoft.com/office/drawing/2014/main" val="2906301995"/>
                    </a:ext>
                  </a:extLst>
                </a:gridCol>
                <a:gridCol w="1680303">
                  <a:extLst>
                    <a:ext uri="{9D8B030D-6E8A-4147-A177-3AD203B41FA5}">
                      <a16:colId xmlns:a16="http://schemas.microsoft.com/office/drawing/2014/main" val="1323481656"/>
                    </a:ext>
                  </a:extLst>
                </a:gridCol>
              </a:tblGrid>
              <a:tr h="600889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  <a:p>
                      <a:r>
                        <a:rPr lang="en-US" dirty="0"/>
                        <a:t>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15099"/>
                  </a:ext>
                </a:extLst>
              </a:tr>
              <a:tr h="352730">
                <a:tc>
                  <a:txBody>
                    <a:bodyPr/>
                    <a:lstStyle/>
                    <a:p>
                      <a:r>
                        <a:rPr lang="en-US" sz="1600" dirty="0"/>
                        <a:t>2017-07-17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2954.04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2177.78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204064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r>
                        <a:rPr lang="en-US" sz="1600" dirty="0"/>
                        <a:t>2017-12-20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19945.23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20014.32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67020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78870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7113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8AC52B6-B054-5F41-A896-98B97A462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92819"/>
              </p:ext>
            </p:extLst>
          </p:nvPr>
        </p:nvGraphicFramePr>
        <p:xfrm>
          <a:off x="150798" y="4510176"/>
          <a:ext cx="4238589" cy="19986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sx="105000" sy="105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79796">
                  <a:extLst>
                    <a:ext uri="{9D8B030D-6E8A-4147-A177-3AD203B41FA5}">
                      <a16:colId xmlns:a16="http://schemas.microsoft.com/office/drawing/2014/main" val="1026304717"/>
                    </a:ext>
                  </a:extLst>
                </a:gridCol>
                <a:gridCol w="1278490">
                  <a:extLst>
                    <a:ext uri="{9D8B030D-6E8A-4147-A177-3AD203B41FA5}">
                      <a16:colId xmlns:a16="http://schemas.microsoft.com/office/drawing/2014/main" val="2906301995"/>
                    </a:ext>
                  </a:extLst>
                </a:gridCol>
                <a:gridCol w="1680303">
                  <a:extLst>
                    <a:ext uri="{9D8B030D-6E8A-4147-A177-3AD203B41FA5}">
                      <a16:colId xmlns:a16="http://schemas.microsoft.com/office/drawing/2014/main" val="1323481656"/>
                    </a:ext>
                  </a:extLst>
                </a:gridCol>
              </a:tblGrid>
              <a:tr h="600889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  <a:p>
                      <a:r>
                        <a:rPr lang="en-US" dirty="0"/>
                        <a:t>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15099"/>
                  </a:ext>
                </a:extLst>
              </a:tr>
              <a:tr h="352730">
                <a:tc>
                  <a:txBody>
                    <a:bodyPr/>
                    <a:lstStyle/>
                    <a:p>
                      <a:r>
                        <a:rPr lang="en-US" sz="1600" dirty="0"/>
                        <a:t>2017-07-17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2954.04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2177.78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204064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r>
                        <a:rPr lang="en-US" sz="1600" dirty="0"/>
                        <a:t>2017-12-20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19945.23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20014.32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67020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r>
                        <a:rPr lang="en-US" sz="1600" dirty="0"/>
                        <a:t>2018-02-02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11232.15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10302.49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78870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71134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AF4B135-CC8D-5644-874D-8490D1362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797174"/>
              </p:ext>
            </p:extLst>
          </p:nvPr>
        </p:nvGraphicFramePr>
        <p:xfrm>
          <a:off x="150796" y="4489359"/>
          <a:ext cx="4238589" cy="19986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sx="105000" sy="105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79796">
                  <a:extLst>
                    <a:ext uri="{9D8B030D-6E8A-4147-A177-3AD203B41FA5}">
                      <a16:colId xmlns:a16="http://schemas.microsoft.com/office/drawing/2014/main" val="1026304717"/>
                    </a:ext>
                  </a:extLst>
                </a:gridCol>
                <a:gridCol w="1278490">
                  <a:extLst>
                    <a:ext uri="{9D8B030D-6E8A-4147-A177-3AD203B41FA5}">
                      <a16:colId xmlns:a16="http://schemas.microsoft.com/office/drawing/2014/main" val="2906301995"/>
                    </a:ext>
                  </a:extLst>
                </a:gridCol>
                <a:gridCol w="1680303">
                  <a:extLst>
                    <a:ext uri="{9D8B030D-6E8A-4147-A177-3AD203B41FA5}">
                      <a16:colId xmlns:a16="http://schemas.microsoft.com/office/drawing/2014/main" val="1323481656"/>
                    </a:ext>
                  </a:extLst>
                </a:gridCol>
              </a:tblGrid>
              <a:tr h="600889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  <a:p>
                      <a:r>
                        <a:rPr lang="en-US" dirty="0"/>
                        <a:t>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15099"/>
                  </a:ext>
                </a:extLst>
              </a:tr>
              <a:tr h="352730">
                <a:tc>
                  <a:txBody>
                    <a:bodyPr/>
                    <a:lstStyle/>
                    <a:p>
                      <a:r>
                        <a:rPr lang="en-US" sz="1600" dirty="0"/>
                        <a:t>2017-07-17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2954.04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2177.78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204064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r>
                        <a:rPr lang="en-US" sz="1600" dirty="0"/>
                        <a:t>2017-12-20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19945.23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20014.32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67020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r>
                        <a:rPr lang="en-US" sz="1600" dirty="0"/>
                        <a:t>2018-02-02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11232.15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10302.49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78870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r>
                        <a:rPr lang="en-US" sz="1600" dirty="0"/>
                        <a:t>2018-06-02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9505.70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8493.15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71134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2074574F-0C8A-3742-93CD-E5DE20924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958" y="4779788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43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3797-9D95-B04A-A6CE-46D9F64F9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Additional Models </a:t>
            </a:r>
          </a:p>
        </p:txBody>
      </p:sp>
      <p:sp>
        <p:nvSpPr>
          <p:cNvPr id="31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CED8A8E7-35BC-4471-B4CF-ACFC3E7F0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1EB0BF28-EC06-4525-BF31-73A9489AD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D4C543B-67FB-F74A-8DB7-4D040C6ED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3359" y="92253"/>
            <a:ext cx="4930785" cy="3521989"/>
          </a:xfrm>
          <a:prstGeom prst="rect">
            <a:avLst/>
          </a:prstGeom>
          <a:effectLst/>
        </p:spPr>
      </p:pic>
      <p:sp>
        <p:nvSpPr>
          <p:cNvPr id="34" name="Rectangle 28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33D10-69DB-E840-90C9-7747E82BE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b="1" dirty="0"/>
              <a:t>Non linear regression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Decision Tree</a:t>
            </a:r>
          </a:p>
          <a:p>
            <a:r>
              <a:rPr lang="en-US" b="1" dirty="0"/>
              <a:t>How does the prediction look now? Try Random Forest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9F89BE-7BB0-DC44-8462-D698D4373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49452" y="3496122"/>
            <a:ext cx="4706628" cy="3361878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6123C66-9D01-E342-9D87-0292C2A0552E}"/>
              </a:ext>
            </a:extLst>
          </p:cNvPr>
          <p:cNvSpPr/>
          <p:nvPr/>
        </p:nvSpPr>
        <p:spPr>
          <a:xfrm>
            <a:off x="6616388" y="4056956"/>
            <a:ext cx="1734770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CV R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= 0.940</a:t>
            </a:r>
          </a:p>
          <a:p>
            <a:r>
              <a:rPr lang="en-US" dirty="0">
                <a:solidFill>
                  <a:schemeClr val="bg1"/>
                </a:solidFill>
              </a:rPr>
              <a:t>Test R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= 0.956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3194C3-3FFB-9F49-8C8C-4733BCCBC7F2}"/>
              </a:ext>
            </a:extLst>
          </p:cNvPr>
          <p:cNvSpPr/>
          <p:nvPr/>
        </p:nvSpPr>
        <p:spPr>
          <a:xfrm>
            <a:off x="6457086" y="653087"/>
            <a:ext cx="1734770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CV R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= 0.958</a:t>
            </a:r>
          </a:p>
          <a:p>
            <a:r>
              <a:rPr lang="en-US" dirty="0">
                <a:solidFill>
                  <a:schemeClr val="bg1"/>
                </a:solidFill>
              </a:rPr>
              <a:t>Test R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= 0.951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E676728C-76D8-974D-9501-9A71ABC90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452816"/>
              </p:ext>
            </p:extLst>
          </p:nvPr>
        </p:nvGraphicFramePr>
        <p:xfrm>
          <a:off x="698170" y="4169482"/>
          <a:ext cx="4238589" cy="19986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sx="105000" sy="105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79796">
                  <a:extLst>
                    <a:ext uri="{9D8B030D-6E8A-4147-A177-3AD203B41FA5}">
                      <a16:colId xmlns:a16="http://schemas.microsoft.com/office/drawing/2014/main" val="1026304717"/>
                    </a:ext>
                  </a:extLst>
                </a:gridCol>
                <a:gridCol w="1278490">
                  <a:extLst>
                    <a:ext uri="{9D8B030D-6E8A-4147-A177-3AD203B41FA5}">
                      <a16:colId xmlns:a16="http://schemas.microsoft.com/office/drawing/2014/main" val="2906301995"/>
                    </a:ext>
                  </a:extLst>
                </a:gridCol>
                <a:gridCol w="1680303">
                  <a:extLst>
                    <a:ext uri="{9D8B030D-6E8A-4147-A177-3AD203B41FA5}">
                      <a16:colId xmlns:a16="http://schemas.microsoft.com/office/drawing/2014/main" val="1323481656"/>
                    </a:ext>
                  </a:extLst>
                </a:gridCol>
              </a:tblGrid>
              <a:tr h="600889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  <a:p>
                      <a:r>
                        <a:rPr lang="en-US" dirty="0"/>
                        <a:t>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15099"/>
                  </a:ext>
                </a:extLst>
              </a:tr>
              <a:tr h="35273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204064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67020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78870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7113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E3CA430F-A76F-434F-ACFC-83595D577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748013"/>
              </p:ext>
            </p:extLst>
          </p:nvPr>
        </p:nvGraphicFramePr>
        <p:xfrm>
          <a:off x="698169" y="4150658"/>
          <a:ext cx="4238589" cy="19986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sx="105000" sy="105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79796">
                  <a:extLst>
                    <a:ext uri="{9D8B030D-6E8A-4147-A177-3AD203B41FA5}">
                      <a16:colId xmlns:a16="http://schemas.microsoft.com/office/drawing/2014/main" val="1026304717"/>
                    </a:ext>
                  </a:extLst>
                </a:gridCol>
                <a:gridCol w="1278490">
                  <a:extLst>
                    <a:ext uri="{9D8B030D-6E8A-4147-A177-3AD203B41FA5}">
                      <a16:colId xmlns:a16="http://schemas.microsoft.com/office/drawing/2014/main" val="2906301995"/>
                    </a:ext>
                  </a:extLst>
                </a:gridCol>
                <a:gridCol w="1680303">
                  <a:extLst>
                    <a:ext uri="{9D8B030D-6E8A-4147-A177-3AD203B41FA5}">
                      <a16:colId xmlns:a16="http://schemas.microsoft.com/office/drawing/2014/main" val="1323481656"/>
                    </a:ext>
                  </a:extLst>
                </a:gridCol>
              </a:tblGrid>
              <a:tr h="600889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  <a:p>
                      <a:r>
                        <a:rPr lang="en-US" dirty="0"/>
                        <a:t>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15099"/>
                  </a:ext>
                </a:extLst>
              </a:tr>
              <a:tr h="352730">
                <a:tc>
                  <a:txBody>
                    <a:bodyPr/>
                    <a:lstStyle/>
                    <a:p>
                      <a:r>
                        <a:rPr lang="en-US" sz="1600" dirty="0"/>
                        <a:t>2017-07-17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2763.50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2177.78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204064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67020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78870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7113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796A48F9-8992-7344-A8A6-6054417D9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729604"/>
              </p:ext>
            </p:extLst>
          </p:nvPr>
        </p:nvGraphicFramePr>
        <p:xfrm>
          <a:off x="707900" y="4158269"/>
          <a:ext cx="4238589" cy="19986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sx="105000" sy="105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79796">
                  <a:extLst>
                    <a:ext uri="{9D8B030D-6E8A-4147-A177-3AD203B41FA5}">
                      <a16:colId xmlns:a16="http://schemas.microsoft.com/office/drawing/2014/main" val="1026304717"/>
                    </a:ext>
                  </a:extLst>
                </a:gridCol>
                <a:gridCol w="1278490">
                  <a:extLst>
                    <a:ext uri="{9D8B030D-6E8A-4147-A177-3AD203B41FA5}">
                      <a16:colId xmlns:a16="http://schemas.microsoft.com/office/drawing/2014/main" val="2906301995"/>
                    </a:ext>
                  </a:extLst>
                </a:gridCol>
                <a:gridCol w="1680303">
                  <a:extLst>
                    <a:ext uri="{9D8B030D-6E8A-4147-A177-3AD203B41FA5}">
                      <a16:colId xmlns:a16="http://schemas.microsoft.com/office/drawing/2014/main" val="1323481656"/>
                    </a:ext>
                  </a:extLst>
                </a:gridCol>
              </a:tblGrid>
              <a:tr h="600889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  <a:p>
                      <a:r>
                        <a:rPr lang="en-US" dirty="0"/>
                        <a:t>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15099"/>
                  </a:ext>
                </a:extLst>
              </a:tr>
              <a:tr h="352730">
                <a:tc>
                  <a:txBody>
                    <a:bodyPr/>
                    <a:lstStyle/>
                    <a:p>
                      <a:r>
                        <a:rPr lang="en-US" sz="1600" dirty="0"/>
                        <a:t>2017-07-17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2763.50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2177.78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204064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r>
                        <a:rPr lang="en-US" sz="1600" dirty="0"/>
                        <a:t>2017-12-20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19645.11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20014.32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67020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78870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71134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AEB53560-317A-A745-865A-167561692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210157"/>
              </p:ext>
            </p:extLst>
          </p:nvPr>
        </p:nvGraphicFramePr>
        <p:xfrm>
          <a:off x="707899" y="4155999"/>
          <a:ext cx="4238589" cy="19986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sx="105000" sy="105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79796">
                  <a:extLst>
                    <a:ext uri="{9D8B030D-6E8A-4147-A177-3AD203B41FA5}">
                      <a16:colId xmlns:a16="http://schemas.microsoft.com/office/drawing/2014/main" val="1026304717"/>
                    </a:ext>
                  </a:extLst>
                </a:gridCol>
                <a:gridCol w="1278490">
                  <a:extLst>
                    <a:ext uri="{9D8B030D-6E8A-4147-A177-3AD203B41FA5}">
                      <a16:colId xmlns:a16="http://schemas.microsoft.com/office/drawing/2014/main" val="2906301995"/>
                    </a:ext>
                  </a:extLst>
                </a:gridCol>
                <a:gridCol w="1680303">
                  <a:extLst>
                    <a:ext uri="{9D8B030D-6E8A-4147-A177-3AD203B41FA5}">
                      <a16:colId xmlns:a16="http://schemas.microsoft.com/office/drawing/2014/main" val="1323481656"/>
                    </a:ext>
                  </a:extLst>
                </a:gridCol>
              </a:tblGrid>
              <a:tr h="600889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  <a:p>
                      <a:r>
                        <a:rPr lang="en-US" dirty="0"/>
                        <a:t>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15099"/>
                  </a:ext>
                </a:extLst>
              </a:tr>
              <a:tr h="352730">
                <a:tc>
                  <a:txBody>
                    <a:bodyPr/>
                    <a:lstStyle/>
                    <a:p>
                      <a:r>
                        <a:rPr lang="en-US" sz="1600" dirty="0"/>
                        <a:t>2017-07-17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2763.50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2177.78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204064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r>
                        <a:rPr lang="en-US" sz="1600" dirty="0"/>
                        <a:t>2017-12-20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19645.11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20014.32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67020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r>
                        <a:rPr lang="en-US" sz="1600" dirty="0"/>
                        <a:t>2018-02-02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12302.18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10302.49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78870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71134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B4E58BF-E698-6A43-8D23-C0619FEE8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779494"/>
              </p:ext>
            </p:extLst>
          </p:nvPr>
        </p:nvGraphicFramePr>
        <p:xfrm>
          <a:off x="707899" y="4139445"/>
          <a:ext cx="4238589" cy="19986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sx="105000" sy="105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79796">
                  <a:extLst>
                    <a:ext uri="{9D8B030D-6E8A-4147-A177-3AD203B41FA5}">
                      <a16:colId xmlns:a16="http://schemas.microsoft.com/office/drawing/2014/main" val="1026304717"/>
                    </a:ext>
                  </a:extLst>
                </a:gridCol>
                <a:gridCol w="1278490">
                  <a:extLst>
                    <a:ext uri="{9D8B030D-6E8A-4147-A177-3AD203B41FA5}">
                      <a16:colId xmlns:a16="http://schemas.microsoft.com/office/drawing/2014/main" val="2906301995"/>
                    </a:ext>
                  </a:extLst>
                </a:gridCol>
                <a:gridCol w="1680303">
                  <a:extLst>
                    <a:ext uri="{9D8B030D-6E8A-4147-A177-3AD203B41FA5}">
                      <a16:colId xmlns:a16="http://schemas.microsoft.com/office/drawing/2014/main" val="1323481656"/>
                    </a:ext>
                  </a:extLst>
                </a:gridCol>
              </a:tblGrid>
              <a:tr h="600889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  <a:p>
                      <a:r>
                        <a:rPr lang="en-US" dirty="0"/>
                        <a:t>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15099"/>
                  </a:ext>
                </a:extLst>
              </a:tr>
              <a:tr h="352730">
                <a:tc>
                  <a:txBody>
                    <a:bodyPr/>
                    <a:lstStyle/>
                    <a:p>
                      <a:r>
                        <a:rPr lang="en-US" sz="1600" dirty="0"/>
                        <a:t>2017-07-17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2763.50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2177.78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204064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r>
                        <a:rPr lang="en-US" sz="1600" dirty="0"/>
                        <a:t>2017-12-20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19645.11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20014.32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67020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r>
                        <a:rPr lang="en-US" sz="1600" dirty="0"/>
                        <a:t>2018-02-02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12302.18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10302.49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78870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r>
                        <a:rPr lang="en-US" sz="1600" dirty="0"/>
                        <a:t>2018-06-02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7981.0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8493.15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71134"/>
                  </a:ext>
                </a:extLst>
              </a:tr>
            </a:tbl>
          </a:graphicData>
        </a:graphic>
      </p:graphicFrame>
      <p:pic>
        <p:nvPicPr>
          <p:cNvPr id="42" name="Picture 41">
            <a:extLst>
              <a:ext uri="{FF2B5EF4-FFF2-40B4-BE49-F238E27FC236}">
                <a16:creationId xmlns:a16="http://schemas.microsoft.com/office/drawing/2014/main" id="{2A522252-C553-704B-9042-2B885B798A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8465" y="4511254"/>
            <a:ext cx="3717508" cy="260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3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E524-98E3-274B-A5FB-E1C45F6B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0BD3F-C391-D541-BD87-423310148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scores is high, price volatility still makes these predictions a risky trade strategy</a:t>
            </a:r>
          </a:p>
          <a:p>
            <a:r>
              <a:rPr lang="en-US" dirty="0"/>
              <a:t>Current model has causality issues</a:t>
            </a:r>
          </a:p>
          <a:p>
            <a:r>
              <a:rPr lang="en-US" dirty="0"/>
              <a:t>No moon </a:t>
            </a:r>
            <a:r>
              <a:rPr lang="en-US" dirty="0" err="1"/>
              <a:t>lambos</a:t>
            </a:r>
            <a:r>
              <a:rPr lang="en-US" dirty="0"/>
              <a:t> yet, get a job as a data scientist in meantime</a:t>
            </a:r>
          </a:p>
        </p:txBody>
      </p:sp>
    </p:spTree>
    <p:extLst>
      <p:ext uri="{BB962C8B-B14F-4D97-AF65-F5344CB8AC3E}">
        <p14:creationId xmlns:p14="http://schemas.microsoft.com/office/powerpoint/2010/main" val="38415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694A-95AF-904F-94D5-794FA01E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Future 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B40AA-D60B-FC47-92C9-6F6994714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82262"/>
            <a:ext cx="10442303" cy="2690649"/>
          </a:xfrm>
          <a:solidFill>
            <a:schemeClr val="tx1">
              <a:lumMod val="65000"/>
              <a:alpha val="82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Time series is it’s own beast as it exhibits autocorrelation</a:t>
            </a:r>
          </a:p>
          <a:p>
            <a:r>
              <a:rPr lang="en-US" dirty="0"/>
              <a:t>Non randomized data for test/train data</a:t>
            </a:r>
          </a:p>
          <a:p>
            <a:r>
              <a:rPr lang="en-US" dirty="0"/>
              <a:t>Include other features (i.e. economic sentiment)</a:t>
            </a:r>
          </a:p>
          <a:p>
            <a:r>
              <a:rPr lang="en-US" dirty="0"/>
              <a:t>Prediction with time offset in features (previous day, hour, etc..)</a:t>
            </a:r>
          </a:p>
          <a:p>
            <a:r>
              <a:rPr lang="en-US" dirty="0"/>
              <a:t>Get off couch and learn technical analysis</a:t>
            </a:r>
          </a:p>
        </p:txBody>
      </p:sp>
    </p:spTree>
    <p:extLst>
      <p:ext uri="{BB962C8B-B14F-4D97-AF65-F5344CB8AC3E}">
        <p14:creationId xmlns:p14="http://schemas.microsoft.com/office/powerpoint/2010/main" val="415850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</TotalTime>
  <Words>474</Words>
  <Application>Microsoft Macintosh PowerPoint</Application>
  <PresentationFormat>Widescreen</PresentationFormat>
  <Paragraphs>182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The Road to Riches: Predicting the Price of BTC using Linear Regression</vt:lpstr>
      <vt:lpstr>Road to Riches </vt:lpstr>
      <vt:lpstr>Plan of attack</vt:lpstr>
      <vt:lpstr>Linear Regression Approach</vt:lpstr>
      <vt:lpstr>Feature Engineering</vt:lpstr>
      <vt:lpstr>Results</vt:lpstr>
      <vt:lpstr>Additional Models </vt:lpstr>
      <vt:lpstr>Conclusion</vt:lpstr>
      <vt:lpstr>Future Plans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 to Riches: Predicting the Price of BTC using Linear Regression</dc:title>
  <dc:creator>martha cassetti</dc:creator>
  <cp:lastModifiedBy>martha cassetti</cp:lastModifiedBy>
  <cp:revision>50</cp:revision>
  <dcterms:created xsi:type="dcterms:W3CDTF">2018-07-19T20:32:34Z</dcterms:created>
  <dcterms:modified xsi:type="dcterms:W3CDTF">2018-07-20T19:06:30Z</dcterms:modified>
</cp:coreProperties>
</file>