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4" r:id="rId2"/>
    <p:sldId id="259" r:id="rId3"/>
    <p:sldId id="257" r:id="rId4"/>
    <p:sldId id="260" r:id="rId5"/>
    <p:sldId id="261" r:id="rId6"/>
    <p:sldId id="262" r:id="rId7"/>
    <p:sldId id="263" r:id="rId8"/>
    <p:sldId id="266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3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4"/>
    <p:restoredTop sz="78241"/>
  </p:normalViewPr>
  <p:slideViewPr>
    <p:cSldViewPr snapToGrid="0" snapToObjects="1">
      <p:cViewPr varScale="1">
        <p:scale>
          <a:sx n="89" d="100"/>
          <a:sy n="89" d="100"/>
        </p:scale>
        <p:origin x="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61B764-42D6-6A46-880F-0E7100D6E288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7D8D4-8618-5944-A99B-EEF68E7331C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1117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Manutenção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</a:t>
            </a:r>
            <a:r>
              <a:rPr lang="en-US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evolução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dos </a:t>
            </a:r>
            <a:r>
              <a:rPr lang="en-US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serviços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mais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estáveis</a:t>
            </a:r>
            <a:br>
              <a:rPr lang="en-US" dirty="0"/>
            </a:b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desenvolvedores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tratarão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códigos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executam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única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função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cada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serviço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individual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não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cresce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indefinidamente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o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crescimento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sistema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endParaRPr lang="en-US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Serviços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</a:t>
            </a:r>
            <a:r>
              <a:rPr lang="en-US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baixo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nível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acoplamento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</a:t>
            </a:r>
            <a:r>
              <a:rPr lang="en-US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interdependência</a:t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Dessa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forma, a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manutenção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um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serviço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não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interfere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diretamente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outras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funcionalidades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sistema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Escalabilidade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sistema</a:t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obtida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o deploy 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replicação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micro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serviços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através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infraestrutura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servidores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máquinas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virtuais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containers de forma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independente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torna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crescimento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a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possibilidade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adaptação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sistema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muito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flexível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Redução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custos</a:t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Como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cada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aplicação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só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utiliza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serviços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que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necessita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diretamente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associados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funcionalidade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carga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sistema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não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necessário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carregar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associados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funcionalidades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não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utilizadas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Flexibilidade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tecnologia</a:t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Não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necessário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amarrar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desenvolvedores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tecnologia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específica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há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baixo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acoplamento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entre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serviços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Dessa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forma,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utilizada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melhor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tecnologia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atender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cada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além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possibilidade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evoluir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sistema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continuamente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diminuindo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risco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obsolescência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tecnológica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Facilidade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colocar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alterações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produção</a:t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mudanças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sistema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feitas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através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das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alterações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evoluções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feitas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serviços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Assim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não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existe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um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sistema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precisa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reinicializado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continuar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funcionando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O time de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desenvolvimento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precisará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acompanhar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mudança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será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time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responsável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pelos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serviços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estão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alterados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C7D8D4-8618-5944-A99B-EEF68E7331C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5503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 assume micro service A requires micro service B then technically we could hard wire A to B. In this case A knows where to find B. This information would probably be stored somewhere in a configuration file for A.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location of B changes then we would have to update this configuration file so that A can find the new instance of micro service B. But this is not a very scalable solution and a maintenance nightmare in an application that consists of many micro services.</a:t>
            </a: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much better solution is to establish a registry where we collect the information about all services that run in our system. This registry is managed by some specialized service that offers the ability to register and de-register a service. If we have established such a registry service A can now ask the registry (service) about the availability and whereabouts of micro service B. With this information from the registry it can then call B. Thus we have introduced a level of indirection into our communication between micro services.</a:t>
            </a:r>
          </a:p>
          <a:p>
            <a:endParaRPr lang="en-US" dirty="0"/>
          </a:p>
          <a:p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Closed: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 Request do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aplicativo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encaminhado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a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operação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O proxy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mantém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contagem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número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falhas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recentes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 se a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chamada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a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operação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não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tiver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êxito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 proxy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incrementa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essa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contagem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Se o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número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falhas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recentes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exceder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um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limiar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especificado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dentro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um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determinado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período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tempo, o proxy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colocado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estado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Open. Neste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ponto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 proxy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inicia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um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temporizador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tempo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limite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quando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esse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temporizador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expirar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 proxy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colocado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estado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Half-Open.</a:t>
            </a:r>
          </a:p>
          <a:p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Open: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Request do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aplicativo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falha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imediatamente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exceção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retornada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o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aplicativo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Half-Open: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um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número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limitado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pedidos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aplicativo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passar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invocar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operação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esses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pedidos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forem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bem-sucedidos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presume-se que a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falha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anteriormente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causou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falha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foi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corrigida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o circuit breaker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muda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o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estado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Closed (o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contador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falhas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reiniciado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Se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algum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pedido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falhar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 circuit breaker assume que a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falha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ainda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está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que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volte para o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estado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aberto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reinicia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temporizador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tempo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limite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sistema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um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período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tempo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adicional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se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recuperar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falha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br>
              <a:rPr lang="en-US" dirty="0"/>
            </a:br>
            <a:br>
              <a:rPr lang="en-US" dirty="0"/>
            </a:b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C7D8D4-8618-5944-A99B-EEF68E7331C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529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C7D8D4-8618-5944-A99B-EEF68E7331C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4607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C7D8D4-8618-5944-A99B-EEF68E7331C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1639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C7D8D4-8618-5944-A99B-EEF68E7331C4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5141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C7D8D4-8618-5944-A99B-EEF68E7331C4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901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A834B-76A6-AC41-AA5E-F9DE05A753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8CFDD8-A54B-9947-99A0-DCD97D53F6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6504F-D614-6B46-8368-79769EA82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ADE7F-ADBA-544F-BF99-621F4308B79B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C8190-6012-524A-A973-303F829E5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03C6F-0869-8C48-A310-48ED0404A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E1BE-2246-224D-BD4B-3B07042868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7190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29189-3111-6C40-AA37-907A6ADB0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5EF3D9-6895-B14E-B4E6-DABF3406CA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6E4EF-9D03-F544-BCEF-5CC895A45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ADE7F-ADBA-544F-BF99-621F4308B79B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17BEF-8583-8B44-8E4F-1E463B23A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3CC78-45D5-3042-A820-67CE8BB4F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E1BE-2246-224D-BD4B-3B07042868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2164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343ECB-2192-7143-95CE-DAE7AF475F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451490-4E20-FA4F-A191-ED79CB981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9D0B2-602F-8745-B08A-79A8B8913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ADE7F-ADBA-544F-BF99-621F4308B79B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FBA4A-4D3A-8C4F-A631-12FAF92BB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4E9EA-FC68-C049-B586-36EB735A4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E1BE-2246-224D-BD4B-3B07042868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5748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CC8FC-B2BD-354A-96A3-19C45F2A3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03770-EEA2-FB45-A710-199E82C92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730EB-5DC5-744D-A9DD-4FFE29879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ADE7F-ADBA-544F-BF99-621F4308B79B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F7FC6-6630-E94A-AA1D-C6CD1DB90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095F6-8ACA-AE4D-B5FD-0008ED822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E1BE-2246-224D-BD4B-3B07042868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90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5A4B4-16F0-C642-998F-E3F7F1390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12DDF5-74A8-384A-885A-4110A6070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BC6BF-F65F-EF4C-AE15-00EE81CA8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ADE7F-ADBA-544F-BF99-621F4308B79B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0032C-BD22-5243-888D-20153478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EA213-E727-5841-9A44-A2CCDABC4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E1BE-2246-224D-BD4B-3B07042868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0213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7B63C-DED9-2644-8C81-7FD2A7B81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BBA19-A522-EE4B-BF6A-4BA9782F6F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38106-F1A1-244D-BF52-6A03E0567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C55D4-B882-CC40-B217-DC88F0DC1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ADE7F-ADBA-544F-BF99-621F4308B79B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10AE9-F4FD-3148-A7CF-D9B354C11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825B7-7870-1D46-BF10-B9409CE4E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E1BE-2246-224D-BD4B-3B07042868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8500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A92EE-7E07-4E4A-9BDF-3A4E0FBF5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022C1-1964-B241-9F0B-21359879A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F6BEAB-99D9-8848-A134-797D0680F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D4F721-A0D0-6141-A0F3-93FBFE1698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2CC292-A26C-FB4D-A12F-9A8B924004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4A2CA7-8FE4-2A46-B43E-563C1069E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ADE7F-ADBA-544F-BF99-621F4308B79B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2CF054-4375-CA42-9EB0-F243631E3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92D7D8-61A0-4A49-B693-CEF10B982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E1BE-2246-224D-BD4B-3B07042868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8524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8ABC-39D1-A641-9E90-4C9C61A10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31550B-3F10-3044-B499-00B73D6C1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ADE7F-ADBA-544F-BF99-621F4308B79B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C08C1C-01AC-B340-97A1-6D7148825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9AFBBE-B2D4-CF45-94B0-ED9BD5698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E1BE-2246-224D-BD4B-3B07042868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50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949F87-CF22-FE4B-8BD3-A81C864AE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ADE7F-ADBA-544F-BF99-621F4308B79B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A90231-85DE-434E-BE84-6282AC191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3DF512-12F2-E844-88E4-1135B0443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E1BE-2246-224D-BD4B-3B07042868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8739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6B718-E303-374C-828F-A656A6F9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1ED07-5255-5D42-9F80-81D66A4F2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3782D0-B8B5-B84B-9D74-7D5F758ACB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61A4CA-0B2C-5A43-B346-493AEBFE2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ADE7F-ADBA-544F-BF99-621F4308B79B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69A400-08C8-AA43-8E89-CC7C21BA3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1AE303-0555-CE4D-BF36-0B00DED0A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E1BE-2246-224D-BD4B-3B07042868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5380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6EFAE-56B9-E74F-9E0E-AD6293A64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469980-22C2-C646-8EEB-637124D7F3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9B9C3F-DF65-A24C-81E4-CC481EBCC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056CFE-104F-8D49-92AF-999B2339D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ADE7F-ADBA-544F-BF99-621F4308B79B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7EC21C-F1CE-3644-B758-8E1BC1CBC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40E08-59B3-4E42-8031-FE33C0B44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E1BE-2246-224D-BD4B-3B07042868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625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B151BD-2015-E440-A0E6-9C4B717E8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65578B-CA45-6B47-B90A-65F130D06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35F54-8A42-D248-BCD6-FDD18BE8CB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ADE7F-ADBA-544F-BF99-621F4308B79B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A3EC9-E006-9A49-BEE2-DC27EB088E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FD22D-743C-0646-8A87-FB90060283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5E1BE-2246-224D-BD4B-3B07042868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8893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735142-E1D2-A64B-B5F9-43B86B381FBE}"/>
              </a:ext>
            </a:extLst>
          </p:cNvPr>
          <p:cNvSpPr txBox="1"/>
          <p:nvPr/>
        </p:nvSpPr>
        <p:spPr>
          <a:xfrm>
            <a:off x="2418260" y="3378955"/>
            <a:ext cx="745345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600" dirty="0">
                <a:latin typeface="+mj-lt"/>
              </a:rPr>
              <a:t>ARQUITETURA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9AED0D-353A-444A-8CFA-622377900980}"/>
              </a:ext>
            </a:extLst>
          </p:cNvPr>
          <p:cNvSpPr txBox="1"/>
          <p:nvPr/>
        </p:nvSpPr>
        <p:spPr>
          <a:xfrm>
            <a:off x="4451847" y="4220937"/>
            <a:ext cx="745345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600" dirty="0">
                <a:solidFill>
                  <a:srgbClr val="FFC000">
                    <a:alpha val="30000"/>
                  </a:srgbClr>
                </a:solidFill>
                <a:latin typeface="+mj-lt"/>
              </a:rPr>
              <a:t>ARQUITETURA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C01A75-E1BE-A245-88C0-DC9D06F57947}"/>
              </a:ext>
            </a:extLst>
          </p:cNvPr>
          <p:cNvSpPr txBox="1"/>
          <p:nvPr/>
        </p:nvSpPr>
        <p:spPr>
          <a:xfrm>
            <a:off x="384673" y="2551261"/>
            <a:ext cx="745345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600" dirty="0">
                <a:solidFill>
                  <a:schemeClr val="bg1">
                    <a:lumMod val="75000"/>
                    <a:alpha val="30000"/>
                  </a:schemeClr>
                </a:solidFill>
                <a:latin typeface="+mj-lt"/>
              </a:rPr>
              <a:t>ARQUITETURA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DD65D0-4F4B-E14F-88B9-264BB39265D4}"/>
              </a:ext>
            </a:extLst>
          </p:cNvPr>
          <p:cNvSpPr txBox="1"/>
          <p:nvPr/>
        </p:nvSpPr>
        <p:spPr>
          <a:xfrm>
            <a:off x="2940180" y="401316"/>
            <a:ext cx="684988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600" b="1" dirty="0" err="1"/>
              <a:t>Adventure</a:t>
            </a:r>
            <a:r>
              <a:rPr lang="pt-BR" sz="8800" b="1" dirty="0" err="1">
                <a:solidFill>
                  <a:srgbClr val="FFC000"/>
                </a:solidFill>
              </a:rPr>
              <a:t>Works</a:t>
            </a:r>
            <a:endParaRPr lang="pt-BR" sz="6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892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A89824C-6AD8-0B42-AB17-31D0444AC84A}"/>
              </a:ext>
            </a:extLst>
          </p:cNvPr>
          <p:cNvSpPr txBox="1"/>
          <p:nvPr/>
        </p:nvSpPr>
        <p:spPr>
          <a:xfrm>
            <a:off x="997211" y="1816575"/>
            <a:ext cx="1026288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600" dirty="0"/>
              <a:t>Manutenção e evolução dos serviços mais estáveis;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600" dirty="0"/>
              <a:t>Serviços com baixo nível de acoplamento e interdependência;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600" dirty="0"/>
              <a:t>Escalabilidade do sistema;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600" dirty="0"/>
              <a:t>Redução de custos;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600" dirty="0"/>
              <a:t>Flexibilidade de tecnologia;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600" dirty="0"/>
              <a:t>Facilidade de colocar alterações em produção;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120771-40B0-904A-8155-3EEAC57F071B}"/>
              </a:ext>
            </a:extLst>
          </p:cNvPr>
          <p:cNvSpPr txBox="1"/>
          <p:nvPr/>
        </p:nvSpPr>
        <p:spPr>
          <a:xfrm>
            <a:off x="3823970" y="740779"/>
            <a:ext cx="44977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800" dirty="0"/>
              <a:t>MICRO SERVIÇOS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3A851E-1F76-6748-9484-BE1C8F2AE861}"/>
              </a:ext>
            </a:extLst>
          </p:cNvPr>
          <p:cNvSpPr txBox="1"/>
          <p:nvPr/>
        </p:nvSpPr>
        <p:spPr>
          <a:xfrm>
            <a:off x="8321741" y="740778"/>
            <a:ext cx="44977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800" dirty="0">
                <a:solidFill>
                  <a:srgbClr val="FFC000">
                    <a:alpha val="30000"/>
                  </a:srgbClr>
                </a:solidFill>
              </a:rPr>
              <a:t>MICRO SERVIÇOS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49E788-0966-5A4E-BC9A-F475C82C4DB6}"/>
              </a:ext>
            </a:extLst>
          </p:cNvPr>
          <p:cNvSpPr txBox="1"/>
          <p:nvPr/>
        </p:nvSpPr>
        <p:spPr>
          <a:xfrm>
            <a:off x="-673801" y="740777"/>
            <a:ext cx="44977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800" dirty="0">
                <a:solidFill>
                  <a:schemeClr val="bg1">
                    <a:lumMod val="65000"/>
                    <a:alpha val="30000"/>
                  </a:schemeClr>
                </a:solidFill>
              </a:rPr>
              <a:t>MICRO SERVIÇOS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6D6A26-C5E7-B344-8131-41AA0D8AC139}"/>
              </a:ext>
            </a:extLst>
          </p:cNvPr>
          <p:cNvCxnSpPr/>
          <p:nvPr/>
        </p:nvCxnSpPr>
        <p:spPr>
          <a:xfrm>
            <a:off x="-32658" y="1571774"/>
            <a:ext cx="123226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653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32F4F4-9D22-844D-A278-EC72B7CE2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626" y="23299"/>
            <a:ext cx="9928748" cy="681140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91DBB95-EE12-1941-8A7E-215A51746894}"/>
              </a:ext>
            </a:extLst>
          </p:cNvPr>
          <p:cNvSpPr/>
          <p:nvPr/>
        </p:nvSpPr>
        <p:spPr>
          <a:xfrm>
            <a:off x="5600700" y="6237514"/>
            <a:ext cx="5459674" cy="734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0187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E10DC7-E0C5-3640-87C2-1C753539B9AD}"/>
              </a:ext>
            </a:extLst>
          </p:cNvPr>
          <p:cNvSpPr/>
          <p:nvPr/>
        </p:nvSpPr>
        <p:spPr>
          <a:xfrm>
            <a:off x="4302919" y="-642937"/>
            <a:ext cx="3586162" cy="1990624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5AC69F-4754-5546-B871-6A592057AB98}"/>
              </a:ext>
            </a:extLst>
          </p:cNvPr>
          <p:cNvSpPr txBox="1"/>
          <p:nvPr/>
        </p:nvSpPr>
        <p:spPr>
          <a:xfrm>
            <a:off x="3617059" y="1128706"/>
            <a:ext cx="49116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800" dirty="0" err="1">
                <a:solidFill>
                  <a:srgbClr val="7030A0"/>
                </a:solidFill>
              </a:rPr>
              <a:t>Message-queueing</a:t>
            </a:r>
            <a:endParaRPr lang="pt-BR" sz="4800" dirty="0">
              <a:solidFill>
                <a:srgbClr val="7030A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89824C-6AD8-0B42-AB17-31D0444AC84A}"/>
              </a:ext>
            </a:extLst>
          </p:cNvPr>
          <p:cNvSpPr txBox="1"/>
          <p:nvPr/>
        </p:nvSpPr>
        <p:spPr>
          <a:xfrm>
            <a:off x="896161" y="1959703"/>
            <a:ext cx="982725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600" dirty="0"/>
              <a:t>Oferece garantia de entrega na comunicação entre serviços;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600" dirty="0"/>
              <a:t>Torna o sistema desacoplado quanto ao espaço;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600" dirty="0"/>
              <a:t>Contingenciamento de requisições;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3600" dirty="0"/>
          </a:p>
          <a:p>
            <a:r>
              <a:rPr lang="pt-BR" sz="3600" b="1" dirty="0"/>
              <a:t>Na aplicação: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/>
              <a:t>Centraliza toda a comunicação Servidor/Cliente;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183E40-31C0-DA4C-8807-0CC37C369E7C}"/>
              </a:ext>
            </a:extLst>
          </p:cNvPr>
          <p:cNvSpPr txBox="1"/>
          <p:nvPr/>
        </p:nvSpPr>
        <p:spPr>
          <a:xfrm>
            <a:off x="4661415" y="454568"/>
            <a:ext cx="29402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800" dirty="0"/>
              <a:t>RABBITMQ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682AE9-9406-1F48-A86D-37EA2E8C3936}"/>
              </a:ext>
            </a:extLst>
          </p:cNvPr>
          <p:cNvSpPr txBox="1"/>
          <p:nvPr/>
        </p:nvSpPr>
        <p:spPr>
          <a:xfrm>
            <a:off x="8532715" y="1128705"/>
            <a:ext cx="49116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800" dirty="0" err="1">
                <a:solidFill>
                  <a:srgbClr val="8A3AC9">
                    <a:alpha val="40000"/>
                  </a:srgbClr>
                </a:solidFill>
              </a:rPr>
              <a:t>Message-queueing</a:t>
            </a:r>
            <a:endParaRPr lang="pt-BR" sz="4800" dirty="0">
              <a:solidFill>
                <a:srgbClr val="8A3AC9">
                  <a:alpha val="40000"/>
                </a:srgb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CB3678-6E11-9449-82D5-F2A020F7BE7B}"/>
              </a:ext>
            </a:extLst>
          </p:cNvPr>
          <p:cNvSpPr txBox="1"/>
          <p:nvPr/>
        </p:nvSpPr>
        <p:spPr>
          <a:xfrm>
            <a:off x="-1298597" y="1128704"/>
            <a:ext cx="49116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800" dirty="0" err="1">
                <a:solidFill>
                  <a:schemeClr val="bg1">
                    <a:lumMod val="65000"/>
                    <a:alpha val="40000"/>
                  </a:schemeClr>
                </a:solidFill>
              </a:rPr>
              <a:t>Message-queueing</a:t>
            </a:r>
            <a:endParaRPr lang="pt-BR" sz="4800" dirty="0">
              <a:solidFill>
                <a:schemeClr val="bg1">
                  <a:lumMod val="65000"/>
                  <a:alpha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075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07578C2-4951-EF46-9F2E-4165BE546B34}"/>
              </a:ext>
            </a:extLst>
          </p:cNvPr>
          <p:cNvSpPr/>
          <p:nvPr/>
        </p:nvSpPr>
        <p:spPr>
          <a:xfrm>
            <a:off x="4302919" y="-514348"/>
            <a:ext cx="3586162" cy="1819171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5AC69F-4754-5546-B871-6A592057AB98}"/>
              </a:ext>
            </a:extLst>
          </p:cNvPr>
          <p:cNvSpPr txBox="1"/>
          <p:nvPr/>
        </p:nvSpPr>
        <p:spPr>
          <a:xfrm>
            <a:off x="3808619" y="1128706"/>
            <a:ext cx="45284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800" dirty="0">
                <a:solidFill>
                  <a:srgbClr val="00B050"/>
                </a:solidFill>
              </a:rPr>
              <a:t>Service Discovery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89824C-6AD8-0B42-AB17-31D0444AC84A}"/>
              </a:ext>
            </a:extLst>
          </p:cNvPr>
          <p:cNvSpPr txBox="1"/>
          <p:nvPr/>
        </p:nvSpPr>
        <p:spPr>
          <a:xfrm>
            <a:off x="1002978" y="1959703"/>
            <a:ext cx="1025710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600" dirty="0"/>
              <a:t>Registro dinâmico de serviços;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600" dirty="0"/>
              <a:t>Controle e aumento de disponibilidade dos serviços;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600" dirty="0"/>
              <a:t>Otimização da aplicação;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600" dirty="0"/>
              <a:t>Mecanismo </a:t>
            </a:r>
            <a:r>
              <a:rPr lang="pt-BR" sz="3600" dirty="0" err="1"/>
              <a:t>Circuit</a:t>
            </a:r>
            <a:r>
              <a:rPr lang="pt-BR" sz="3600" dirty="0"/>
              <a:t> </a:t>
            </a:r>
            <a:r>
              <a:rPr lang="pt-BR" sz="3600" dirty="0" err="1"/>
              <a:t>Breaker</a:t>
            </a:r>
            <a:r>
              <a:rPr lang="pt-BR" sz="3600" dirty="0"/>
              <a:t>;</a:t>
            </a:r>
          </a:p>
          <a:p>
            <a:endParaRPr lang="pt-BR" sz="3600" dirty="0"/>
          </a:p>
          <a:p>
            <a:r>
              <a:rPr lang="pt-BR" sz="3600" b="1" dirty="0"/>
              <a:t>Na aplicação: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/>
              <a:t>Health </a:t>
            </a:r>
            <a:r>
              <a:rPr lang="pt-BR" sz="3600" dirty="0" err="1"/>
              <a:t>Checks</a:t>
            </a:r>
            <a:r>
              <a:rPr lang="pt-BR" sz="3600" dirty="0"/>
              <a:t>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 err="1"/>
              <a:t>Circuit</a:t>
            </a:r>
            <a:r>
              <a:rPr lang="pt-BR" sz="3600" dirty="0"/>
              <a:t> </a:t>
            </a:r>
            <a:r>
              <a:rPr lang="pt-BR" sz="3600" dirty="0" err="1"/>
              <a:t>Breaker</a:t>
            </a:r>
            <a:r>
              <a:rPr lang="pt-BR" sz="3600" dirty="0"/>
              <a:t>: Status </a:t>
            </a:r>
            <a:r>
              <a:rPr lang="pt-BR" sz="3600" dirty="0" err="1"/>
              <a:t>Closed</a:t>
            </a:r>
            <a:r>
              <a:rPr lang="pt-BR" sz="3600" dirty="0"/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183E40-31C0-DA4C-8807-0CC37C369E7C}"/>
              </a:ext>
            </a:extLst>
          </p:cNvPr>
          <p:cNvSpPr txBox="1"/>
          <p:nvPr/>
        </p:nvSpPr>
        <p:spPr>
          <a:xfrm>
            <a:off x="5010069" y="454568"/>
            <a:ext cx="22429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800" b="1" dirty="0"/>
              <a:t>EUREKA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66A50D-9774-1545-B7C4-CA975CF7F31F}"/>
              </a:ext>
            </a:extLst>
          </p:cNvPr>
          <p:cNvSpPr txBox="1"/>
          <p:nvPr/>
        </p:nvSpPr>
        <p:spPr>
          <a:xfrm>
            <a:off x="8337103" y="1128705"/>
            <a:ext cx="45284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800" dirty="0">
                <a:solidFill>
                  <a:srgbClr val="92D050">
                    <a:alpha val="30000"/>
                  </a:srgbClr>
                </a:solidFill>
              </a:rPr>
              <a:t>Service Discovery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04A32D-A7ED-1B40-881C-C3ED53CCD2A4}"/>
              </a:ext>
            </a:extLst>
          </p:cNvPr>
          <p:cNvSpPr txBox="1"/>
          <p:nvPr/>
        </p:nvSpPr>
        <p:spPr>
          <a:xfrm>
            <a:off x="-602526" y="1128704"/>
            <a:ext cx="45284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800" dirty="0">
                <a:solidFill>
                  <a:schemeClr val="tx1">
                    <a:alpha val="30000"/>
                  </a:schemeClr>
                </a:solidFill>
              </a:rPr>
              <a:t>Service Discovery</a:t>
            </a:r>
          </a:p>
        </p:txBody>
      </p:sp>
    </p:spTree>
    <p:extLst>
      <p:ext uri="{BB962C8B-B14F-4D97-AF65-F5344CB8AC3E}">
        <p14:creationId xmlns:p14="http://schemas.microsoft.com/office/powerpoint/2010/main" val="3487922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535F66-0A93-CF41-9125-D7A84BD73A86}"/>
              </a:ext>
            </a:extLst>
          </p:cNvPr>
          <p:cNvSpPr/>
          <p:nvPr/>
        </p:nvSpPr>
        <p:spPr>
          <a:xfrm>
            <a:off x="4302919" y="-714373"/>
            <a:ext cx="3586162" cy="2033484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5AC69F-4754-5546-B871-6A592057AB98}"/>
              </a:ext>
            </a:extLst>
          </p:cNvPr>
          <p:cNvSpPr txBox="1"/>
          <p:nvPr/>
        </p:nvSpPr>
        <p:spPr>
          <a:xfrm>
            <a:off x="4107424" y="1128706"/>
            <a:ext cx="39308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800" dirty="0" err="1">
                <a:solidFill>
                  <a:srgbClr val="C00000"/>
                </a:solidFill>
              </a:rPr>
              <a:t>Load</a:t>
            </a:r>
            <a:r>
              <a:rPr lang="pt-BR" sz="4800" dirty="0">
                <a:solidFill>
                  <a:srgbClr val="C00000"/>
                </a:solidFill>
              </a:rPr>
              <a:t> </a:t>
            </a:r>
            <a:r>
              <a:rPr lang="pt-BR" sz="4800" dirty="0" err="1">
                <a:solidFill>
                  <a:srgbClr val="C00000"/>
                </a:solidFill>
              </a:rPr>
              <a:t>Balancing</a:t>
            </a:r>
            <a:endParaRPr lang="pt-BR" sz="4800" dirty="0">
              <a:solidFill>
                <a:srgbClr val="C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89824C-6AD8-0B42-AB17-31D0444AC84A}"/>
              </a:ext>
            </a:extLst>
          </p:cNvPr>
          <p:cNvSpPr txBox="1"/>
          <p:nvPr/>
        </p:nvSpPr>
        <p:spPr>
          <a:xfrm>
            <a:off x="1058704" y="1959703"/>
            <a:ext cx="1002832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600" dirty="0"/>
              <a:t>Distribuição de requisições uniformemente;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600" dirty="0"/>
              <a:t>Otimização na utilização de recursos;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600" dirty="0"/>
              <a:t>Filtro de instâncias com base em regiões;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600" dirty="0"/>
              <a:t>Integração com o </a:t>
            </a:r>
            <a:r>
              <a:rPr lang="pt-BR" sz="3600" dirty="0" err="1"/>
              <a:t>Eureka</a:t>
            </a:r>
            <a:r>
              <a:rPr lang="pt-BR" sz="3600" dirty="0"/>
              <a:t>;</a:t>
            </a:r>
          </a:p>
          <a:p>
            <a:endParaRPr lang="pt-BR" sz="3600" dirty="0"/>
          </a:p>
          <a:p>
            <a:r>
              <a:rPr lang="pt-BR" sz="3600" b="1" dirty="0"/>
              <a:t>Na aplicação: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600" dirty="0"/>
              <a:t>Distribuição de carga no lado do servidor;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600" dirty="0"/>
              <a:t>Não há distinção de instâncias por parte do cliente.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183E40-31C0-DA4C-8807-0CC37C369E7C}"/>
              </a:ext>
            </a:extLst>
          </p:cNvPr>
          <p:cNvSpPr txBox="1"/>
          <p:nvPr/>
        </p:nvSpPr>
        <p:spPr>
          <a:xfrm>
            <a:off x="5028505" y="454568"/>
            <a:ext cx="22060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800" b="1" dirty="0"/>
              <a:t>RIBBON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892123-7FD4-DD4C-8055-4BF76CF82C3D}"/>
              </a:ext>
            </a:extLst>
          </p:cNvPr>
          <p:cNvSpPr txBox="1"/>
          <p:nvPr/>
        </p:nvSpPr>
        <p:spPr>
          <a:xfrm>
            <a:off x="176540" y="1128706"/>
            <a:ext cx="39308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800" dirty="0" err="1">
                <a:solidFill>
                  <a:schemeClr val="bg1">
                    <a:lumMod val="65000"/>
                    <a:alpha val="30000"/>
                  </a:schemeClr>
                </a:solidFill>
              </a:rPr>
              <a:t>Load</a:t>
            </a:r>
            <a:r>
              <a:rPr lang="pt-BR" sz="4800" dirty="0">
                <a:solidFill>
                  <a:schemeClr val="bg1">
                    <a:lumMod val="65000"/>
                    <a:alpha val="30000"/>
                  </a:schemeClr>
                </a:solidFill>
              </a:rPr>
              <a:t> </a:t>
            </a:r>
            <a:r>
              <a:rPr lang="pt-BR" sz="4800" dirty="0" err="1">
                <a:solidFill>
                  <a:schemeClr val="bg1">
                    <a:lumMod val="65000"/>
                    <a:alpha val="30000"/>
                  </a:schemeClr>
                </a:solidFill>
              </a:rPr>
              <a:t>Balancing</a:t>
            </a:r>
            <a:endParaRPr lang="pt-BR" sz="4800" dirty="0">
              <a:solidFill>
                <a:schemeClr val="bg1">
                  <a:lumMod val="65000"/>
                  <a:alpha val="3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D99BC7-831D-BB42-B004-AEB19331838C}"/>
              </a:ext>
            </a:extLst>
          </p:cNvPr>
          <p:cNvSpPr txBox="1"/>
          <p:nvPr/>
        </p:nvSpPr>
        <p:spPr>
          <a:xfrm>
            <a:off x="8038308" y="1128705"/>
            <a:ext cx="39308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800" dirty="0" err="1">
                <a:solidFill>
                  <a:srgbClr val="FF0000">
                    <a:alpha val="30000"/>
                  </a:srgbClr>
                </a:solidFill>
              </a:rPr>
              <a:t>Load</a:t>
            </a:r>
            <a:r>
              <a:rPr lang="pt-BR" sz="4800" dirty="0">
                <a:solidFill>
                  <a:srgbClr val="FF0000">
                    <a:alpha val="30000"/>
                  </a:srgbClr>
                </a:solidFill>
              </a:rPr>
              <a:t> </a:t>
            </a:r>
            <a:r>
              <a:rPr lang="pt-BR" sz="4800" dirty="0" err="1">
                <a:solidFill>
                  <a:srgbClr val="FF0000">
                    <a:alpha val="30000"/>
                  </a:srgbClr>
                </a:solidFill>
              </a:rPr>
              <a:t>Balancing</a:t>
            </a:r>
            <a:endParaRPr lang="pt-BR" sz="4800" dirty="0">
              <a:solidFill>
                <a:srgbClr val="FF0000">
                  <a:alpha val="3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154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525397B-5CD2-D146-A5C2-4200F75C13DC}"/>
              </a:ext>
            </a:extLst>
          </p:cNvPr>
          <p:cNvSpPr/>
          <p:nvPr/>
        </p:nvSpPr>
        <p:spPr>
          <a:xfrm>
            <a:off x="4302919" y="-714373"/>
            <a:ext cx="3586162" cy="2033484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5AC69F-4754-5546-B871-6A592057AB98}"/>
              </a:ext>
            </a:extLst>
          </p:cNvPr>
          <p:cNvSpPr txBox="1"/>
          <p:nvPr/>
        </p:nvSpPr>
        <p:spPr>
          <a:xfrm>
            <a:off x="4278468" y="1128706"/>
            <a:ext cx="35888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800" dirty="0" err="1">
                <a:solidFill>
                  <a:srgbClr val="0070C0"/>
                </a:solidFill>
              </a:rPr>
              <a:t>Fast</a:t>
            </a:r>
            <a:r>
              <a:rPr lang="pt-BR" sz="4800" dirty="0">
                <a:solidFill>
                  <a:srgbClr val="0070C0"/>
                </a:solidFill>
              </a:rPr>
              <a:t> </a:t>
            </a:r>
            <a:r>
              <a:rPr lang="pt-BR" sz="4800" dirty="0" err="1">
                <a:solidFill>
                  <a:srgbClr val="0070C0"/>
                </a:solidFill>
              </a:rPr>
              <a:t>Reaching</a:t>
            </a:r>
            <a:endParaRPr lang="pt-BR" sz="4800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89824C-6AD8-0B42-AB17-31D0444AC84A}"/>
              </a:ext>
            </a:extLst>
          </p:cNvPr>
          <p:cNvSpPr txBox="1"/>
          <p:nvPr/>
        </p:nvSpPr>
        <p:spPr>
          <a:xfrm>
            <a:off x="564270" y="1993249"/>
            <a:ext cx="1113452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600" dirty="0"/>
              <a:t>Diminuição de requisições remotas;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600" dirty="0"/>
              <a:t>Aumento de velocidade;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600" dirty="0"/>
              <a:t>Contingência;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600" dirty="0"/>
              <a:t>Resiliência.</a:t>
            </a:r>
          </a:p>
          <a:p>
            <a:endParaRPr lang="pt-BR" sz="3600" dirty="0"/>
          </a:p>
          <a:p>
            <a:r>
              <a:rPr lang="pt-BR" sz="3600" b="1" dirty="0"/>
              <a:t>Na aplicação: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600" dirty="0"/>
              <a:t>Predefinição para utilização nos dados mais requisitados;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183E40-31C0-DA4C-8807-0CC37C369E7C}"/>
              </a:ext>
            </a:extLst>
          </p:cNvPr>
          <p:cNvSpPr txBox="1"/>
          <p:nvPr/>
        </p:nvSpPr>
        <p:spPr>
          <a:xfrm>
            <a:off x="5094870" y="454568"/>
            <a:ext cx="20733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800" dirty="0"/>
              <a:t>JCACHE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E7304B-64FB-1843-B380-DF65B12AC623}"/>
              </a:ext>
            </a:extLst>
          </p:cNvPr>
          <p:cNvSpPr txBox="1"/>
          <p:nvPr/>
        </p:nvSpPr>
        <p:spPr>
          <a:xfrm>
            <a:off x="8027407" y="1128704"/>
            <a:ext cx="35888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800" dirty="0" err="1">
                <a:solidFill>
                  <a:srgbClr val="00B0F0">
                    <a:alpha val="30000"/>
                  </a:srgbClr>
                </a:solidFill>
              </a:rPr>
              <a:t>Fast</a:t>
            </a:r>
            <a:r>
              <a:rPr lang="pt-BR" sz="4800" dirty="0">
                <a:solidFill>
                  <a:srgbClr val="00B0F0">
                    <a:alpha val="30000"/>
                  </a:srgbClr>
                </a:solidFill>
              </a:rPr>
              <a:t> </a:t>
            </a:r>
            <a:r>
              <a:rPr lang="pt-BR" sz="4800" dirty="0" err="1">
                <a:solidFill>
                  <a:srgbClr val="00B0F0">
                    <a:alpha val="30000"/>
                  </a:srgbClr>
                </a:solidFill>
              </a:rPr>
              <a:t>Reaching</a:t>
            </a:r>
            <a:endParaRPr lang="pt-BR" sz="4800" dirty="0">
              <a:solidFill>
                <a:srgbClr val="00B0F0">
                  <a:alpha val="30000"/>
                </a:srgb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68D56C-B548-F548-967D-CE5882001207}"/>
              </a:ext>
            </a:extLst>
          </p:cNvPr>
          <p:cNvSpPr txBox="1"/>
          <p:nvPr/>
        </p:nvSpPr>
        <p:spPr>
          <a:xfrm>
            <a:off x="553980" y="1128705"/>
            <a:ext cx="35888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800" dirty="0" err="1">
                <a:solidFill>
                  <a:schemeClr val="bg1">
                    <a:lumMod val="65000"/>
                    <a:alpha val="30000"/>
                  </a:schemeClr>
                </a:solidFill>
              </a:rPr>
              <a:t>Fast</a:t>
            </a:r>
            <a:r>
              <a:rPr lang="pt-BR" sz="4800" dirty="0">
                <a:solidFill>
                  <a:schemeClr val="bg1">
                    <a:lumMod val="65000"/>
                    <a:alpha val="30000"/>
                  </a:schemeClr>
                </a:solidFill>
              </a:rPr>
              <a:t> </a:t>
            </a:r>
            <a:r>
              <a:rPr lang="pt-BR" sz="4800" dirty="0" err="1">
                <a:solidFill>
                  <a:schemeClr val="bg1">
                    <a:lumMod val="65000"/>
                    <a:alpha val="30000"/>
                  </a:schemeClr>
                </a:solidFill>
              </a:rPr>
              <a:t>Reaching</a:t>
            </a:r>
            <a:endParaRPr lang="pt-BR" sz="4800" dirty="0">
              <a:solidFill>
                <a:schemeClr val="bg1">
                  <a:lumMod val="65000"/>
                  <a:alpha val="3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886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525397B-5CD2-D146-A5C2-4200F75C13DC}"/>
              </a:ext>
            </a:extLst>
          </p:cNvPr>
          <p:cNvSpPr/>
          <p:nvPr/>
        </p:nvSpPr>
        <p:spPr>
          <a:xfrm>
            <a:off x="3941379" y="-714373"/>
            <a:ext cx="4309242" cy="20334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5AC69F-4754-5546-B871-6A592057AB98}"/>
              </a:ext>
            </a:extLst>
          </p:cNvPr>
          <p:cNvSpPr txBox="1"/>
          <p:nvPr/>
        </p:nvSpPr>
        <p:spPr>
          <a:xfrm>
            <a:off x="3982236" y="1128706"/>
            <a:ext cx="41812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800" dirty="0" err="1">
                <a:solidFill>
                  <a:srgbClr val="0070C0"/>
                </a:solidFill>
              </a:rPr>
              <a:t>Containerização</a:t>
            </a:r>
            <a:endParaRPr lang="pt-BR" sz="4800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89824C-6AD8-0B42-AB17-31D0444AC84A}"/>
              </a:ext>
            </a:extLst>
          </p:cNvPr>
          <p:cNvSpPr txBox="1"/>
          <p:nvPr/>
        </p:nvSpPr>
        <p:spPr>
          <a:xfrm>
            <a:off x="564270" y="1993249"/>
            <a:ext cx="10057369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600" dirty="0"/>
              <a:t>Alta disponibilidade;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600" dirty="0"/>
              <a:t>Velocidade no boot;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600" dirty="0"/>
              <a:t>Economia de recursos.</a:t>
            </a:r>
          </a:p>
          <a:p>
            <a:endParaRPr lang="pt-BR" sz="3600" dirty="0"/>
          </a:p>
          <a:p>
            <a:r>
              <a:rPr lang="pt-BR" sz="3600" b="1" dirty="0"/>
              <a:t>Na aplicação: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600" dirty="0"/>
              <a:t>Separação dos serviços;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600" dirty="0"/>
              <a:t>Homogeneidade no ambiente de desenvolvimento.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183E40-31C0-DA4C-8807-0CC37C369E7C}"/>
              </a:ext>
            </a:extLst>
          </p:cNvPr>
          <p:cNvSpPr txBox="1"/>
          <p:nvPr/>
        </p:nvSpPr>
        <p:spPr>
          <a:xfrm>
            <a:off x="5166655" y="454568"/>
            <a:ext cx="19297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800" dirty="0" err="1"/>
              <a:t>Docker</a:t>
            </a:r>
            <a:endParaRPr lang="pt-BR" sz="4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E7304B-64FB-1843-B380-DF65B12AC623}"/>
              </a:ext>
            </a:extLst>
          </p:cNvPr>
          <p:cNvSpPr txBox="1"/>
          <p:nvPr/>
        </p:nvSpPr>
        <p:spPr>
          <a:xfrm>
            <a:off x="8214741" y="1128705"/>
            <a:ext cx="41812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800" dirty="0" err="1">
                <a:solidFill>
                  <a:schemeClr val="bg1">
                    <a:lumMod val="65000"/>
                    <a:alpha val="30000"/>
                  </a:schemeClr>
                </a:solidFill>
              </a:rPr>
              <a:t>Containerização</a:t>
            </a:r>
            <a:endParaRPr lang="pt-BR" sz="4800" dirty="0">
              <a:solidFill>
                <a:schemeClr val="bg1">
                  <a:lumMod val="65000"/>
                  <a:alpha val="3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68D56C-B548-F548-967D-CE5882001207}"/>
              </a:ext>
            </a:extLst>
          </p:cNvPr>
          <p:cNvSpPr txBox="1"/>
          <p:nvPr/>
        </p:nvSpPr>
        <p:spPr>
          <a:xfrm>
            <a:off x="-132945" y="1157274"/>
            <a:ext cx="41812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800" dirty="0" err="1">
                <a:solidFill>
                  <a:schemeClr val="bg1">
                    <a:lumMod val="65000"/>
                    <a:alpha val="30000"/>
                  </a:schemeClr>
                </a:solidFill>
              </a:rPr>
              <a:t>Containerização</a:t>
            </a:r>
            <a:endParaRPr lang="pt-BR" sz="4800" dirty="0">
              <a:solidFill>
                <a:schemeClr val="bg1">
                  <a:lumMod val="65000"/>
                  <a:alpha val="3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000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ABC3D0E1-82FE-6A44-BDFE-49D50DB907D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6000"/>
          </a:blip>
          <a:stretch>
            <a:fillRect/>
          </a:stretch>
        </p:blipFill>
        <p:spPr>
          <a:xfrm>
            <a:off x="0" y="4189277"/>
            <a:ext cx="12192000" cy="35976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848172-5FAB-7345-8405-B517CBC753C9}"/>
              </a:ext>
            </a:extLst>
          </p:cNvPr>
          <p:cNvSpPr txBox="1"/>
          <p:nvPr/>
        </p:nvSpPr>
        <p:spPr>
          <a:xfrm>
            <a:off x="2218335" y="3103356"/>
            <a:ext cx="38776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Garantia de comunicação</a:t>
            </a:r>
          </a:p>
          <a:p>
            <a:endParaRPr lang="pt-BR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8A2D8D-4360-D245-89D3-37624D8F5624}"/>
              </a:ext>
            </a:extLst>
          </p:cNvPr>
          <p:cNvSpPr txBox="1"/>
          <p:nvPr/>
        </p:nvSpPr>
        <p:spPr>
          <a:xfrm>
            <a:off x="400843" y="5007763"/>
            <a:ext cx="2414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Registro dinâmico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838D14-7022-9D4E-B160-0792EFFB8484}"/>
              </a:ext>
            </a:extLst>
          </p:cNvPr>
          <p:cNvSpPr txBox="1"/>
          <p:nvPr/>
        </p:nvSpPr>
        <p:spPr>
          <a:xfrm>
            <a:off x="7345886" y="4404744"/>
            <a:ext cx="2362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Distribuição de carga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9FEDA2-67F7-7B45-9A3E-1D5425670FBA}"/>
              </a:ext>
            </a:extLst>
          </p:cNvPr>
          <p:cNvSpPr txBox="1"/>
          <p:nvPr/>
        </p:nvSpPr>
        <p:spPr>
          <a:xfrm>
            <a:off x="2942389" y="4268569"/>
            <a:ext cx="1615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Otimização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2314C2-77C1-BB46-B049-AEA3CEB81196}"/>
              </a:ext>
            </a:extLst>
          </p:cNvPr>
          <p:cNvSpPr/>
          <p:nvPr/>
        </p:nvSpPr>
        <p:spPr>
          <a:xfrm>
            <a:off x="6313263" y="4811930"/>
            <a:ext cx="36155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/>
              <a:t>Garantia de disponibilidade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B243D5-9C9F-3143-AD34-053A4EFB8CA5}"/>
              </a:ext>
            </a:extLst>
          </p:cNvPr>
          <p:cNvSpPr txBox="1"/>
          <p:nvPr/>
        </p:nvSpPr>
        <p:spPr>
          <a:xfrm>
            <a:off x="4727610" y="5765095"/>
            <a:ext cx="2430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/>
              <a:t>Integração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A30AD8-EDFF-2345-A2A7-094390FA6076}"/>
              </a:ext>
            </a:extLst>
          </p:cNvPr>
          <p:cNvSpPr txBox="1"/>
          <p:nvPr/>
        </p:nvSpPr>
        <p:spPr>
          <a:xfrm>
            <a:off x="2760304" y="5497532"/>
            <a:ext cx="1495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Resiliência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8A1C3D-80BC-6C4E-B0BC-238857CB967C}"/>
              </a:ext>
            </a:extLst>
          </p:cNvPr>
          <p:cNvSpPr txBox="1"/>
          <p:nvPr/>
        </p:nvSpPr>
        <p:spPr>
          <a:xfrm>
            <a:off x="3947855" y="4861236"/>
            <a:ext cx="1521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Unificação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2ED3CA-8A2B-884B-937C-59BF4B2A5B95}"/>
              </a:ext>
            </a:extLst>
          </p:cNvPr>
          <p:cNvSpPr txBox="1"/>
          <p:nvPr/>
        </p:nvSpPr>
        <p:spPr>
          <a:xfrm>
            <a:off x="4770712" y="3772712"/>
            <a:ext cx="3406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/>
              <a:t>Desacoplamento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DE0EE0-A57E-A645-9C47-88C47C7A0275}"/>
              </a:ext>
            </a:extLst>
          </p:cNvPr>
          <p:cNvSpPr txBox="1"/>
          <p:nvPr/>
        </p:nvSpPr>
        <p:spPr>
          <a:xfrm>
            <a:off x="8526979" y="3688143"/>
            <a:ext cx="363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Aumento de produtividade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1507DB-E00A-4A4D-9D1A-81236EE6B9CE}"/>
              </a:ext>
            </a:extLst>
          </p:cNvPr>
          <p:cNvSpPr txBox="1"/>
          <p:nvPr/>
        </p:nvSpPr>
        <p:spPr>
          <a:xfrm>
            <a:off x="493393" y="5974498"/>
            <a:ext cx="25931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/>
              <a:t>Escalabilidade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A8B67F-FFC0-F845-A8C1-D4C5DD9C3E49}"/>
              </a:ext>
            </a:extLst>
          </p:cNvPr>
          <p:cNvSpPr txBox="1"/>
          <p:nvPr/>
        </p:nvSpPr>
        <p:spPr>
          <a:xfrm>
            <a:off x="8121034" y="6286500"/>
            <a:ext cx="2504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Redução de custos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6112FA-5F15-2641-8181-A7AE0CF8079E}"/>
              </a:ext>
            </a:extLst>
          </p:cNvPr>
          <p:cNvSpPr txBox="1"/>
          <p:nvPr/>
        </p:nvSpPr>
        <p:spPr>
          <a:xfrm>
            <a:off x="9290957" y="5284232"/>
            <a:ext cx="1741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Estabilidade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C36DDB-33B3-8F44-B8BD-D403658D70B2}"/>
              </a:ext>
            </a:extLst>
          </p:cNvPr>
          <p:cNvSpPr txBox="1"/>
          <p:nvPr/>
        </p:nvSpPr>
        <p:spPr>
          <a:xfrm>
            <a:off x="10403893" y="4961118"/>
            <a:ext cx="1560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Circuit</a:t>
            </a:r>
            <a:r>
              <a:rPr lang="pt-BR" dirty="0"/>
              <a:t> </a:t>
            </a:r>
            <a:r>
              <a:rPr lang="pt-BR" dirty="0" err="1"/>
              <a:t>Breaker</a:t>
            </a:r>
            <a:endParaRPr lang="pt-B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947329-A8DE-4048-BCAE-23ED619C8C05}"/>
              </a:ext>
            </a:extLst>
          </p:cNvPr>
          <p:cNvSpPr txBox="1"/>
          <p:nvPr/>
        </p:nvSpPr>
        <p:spPr>
          <a:xfrm>
            <a:off x="1857323" y="377673"/>
            <a:ext cx="854657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0" b="1" dirty="0" err="1"/>
              <a:t>Adventure</a:t>
            </a:r>
            <a:r>
              <a:rPr lang="pt-BR" sz="11500" b="1" dirty="0" err="1">
                <a:solidFill>
                  <a:srgbClr val="FFC000"/>
                </a:solidFill>
              </a:rPr>
              <a:t>Works</a:t>
            </a:r>
            <a:endParaRPr lang="pt-BR" sz="8000" b="1" dirty="0">
              <a:solidFill>
                <a:srgbClr val="FFC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69F246-912E-854D-A8F1-A691EBEEFD16}"/>
              </a:ext>
            </a:extLst>
          </p:cNvPr>
          <p:cNvSpPr txBox="1"/>
          <p:nvPr/>
        </p:nvSpPr>
        <p:spPr>
          <a:xfrm>
            <a:off x="397323" y="3708206"/>
            <a:ext cx="23575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Contingência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A3EEFF-A64C-8D4F-9D43-EB431C368835}"/>
              </a:ext>
            </a:extLst>
          </p:cNvPr>
          <p:cNvSpPr txBox="1"/>
          <p:nvPr/>
        </p:nvSpPr>
        <p:spPr>
          <a:xfrm>
            <a:off x="5747678" y="5341067"/>
            <a:ext cx="1452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/>
              <a:t>Reachability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783661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00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00"/>
                            </p:stCondLst>
                            <p:childTnLst>
                              <p:par>
                                <p:cTn id="9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  <p:bldP spid="10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5" grpId="0"/>
      <p:bldP spid="2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466</Words>
  <Application>Microsoft Macintosh PowerPoint</Application>
  <PresentationFormat>Widescreen</PresentationFormat>
  <Paragraphs>112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João Caetano de A. Neto</dc:creator>
  <cp:lastModifiedBy>João Caetano de A. Neto</cp:lastModifiedBy>
  <cp:revision>23</cp:revision>
  <cp:lastPrinted>2018-10-04T20:43:40Z</cp:lastPrinted>
  <dcterms:created xsi:type="dcterms:W3CDTF">2018-10-04T17:42:00Z</dcterms:created>
  <dcterms:modified xsi:type="dcterms:W3CDTF">2018-10-04T22:55:11Z</dcterms:modified>
</cp:coreProperties>
</file>