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325"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2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83" r:id="rId67"/>
    <p:sldId id="322" r:id="rId68"/>
    <p:sldId id="323" r:id="rId69"/>
    <p:sldId id="324"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00" autoAdjust="0"/>
    <p:restoredTop sz="94660"/>
  </p:normalViewPr>
  <p:slideViewPr>
    <p:cSldViewPr snapToGrid="0">
      <p:cViewPr>
        <p:scale>
          <a:sx n="100" d="100"/>
          <a:sy n="100" d="100"/>
        </p:scale>
        <p:origin x="-300" y="-11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C4BD5A-024B-4CDA-8BA5-63B56CD59DB4}" type="datetimeFigureOut">
              <a:rPr lang="en-US" smtClean="0"/>
              <a:t>1/20/2025</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FA090-1A87-45BD-B092-1C6BB5AF3840}" type="slidenum">
              <a:rPr lang="en-US" smtClean="0"/>
              <a:t>‹Nº›</a:t>
            </a:fld>
            <a:endParaRPr lang="en-US"/>
          </a:p>
        </p:txBody>
      </p:sp>
    </p:spTree>
    <p:extLst>
      <p:ext uri="{BB962C8B-B14F-4D97-AF65-F5344CB8AC3E}">
        <p14:creationId xmlns:p14="http://schemas.microsoft.com/office/powerpoint/2010/main" val="3869842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A374C78-3D64-460B-9E20-CBF5FDE7EEC8}" type="slidenum">
              <a:rPr lang="en-US" altLang="es-ES" smtClean="0"/>
              <a:pPr/>
              <a:t>27</a:t>
            </a:fld>
            <a:endParaRPr lang="en-US" altLang="es-ES" smtClean="0"/>
          </a:p>
        </p:txBody>
      </p:sp>
      <p:sp>
        <p:nvSpPr>
          <p:cNvPr id="768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_tradnl" altLang="es-ES" smtClean="0"/>
          </a:p>
        </p:txBody>
      </p:sp>
    </p:spTree>
    <p:extLst>
      <p:ext uri="{BB962C8B-B14F-4D97-AF65-F5344CB8AC3E}">
        <p14:creationId xmlns:p14="http://schemas.microsoft.com/office/powerpoint/2010/main" val="3039720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1259BD44-2AAE-4FFF-B86B-765C1AFAF587}" type="datetimeFigureOut">
              <a:rPr lang="en-US" smtClean="0"/>
              <a:t>1/20/2025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936A11FE-ED15-4FB7-91EC-5B0E26DA2B34}" type="slidenum">
              <a:rPr lang="en-US" smtClean="0"/>
              <a:t>‹Nº›</a:t>
            </a:fld>
            <a:endParaRPr lang="en-US"/>
          </a:p>
        </p:txBody>
      </p:sp>
    </p:spTree>
    <p:extLst>
      <p:ext uri="{BB962C8B-B14F-4D97-AF65-F5344CB8AC3E}">
        <p14:creationId xmlns:p14="http://schemas.microsoft.com/office/powerpoint/2010/main" val="1260671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1259BD44-2AAE-4FFF-B86B-765C1AFAF587}" type="datetimeFigureOut">
              <a:rPr lang="en-US" smtClean="0"/>
              <a:t>1/20/2025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936A11FE-ED15-4FB7-91EC-5B0E26DA2B34}" type="slidenum">
              <a:rPr lang="en-US" smtClean="0"/>
              <a:t>‹Nº›</a:t>
            </a:fld>
            <a:endParaRPr lang="en-US"/>
          </a:p>
        </p:txBody>
      </p:sp>
    </p:spTree>
    <p:extLst>
      <p:ext uri="{BB962C8B-B14F-4D97-AF65-F5344CB8AC3E}">
        <p14:creationId xmlns:p14="http://schemas.microsoft.com/office/powerpoint/2010/main" val="255630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1259BD44-2AAE-4FFF-B86B-765C1AFAF587}" type="datetimeFigureOut">
              <a:rPr lang="en-US" smtClean="0"/>
              <a:t>1/20/2025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936A11FE-ED15-4FB7-91EC-5B0E26DA2B34}" type="slidenum">
              <a:rPr lang="en-US" smtClean="0"/>
              <a:t>‹Nº›</a:t>
            </a:fld>
            <a:endParaRPr lang="en-US"/>
          </a:p>
        </p:txBody>
      </p:sp>
    </p:spTree>
    <p:extLst>
      <p:ext uri="{BB962C8B-B14F-4D97-AF65-F5344CB8AC3E}">
        <p14:creationId xmlns:p14="http://schemas.microsoft.com/office/powerpoint/2010/main" val="2199460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1259BD44-2AAE-4FFF-B86B-765C1AFAF587}" type="datetimeFigureOut">
              <a:rPr lang="en-US" smtClean="0"/>
              <a:t>1/20/2025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936A11FE-ED15-4FB7-91EC-5B0E26DA2B34}" type="slidenum">
              <a:rPr lang="en-US" smtClean="0"/>
              <a:t>‹Nº›</a:t>
            </a:fld>
            <a:endParaRPr lang="en-US"/>
          </a:p>
        </p:txBody>
      </p:sp>
    </p:spTree>
    <p:extLst>
      <p:ext uri="{BB962C8B-B14F-4D97-AF65-F5344CB8AC3E}">
        <p14:creationId xmlns:p14="http://schemas.microsoft.com/office/powerpoint/2010/main" val="4019126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1259BD44-2AAE-4FFF-B86B-765C1AFAF587}" type="datetimeFigureOut">
              <a:rPr lang="en-US" smtClean="0"/>
              <a:t>1/20/2025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936A11FE-ED15-4FB7-91EC-5B0E26DA2B34}" type="slidenum">
              <a:rPr lang="en-US" smtClean="0"/>
              <a:t>‹Nº›</a:t>
            </a:fld>
            <a:endParaRPr lang="en-US"/>
          </a:p>
        </p:txBody>
      </p:sp>
    </p:spTree>
    <p:extLst>
      <p:ext uri="{BB962C8B-B14F-4D97-AF65-F5344CB8AC3E}">
        <p14:creationId xmlns:p14="http://schemas.microsoft.com/office/powerpoint/2010/main" val="3463898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1259BD44-2AAE-4FFF-B86B-765C1AFAF587}" type="datetimeFigureOut">
              <a:rPr lang="en-US" smtClean="0"/>
              <a:t>1/20/2025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936A11FE-ED15-4FB7-91EC-5B0E26DA2B34}" type="slidenum">
              <a:rPr lang="en-US" smtClean="0"/>
              <a:t>‹Nº›</a:t>
            </a:fld>
            <a:endParaRPr lang="en-US"/>
          </a:p>
        </p:txBody>
      </p:sp>
    </p:spTree>
    <p:extLst>
      <p:ext uri="{BB962C8B-B14F-4D97-AF65-F5344CB8AC3E}">
        <p14:creationId xmlns:p14="http://schemas.microsoft.com/office/powerpoint/2010/main" val="357914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1259BD44-2AAE-4FFF-B86B-765C1AFAF587}" type="datetimeFigureOut">
              <a:rPr lang="en-US" smtClean="0"/>
              <a:t>1/20/2025</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936A11FE-ED15-4FB7-91EC-5B0E26DA2B34}" type="slidenum">
              <a:rPr lang="en-US" smtClean="0"/>
              <a:t>‹Nº›</a:t>
            </a:fld>
            <a:endParaRPr lang="en-US"/>
          </a:p>
        </p:txBody>
      </p:sp>
    </p:spTree>
    <p:extLst>
      <p:ext uri="{BB962C8B-B14F-4D97-AF65-F5344CB8AC3E}">
        <p14:creationId xmlns:p14="http://schemas.microsoft.com/office/powerpoint/2010/main" val="1158879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1259BD44-2AAE-4FFF-B86B-765C1AFAF587}" type="datetimeFigureOut">
              <a:rPr lang="en-US" smtClean="0"/>
              <a:t>1/20/2025</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936A11FE-ED15-4FB7-91EC-5B0E26DA2B34}" type="slidenum">
              <a:rPr lang="en-US" smtClean="0"/>
              <a:t>‹Nº›</a:t>
            </a:fld>
            <a:endParaRPr lang="en-US"/>
          </a:p>
        </p:txBody>
      </p:sp>
    </p:spTree>
    <p:extLst>
      <p:ext uri="{BB962C8B-B14F-4D97-AF65-F5344CB8AC3E}">
        <p14:creationId xmlns:p14="http://schemas.microsoft.com/office/powerpoint/2010/main" val="2861794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259BD44-2AAE-4FFF-B86B-765C1AFAF587}" type="datetimeFigureOut">
              <a:rPr lang="en-US" smtClean="0"/>
              <a:t>1/20/2025</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936A11FE-ED15-4FB7-91EC-5B0E26DA2B34}" type="slidenum">
              <a:rPr lang="en-US" smtClean="0"/>
              <a:t>‹Nº›</a:t>
            </a:fld>
            <a:endParaRPr lang="en-US"/>
          </a:p>
        </p:txBody>
      </p:sp>
    </p:spTree>
    <p:extLst>
      <p:ext uri="{BB962C8B-B14F-4D97-AF65-F5344CB8AC3E}">
        <p14:creationId xmlns:p14="http://schemas.microsoft.com/office/powerpoint/2010/main" val="1153364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1259BD44-2AAE-4FFF-B86B-765C1AFAF587}" type="datetimeFigureOut">
              <a:rPr lang="en-US" smtClean="0"/>
              <a:t>1/20/2025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936A11FE-ED15-4FB7-91EC-5B0E26DA2B34}" type="slidenum">
              <a:rPr lang="en-US" smtClean="0"/>
              <a:t>‹Nº›</a:t>
            </a:fld>
            <a:endParaRPr lang="en-US"/>
          </a:p>
        </p:txBody>
      </p:sp>
    </p:spTree>
    <p:extLst>
      <p:ext uri="{BB962C8B-B14F-4D97-AF65-F5344CB8AC3E}">
        <p14:creationId xmlns:p14="http://schemas.microsoft.com/office/powerpoint/2010/main" val="280376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1259BD44-2AAE-4FFF-B86B-765C1AFAF587}" type="datetimeFigureOut">
              <a:rPr lang="en-US" smtClean="0"/>
              <a:t>1/20/2025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936A11FE-ED15-4FB7-91EC-5B0E26DA2B34}" type="slidenum">
              <a:rPr lang="en-US" smtClean="0"/>
              <a:t>‹Nº›</a:t>
            </a:fld>
            <a:endParaRPr lang="en-US"/>
          </a:p>
        </p:txBody>
      </p:sp>
    </p:spTree>
    <p:extLst>
      <p:ext uri="{BB962C8B-B14F-4D97-AF65-F5344CB8AC3E}">
        <p14:creationId xmlns:p14="http://schemas.microsoft.com/office/powerpoint/2010/main" val="2421339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9BD44-2AAE-4FFF-B86B-765C1AFAF587}" type="datetimeFigureOut">
              <a:rPr lang="en-US" smtClean="0"/>
              <a:t>1/20/2025</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6A11FE-ED15-4FB7-91EC-5B0E26DA2B34}" type="slidenum">
              <a:rPr lang="en-US" smtClean="0"/>
              <a:t>‹Nº›</a:t>
            </a:fld>
            <a:endParaRPr lang="en-US"/>
          </a:p>
        </p:txBody>
      </p:sp>
    </p:spTree>
    <p:extLst>
      <p:ext uri="{BB962C8B-B14F-4D97-AF65-F5344CB8AC3E}">
        <p14:creationId xmlns:p14="http://schemas.microsoft.com/office/powerpoint/2010/main" val="1677675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BO" sz="4900" b="1" dirty="0" smtClean="0">
                <a:effectLst>
                  <a:outerShdw blurRad="38100" dist="38100" dir="2700000" algn="tl">
                    <a:srgbClr val="000000">
                      <a:alpha val="43137"/>
                    </a:srgbClr>
                  </a:outerShdw>
                </a:effectLst>
              </a:rPr>
              <a:t>TEMA 4 – CAPA DE RED</a:t>
            </a:r>
            <a:br>
              <a:rPr lang="es-BO" sz="4900" b="1" dirty="0" smtClean="0">
                <a:effectLst>
                  <a:outerShdw blurRad="38100" dist="38100" dir="2700000" algn="tl">
                    <a:srgbClr val="000000">
                      <a:alpha val="43137"/>
                    </a:srgbClr>
                  </a:outerShdw>
                </a:effectLst>
              </a:rPr>
            </a:br>
            <a:r>
              <a:rPr lang="es-BO" sz="4900" b="1" dirty="0" smtClean="0">
                <a:effectLst>
                  <a:outerShdw blurRad="38100" dist="38100" dir="2700000" algn="tl">
                    <a:srgbClr val="000000">
                      <a:alpha val="43137"/>
                    </a:srgbClr>
                  </a:outerShdw>
                </a:effectLst>
              </a:rPr>
              <a:t>TRANSMISION DE DATOS EN UNA RED DE COMPUTADORAS</a:t>
            </a:r>
            <a:r>
              <a:rPr lang="es-BO" dirty="0" smtClean="0"/>
              <a:t/>
            </a:r>
            <a:br>
              <a:rPr lang="es-BO" dirty="0" smtClean="0"/>
            </a:br>
            <a:r>
              <a:rPr lang="es-BO" sz="2700" b="1" dirty="0" smtClean="0">
                <a:effectLst>
                  <a:outerShdw blurRad="38100" dist="38100" dir="2700000" algn="tl">
                    <a:srgbClr val="000000">
                      <a:alpha val="43137"/>
                    </a:srgbClr>
                  </a:outerShdw>
                </a:effectLst>
              </a:rPr>
              <a:t>  CALCULO DE SUBREDES</a:t>
            </a:r>
            <a:endParaRPr lang="en-US" sz="27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9899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19536" y="0"/>
            <a:ext cx="7272808" cy="1143000"/>
          </a:xfrm>
        </p:spPr>
        <p:txBody>
          <a:bodyPr/>
          <a:lstStyle/>
          <a:p>
            <a:pPr algn="l"/>
            <a:r>
              <a:rPr lang="es-ES" b="1" dirty="0" smtClean="0"/>
              <a:t>CAPA DE RED</a:t>
            </a:r>
            <a:endParaRPr lang="es-ES" b="1" dirty="0"/>
          </a:p>
        </p:txBody>
      </p:sp>
      <p:sp>
        <p:nvSpPr>
          <p:cNvPr id="4" name="3 Rectángulo"/>
          <p:cNvSpPr/>
          <p:nvPr/>
        </p:nvSpPr>
        <p:spPr>
          <a:xfrm>
            <a:off x="1991544" y="764705"/>
            <a:ext cx="3884718" cy="461665"/>
          </a:xfrm>
          <a:prstGeom prst="rect">
            <a:avLst/>
          </a:prstGeom>
        </p:spPr>
        <p:txBody>
          <a:bodyPr wrap="none">
            <a:spAutoFit/>
          </a:bodyPr>
          <a:lstStyle/>
          <a:p>
            <a:r>
              <a:rPr lang="es-ES" sz="2400" dirty="0"/>
              <a:t>Encabezado de paquetes IPv4</a:t>
            </a:r>
            <a:endParaRPr lang="es-ES" sz="2400" b="1" dirty="0"/>
          </a:p>
        </p:txBody>
      </p:sp>
      <p:sp>
        <p:nvSpPr>
          <p:cNvPr id="5" name="4 Rectángulo"/>
          <p:cNvSpPr/>
          <p:nvPr/>
        </p:nvSpPr>
        <p:spPr>
          <a:xfrm>
            <a:off x="1991544" y="1268761"/>
            <a:ext cx="8280920" cy="5078313"/>
          </a:xfrm>
          <a:prstGeom prst="rect">
            <a:avLst/>
          </a:prstGeom>
        </p:spPr>
        <p:txBody>
          <a:bodyPr wrap="square">
            <a:spAutoFit/>
          </a:bodyPr>
          <a:lstStyle/>
          <a:p>
            <a:pPr algn="just"/>
            <a:r>
              <a:rPr lang="es-ES" b="1" dirty="0">
                <a:effectLst>
                  <a:outerShdw blurRad="38100" dist="38100" dir="2700000" algn="tl">
                    <a:srgbClr val="000000">
                      <a:alpha val="43137"/>
                    </a:srgbClr>
                  </a:outerShdw>
                </a:effectLst>
              </a:rPr>
              <a:t>Versión (4 bits):</a:t>
            </a:r>
            <a:r>
              <a:rPr lang="es-ES" dirty="0"/>
              <a:t> identifica la versión del protocolo, siendo </a:t>
            </a:r>
            <a:r>
              <a:rPr lang="es-ES" b="1" dirty="0"/>
              <a:t>0100 </a:t>
            </a:r>
            <a:r>
              <a:rPr lang="es-ES" dirty="0"/>
              <a:t>para </a:t>
            </a:r>
            <a:r>
              <a:rPr lang="es-ES" b="1" dirty="0"/>
              <a:t>v4 </a:t>
            </a:r>
            <a:r>
              <a:rPr lang="es-ES" dirty="0"/>
              <a:t>y </a:t>
            </a:r>
            <a:r>
              <a:rPr lang="es-ES" b="1" dirty="0"/>
              <a:t>0110</a:t>
            </a:r>
            <a:r>
              <a:rPr lang="es-ES" dirty="0"/>
              <a:t> para </a:t>
            </a:r>
            <a:r>
              <a:rPr lang="es-ES" b="1" dirty="0"/>
              <a:t>v6</a:t>
            </a:r>
            <a:r>
              <a:rPr lang="es-ES" dirty="0"/>
              <a:t>.</a:t>
            </a:r>
          </a:p>
          <a:p>
            <a:pPr algn="just"/>
            <a:r>
              <a:rPr lang="es-ES" b="1" dirty="0">
                <a:effectLst>
                  <a:outerShdw blurRad="38100" dist="38100" dir="2700000" algn="tl">
                    <a:srgbClr val="000000">
                      <a:alpha val="43137"/>
                    </a:srgbClr>
                  </a:outerShdw>
                </a:effectLst>
              </a:rPr>
              <a:t>IHL (4 bits):</a:t>
            </a:r>
            <a:r>
              <a:rPr lang="es-ES" dirty="0"/>
              <a:t> es el tamaño de la cabecera, que puede ser de 20 bytes hasta 60 bytes o lo que es lo mismo desde 160 bits a 480 bits.</a:t>
            </a:r>
          </a:p>
          <a:p>
            <a:pPr algn="just"/>
            <a:r>
              <a:rPr lang="es-ES" b="1" dirty="0">
                <a:effectLst>
                  <a:outerShdw blurRad="38100" dist="38100" dir="2700000" algn="tl">
                    <a:srgbClr val="000000">
                      <a:alpha val="43137"/>
                    </a:srgbClr>
                  </a:outerShdw>
                </a:effectLst>
              </a:rPr>
              <a:t>Tiempo de servicio (8 bits): </a:t>
            </a:r>
            <a:r>
              <a:rPr lang="es-ES" dirty="0"/>
              <a:t>un identificador en caso de que el paquete sea especial, por ejemplo más importante en cuenta a urgencia de entrega.</a:t>
            </a:r>
          </a:p>
          <a:p>
            <a:pPr algn="just"/>
            <a:r>
              <a:rPr lang="es-ES" b="1" dirty="0">
                <a:effectLst>
                  <a:outerShdw blurRad="38100" dist="38100" dir="2700000" algn="tl">
                    <a:srgbClr val="000000">
                      <a:alpha val="43137"/>
                    </a:srgbClr>
                  </a:outerShdw>
                </a:effectLst>
              </a:rPr>
              <a:t>Longitud total (16 bits):</a:t>
            </a:r>
            <a:r>
              <a:rPr lang="es-ES" dirty="0"/>
              <a:t> refleja el tamaño total que tenga el datagrama o del fragmento en octetos.</a:t>
            </a:r>
          </a:p>
          <a:p>
            <a:pPr algn="just"/>
            <a:r>
              <a:rPr lang="es-ES" b="1" dirty="0">
                <a:effectLst>
                  <a:outerShdw blurRad="38100" dist="38100" dir="2700000" algn="tl">
                    <a:srgbClr val="000000">
                      <a:alpha val="43137"/>
                    </a:srgbClr>
                  </a:outerShdw>
                </a:effectLst>
              </a:rPr>
              <a:t>Identificador (16 bits):</a:t>
            </a:r>
            <a:r>
              <a:rPr lang="es-ES" dirty="0"/>
              <a:t> se usa si el datagrama es fragmentado para que luego pueda unirse</a:t>
            </a:r>
          </a:p>
          <a:p>
            <a:pPr algn="just"/>
            <a:r>
              <a:rPr lang="es-ES" b="1" dirty="0" err="1">
                <a:effectLst>
                  <a:outerShdw blurRad="38100" dist="38100" dir="2700000" algn="tl">
                    <a:srgbClr val="000000">
                      <a:alpha val="43137"/>
                    </a:srgbClr>
                  </a:outerShdw>
                </a:effectLst>
              </a:rPr>
              <a:t>Flags</a:t>
            </a:r>
            <a:r>
              <a:rPr lang="es-ES" b="1" dirty="0">
                <a:effectLst>
                  <a:outerShdw blurRad="38100" dist="38100" dir="2700000" algn="tl">
                    <a:srgbClr val="000000">
                      <a:alpha val="43137"/>
                    </a:srgbClr>
                  </a:outerShdw>
                </a:effectLst>
              </a:rPr>
              <a:t> (3 bits) y Offset o posición del fragmento (13 bits):</a:t>
            </a:r>
            <a:r>
              <a:rPr lang="es-ES" dirty="0">
                <a:effectLst>
                  <a:outerShdw blurRad="38100" dist="38100" dir="2700000" algn="tl">
                    <a:srgbClr val="000000">
                      <a:alpha val="43137"/>
                    </a:srgbClr>
                  </a:outerShdw>
                </a:effectLst>
              </a:rPr>
              <a:t> </a:t>
            </a:r>
            <a:r>
              <a:rPr lang="es-ES" dirty="0"/>
              <a:t>1º bit será 0, 2º bit (0=divisible, 1 no divisible), 3º bit (0=ultimo fragmento, 1=fragmento intermedio)</a:t>
            </a:r>
          </a:p>
          <a:p>
            <a:pPr algn="just"/>
            <a:r>
              <a:rPr lang="es-ES" b="1" dirty="0">
                <a:effectLst>
                  <a:outerShdw blurRad="38100" dist="38100" dir="2700000" algn="tl">
                    <a:srgbClr val="000000">
                      <a:alpha val="43137"/>
                    </a:srgbClr>
                  </a:outerShdw>
                </a:effectLst>
              </a:rPr>
              <a:t>TTL (8 bits):</a:t>
            </a:r>
            <a:r>
              <a:rPr lang="es-ES" dirty="0">
                <a:effectLst>
                  <a:outerShdw blurRad="38100" dist="38100" dir="2700000" algn="tl">
                    <a:srgbClr val="000000">
                      <a:alpha val="43137"/>
                    </a:srgbClr>
                  </a:outerShdw>
                </a:effectLst>
              </a:rPr>
              <a:t> </a:t>
            </a:r>
            <a:r>
              <a:rPr lang="es-ES" dirty="0"/>
              <a:t>tiempo de vida del paquete IPv4. Refleja la cantidad de saltos en enrutadores que puede dar, siendo de 64 o 128. Cuando se agota el paquete se elimina.</a:t>
            </a:r>
          </a:p>
          <a:p>
            <a:pPr algn="just"/>
            <a:r>
              <a:rPr lang="es-ES" b="1" dirty="0">
                <a:effectLst>
                  <a:outerShdw blurRad="38100" dist="38100" dir="2700000" algn="tl">
                    <a:srgbClr val="000000">
                      <a:alpha val="43137"/>
                    </a:srgbClr>
                  </a:outerShdw>
                </a:effectLst>
              </a:rPr>
              <a:t>Protocolo:</a:t>
            </a:r>
            <a:r>
              <a:rPr lang="es-ES" dirty="0"/>
              <a:t> indica el protocolo al que debe entregarse el datagrama en capas superiores, por ejemplo </a:t>
            </a:r>
            <a:r>
              <a:rPr lang="es-ES" b="1" dirty="0"/>
              <a:t>TCP, UDP, ICMP, </a:t>
            </a:r>
            <a:r>
              <a:rPr lang="es-ES" dirty="0"/>
              <a:t>etc.</a:t>
            </a:r>
          </a:p>
          <a:p>
            <a:pPr algn="just"/>
            <a:r>
              <a:rPr lang="es-ES" b="1" dirty="0">
                <a:effectLst>
                  <a:outerShdw blurRad="38100" dist="38100" dir="2700000" algn="tl">
                    <a:srgbClr val="000000">
                      <a:alpha val="43137"/>
                    </a:srgbClr>
                  </a:outerShdw>
                </a:effectLst>
              </a:rPr>
              <a:t>MD5 </a:t>
            </a:r>
            <a:r>
              <a:rPr lang="es-ES" b="1" dirty="0" err="1">
                <a:effectLst>
                  <a:outerShdw blurRad="38100" dist="38100" dir="2700000" algn="tl">
                    <a:srgbClr val="000000">
                      <a:alpha val="43137"/>
                    </a:srgbClr>
                  </a:outerShdw>
                </a:effectLst>
              </a:rPr>
              <a:t>Checksum</a:t>
            </a:r>
            <a:r>
              <a:rPr lang="es-ES" b="1" dirty="0">
                <a:effectLst>
                  <a:outerShdw blurRad="38100" dist="38100" dir="2700000" algn="tl">
                    <a:srgbClr val="000000">
                      <a:alpha val="43137"/>
                    </a:srgbClr>
                  </a:outerShdw>
                </a:effectLst>
              </a:rPr>
              <a:t>:</a:t>
            </a:r>
            <a:r>
              <a:rPr lang="es-ES" dirty="0"/>
              <a:t> para controlar la integridad del paquee recalculándose cada vez que algún valor anterior cambie.</a:t>
            </a:r>
          </a:p>
        </p:txBody>
      </p:sp>
    </p:spTree>
    <p:extLst>
      <p:ext uri="{BB962C8B-B14F-4D97-AF65-F5344CB8AC3E}">
        <p14:creationId xmlns:p14="http://schemas.microsoft.com/office/powerpoint/2010/main" val="121101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985964" y="649288"/>
            <a:ext cx="6270625" cy="400050"/>
          </a:xfrm>
          <a:prstGeom prst="rect">
            <a:avLst/>
          </a:prstGeom>
        </p:spPr>
        <p:txBody>
          <a:bodyPr>
            <a:spAutoFit/>
          </a:bodyPr>
          <a:lstStyle/>
          <a:p>
            <a:pPr>
              <a:defRPr/>
            </a:pPr>
            <a:r>
              <a:rPr lang="es-ES" sz="2000" b="1" dirty="0">
                <a:solidFill>
                  <a:srgbClr val="92D050"/>
                </a:solidFill>
                <a:effectLst>
                  <a:outerShdw blurRad="38100" dist="38100" dir="2700000" algn="tl">
                    <a:srgbClr val="000000">
                      <a:alpha val="43137"/>
                    </a:srgbClr>
                  </a:outerShdw>
                </a:effectLst>
              </a:rPr>
              <a:t>REDES DE COMPUTADORAS</a:t>
            </a:r>
          </a:p>
        </p:txBody>
      </p:sp>
      <p:sp>
        <p:nvSpPr>
          <p:cNvPr id="6" name="Rectángulo 5"/>
          <p:cNvSpPr/>
          <p:nvPr/>
        </p:nvSpPr>
        <p:spPr>
          <a:xfrm>
            <a:off x="1992314" y="1016001"/>
            <a:ext cx="6270625" cy="892175"/>
          </a:xfrm>
          <a:prstGeom prst="rect">
            <a:avLst/>
          </a:prstGeom>
        </p:spPr>
        <p:txBody>
          <a:bodyPr>
            <a:spAutoFit/>
          </a:bodyPr>
          <a:lstStyle/>
          <a:p>
            <a:pPr>
              <a:defRPr/>
            </a:pPr>
            <a:r>
              <a:rPr lang="es-ES" sz="2000" b="1" dirty="0">
                <a:solidFill>
                  <a:srgbClr val="92D050"/>
                </a:solidFill>
                <a:effectLst>
                  <a:outerShdw blurRad="38100" dist="38100" dir="2700000" algn="tl">
                    <a:srgbClr val="000000">
                      <a:alpha val="43137"/>
                    </a:srgbClr>
                  </a:outerShdw>
                </a:effectLst>
              </a:rPr>
              <a:t>DISEÑO DE REDES </a:t>
            </a:r>
          </a:p>
          <a:p>
            <a:pPr>
              <a:defRPr/>
            </a:pPr>
            <a:r>
              <a:rPr lang="es-ES" sz="3200" b="1" dirty="0">
                <a:solidFill>
                  <a:srgbClr val="92D050"/>
                </a:solidFill>
                <a:effectLst>
                  <a:outerShdw blurRad="38100" dist="38100" dir="2700000" algn="tl">
                    <a:srgbClr val="000000">
                      <a:alpha val="43137"/>
                    </a:srgbClr>
                  </a:outerShdw>
                </a:effectLst>
              </a:rPr>
              <a:t>TIPOS DE REDES – IP v4</a:t>
            </a:r>
          </a:p>
        </p:txBody>
      </p:sp>
      <p:sp>
        <p:nvSpPr>
          <p:cNvPr id="57349" name="Rectángulo 7"/>
          <p:cNvSpPr>
            <a:spLocks noChangeArrowheads="1"/>
          </p:cNvSpPr>
          <p:nvPr/>
        </p:nvSpPr>
        <p:spPr bwMode="auto">
          <a:xfrm>
            <a:off x="2254250" y="1752601"/>
            <a:ext cx="80645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s-ES" altLang="es-ES" dirty="0">
                <a:solidFill>
                  <a:srgbClr val="212121"/>
                </a:solidFill>
                <a:latin typeface="Arial" panose="020B0604020202020204" pitchFamily="34" charset="0"/>
              </a:rPr>
              <a:t>La cabecera IP tiene </a:t>
            </a:r>
            <a:r>
              <a:rPr lang="es-ES" altLang="es-ES" b="1" dirty="0">
                <a:solidFill>
                  <a:srgbClr val="212121"/>
                </a:solidFill>
                <a:latin typeface="Arial" panose="020B0604020202020204" pitchFamily="34" charset="0"/>
              </a:rPr>
              <a:t>32 bits</a:t>
            </a:r>
            <a:r>
              <a:rPr lang="es-ES" altLang="es-ES" dirty="0">
                <a:solidFill>
                  <a:srgbClr val="212121"/>
                </a:solidFill>
                <a:latin typeface="Arial" panose="020B0604020202020204" pitchFamily="34" charset="0"/>
              </a:rPr>
              <a:t> de ancho (</a:t>
            </a:r>
            <a:r>
              <a:rPr lang="es-ES" altLang="es-ES" b="1" dirty="0">
                <a:solidFill>
                  <a:srgbClr val="212121"/>
                </a:solidFill>
                <a:latin typeface="Arial" panose="020B0604020202020204" pitchFamily="34" charset="0"/>
              </a:rPr>
              <a:t>4 bytes</a:t>
            </a:r>
            <a:r>
              <a:rPr lang="es-ES" altLang="es-ES" dirty="0">
                <a:solidFill>
                  <a:srgbClr val="212121"/>
                </a:solidFill>
                <a:latin typeface="Arial" panose="020B0604020202020204" pitchFamily="34" charset="0"/>
              </a:rPr>
              <a:t>), siendo el total del </a:t>
            </a:r>
            <a:r>
              <a:rPr lang="es-ES" altLang="es-ES" b="1" dirty="0">
                <a:solidFill>
                  <a:srgbClr val="212121"/>
                </a:solidFill>
                <a:latin typeface="Arial" panose="020B0604020202020204" pitchFamily="34" charset="0"/>
              </a:rPr>
              <a:t>paquete IP</a:t>
            </a:r>
            <a:r>
              <a:rPr lang="es-ES" altLang="es-ES" dirty="0">
                <a:solidFill>
                  <a:srgbClr val="212121"/>
                </a:solidFill>
                <a:latin typeface="Arial" panose="020B0604020202020204" pitchFamily="34" charset="0"/>
              </a:rPr>
              <a:t> de </a:t>
            </a:r>
            <a:r>
              <a:rPr lang="es-ES" altLang="es-ES" dirty="0" err="1">
                <a:solidFill>
                  <a:srgbClr val="212121"/>
                </a:solidFill>
                <a:latin typeface="Arial" panose="020B0604020202020204" pitchFamily="34" charset="0"/>
              </a:rPr>
              <a:t>de</a:t>
            </a:r>
            <a:r>
              <a:rPr lang="es-ES" altLang="es-ES" dirty="0">
                <a:solidFill>
                  <a:srgbClr val="212121"/>
                </a:solidFill>
                <a:latin typeface="Arial" panose="020B0604020202020204" pitchFamily="34" charset="0"/>
              </a:rPr>
              <a:t> </a:t>
            </a:r>
            <a:r>
              <a:rPr lang="es-ES" altLang="es-ES" b="1" dirty="0">
                <a:solidFill>
                  <a:srgbClr val="212121"/>
                </a:solidFill>
                <a:latin typeface="Arial" panose="020B0604020202020204" pitchFamily="34" charset="0"/>
              </a:rPr>
              <a:t>20 bytes</a:t>
            </a:r>
            <a:r>
              <a:rPr lang="es-ES" altLang="es-ES" dirty="0">
                <a:solidFill>
                  <a:srgbClr val="212121"/>
                </a:solidFill>
                <a:latin typeface="Arial" panose="020B0604020202020204" pitchFamily="34" charset="0"/>
              </a:rPr>
              <a:t>.</a:t>
            </a:r>
            <a:endParaRPr lang="es-ES" altLang="es-ES" dirty="0">
              <a:solidFill>
                <a:schemeClr val="tx1"/>
              </a:solidFill>
              <a:latin typeface="Arial" panose="020B0604020202020204" pitchFamily="34" charset="0"/>
            </a:endParaRPr>
          </a:p>
        </p:txBody>
      </p:sp>
      <p:sp>
        <p:nvSpPr>
          <p:cNvPr id="57350" name="Rectángulo 8"/>
          <p:cNvSpPr>
            <a:spLocks noChangeArrowheads="1"/>
          </p:cNvSpPr>
          <p:nvPr/>
        </p:nvSpPr>
        <p:spPr bwMode="auto">
          <a:xfrm>
            <a:off x="2279650" y="3287714"/>
            <a:ext cx="8064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s-ES" altLang="es-ES">
                <a:solidFill>
                  <a:srgbClr val="212121"/>
                </a:solidFill>
                <a:latin typeface="Arial" panose="020B0604020202020204" pitchFamily="34" charset="0"/>
              </a:rPr>
              <a:t>1 1 0 0 0 0 0 0   1 0 1 0 1 0 0 0    0 0 0 0 0 0 0 1    0 0 0 0 0 1 0 1 </a:t>
            </a:r>
            <a:endParaRPr lang="es-ES" altLang="es-ES">
              <a:solidFill>
                <a:schemeClr val="tx1"/>
              </a:solidFill>
              <a:latin typeface="Arial" panose="020B0604020202020204" pitchFamily="34" charset="0"/>
            </a:endParaRPr>
          </a:p>
        </p:txBody>
      </p:sp>
      <p:sp>
        <p:nvSpPr>
          <p:cNvPr id="57351" name="Rectángulo 9"/>
          <p:cNvSpPr>
            <a:spLocks noChangeArrowheads="1"/>
          </p:cNvSpPr>
          <p:nvPr/>
        </p:nvSpPr>
        <p:spPr bwMode="auto">
          <a:xfrm>
            <a:off x="5151439" y="2647950"/>
            <a:ext cx="9159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s-ES" altLang="es-ES" b="1">
                <a:solidFill>
                  <a:srgbClr val="212121"/>
                </a:solidFill>
                <a:latin typeface="Arial" panose="020B0604020202020204" pitchFamily="34" charset="0"/>
              </a:rPr>
              <a:t>32 bits</a:t>
            </a:r>
            <a:endParaRPr lang="es-ES" altLang="es-ES">
              <a:solidFill>
                <a:schemeClr val="tx1"/>
              </a:solidFill>
              <a:latin typeface="Arial" panose="020B0604020202020204" pitchFamily="34" charset="0"/>
            </a:endParaRPr>
          </a:p>
        </p:txBody>
      </p:sp>
      <p:sp>
        <p:nvSpPr>
          <p:cNvPr id="12" name="Cerrar llave 11"/>
          <p:cNvSpPr/>
          <p:nvPr/>
        </p:nvSpPr>
        <p:spPr>
          <a:xfrm rot="16200000">
            <a:off x="5543551" y="-217487"/>
            <a:ext cx="269875" cy="6740525"/>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s-ES"/>
          </a:p>
        </p:txBody>
      </p:sp>
      <p:sp>
        <p:nvSpPr>
          <p:cNvPr id="13" name="Rectángulo 12"/>
          <p:cNvSpPr/>
          <p:nvPr/>
        </p:nvSpPr>
        <p:spPr>
          <a:xfrm>
            <a:off x="2308225" y="2465389"/>
            <a:ext cx="8066088" cy="369887"/>
          </a:xfrm>
          <a:prstGeom prst="rect">
            <a:avLst/>
          </a:prstGeom>
        </p:spPr>
        <p:txBody>
          <a:bodyPr>
            <a:spAutoFit/>
          </a:bodyPr>
          <a:lstStyle/>
          <a:p>
            <a:pPr>
              <a:defRPr/>
            </a:pPr>
            <a:r>
              <a:rPr lang="es-ES" b="1" dirty="0">
                <a:solidFill>
                  <a:srgbClr val="212121"/>
                </a:solidFill>
              </a:rPr>
              <a:t>4</a:t>
            </a:r>
            <a:r>
              <a:rPr lang="es-ES" dirty="0">
                <a:solidFill>
                  <a:srgbClr val="212121"/>
                </a:solidFill>
              </a:rPr>
              <a:t> Grupos de </a:t>
            </a:r>
            <a:r>
              <a:rPr lang="es-ES" b="1" dirty="0">
                <a:solidFill>
                  <a:srgbClr val="212121"/>
                </a:solidFill>
                <a:effectLst>
                  <a:outerShdw blurRad="38100" dist="38100" dir="2700000" algn="tl">
                    <a:srgbClr val="000000">
                      <a:alpha val="43137"/>
                    </a:srgbClr>
                  </a:outerShdw>
                </a:effectLst>
              </a:rPr>
              <a:t>8 Bits  </a:t>
            </a:r>
            <a:r>
              <a:rPr lang="es-ES" dirty="0">
                <a:solidFill>
                  <a:srgbClr val="212121"/>
                </a:solidFill>
              </a:rPr>
              <a:t>00000000(</a:t>
            </a:r>
            <a:r>
              <a:rPr lang="es-ES" b="1" dirty="0">
                <a:solidFill>
                  <a:srgbClr val="212121"/>
                </a:solidFill>
              </a:rPr>
              <a:t>0</a:t>
            </a:r>
            <a:r>
              <a:rPr lang="es-ES" dirty="0">
                <a:solidFill>
                  <a:srgbClr val="212121"/>
                </a:solidFill>
              </a:rPr>
              <a:t>) – 11111111(</a:t>
            </a:r>
            <a:r>
              <a:rPr lang="es-ES" b="1" dirty="0">
                <a:solidFill>
                  <a:srgbClr val="212121"/>
                </a:solidFill>
                <a:effectLst>
                  <a:outerShdw blurRad="38100" dist="38100" dir="2700000" algn="tl">
                    <a:srgbClr val="000000">
                      <a:alpha val="43137"/>
                    </a:srgbClr>
                  </a:outerShdw>
                </a:effectLst>
              </a:rPr>
              <a:t>255</a:t>
            </a:r>
            <a:r>
              <a:rPr lang="es-ES" dirty="0">
                <a:solidFill>
                  <a:srgbClr val="212121"/>
                </a:solidFill>
              </a:rPr>
              <a:t>)  4x8 = 32 Bits</a:t>
            </a:r>
            <a:endParaRPr lang="es-ES" dirty="0"/>
          </a:p>
        </p:txBody>
      </p:sp>
      <p:sp>
        <p:nvSpPr>
          <p:cNvPr id="14" name="Rectángulo 13"/>
          <p:cNvSpPr/>
          <p:nvPr/>
        </p:nvSpPr>
        <p:spPr>
          <a:xfrm>
            <a:off x="2309813" y="5156200"/>
            <a:ext cx="8064500" cy="522288"/>
          </a:xfrm>
          <a:prstGeom prst="rect">
            <a:avLst/>
          </a:prstGeom>
        </p:spPr>
        <p:txBody>
          <a:bodyPr>
            <a:spAutoFit/>
          </a:bodyPr>
          <a:lstStyle/>
          <a:p>
            <a:pPr>
              <a:defRPr/>
            </a:pPr>
            <a:r>
              <a:rPr lang="es-ES" dirty="0">
                <a:solidFill>
                  <a:srgbClr val="212121"/>
                </a:solidFill>
              </a:rPr>
              <a:t>         </a:t>
            </a:r>
            <a:r>
              <a:rPr lang="es-ES" b="1" dirty="0">
                <a:solidFill>
                  <a:srgbClr val="212121"/>
                </a:solidFill>
                <a:effectLst>
                  <a:outerShdw blurRad="38100" dist="38100" dir="2700000" algn="tl">
                    <a:srgbClr val="000000">
                      <a:alpha val="43137"/>
                    </a:srgbClr>
                  </a:outerShdw>
                </a:effectLst>
              </a:rPr>
              <a:t>192              </a:t>
            </a:r>
            <a:r>
              <a:rPr lang="es-ES" sz="2800" b="1" dirty="0">
                <a:solidFill>
                  <a:srgbClr val="212121"/>
                </a:solidFill>
                <a:effectLst>
                  <a:outerShdw blurRad="38100" dist="38100" dir="2700000" algn="tl">
                    <a:srgbClr val="000000">
                      <a:alpha val="43137"/>
                    </a:srgbClr>
                  </a:outerShdw>
                </a:effectLst>
              </a:rPr>
              <a:t>.</a:t>
            </a:r>
            <a:r>
              <a:rPr lang="es-ES" b="1" dirty="0">
                <a:solidFill>
                  <a:srgbClr val="212121"/>
                </a:solidFill>
                <a:effectLst>
                  <a:outerShdw blurRad="38100" dist="38100" dir="2700000" algn="tl">
                    <a:srgbClr val="000000">
                      <a:alpha val="43137"/>
                    </a:srgbClr>
                  </a:outerShdw>
                </a:effectLst>
              </a:rPr>
              <a:t>         168         </a:t>
            </a:r>
            <a:r>
              <a:rPr lang="es-ES" sz="2800" b="1" dirty="0">
                <a:solidFill>
                  <a:srgbClr val="212121"/>
                </a:solidFill>
                <a:effectLst>
                  <a:outerShdw blurRad="38100" dist="38100" dir="2700000" algn="tl">
                    <a:srgbClr val="000000">
                      <a:alpha val="43137"/>
                    </a:srgbClr>
                  </a:outerShdw>
                </a:effectLst>
              </a:rPr>
              <a:t>.</a:t>
            </a:r>
            <a:r>
              <a:rPr lang="es-ES" b="1" dirty="0">
                <a:solidFill>
                  <a:srgbClr val="212121"/>
                </a:solidFill>
                <a:effectLst>
                  <a:outerShdw blurRad="38100" dist="38100" dir="2700000" algn="tl">
                    <a:srgbClr val="000000">
                      <a:alpha val="43137"/>
                    </a:srgbClr>
                  </a:outerShdw>
                </a:effectLst>
              </a:rPr>
              <a:t>         1              </a:t>
            </a:r>
            <a:r>
              <a:rPr lang="es-ES" sz="2800" b="1" dirty="0">
                <a:solidFill>
                  <a:srgbClr val="212121"/>
                </a:solidFill>
                <a:effectLst>
                  <a:outerShdw blurRad="38100" dist="38100" dir="2700000" algn="tl">
                    <a:srgbClr val="000000">
                      <a:alpha val="43137"/>
                    </a:srgbClr>
                  </a:outerShdw>
                </a:effectLst>
              </a:rPr>
              <a:t>.</a:t>
            </a:r>
            <a:r>
              <a:rPr lang="es-ES" b="1" dirty="0">
                <a:solidFill>
                  <a:srgbClr val="212121"/>
                </a:solidFill>
                <a:effectLst>
                  <a:outerShdw blurRad="38100" dist="38100" dir="2700000" algn="tl">
                    <a:srgbClr val="000000">
                      <a:alpha val="43137"/>
                    </a:srgbClr>
                  </a:outerShdw>
                </a:effectLst>
              </a:rPr>
              <a:t>              5 </a:t>
            </a:r>
            <a:endParaRPr lang="es-ES" b="1" dirty="0">
              <a:effectLst>
                <a:outerShdw blurRad="38100" dist="38100" dir="2700000" algn="tl">
                  <a:srgbClr val="000000">
                    <a:alpha val="43137"/>
                  </a:srgbClr>
                </a:outerShdw>
              </a:effectLst>
            </a:endParaRPr>
          </a:p>
        </p:txBody>
      </p:sp>
      <p:sp>
        <p:nvSpPr>
          <p:cNvPr id="57355" name="Rectángulo 14"/>
          <p:cNvSpPr>
            <a:spLocks noChangeArrowheads="1"/>
          </p:cNvSpPr>
          <p:nvPr/>
        </p:nvSpPr>
        <p:spPr bwMode="auto">
          <a:xfrm>
            <a:off x="4699001" y="5815014"/>
            <a:ext cx="2105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s-ES" altLang="es-ES" b="1">
                <a:solidFill>
                  <a:srgbClr val="FF0000"/>
                </a:solidFill>
                <a:latin typeface="Arial" panose="020B0604020202020204" pitchFamily="34" charset="0"/>
              </a:rPr>
              <a:t>DIRECCION IP V4</a:t>
            </a:r>
            <a:endParaRPr lang="es-ES" altLang="es-ES">
              <a:solidFill>
                <a:srgbClr val="FF0000"/>
              </a:solidFill>
              <a:latin typeface="Arial" panose="020B0604020202020204" pitchFamily="34" charset="0"/>
            </a:endParaRPr>
          </a:p>
        </p:txBody>
      </p:sp>
      <p:sp>
        <p:nvSpPr>
          <p:cNvPr id="57356" name="Rectángulo 15"/>
          <p:cNvSpPr>
            <a:spLocks noChangeArrowheads="1"/>
          </p:cNvSpPr>
          <p:nvPr/>
        </p:nvSpPr>
        <p:spPr bwMode="auto">
          <a:xfrm>
            <a:off x="2276475" y="3683000"/>
            <a:ext cx="80645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s-ES" altLang="es-ES" dirty="0">
                <a:solidFill>
                  <a:schemeClr val="tx1"/>
                </a:solidFill>
                <a:latin typeface="Arial" panose="020B0604020202020204" pitchFamily="34" charset="0"/>
              </a:rPr>
              <a:t>1 1 0 0 0 0 0 0  </a:t>
            </a:r>
            <a:r>
              <a:rPr lang="es-ES" altLang="es-ES" sz="2800" dirty="0">
                <a:solidFill>
                  <a:schemeClr val="tx1"/>
                </a:solidFill>
                <a:latin typeface="Arial" panose="020B0604020202020204" pitchFamily="34" charset="0"/>
              </a:rPr>
              <a:t>.</a:t>
            </a:r>
            <a:r>
              <a:rPr lang="es-ES" altLang="es-ES" dirty="0">
                <a:solidFill>
                  <a:schemeClr val="tx1"/>
                </a:solidFill>
                <a:latin typeface="Arial" panose="020B0604020202020204" pitchFamily="34" charset="0"/>
              </a:rPr>
              <a:t> 1 0 1 0 1 0 0 0  </a:t>
            </a:r>
            <a:r>
              <a:rPr lang="es-ES" altLang="es-ES" sz="2800" dirty="0">
                <a:solidFill>
                  <a:schemeClr val="tx1"/>
                </a:solidFill>
                <a:latin typeface="Arial" panose="020B0604020202020204" pitchFamily="34" charset="0"/>
              </a:rPr>
              <a:t>.</a:t>
            </a:r>
            <a:r>
              <a:rPr lang="es-ES" altLang="es-ES" dirty="0">
                <a:solidFill>
                  <a:schemeClr val="tx1"/>
                </a:solidFill>
                <a:latin typeface="Arial" panose="020B0604020202020204" pitchFamily="34" charset="0"/>
              </a:rPr>
              <a:t>  0 0 0 0 0 0 0 1  </a:t>
            </a:r>
            <a:r>
              <a:rPr lang="es-ES" altLang="es-ES" sz="2800" dirty="0">
                <a:solidFill>
                  <a:srgbClr val="FF0000"/>
                </a:solidFill>
                <a:latin typeface="Arial" panose="020B0604020202020204" pitchFamily="34" charset="0"/>
              </a:rPr>
              <a:t>.</a:t>
            </a:r>
            <a:r>
              <a:rPr lang="es-ES" altLang="es-ES" dirty="0">
                <a:solidFill>
                  <a:srgbClr val="FF0000"/>
                </a:solidFill>
                <a:latin typeface="Arial" panose="020B0604020202020204" pitchFamily="34" charset="0"/>
              </a:rPr>
              <a:t> 0 0 0 0 0 1 0 1 </a:t>
            </a:r>
          </a:p>
        </p:txBody>
      </p:sp>
      <p:sp>
        <p:nvSpPr>
          <p:cNvPr id="18" name="Cerrar llave 17"/>
          <p:cNvSpPr/>
          <p:nvPr/>
        </p:nvSpPr>
        <p:spPr>
          <a:xfrm rot="5400000">
            <a:off x="3763963" y="2525713"/>
            <a:ext cx="404813" cy="3424238"/>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s-ES"/>
          </a:p>
        </p:txBody>
      </p:sp>
      <p:sp>
        <p:nvSpPr>
          <p:cNvPr id="19" name="Cerrar llave 18"/>
          <p:cNvSpPr/>
          <p:nvPr/>
        </p:nvSpPr>
        <p:spPr>
          <a:xfrm rot="5400000">
            <a:off x="7350126" y="2522539"/>
            <a:ext cx="404813" cy="3424237"/>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s-ES"/>
          </a:p>
        </p:txBody>
      </p:sp>
      <p:sp>
        <p:nvSpPr>
          <p:cNvPr id="57359" name="Rectángulo 19"/>
          <p:cNvSpPr>
            <a:spLocks noChangeArrowheads="1"/>
          </p:cNvSpPr>
          <p:nvPr/>
        </p:nvSpPr>
        <p:spPr bwMode="auto">
          <a:xfrm>
            <a:off x="2841625" y="3530600"/>
            <a:ext cx="2959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s-ES" altLang="es-ES" b="1">
                <a:solidFill>
                  <a:srgbClr val="212121"/>
                </a:solidFill>
                <a:latin typeface="Arial" panose="020B0604020202020204" pitchFamily="34" charset="0"/>
              </a:rPr>
              <a:t>PUNTO DE SEPARACION</a:t>
            </a:r>
            <a:endParaRPr lang="es-ES" altLang="es-ES">
              <a:solidFill>
                <a:schemeClr val="tx1"/>
              </a:solidFill>
              <a:latin typeface="Arial" panose="020B0604020202020204" pitchFamily="34" charset="0"/>
            </a:endParaRPr>
          </a:p>
        </p:txBody>
      </p:sp>
      <p:sp>
        <p:nvSpPr>
          <p:cNvPr id="57360" name="Rectángulo 20"/>
          <p:cNvSpPr>
            <a:spLocks noChangeArrowheads="1"/>
          </p:cNvSpPr>
          <p:nvPr/>
        </p:nvSpPr>
        <p:spPr bwMode="auto">
          <a:xfrm>
            <a:off x="2651126" y="4465639"/>
            <a:ext cx="27225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s-ES" altLang="es-ES" b="1">
                <a:solidFill>
                  <a:srgbClr val="212121"/>
                </a:solidFill>
                <a:latin typeface="Arial" panose="020B0604020202020204" pitchFamily="34" charset="0"/>
              </a:rPr>
              <a:t>DIRECCIONES DE RED</a:t>
            </a:r>
            <a:endParaRPr lang="es-ES" altLang="es-ES">
              <a:solidFill>
                <a:schemeClr val="tx1"/>
              </a:solidFill>
              <a:latin typeface="Arial" panose="020B0604020202020204" pitchFamily="34" charset="0"/>
            </a:endParaRPr>
          </a:p>
        </p:txBody>
      </p:sp>
      <p:sp>
        <p:nvSpPr>
          <p:cNvPr id="57361" name="Rectángulo 21"/>
          <p:cNvSpPr>
            <a:spLocks noChangeArrowheads="1"/>
          </p:cNvSpPr>
          <p:nvPr/>
        </p:nvSpPr>
        <p:spPr bwMode="auto">
          <a:xfrm>
            <a:off x="5945189" y="4465639"/>
            <a:ext cx="2878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s-ES" altLang="es-ES" b="1">
                <a:solidFill>
                  <a:srgbClr val="212121"/>
                </a:solidFill>
                <a:latin typeface="Arial" panose="020B0604020202020204" pitchFamily="34" charset="0"/>
              </a:rPr>
              <a:t>DIRECCIONES DE HOST</a:t>
            </a:r>
            <a:endParaRPr lang="es-ES" altLang="es-ES">
              <a:solidFill>
                <a:schemeClr val="tx1"/>
              </a:solidFill>
              <a:latin typeface="Arial" panose="020B0604020202020204" pitchFamily="34" charset="0"/>
            </a:endParaRPr>
          </a:p>
        </p:txBody>
      </p:sp>
    </p:spTree>
    <p:extLst>
      <p:ext uri="{BB962C8B-B14F-4D97-AF65-F5344CB8AC3E}">
        <p14:creationId xmlns:p14="http://schemas.microsoft.com/office/powerpoint/2010/main" val="16513761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985964" y="649288"/>
            <a:ext cx="6270625" cy="400050"/>
          </a:xfrm>
          <a:prstGeom prst="rect">
            <a:avLst/>
          </a:prstGeom>
        </p:spPr>
        <p:txBody>
          <a:bodyPr>
            <a:spAutoFit/>
          </a:bodyPr>
          <a:lstStyle/>
          <a:p>
            <a:pPr>
              <a:defRPr/>
            </a:pPr>
            <a:r>
              <a:rPr lang="es-ES" sz="2000" b="1" dirty="0">
                <a:solidFill>
                  <a:srgbClr val="92D050"/>
                </a:solidFill>
                <a:effectLst>
                  <a:outerShdw blurRad="38100" dist="38100" dir="2700000" algn="tl">
                    <a:srgbClr val="000000">
                      <a:alpha val="43137"/>
                    </a:srgbClr>
                  </a:outerShdw>
                </a:effectLst>
              </a:rPr>
              <a:t>REDES DE COMPUTADORAS</a:t>
            </a:r>
          </a:p>
        </p:txBody>
      </p:sp>
      <p:sp>
        <p:nvSpPr>
          <p:cNvPr id="6" name="Rectángulo 5"/>
          <p:cNvSpPr/>
          <p:nvPr/>
        </p:nvSpPr>
        <p:spPr>
          <a:xfrm>
            <a:off x="1992313" y="1016001"/>
            <a:ext cx="7416800" cy="892175"/>
          </a:xfrm>
          <a:prstGeom prst="rect">
            <a:avLst/>
          </a:prstGeom>
        </p:spPr>
        <p:txBody>
          <a:bodyPr>
            <a:spAutoFit/>
          </a:bodyPr>
          <a:lstStyle/>
          <a:p>
            <a:pPr>
              <a:defRPr/>
            </a:pPr>
            <a:r>
              <a:rPr lang="es-ES" sz="2000" b="1" dirty="0">
                <a:solidFill>
                  <a:srgbClr val="92D050"/>
                </a:solidFill>
                <a:effectLst>
                  <a:outerShdw blurRad="38100" dist="38100" dir="2700000" algn="tl">
                    <a:srgbClr val="000000">
                      <a:alpha val="43137"/>
                    </a:srgbClr>
                  </a:outerShdw>
                </a:effectLst>
              </a:rPr>
              <a:t>DISEÑO DE REDES </a:t>
            </a:r>
          </a:p>
          <a:p>
            <a:pPr>
              <a:defRPr/>
            </a:pPr>
            <a:r>
              <a:rPr lang="es-ES" sz="3200" b="1" dirty="0">
                <a:solidFill>
                  <a:srgbClr val="92D050"/>
                </a:solidFill>
                <a:effectLst>
                  <a:outerShdw blurRad="38100" dist="38100" dir="2700000" algn="tl">
                    <a:srgbClr val="000000">
                      <a:alpha val="43137"/>
                    </a:srgbClr>
                  </a:outerShdw>
                </a:effectLst>
              </a:rPr>
              <a:t>CLASES DE DIRECCIONES  IP v4</a:t>
            </a:r>
          </a:p>
        </p:txBody>
      </p:sp>
      <p:sp>
        <p:nvSpPr>
          <p:cNvPr id="2" name="Rectángulo 1"/>
          <p:cNvSpPr/>
          <p:nvPr/>
        </p:nvSpPr>
        <p:spPr>
          <a:xfrm>
            <a:off x="2063751" y="2133600"/>
            <a:ext cx="8113713" cy="3416300"/>
          </a:xfrm>
          <a:prstGeom prst="rect">
            <a:avLst/>
          </a:prstGeom>
        </p:spPr>
        <p:txBody>
          <a:bodyPr>
            <a:spAutoFit/>
          </a:bodyPr>
          <a:lstStyle/>
          <a:p>
            <a:pPr algn="just">
              <a:defRPr/>
            </a:pPr>
            <a:endParaRPr lang="es-ES" dirty="0">
              <a:latin typeface="Calibri" panose="020F0502020204030204" pitchFamily="34" charset="0"/>
              <a:cs typeface="Calibri" panose="020F0502020204030204" pitchFamily="34" charset="0"/>
            </a:endParaRPr>
          </a:p>
          <a:p>
            <a:pPr algn="just">
              <a:defRPr/>
            </a:pPr>
            <a:r>
              <a:rPr lang="es-ES"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La clase A </a:t>
            </a:r>
            <a:r>
              <a:rPr lang="es-ES" dirty="0">
                <a:latin typeface="Calibri" panose="020F0502020204030204" pitchFamily="34" charset="0"/>
                <a:cs typeface="Calibri" panose="020F0502020204030204" pitchFamily="34" charset="0"/>
              </a:rPr>
              <a:t>utiliza sólo el primer octeto para identificar la red, dejando los 3 octetos (24 bits) restantes para identificar el host. La clase A es utilizada para grandes corporaciones internacionales, provee </a:t>
            </a:r>
            <a:r>
              <a:rPr lang="es-E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16,777,214 (256-2) = 254 direcciones IP para los Red, </a:t>
            </a:r>
            <a:r>
              <a:rPr lang="es-ES" dirty="0">
                <a:latin typeface="Calibri" panose="020F0502020204030204" pitchFamily="34" charset="0"/>
                <a:cs typeface="Calibri" panose="020F0502020204030204" pitchFamily="34" charset="0"/>
              </a:rPr>
              <a:t>pero está limitada a sólo 127 redes de clase A. </a:t>
            </a:r>
          </a:p>
          <a:p>
            <a:pPr algn="just">
              <a:defRPr/>
            </a:pPr>
            <a:r>
              <a:rPr lang="es-ES" b="1" dirty="0">
                <a:solidFill>
                  <a:srgbClr val="00B050"/>
                </a:solidFill>
                <a:latin typeface="Calibri" panose="020F0502020204030204" pitchFamily="34" charset="0"/>
                <a:cs typeface="Calibri" panose="020F0502020204030204" pitchFamily="34" charset="0"/>
              </a:rPr>
              <a:t>La clase B </a:t>
            </a:r>
            <a:r>
              <a:rPr lang="es-ES" dirty="0">
                <a:solidFill>
                  <a:srgbClr val="00B050"/>
                </a:solidFill>
                <a:latin typeface="Calibri" panose="020F0502020204030204" pitchFamily="34" charset="0"/>
                <a:cs typeface="Calibri" panose="020F0502020204030204" pitchFamily="34" charset="0"/>
              </a:rPr>
              <a:t>utiliza los primeros dos octetos para identificar la red, dejando los 16 bits restantes (2 octetos) para el host. La clase B es utilizada por grandes compañías que necesitan un gran número de nodos. Los 2 octetos le dan cabida a 16,384 redes supliendo todas ellas un total de 65,534 (216-2) direcciones IP para los hosts. </a:t>
            </a:r>
          </a:p>
          <a:p>
            <a:pPr algn="just">
              <a:defRPr/>
            </a:pPr>
            <a:r>
              <a:rPr lang="es-ES" b="1" dirty="0">
                <a:solidFill>
                  <a:srgbClr val="00B050"/>
                </a:solidFill>
                <a:latin typeface="Calibri" panose="020F0502020204030204" pitchFamily="34" charset="0"/>
                <a:cs typeface="Calibri" panose="020F0502020204030204" pitchFamily="34" charset="0"/>
              </a:rPr>
              <a:t>La clase C </a:t>
            </a:r>
            <a:r>
              <a:rPr lang="es-ES" dirty="0">
                <a:solidFill>
                  <a:srgbClr val="00B050"/>
                </a:solidFill>
                <a:latin typeface="Calibri" panose="020F0502020204030204" pitchFamily="34" charset="0"/>
                <a:cs typeface="Calibri" panose="020F0502020204030204" pitchFamily="34" charset="0"/>
              </a:rPr>
              <a:t>usa los primeros 3 octetos para el identificador de red, dejando los 8 bits restantes para el host. La clase C es utilizada por pequeñas redes, que suman un total de 2,097,152 redes con un máximo </a:t>
            </a:r>
            <a:r>
              <a:rPr lang="es-ES" b="1" dirty="0">
                <a:solidFill>
                  <a:srgbClr val="00B050"/>
                </a:solidFill>
                <a:latin typeface="Calibri" panose="020F0502020204030204" pitchFamily="34" charset="0"/>
                <a:cs typeface="Calibri" panose="020F0502020204030204" pitchFamily="34" charset="0"/>
              </a:rPr>
              <a:t>de 254 (28 -2) hosts cada una. </a:t>
            </a:r>
          </a:p>
        </p:txBody>
      </p:sp>
    </p:spTree>
    <p:extLst>
      <p:ext uri="{BB962C8B-B14F-4D97-AF65-F5344CB8AC3E}">
        <p14:creationId xmlns:p14="http://schemas.microsoft.com/office/powerpoint/2010/main" val="505633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ángulo 3"/>
          <p:cNvSpPr>
            <a:spLocks noChangeArrowheads="1"/>
          </p:cNvSpPr>
          <p:nvPr/>
        </p:nvSpPr>
        <p:spPr bwMode="auto">
          <a:xfrm>
            <a:off x="2208214" y="1557338"/>
            <a:ext cx="76977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just">
              <a:spcBef>
                <a:spcPct val="0"/>
              </a:spcBef>
              <a:buClrTx/>
              <a:buSzTx/>
              <a:buFontTx/>
              <a:buNone/>
            </a:pPr>
            <a:r>
              <a:rPr lang="es-ES" altLang="es-ES" dirty="0">
                <a:solidFill>
                  <a:srgbClr val="000000"/>
                </a:solidFill>
                <a:latin typeface="Calibri" panose="020F0502020204030204" pitchFamily="34" charset="0"/>
                <a:cs typeface="Calibri" panose="020F0502020204030204" pitchFamily="34" charset="0"/>
              </a:rPr>
              <a:t>El </a:t>
            </a:r>
            <a:r>
              <a:rPr lang="es-ES" altLang="es-ES" dirty="0" err="1">
                <a:solidFill>
                  <a:srgbClr val="000000"/>
                </a:solidFill>
                <a:latin typeface="Calibri" panose="020F0502020204030204" pitchFamily="34" charset="0"/>
                <a:cs typeface="Calibri" panose="020F0502020204030204" pitchFamily="34" charset="0"/>
              </a:rPr>
              <a:t>gateway</a:t>
            </a:r>
            <a:r>
              <a:rPr lang="es-ES" altLang="es-ES" dirty="0">
                <a:solidFill>
                  <a:srgbClr val="000000"/>
                </a:solidFill>
                <a:latin typeface="Calibri" panose="020F0502020204030204" pitchFamily="34" charset="0"/>
                <a:cs typeface="Calibri" panose="020F0502020204030204" pitchFamily="34" charset="0"/>
              </a:rPr>
              <a:t> o «</a:t>
            </a:r>
            <a:r>
              <a:rPr lang="es-ES" altLang="es-ES" b="1" dirty="0">
                <a:solidFill>
                  <a:srgbClr val="000000"/>
                </a:solidFill>
                <a:latin typeface="Calibri" panose="020F0502020204030204" pitchFamily="34" charset="0"/>
                <a:cs typeface="Calibri" panose="020F0502020204030204" pitchFamily="34" charset="0"/>
              </a:rPr>
              <a:t>puerta de enlace</a:t>
            </a:r>
            <a:r>
              <a:rPr lang="es-ES" altLang="es-ES" dirty="0">
                <a:solidFill>
                  <a:srgbClr val="000000"/>
                </a:solidFill>
                <a:latin typeface="Calibri" panose="020F0502020204030204" pitchFamily="34" charset="0"/>
                <a:cs typeface="Calibri" panose="020F0502020204030204" pitchFamily="34" charset="0"/>
              </a:rPr>
              <a:t>» es normalmente un equipo informático configurado para dotar a las máquinas de una </a:t>
            </a:r>
            <a:r>
              <a:rPr lang="es-ES" altLang="es-ES" b="1" dirty="0">
                <a:solidFill>
                  <a:srgbClr val="000000"/>
                </a:solidFill>
                <a:latin typeface="Calibri" panose="020F0502020204030204" pitchFamily="34" charset="0"/>
                <a:cs typeface="Calibri" panose="020F0502020204030204" pitchFamily="34" charset="0"/>
              </a:rPr>
              <a:t>red</a:t>
            </a:r>
            <a:r>
              <a:rPr lang="es-ES" altLang="es-ES" dirty="0">
                <a:solidFill>
                  <a:srgbClr val="000000"/>
                </a:solidFill>
                <a:latin typeface="Calibri" panose="020F0502020204030204" pitchFamily="34" charset="0"/>
                <a:cs typeface="Calibri" panose="020F0502020204030204" pitchFamily="34" charset="0"/>
              </a:rPr>
              <a:t> local (LAN) conectadas a él de un acceso hacia una </a:t>
            </a:r>
            <a:r>
              <a:rPr lang="es-ES" altLang="es-ES" b="1" dirty="0">
                <a:solidFill>
                  <a:srgbClr val="000000"/>
                </a:solidFill>
                <a:latin typeface="Calibri" panose="020F0502020204030204" pitchFamily="34" charset="0"/>
                <a:cs typeface="Calibri" panose="020F0502020204030204" pitchFamily="34" charset="0"/>
              </a:rPr>
              <a:t>red</a:t>
            </a:r>
            <a:r>
              <a:rPr lang="es-ES" altLang="es-ES" dirty="0">
                <a:solidFill>
                  <a:srgbClr val="000000"/>
                </a:solidFill>
                <a:latin typeface="Calibri" panose="020F0502020204030204" pitchFamily="34" charset="0"/>
                <a:cs typeface="Calibri" panose="020F0502020204030204" pitchFamily="34" charset="0"/>
              </a:rPr>
              <a:t> exterior, generalmente realizando para ello operaciones de traducción de direcciones IP (</a:t>
            </a:r>
            <a:r>
              <a:rPr lang="es-ES" altLang="es-ES" b="1" dirty="0">
                <a:solidFill>
                  <a:srgbClr val="00B05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NAT: Network </a:t>
            </a:r>
            <a:r>
              <a:rPr lang="es-ES" altLang="es-ES" b="1" dirty="0" err="1">
                <a:solidFill>
                  <a:srgbClr val="00B05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Address</a:t>
            </a:r>
            <a:r>
              <a:rPr lang="es-ES" altLang="es-ES" b="1" dirty="0">
                <a:solidFill>
                  <a:srgbClr val="00B05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s-ES" altLang="es-ES" b="1" dirty="0" err="1">
                <a:solidFill>
                  <a:srgbClr val="00B05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Translation</a:t>
            </a:r>
            <a:r>
              <a:rPr lang="es-ES" altLang="es-ES" dirty="0">
                <a:solidFill>
                  <a:srgbClr val="000000"/>
                </a:solidFill>
                <a:latin typeface="Calibri" panose="020F0502020204030204" pitchFamily="34" charset="0"/>
                <a:cs typeface="Calibri" panose="020F0502020204030204" pitchFamily="34" charset="0"/>
              </a:rPr>
              <a:t>).</a:t>
            </a:r>
            <a:endParaRPr lang="es-ES" altLang="es-ES" dirty="0">
              <a:solidFill>
                <a:schemeClr val="tx1"/>
              </a:solidFill>
              <a:latin typeface="Calibri" panose="020F0502020204030204" pitchFamily="34" charset="0"/>
              <a:cs typeface="Calibri" panose="020F0502020204030204" pitchFamily="34" charset="0"/>
            </a:endParaRPr>
          </a:p>
        </p:txBody>
      </p:sp>
      <p:sp>
        <p:nvSpPr>
          <p:cNvPr id="6" name="Rectángulo 5"/>
          <p:cNvSpPr/>
          <p:nvPr/>
        </p:nvSpPr>
        <p:spPr>
          <a:xfrm>
            <a:off x="2063750" y="898525"/>
            <a:ext cx="7416800" cy="585788"/>
          </a:xfrm>
          <a:prstGeom prst="rect">
            <a:avLst/>
          </a:prstGeom>
        </p:spPr>
        <p:txBody>
          <a:bodyPr>
            <a:spAutoFit/>
          </a:bodyPr>
          <a:lstStyle/>
          <a:p>
            <a:pPr>
              <a:defRPr/>
            </a:pPr>
            <a:r>
              <a:rPr lang="es-ES" sz="3200" b="1" dirty="0">
                <a:solidFill>
                  <a:srgbClr val="92D050"/>
                </a:solidFill>
                <a:effectLst>
                  <a:outerShdw blurRad="38100" dist="38100" dir="2700000" algn="tl">
                    <a:srgbClr val="000000">
                      <a:alpha val="43137"/>
                    </a:srgbClr>
                  </a:outerShdw>
                </a:effectLst>
              </a:rPr>
              <a:t>PUERTA DE ENLACE</a:t>
            </a:r>
            <a:endParaRPr lang="es-ES" sz="2000" b="1" dirty="0">
              <a:solidFill>
                <a:srgbClr val="92D050"/>
              </a:solidFill>
              <a:effectLst>
                <a:outerShdw blurRad="38100" dist="38100" dir="2700000" algn="tl">
                  <a:srgbClr val="000000">
                    <a:alpha val="43137"/>
                  </a:srgbClr>
                </a:outerShdw>
              </a:effectLst>
            </a:endParaRPr>
          </a:p>
        </p:txBody>
      </p:sp>
      <p:sp>
        <p:nvSpPr>
          <p:cNvPr id="59397" name="Rectángulo 6"/>
          <p:cNvSpPr>
            <a:spLocks noChangeArrowheads="1"/>
          </p:cNvSpPr>
          <p:nvPr/>
        </p:nvSpPr>
        <p:spPr bwMode="auto">
          <a:xfrm>
            <a:off x="2208214" y="3421063"/>
            <a:ext cx="7697787"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just">
              <a:spcBef>
                <a:spcPct val="0"/>
              </a:spcBef>
              <a:buClrTx/>
              <a:buSzTx/>
              <a:buFontTx/>
              <a:buNone/>
            </a:pPr>
            <a:r>
              <a:rPr lang="es-ES" altLang="es-ES">
                <a:solidFill>
                  <a:schemeClr val="tx1"/>
                </a:solidFill>
                <a:latin typeface="Calibri" panose="020F0502020204030204" pitchFamily="34" charset="0"/>
                <a:cs typeface="Calibri" panose="020F0502020204030204" pitchFamily="34" charset="0"/>
              </a:rPr>
              <a:t>Una </a:t>
            </a:r>
            <a:r>
              <a:rPr lang="es-ES" altLang="es-ES" b="1">
                <a:solidFill>
                  <a:schemeClr val="tx1"/>
                </a:solidFill>
                <a:latin typeface="Calibri" panose="020F0502020204030204" pitchFamily="34" charset="0"/>
                <a:cs typeface="Calibri" panose="020F0502020204030204" pitchFamily="34" charset="0"/>
              </a:rPr>
              <a:t>dirección</a:t>
            </a:r>
            <a:r>
              <a:rPr lang="es-ES" altLang="es-ES">
                <a:solidFill>
                  <a:schemeClr val="tx1"/>
                </a:solidFill>
                <a:latin typeface="Calibri" panose="020F0502020204030204" pitchFamily="34" charset="0"/>
                <a:cs typeface="Calibri" panose="020F0502020204030204" pitchFamily="34" charset="0"/>
              </a:rPr>
              <a:t> de difusión amplia o </a:t>
            </a:r>
            <a:r>
              <a:rPr lang="es-ES" altLang="es-ES" b="1">
                <a:solidFill>
                  <a:schemeClr val="tx1"/>
                </a:solidFill>
                <a:latin typeface="Calibri" panose="020F0502020204030204" pitchFamily="34" charset="0"/>
                <a:cs typeface="Calibri" panose="020F0502020204030204" pitchFamily="34" charset="0"/>
              </a:rPr>
              <a:t>broadcast</a:t>
            </a:r>
            <a:r>
              <a:rPr lang="es-ES" altLang="es-ES">
                <a:solidFill>
                  <a:schemeClr val="tx1"/>
                </a:solidFill>
                <a:latin typeface="Calibri" panose="020F0502020204030204" pitchFamily="34" charset="0"/>
                <a:cs typeface="Calibri" panose="020F0502020204030204" pitchFamily="34" charset="0"/>
              </a:rPr>
              <a:t> es aquella </a:t>
            </a:r>
            <a:r>
              <a:rPr lang="es-ES" altLang="es-ES" b="1">
                <a:solidFill>
                  <a:schemeClr val="tx1"/>
                </a:solidFill>
                <a:latin typeface="Calibri" panose="020F0502020204030204" pitchFamily="34" charset="0"/>
                <a:cs typeface="Calibri" panose="020F0502020204030204" pitchFamily="34" charset="0"/>
              </a:rPr>
              <a:t>dirección</a:t>
            </a:r>
            <a:r>
              <a:rPr lang="es-ES" altLang="es-ES">
                <a:solidFill>
                  <a:schemeClr val="tx1"/>
                </a:solidFill>
                <a:latin typeface="Calibri" panose="020F0502020204030204" pitchFamily="34" charset="0"/>
                <a:cs typeface="Calibri" panose="020F0502020204030204" pitchFamily="34" charset="0"/>
              </a:rPr>
              <a:t> IP que permite la transmisión de datos a una multitud de nodos receptores contenidos en una misma subred y de forma simultánea. La </a:t>
            </a:r>
            <a:r>
              <a:rPr lang="es-ES" altLang="es-ES" b="1">
                <a:solidFill>
                  <a:schemeClr val="tx1"/>
                </a:solidFill>
                <a:latin typeface="Calibri" panose="020F0502020204030204" pitchFamily="34" charset="0"/>
                <a:cs typeface="Calibri" panose="020F0502020204030204" pitchFamily="34" charset="0"/>
              </a:rPr>
              <a:t>dirección de broadcast</a:t>
            </a:r>
            <a:r>
              <a:rPr lang="es-ES" altLang="es-ES">
                <a:solidFill>
                  <a:schemeClr val="tx1"/>
                </a:solidFill>
                <a:latin typeface="Calibri" panose="020F0502020204030204" pitchFamily="34" charset="0"/>
                <a:cs typeface="Calibri" panose="020F0502020204030204" pitchFamily="34" charset="0"/>
              </a:rPr>
              <a:t> de cierta de </a:t>
            </a:r>
            <a:r>
              <a:rPr lang="es-ES" altLang="es-ES" b="1">
                <a:solidFill>
                  <a:schemeClr val="tx1"/>
                </a:solidFill>
                <a:latin typeface="Calibri" panose="020F0502020204030204" pitchFamily="34" charset="0"/>
                <a:cs typeface="Calibri" panose="020F0502020204030204" pitchFamily="34" charset="0"/>
              </a:rPr>
              <a:t>dirección</a:t>
            </a:r>
            <a:r>
              <a:rPr lang="es-ES" altLang="es-ES">
                <a:solidFill>
                  <a:schemeClr val="tx1"/>
                </a:solidFill>
                <a:latin typeface="Calibri" panose="020F0502020204030204" pitchFamily="34" charset="0"/>
                <a:cs typeface="Calibri" panose="020F0502020204030204" pitchFamily="34" charset="0"/>
              </a:rPr>
              <a:t> IP, será la </a:t>
            </a:r>
            <a:r>
              <a:rPr lang="es-ES" altLang="es-ES" b="1">
                <a:solidFill>
                  <a:schemeClr val="tx1"/>
                </a:solidFill>
                <a:latin typeface="Calibri" panose="020F0502020204030204" pitchFamily="34" charset="0"/>
                <a:cs typeface="Calibri" panose="020F0502020204030204" pitchFamily="34" charset="0"/>
              </a:rPr>
              <a:t>dirección</a:t>
            </a:r>
            <a:r>
              <a:rPr lang="es-ES" altLang="es-ES">
                <a:solidFill>
                  <a:schemeClr val="tx1"/>
                </a:solidFill>
                <a:latin typeface="Calibri" panose="020F0502020204030204" pitchFamily="34" charset="0"/>
                <a:cs typeface="Calibri" panose="020F0502020204030204" pitchFamily="34" charset="0"/>
              </a:rPr>
              <a:t> más alta de la sub red que incluya dicha </a:t>
            </a:r>
            <a:r>
              <a:rPr lang="es-ES" altLang="es-ES" b="1">
                <a:solidFill>
                  <a:schemeClr val="tx1"/>
                </a:solidFill>
                <a:latin typeface="Calibri" panose="020F0502020204030204" pitchFamily="34" charset="0"/>
                <a:cs typeface="Calibri" panose="020F0502020204030204" pitchFamily="34" charset="0"/>
              </a:rPr>
              <a:t>dirección</a:t>
            </a:r>
            <a:r>
              <a:rPr lang="es-ES" altLang="es-ES">
                <a:solidFill>
                  <a:schemeClr val="tx1"/>
                </a:solidFill>
                <a:latin typeface="Calibri" panose="020F0502020204030204" pitchFamily="34" charset="0"/>
                <a:cs typeface="Calibri" panose="020F0502020204030204" pitchFamily="34" charset="0"/>
              </a:rPr>
              <a:t> IP.</a:t>
            </a:r>
          </a:p>
        </p:txBody>
      </p:sp>
      <p:sp>
        <p:nvSpPr>
          <p:cNvPr id="8" name="Rectángulo 7"/>
          <p:cNvSpPr/>
          <p:nvPr/>
        </p:nvSpPr>
        <p:spPr>
          <a:xfrm>
            <a:off x="2089150" y="2830513"/>
            <a:ext cx="7416800" cy="584200"/>
          </a:xfrm>
          <a:prstGeom prst="rect">
            <a:avLst/>
          </a:prstGeom>
        </p:spPr>
        <p:txBody>
          <a:bodyPr>
            <a:spAutoFit/>
          </a:bodyPr>
          <a:lstStyle/>
          <a:p>
            <a:pPr>
              <a:defRPr/>
            </a:pPr>
            <a:r>
              <a:rPr lang="es-ES" sz="3200" b="1" dirty="0">
                <a:solidFill>
                  <a:srgbClr val="92D050"/>
                </a:solidFill>
                <a:effectLst>
                  <a:outerShdw blurRad="38100" dist="38100" dir="2700000" algn="tl">
                    <a:srgbClr val="000000">
                      <a:alpha val="43137"/>
                    </a:srgbClr>
                  </a:outerShdw>
                </a:effectLst>
              </a:rPr>
              <a:t>DIRECCION DE BROADCATS</a:t>
            </a:r>
            <a:endParaRPr lang="es-ES" sz="2000" b="1" dirty="0">
              <a:solidFill>
                <a:srgbClr val="92D050"/>
              </a:solidFill>
              <a:effectLst>
                <a:outerShdw blurRad="38100" dist="38100" dir="2700000" algn="tl">
                  <a:srgbClr val="000000">
                    <a:alpha val="43137"/>
                  </a:srgbClr>
                </a:outerShdw>
              </a:effectLst>
            </a:endParaRPr>
          </a:p>
        </p:txBody>
      </p:sp>
      <p:sp>
        <p:nvSpPr>
          <p:cNvPr id="59399" name="Rectángulo 8"/>
          <p:cNvSpPr>
            <a:spLocks noChangeArrowheads="1"/>
          </p:cNvSpPr>
          <p:nvPr/>
        </p:nvSpPr>
        <p:spPr bwMode="auto">
          <a:xfrm>
            <a:off x="2200275" y="5564189"/>
            <a:ext cx="78486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s-ES" altLang="es-ES">
                <a:solidFill>
                  <a:srgbClr val="202124"/>
                </a:solidFill>
                <a:latin typeface="Calibri" panose="020F0502020204030204" pitchFamily="34" charset="0"/>
                <a:cs typeface="Calibri" panose="020F0502020204030204" pitchFamily="34" charset="0"/>
              </a:rPr>
              <a:t>La </a:t>
            </a:r>
            <a:r>
              <a:rPr lang="es-ES" altLang="es-ES" b="1">
                <a:solidFill>
                  <a:srgbClr val="202124"/>
                </a:solidFill>
                <a:latin typeface="Calibri" panose="020F0502020204030204" pitchFamily="34" charset="0"/>
                <a:cs typeface="Calibri" panose="020F0502020204030204" pitchFamily="34" charset="0"/>
              </a:rPr>
              <a:t>dirección</a:t>
            </a:r>
            <a:r>
              <a:rPr lang="es-ES" altLang="es-ES">
                <a:solidFill>
                  <a:srgbClr val="202124"/>
                </a:solidFill>
                <a:latin typeface="Calibri" panose="020F0502020204030204" pitchFamily="34" charset="0"/>
                <a:cs typeface="Calibri" panose="020F0502020204030204" pitchFamily="34" charset="0"/>
              </a:rPr>
              <a:t> de Internet (IP Address) se utiliza para identificar tanto al host en concreto como la </a:t>
            </a:r>
            <a:r>
              <a:rPr lang="es-ES" altLang="es-ES" b="1">
                <a:solidFill>
                  <a:srgbClr val="202124"/>
                </a:solidFill>
                <a:latin typeface="Calibri" panose="020F0502020204030204" pitchFamily="34" charset="0"/>
                <a:cs typeface="Calibri" panose="020F0502020204030204" pitchFamily="34" charset="0"/>
              </a:rPr>
              <a:t>red</a:t>
            </a:r>
            <a:r>
              <a:rPr lang="es-ES" altLang="es-ES">
                <a:solidFill>
                  <a:srgbClr val="202124"/>
                </a:solidFill>
                <a:latin typeface="Calibri" panose="020F0502020204030204" pitchFamily="34" charset="0"/>
                <a:cs typeface="Calibri" panose="020F0502020204030204" pitchFamily="34" charset="0"/>
              </a:rPr>
              <a:t> a la que pertenece, de manera que sea posible distinguir a los host que se encuentran conectados a una misma </a:t>
            </a:r>
            <a:r>
              <a:rPr lang="es-ES" altLang="es-ES" b="1">
                <a:solidFill>
                  <a:srgbClr val="202124"/>
                </a:solidFill>
                <a:latin typeface="Calibri" panose="020F0502020204030204" pitchFamily="34" charset="0"/>
                <a:cs typeface="Calibri" panose="020F0502020204030204" pitchFamily="34" charset="0"/>
              </a:rPr>
              <a:t>red</a:t>
            </a:r>
            <a:r>
              <a:rPr lang="es-ES" altLang="es-ES">
                <a:solidFill>
                  <a:srgbClr val="202124"/>
                </a:solidFill>
                <a:latin typeface="Calibri" panose="020F0502020204030204" pitchFamily="34" charset="0"/>
                <a:cs typeface="Calibri" panose="020F0502020204030204" pitchFamily="34" charset="0"/>
              </a:rPr>
              <a:t>.</a:t>
            </a:r>
            <a:endParaRPr lang="es-ES" altLang="es-ES">
              <a:solidFill>
                <a:schemeClr val="tx1"/>
              </a:solidFill>
              <a:latin typeface="Calibri" panose="020F0502020204030204" pitchFamily="34" charset="0"/>
              <a:cs typeface="Calibri" panose="020F0502020204030204" pitchFamily="34" charset="0"/>
            </a:endParaRPr>
          </a:p>
        </p:txBody>
      </p:sp>
      <p:sp>
        <p:nvSpPr>
          <p:cNvPr id="10" name="Rectángulo 9"/>
          <p:cNvSpPr/>
          <p:nvPr/>
        </p:nvSpPr>
        <p:spPr>
          <a:xfrm>
            <a:off x="2089150" y="4938713"/>
            <a:ext cx="7416800" cy="584200"/>
          </a:xfrm>
          <a:prstGeom prst="rect">
            <a:avLst/>
          </a:prstGeom>
        </p:spPr>
        <p:txBody>
          <a:bodyPr>
            <a:spAutoFit/>
          </a:bodyPr>
          <a:lstStyle/>
          <a:p>
            <a:pPr>
              <a:defRPr/>
            </a:pPr>
            <a:r>
              <a:rPr lang="es-ES" sz="3200" b="1" dirty="0">
                <a:solidFill>
                  <a:srgbClr val="92D050"/>
                </a:solidFill>
                <a:effectLst>
                  <a:outerShdw blurRad="38100" dist="38100" dir="2700000" algn="tl">
                    <a:srgbClr val="000000">
                      <a:alpha val="43137"/>
                    </a:srgbClr>
                  </a:outerShdw>
                </a:effectLst>
              </a:rPr>
              <a:t>DIRECCION DE RED</a:t>
            </a:r>
            <a:endParaRPr lang="es-ES" sz="2000" b="1" dirty="0">
              <a:solidFill>
                <a:srgbClr val="92D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33631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985964" y="649288"/>
            <a:ext cx="6270625" cy="400050"/>
          </a:xfrm>
          <a:prstGeom prst="rect">
            <a:avLst/>
          </a:prstGeom>
        </p:spPr>
        <p:txBody>
          <a:bodyPr>
            <a:spAutoFit/>
          </a:bodyPr>
          <a:lstStyle/>
          <a:p>
            <a:pPr>
              <a:defRPr/>
            </a:pPr>
            <a:r>
              <a:rPr lang="es-ES" sz="2000" b="1" dirty="0">
                <a:solidFill>
                  <a:srgbClr val="92D050"/>
                </a:solidFill>
                <a:effectLst>
                  <a:outerShdw blurRad="38100" dist="38100" dir="2700000" algn="tl">
                    <a:srgbClr val="000000">
                      <a:alpha val="43137"/>
                    </a:srgbClr>
                  </a:outerShdw>
                </a:effectLst>
              </a:rPr>
              <a:t>REDES DE COMPUTADORAS</a:t>
            </a:r>
          </a:p>
        </p:txBody>
      </p:sp>
      <p:sp>
        <p:nvSpPr>
          <p:cNvPr id="6" name="Rectángulo 5"/>
          <p:cNvSpPr/>
          <p:nvPr/>
        </p:nvSpPr>
        <p:spPr>
          <a:xfrm>
            <a:off x="1992313" y="1016001"/>
            <a:ext cx="7416800" cy="892175"/>
          </a:xfrm>
          <a:prstGeom prst="rect">
            <a:avLst/>
          </a:prstGeom>
        </p:spPr>
        <p:txBody>
          <a:bodyPr>
            <a:spAutoFit/>
          </a:bodyPr>
          <a:lstStyle/>
          <a:p>
            <a:pPr>
              <a:defRPr/>
            </a:pPr>
            <a:r>
              <a:rPr lang="es-ES" sz="2000" b="1" dirty="0">
                <a:solidFill>
                  <a:srgbClr val="92D050"/>
                </a:solidFill>
                <a:effectLst>
                  <a:outerShdw blurRad="38100" dist="38100" dir="2700000" algn="tl">
                    <a:srgbClr val="000000">
                      <a:alpha val="43137"/>
                    </a:srgbClr>
                  </a:outerShdw>
                </a:effectLst>
              </a:rPr>
              <a:t>DISEÑO DE REDES </a:t>
            </a:r>
          </a:p>
          <a:p>
            <a:pPr>
              <a:defRPr/>
            </a:pPr>
            <a:r>
              <a:rPr lang="es-ES" sz="3200" b="1" dirty="0">
                <a:solidFill>
                  <a:srgbClr val="92D050"/>
                </a:solidFill>
                <a:effectLst>
                  <a:outerShdw blurRad="38100" dist="38100" dir="2700000" algn="tl">
                    <a:srgbClr val="000000">
                      <a:alpha val="43137"/>
                    </a:srgbClr>
                  </a:outerShdw>
                </a:effectLst>
              </a:rPr>
              <a:t>CLASES DE DIRECCIONES  IP v4</a:t>
            </a:r>
          </a:p>
        </p:txBody>
      </p:sp>
      <p:sp>
        <p:nvSpPr>
          <p:cNvPr id="3" name="Rectángulo 2"/>
          <p:cNvSpPr/>
          <p:nvPr/>
        </p:nvSpPr>
        <p:spPr>
          <a:xfrm>
            <a:off x="1973264" y="1817688"/>
            <a:ext cx="7913687" cy="2032000"/>
          </a:xfrm>
          <a:prstGeom prst="rect">
            <a:avLst/>
          </a:prstGeom>
        </p:spPr>
        <p:txBody>
          <a:bodyPr>
            <a:spAutoFit/>
          </a:bodyPr>
          <a:lstStyle/>
          <a:p>
            <a:pPr>
              <a:defRPr/>
            </a:pPr>
            <a:r>
              <a:rPr lang="es-ES" dirty="0"/>
              <a:t>La formula </a:t>
            </a:r>
            <a:r>
              <a:rPr lang="es-ES" dirty="0">
                <a:effectLst>
                  <a:outerShdw blurRad="38100" dist="38100" dir="2700000" algn="tl">
                    <a:srgbClr val="000000">
                      <a:alpha val="43137"/>
                    </a:srgbClr>
                  </a:outerShdw>
                </a:effectLst>
              </a:rPr>
              <a:t>2n -2</a:t>
            </a:r>
            <a:r>
              <a:rPr lang="es-ES" dirty="0"/>
              <a:t> = </a:t>
            </a:r>
            <a:r>
              <a:rPr lang="es-ES" b="1" dirty="0">
                <a:effectLst>
                  <a:outerShdw blurRad="38100" dist="38100" dir="2700000" algn="tl">
                    <a:srgbClr val="000000">
                      <a:alpha val="43137"/>
                    </a:srgbClr>
                  </a:outerShdw>
                </a:effectLst>
              </a:rPr>
              <a:t>número de host/redes</a:t>
            </a:r>
            <a:r>
              <a:rPr lang="es-ES" dirty="0"/>
              <a:t>, donde </a:t>
            </a:r>
            <a:r>
              <a:rPr lang="es-ES" b="1" dirty="0">
                <a:effectLst>
                  <a:outerShdw blurRad="38100" dist="38100" dir="2700000" algn="tl">
                    <a:srgbClr val="000000">
                      <a:alpha val="43137"/>
                    </a:srgbClr>
                  </a:outerShdw>
                </a:effectLst>
              </a:rPr>
              <a:t>n</a:t>
            </a:r>
            <a:r>
              <a:rPr lang="es-ES" dirty="0"/>
              <a:t> es el número de bits. </a:t>
            </a:r>
          </a:p>
          <a:p>
            <a:pPr>
              <a:defRPr/>
            </a:pPr>
            <a:r>
              <a:rPr lang="es-ES" dirty="0"/>
              <a:t>El </a:t>
            </a:r>
            <a:r>
              <a:rPr lang="es-ES" dirty="0">
                <a:effectLst>
                  <a:outerShdw blurRad="38100" dist="38100" dir="2700000" algn="tl">
                    <a:srgbClr val="000000">
                      <a:alpha val="43137"/>
                    </a:srgbClr>
                  </a:outerShdw>
                </a:effectLst>
              </a:rPr>
              <a:t>2 </a:t>
            </a:r>
            <a:r>
              <a:rPr lang="es-ES" dirty="0"/>
              <a:t>significa que se esta reservando un lugar para la dirección de subred (Red) y el restante para la dirección de </a:t>
            </a:r>
            <a:r>
              <a:rPr lang="es-ES" dirty="0" err="1"/>
              <a:t>broadcast</a:t>
            </a:r>
            <a:r>
              <a:rPr lang="es-ES" dirty="0"/>
              <a:t> (Difusión). </a:t>
            </a:r>
          </a:p>
          <a:p>
            <a:pPr>
              <a:defRPr/>
            </a:pPr>
            <a:endParaRPr lang="es-ES" dirty="0"/>
          </a:p>
          <a:p>
            <a:pPr>
              <a:defRPr/>
            </a:pPr>
            <a:r>
              <a:rPr lang="es-ES" i="1" dirty="0"/>
              <a:t>Siempre será </a:t>
            </a:r>
            <a:r>
              <a:rPr lang="es-ES" b="1" i="1" dirty="0">
                <a:effectLst>
                  <a:outerShdw blurRad="38100" dist="38100" dir="2700000" algn="tl">
                    <a:srgbClr val="000000">
                      <a:alpha val="43137"/>
                    </a:srgbClr>
                  </a:outerShdw>
                </a:effectLst>
              </a:rPr>
              <a:t>la primer dirección IP para la subred </a:t>
            </a:r>
            <a:r>
              <a:rPr lang="es-ES" i="1" dirty="0"/>
              <a:t>y la </a:t>
            </a:r>
            <a:r>
              <a:rPr lang="es-ES" b="1" i="1" dirty="0">
                <a:effectLst>
                  <a:outerShdw blurRad="38100" dist="38100" dir="2700000" algn="tl">
                    <a:srgbClr val="000000">
                      <a:alpha val="43137"/>
                    </a:srgbClr>
                  </a:outerShdw>
                </a:effectLst>
              </a:rPr>
              <a:t>última dirección IP para efectos de </a:t>
            </a:r>
            <a:r>
              <a:rPr lang="es-ES" b="1" i="1" dirty="0" err="1">
                <a:effectLst>
                  <a:outerShdw blurRad="38100" dist="38100" dir="2700000" algn="tl">
                    <a:srgbClr val="000000">
                      <a:alpha val="43137"/>
                    </a:srgbClr>
                  </a:outerShdw>
                </a:effectLst>
              </a:rPr>
              <a:t>broadcast</a:t>
            </a:r>
            <a:r>
              <a:rPr lang="es-ES" i="1" dirty="0"/>
              <a:t>. La siguiente dirección IP seguida de la dirección de subred generalmente se asigna al enrutador o default </a:t>
            </a:r>
            <a:r>
              <a:rPr lang="es-ES" i="1" dirty="0" err="1"/>
              <a:t>gateway</a:t>
            </a:r>
            <a:endParaRPr lang="es-ES" i="1" dirty="0"/>
          </a:p>
        </p:txBody>
      </p:sp>
      <p:pic>
        <p:nvPicPr>
          <p:cNvPr id="60422" name="Imagen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82563" y="3783921"/>
            <a:ext cx="8975725" cy="277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48318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985964" y="649288"/>
            <a:ext cx="6270625" cy="400050"/>
          </a:xfrm>
          <a:prstGeom prst="rect">
            <a:avLst/>
          </a:prstGeom>
        </p:spPr>
        <p:txBody>
          <a:bodyPr>
            <a:spAutoFit/>
          </a:bodyPr>
          <a:lstStyle/>
          <a:p>
            <a:pPr>
              <a:defRPr/>
            </a:pPr>
            <a:r>
              <a:rPr lang="es-ES" sz="2000" b="1" dirty="0">
                <a:solidFill>
                  <a:srgbClr val="92D050"/>
                </a:solidFill>
                <a:effectLst>
                  <a:outerShdw blurRad="38100" dist="38100" dir="2700000" algn="tl">
                    <a:srgbClr val="000000">
                      <a:alpha val="43137"/>
                    </a:srgbClr>
                  </a:outerShdw>
                </a:effectLst>
              </a:rPr>
              <a:t>REDES DE COMPUTADORAS</a:t>
            </a:r>
          </a:p>
        </p:txBody>
      </p:sp>
      <p:sp>
        <p:nvSpPr>
          <p:cNvPr id="6" name="Rectángulo 5"/>
          <p:cNvSpPr/>
          <p:nvPr/>
        </p:nvSpPr>
        <p:spPr>
          <a:xfrm>
            <a:off x="1992313" y="1016001"/>
            <a:ext cx="7416800" cy="892175"/>
          </a:xfrm>
          <a:prstGeom prst="rect">
            <a:avLst/>
          </a:prstGeom>
        </p:spPr>
        <p:txBody>
          <a:bodyPr>
            <a:spAutoFit/>
          </a:bodyPr>
          <a:lstStyle/>
          <a:p>
            <a:pPr>
              <a:defRPr/>
            </a:pPr>
            <a:r>
              <a:rPr lang="es-ES" sz="2000" b="1" dirty="0">
                <a:solidFill>
                  <a:srgbClr val="92D050"/>
                </a:solidFill>
                <a:effectLst>
                  <a:outerShdw blurRad="38100" dist="38100" dir="2700000" algn="tl">
                    <a:srgbClr val="000000">
                      <a:alpha val="43137"/>
                    </a:srgbClr>
                  </a:outerShdw>
                </a:effectLst>
              </a:rPr>
              <a:t>DISEÑO DE REDES </a:t>
            </a:r>
          </a:p>
          <a:p>
            <a:pPr>
              <a:defRPr/>
            </a:pPr>
            <a:r>
              <a:rPr lang="es-ES" sz="3200" b="1" dirty="0">
                <a:solidFill>
                  <a:srgbClr val="92D050"/>
                </a:solidFill>
                <a:effectLst>
                  <a:outerShdw blurRad="38100" dist="38100" dir="2700000" algn="tl">
                    <a:srgbClr val="000000">
                      <a:alpha val="43137"/>
                    </a:srgbClr>
                  </a:outerShdw>
                </a:effectLst>
              </a:rPr>
              <a:t>RANGOS IP v4</a:t>
            </a:r>
          </a:p>
        </p:txBody>
      </p:sp>
      <p:pic>
        <p:nvPicPr>
          <p:cNvPr id="61445" name="Imagen 1"/>
          <p:cNvPicPr>
            <a:picLocks noChangeAspect="1"/>
          </p:cNvPicPr>
          <p:nvPr/>
        </p:nvPicPr>
        <p:blipFill>
          <a:blip r:embed="rId2">
            <a:extLst>
              <a:ext uri="{28A0092B-C50C-407E-A947-70E740481C1C}">
                <a14:useLocalDpi xmlns:a14="http://schemas.microsoft.com/office/drawing/2010/main" val="0"/>
              </a:ext>
            </a:extLst>
          </a:blip>
          <a:srcRect t="11510" r="4057"/>
          <a:stretch>
            <a:fillRect/>
          </a:stretch>
        </p:blipFill>
        <p:spPr bwMode="auto">
          <a:xfrm>
            <a:off x="1847850" y="2133600"/>
            <a:ext cx="8510588" cy="387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38711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132013" y="57944"/>
            <a:ext cx="7772400" cy="914400"/>
          </a:xfrm>
        </p:spPr>
        <p:txBody>
          <a:bodyPr/>
          <a:lstStyle/>
          <a:p>
            <a:r>
              <a:rPr lang="en-US" altLang="es-ES" dirty="0" err="1" smtClean="0"/>
              <a:t>Subnetting</a:t>
            </a:r>
            <a:r>
              <a:rPr lang="en-US" altLang="es-ES" dirty="0" smtClean="0"/>
              <a:t> (“</a:t>
            </a:r>
            <a:r>
              <a:rPr lang="en-US" altLang="es-ES" dirty="0" err="1" smtClean="0"/>
              <a:t>Subneteo</a:t>
            </a:r>
            <a:r>
              <a:rPr lang="en-US" altLang="es-ES" dirty="0" smtClean="0"/>
              <a:t>”)</a:t>
            </a:r>
          </a:p>
        </p:txBody>
      </p:sp>
      <p:sp>
        <p:nvSpPr>
          <p:cNvPr id="6148" name="Rectangle 4"/>
          <p:cNvSpPr>
            <a:spLocks noChangeArrowheads="1"/>
          </p:cNvSpPr>
          <p:nvPr/>
        </p:nvSpPr>
        <p:spPr bwMode="auto">
          <a:xfrm>
            <a:off x="2447926" y="2276475"/>
            <a:ext cx="1674813"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en-US" altLang="es-ES">
                <a:solidFill>
                  <a:schemeClr val="tx1"/>
                </a:solidFill>
                <a:latin typeface="Arial" panose="020B0604020202020204" pitchFamily="34" charset="0"/>
              </a:rPr>
              <a:t>Id de red</a:t>
            </a:r>
          </a:p>
        </p:txBody>
      </p:sp>
      <p:sp>
        <p:nvSpPr>
          <p:cNvPr id="6150" name="Rectangle 6"/>
          <p:cNvSpPr>
            <a:spLocks noChangeArrowheads="1"/>
          </p:cNvSpPr>
          <p:nvPr/>
        </p:nvSpPr>
        <p:spPr bwMode="auto">
          <a:xfrm>
            <a:off x="7566026" y="2276475"/>
            <a:ext cx="1839913" cy="609600"/>
          </a:xfrm>
          <a:prstGeom prst="rect">
            <a:avLst/>
          </a:prstGeom>
          <a:solidFill>
            <a:srgbClr val="00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en-US" altLang="es-ES">
                <a:solidFill>
                  <a:schemeClr val="tx1"/>
                </a:solidFill>
                <a:latin typeface="Arial" panose="020B0604020202020204" pitchFamily="34" charset="0"/>
              </a:rPr>
              <a:t>Id de Host</a:t>
            </a:r>
          </a:p>
        </p:txBody>
      </p:sp>
      <p:sp>
        <p:nvSpPr>
          <p:cNvPr id="6153" name="Rectangle 9"/>
          <p:cNvSpPr>
            <a:spLocks noChangeArrowheads="1"/>
          </p:cNvSpPr>
          <p:nvPr/>
        </p:nvSpPr>
        <p:spPr bwMode="auto">
          <a:xfrm>
            <a:off x="8399464" y="4425950"/>
            <a:ext cx="992187" cy="609600"/>
          </a:xfrm>
          <a:prstGeom prst="rect">
            <a:avLst/>
          </a:prstGeom>
          <a:solidFill>
            <a:srgbClr val="00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en-US" altLang="es-ES">
                <a:solidFill>
                  <a:schemeClr val="tx1"/>
                </a:solidFill>
                <a:latin typeface="Arial" panose="020B0604020202020204" pitchFamily="34" charset="0"/>
              </a:rPr>
              <a:t>Host Id</a:t>
            </a:r>
          </a:p>
        </p:txBody>
      </p:sp>
      <p:sp>
        <p:nvSpPr>
          <p:cNvPr id="6154" name="Rectangle 10"/>
          <p:cNvSpPr>
            <a:spLocks noChangeArrowheads="1"/>
          </p:cNvSpPr>
          <p:nvPr/>
        </p:nvSpPr>
        <p:spPr bwMode="auto">
          <a:xfrm>
            <a:off x="2433638" y="4425950"/>
            <a:ext cx="5040312"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en-US" altLang="es-ES">
                <a:solidFill>
                  <a:schemeClr val="tx1"/>
                </a:solidFill>
                <a:latin typeface="Arial" panose="020B0604020202020204" pitchFamily="34" charset="0"/>
              </a:rPr>
              <a:t>Id de Red</a:t>
            </a:r>
          </a:p>
        </p:txBody>
      </p:sp>
      <p:sp>
        <p:nvSpPr>
          <p:cNvPr id="6155" name="Rectangle 11"/>
          <p:cNvSpPr>
            <a:spLocks noChangeArrowheads="1"/>
          </p:cNvSpPr>
          <p:nvPr/>
        </p:nvSpPr>
        <p:spPr bwMode="auto">
          <a:xfrm>
            <a:off x="7473951" y="4425950"/>
            <a:ext cx="936625"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defRPr/>
            </a:pPr>
            <a:r>
              <a:rPr lang="en-US" altLang="es-ES" dirty="0" err="1"/>
              <a:t>Subred</a:t>
            </a:r>
            <a:r>
              <a:rPr lang="en-US" altLang="es-ES" dirty="0"/>
              <a:t> Id</a:t>
            </a:r>
          </a:p>
        </p:txBody>
      </p:sp>
      <p:sp>
        <p:nvSpPr>
          <p:cNvPr id="63496" name="Text Box 13"/>
          <p:cNvSpPr txBox="1">
            <a:spLocks noChangeArrowheads="1"/>
          </p:cNvSpPr>
          <p:nvPr/>
        </p:nvSpPr>
        <p:spPr bwMode="auto">
          <a:xfrm>
            <a:off x="2209800" y="2892425"/>
            <a:ext cx="808355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sz="2000" b="1">
                <a:solidFill>
                  <a:schemeClr val="tx1"/>
                </a:solidFill>
                <a:latin typeface="Arial" panose="020B0604020202020204" pitchFamily="34" charset="0"/>
              </a:rPr>
              <a:t>Dirección IP</a:t>
            </a:r>
            <a:endParaRPr lang="en-US" altLang="es-ES" sz="2000">
              <a:solidFill>
                <a:schemeClr val="tx1"/>
              </a:solidFill>
              <a:latin typeface="Arial" panose="020B0604020202020204" pitchFamily="34" charset="0"/>
            </a:endParaRPr>
          </a:p>
          <a:p>
            <a:pPr>
              <a:spcBef>
                <a:spcPct val="0"/>
              </a:spcBef>
              <a:buClrTx/>
              <a:buSzTx/>
              <a:buFontTx/>
              <a:buNone/>
            </a:pPr>
            <a:r>
              <a:rPr lang="en-US" altLang="es-ES" sz="2000">
                <a:solidFill>
                  <a:schemeClr val="tx1"/>
                </a:solidFill>
                <a:latin typeface="Arial" panose="020B0604020202020204" pitchFamily="34" charset="0"/>
              </a:rPr>
              <a:t>La longitud de los campos depende de la clase (A, B ó C) a la que corresponda la dirección IP</a:t>
            </a:r>
          </a:p>
        </p:txBody>
      </p:sp>
      <p:sp>
        <p:nvSpPr>
          <p:cNvPr id="63497" name="Text Box 17"/>
          <p:cNvSpPr txBox="1">
            <a:spLocks noChangeArrowheads="1"/>
          </p:cNvSpPr>
          <p:nvPr/>
        </p:nvSpPr>
        <p:spPr bwMode="auto">
          <a:xfrm>
            <a:off x="2433638" y="5132389"/>
            <a:ext cx="716915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sz="2000" b="1">
                <a:solidFill>
                  <a:schemeClr val="tx1"/>
                </a:solidFill>
                <a:latin typeface="Arial" panose="020B0604020202020204" pitchFamily="34" charset="0"/>
              </a:rPr>
              <a:t>Dirección IP con “Subneteo”</a:t>
            </a:r>
            <a:endParaRPr lang="en-US" altLang="es-ES" sz="2000">
              <a:solidFill>
                <a:schemeClr val="tx1"/>
              </a:solidFill>
              <a:latin typeface="Arial" panose="020B0604020202020204" pitchFamily="34" charset="0"/>
            </a:endParaRPr>
          </a:p>
          <a:p>
            <a:pPr>
              <a:spcBef>
                <a:spcPct val="0"/>
              </a:spcBef>
              <a:buClrTx/>
              <a:buSzTx/>
              <a:buFontTx/>
              <a:buNone/>
            </a:pPr>
            <a:r>
              <a:rPr lang="en-US" altLang="es-ES" sz="2000">
                <a:solidFill>
                  <a:schemeClr val="tx1"/>
                </a:solidFill>
                <a:latin typeface="Arial" panose="020B0604020202020204" pitchFamily="34" charset="0"/>
              </a:rPr>
              <a:t>Algunos bits se toman prestados del campo de Host. </a:t>
            </a:r>
          </a:p>
        </p:txBody>
      </p:sp>
      <p:sp>
        <p:nvSpPr>
          <p:cNvPr id="2" name="Rectángulo 1"/>
          <p:cNvSpPr/>
          <p:nvPr/>
        </p:nvSpPr>
        <p:spPr>
          <a:xfrm>
            <a:off x="2898364" y="679450"/>
            <a:ext cx="5633272" cy="923330"/>
          </a:xfrm>
          <a:prstGeom prst="rect">
            <a:avLst/>
          </a:prstGeom>
          <a:noFill/>
        </p:spPr>
        <p:txBody>
          <a:bodyPr wrap="none">
            <a:spAutoFit/>
          </a:bodyPr>
          <a:lstStyle/>
          <a:p>
            <a:pPr algn="ctr">
              <a:defRPr/>
            </a:pPr>
            <a:r>
              <a:rPr lang="es-ES" sz="5400" dirty="0">
                <a:ln w="0"/>
                <a:effectLst>
                  <a:outerShdw blurRad="38100" dist="19050" dir="2700000" algn="tl" rotWithShape="0">
                    <a:schemeClr val="dk1">
                      <a:alpha val="40000"/>
                    </a:schemeClr>
                  </a:outerShdw>
                </a:effectLst>
              </a:rPr>
              <a:t>192  . 168 .  100 .  0</a:t>
            </a:r>
          </a:p>
        </p:txBody>
      </p:sp>
      <p:sp>
        <p:nvSpPr>
          <p:cNvPr id="3" name="Rectángulo 2"/>
          <p:cNvSpPr/>
          <p:nvPr/>
        </p:nvSpPr>
        <p:spPr>
          <a:xfrm>
            <a:off x="9409114" y="2330450"/>
            <a:ext cx="1063625" cy="522288"/>
          </a:xfrm>
          <a:prstGeom prst="rect">
            <a:avLst/>
          </a:prstGeom>
          <a:noFill/>
        </p:spPr>
        <p:txBody>
          <a:bodyPr wrap="none">
            <a:spAutoFit/>
          </a:bodyPr>
          <a:lstStyle/>
          <a:p>
            <a:pPr algn="ctr">
              <a:defRPr/>
            </a:pPr>
            <a:r>
              <a:rPr lang="es-ES" sz="2800" dirty="0">
                <a:ln w="0"/>
                <a:effectLst>
                  <a:outerShdw blurRad="38100" dist="19050" dir="2700000" algn="tl" rotWithShape="0">
                    <a:schemeClr val="dk1">
                      <a:alpha val="40000"/>
                    </a:schemeClr>
                  </a:outerShdw>
                </a:effectLst>
              </a:rPr>
              <a:t>32 bit</a:t>
            </a:r>
          </a:p>
        </p:txBody>
      </p:sp>
      <p:sp>
        <p:nvSpPr>
          <p:cNvPr id="12" name="Rectangle 4"/>
          <p:cNvSpPr>
            <a:spLocks noChangeArrowheads="1"/>
          </p:cNvSpPr>
          <p:nvPr/>
        </p:nvSpPr>
        <p:spPr bwMode="auto">
          <a:xfrm>
            <a:off x="4122738" y="2276475"/>
            <a:ext cx="1624012"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en-US" altLang="es-ES">
                <a:solidFill>
                  <a:schemeClr val="tx1"/>
                </a:solidFill>
                <a:latin typeface="Arial" panose="020B0604020202020204" pitchFamily="34" charset="0"/>
              </a:rPr>
              <a:t>Id de red</a:t>
            </a:r>
          </a:p>
        </p:txBody>
      </p:sp>
      <p:sp>
        <p:nvSpPr>
          <p:cNvPr id="13" name="Rectangle 6"/>
          <p:cNvSpPr>
            <a:spLocks noChangeArrowheads="1"/>
          </p:cNvSpPr>
          <p:nvPr/>
        </p:nvSpPr>
        <p:spPr bwMode="auto">
          <a:xfrm>
            <a:off x="5735639" y="2286000"/>
            <a:ext cx="1830387" cy="609600"/>
          </a:xfrm>
          <a:prstGeom prst="rect">
            <a:avLst/>
          </a:prstGeom>
          <a:solidFill>
            <a:srgbClr val="92D050"/>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en-US" altLang="es-ES">
                <a:solidFill>
                  <a:schemeClr val="tx1"/>
                </a:solidFill>
                <a:latin typeface="Arial" panose="020B0604020202020204" pitchFamily="34" charset="0"/>
              </a:rPr>
              <a:t>Id de red</a:t>
            </a:r>
          </a:p>
        </p:txBody>
      </p:sp>
      <p:sp>
        <p:nvSpPr>
          <p:cNvPr id="14" name="Rectángulo 13"/>
          <p:cNvSpPr/>
          <p:nvPr/>
        </p:nvSpPr>
        <p:spPr>
          <a:xfrm>
            <a:off x="1573231" y="2411413"/>
            <a:ext cx="784189" cy="338554"/>
          </a:xfrm>
          <a:prstGeom prst="rect">
            <a:avLst/>
          </a:prstGeom>
          <a:noFill/>
        </p:spPr>
        <p:txBody>
          <a:bodyPr wrap="none">
            <a:spAutoFit/>
          </a:bodyPr>
          <a:lstStyle/>
          <a:p>
            <a:pPr algn="ctr">
              <a:defRPr/>
            </a:pPr>
            <a:r>
              <a:rPr lang="es-ES" sz="1600" b="1" dirty="0">
                <a:ln w="0"/>
                <a:effectLst>
                  <a:outerShdw blurRad="38100" dist="19050" dir="2700000" algn="tl" rotWithShape="0">
                    <a:schemeClr val="dk1">
                      <a:alpha val="40000"/>
                    </a:schemeClr>
                  </a:outerShdw>
                </a:effectLst>
              </a:rPr>
              <a:t>Clase C</a:t>
            </a:r>
          </a:p>
        </p:txBody>
      </p:sp>
      <p:sp>
        <p:nvSpPr>
          <p:cNvPr id="4" name="Rectángulo 3"/>
          <p:cNvSpPr/>
          <p:nvPr/>
        </p:nvSpPr>
        <p:spPr>
          <a:xfrm>
            <a:off x="2044700" y="1620838"/>
            <a:ext cx="7632700" cy="461962"/>
          </a:xfrm>
          <a:prstGeom prst="rect">
            <a:avLst/>
          </a:prstGeom>
          <a:noFill/>
        </p:spPr>
        <p:txBody>
          <a:bodyPr>
            <a:spAutoFit/>
          </a:bodyPr>
          <a:lstStyle/>
          <a:p>
            <a:pPr algn="ctr">
              <a:defRPr/>
            </a:pPr>
            <a:r>
              <a:rPr lang="es-ES" sz="2400" b="1" dirty="0">
                <a:ln w="0"/>
                <a:effectLst>
                  <a:outerShdw blurRad="38100" dist="19050" dir="2700000" algn="tl" rotWithShape="0">
                    <a:schemeClr val="dk1">
                      <a:alpha val="40000"/>
                    </a:schemeClr>
                  </a:outerShdw>
                </a:effectLst>
              </a:rPr>
              <a:t>11000000   .   10101000   .   00110100  . </a:t>
            </a:r>
            <a:r>
              <a:rPr lang="es-ES" sz="2400" b="1" dirty="0">
                <a:ln w="0"/>
                <a:solidFill>
                  <a:srgbClr val="FF0000"/>
                </a:solidFill>
                <a:effectLst>
                  <a:outerShdw blurRad="38100" dist="19050" dir="2700000" algn="tl" rotWithShape="0">
                    <a:schemeClr val="dk1">
                      <a:alpha val="40000"/>
                    </a:schemeClr>
                  </a:outerShdw>
                </a:effectLst>
              </a:rPr>
              <a:t>1</a:t>
            </a:r>
            <a:r>
              <a:rPr lang="es-ES" sz="2400" b="1" dirty="0">
                <a:ln w="0"/>
                <a:solidFill>
                  <a:srgbClr val="00B0F0"/>
                </a:solidFill>
                <a:effectLst>
                  <a:outerShdw blurRad="38100" dist="19050" dir="2700000" algn="tl" rotWithShape="0">
                    <a:schemeClr val="dk1">
                      <a:alpha val="40000"/>
                    </a:schemeClr>
                  </a:outerShdw>
                </a:effectLst>
              </a:rPr>
              <a:t>0000000</a:t>
            </a:r>
            <a:r>
              <a:rPr lang="es-ES" sz="2400" b="1" dirty="0">
                <a:ln w="0"/>
                <a:effectLst>
                  <a:outerShdw blurRad="38100" dist="19050" dir="2700000" algn="tl" rotWithShape="0">
                    <a:schemeClr val="dk1">
                      <a:alpha val="40000"/>
                    </a:schemeClr>
                  </a:outerShdw>
                </a:effectLst>
              </a:rPr>
              <a:t> </a:t>
            </a:r>
          </a:p>
        </p:txBody>
      </p:sp>
      <p:sp>
        <p:nvSpPr>
          <p:cNvPr id="16" name="Rectángulo 15"/>
          <p:cNvSpPr/>
          <p:nvPr/>
        </p:nvSpPr>
        <p:spPr>
          <a:xfrm>
            <a:off x="1574025" y="4567238"/>
            <a:ext cx="784189" cy="338554"/>
          </a:xfrm>
          <a:prstGeom prst="rect">
            <a:avLst/>
          </a:prstGeom>
          <a:noFill/>
        </p:spPr>
        <p:txBody>
          <a:bodyPr wrap="none">
            <a:spAutoFit/>
          </a:bodyPr>
          <a:lstStyle/>
          <a:p>
            <a:pPr algn="ctr">
              <a:defRPr/>
            </a:pPr>
            <a:r>
              <a:rPr lang="es-ES" sz="1600" b="1" dirty="0">
                <a:ln w="0"/>
                <a:effectLst>
                  <a:outerShdw blurRad="38100" dist="19050" dir="2700000" algn="tl" rotWithShape="0">
                    <a:schemeClr val="dk1">
                      <a:alpha val="40000"/>
                    </a:schemeClr>
                  </a:outerShdw>
                </a:effectLst>
              </a:rPr>
              <a:t>Clase C</a:t>
            </a:r>
          </a:p>
        </p:txBody>
      </p:sp>
      <p:sp>
        <p:nvSpPr>
          <p:cNvPr id="5" name="Rectángulo 4"/>
          <p:cNvSpPr/>
          <p:nvPr/>
        </p:nvSpPr>
        <p:spPr>
          <a:xfrm>
            <a:off x="7197726" y="3867151"/>
            <a:ext cx="2117887" cy="461665"/>
          </a:xfrm>
          <a:prstGeom prst="rect">
            <a:avLst/>
          </a:prstGeom>
        </p:spPr>
        <p:txBody>
          <a:bodyPr wrap="none">
            <a:spAutoFit/>
          </a:bodyPr>
          <a:lstStyle/>
          <a:p>
            <a:pPr>
              <a:defRPr/>
            </a:pPr>
            <a:r>
              <a:rPr lang="es-ES" sz="2400" b="1" dirty="0">
                <a:ln w="0"/>
                <a:effectLst>
                  <a:outerShdw blurRad="38100" dist="19050" dir="2700000" algn="tl" rotWithShape="0">
                    <a:schemeClr val="dk1">
                      <a:alpha val="40000"/>
                    </a:schemeClr>
                  </a:outerShdw>
                </a:effectLst>
              </a:rPr>
              <a:t>  </a:t>
            </a:r>
            <a:r>
              <a:rPr lang="es-ES" sz="2400" b="1" dirty="0">
                <a:ln w="0"/>
                <a:solidFill>
                  <a:srgbClr val="FF0000"/>
                </a:solidFill>
                <a:effectLst>
                  <a:outerShdw blurRad="38100" dist="19050" dir="2700000" algn="tl" rotWithShape="0">
                    <a:schemeClr val="dk1">
                      <a:alpha val="40000"/>
                    </a:schemeClr>
                  </a:outerShdw>
                </a:effectLst>
              </a:rPr>
              <a:t>0 0 0 </a:t>
            </a:r>
            <a:r>
              <a:rPr lang="es-ES" sz="2400" b="1" dirty="0">
                <a:ln w="0"/>
                <a:effectLst>
                  <a:outerShdw blurRad="38100" dist="19050" dir="2700000" algn="tl" rotWithShape="0">
                    <a:schemeClr val="dk1">
                      <a:alpha val="40000"/>
                    </a:schemeClr>
                  </a:outerShdw>
                </a:effectLst>
              </a:rPr>
              <a:t>0 0 0 0 0 </a:t>
            </a:r>
            <a:endParaRPr lang="es-ES" sz="2400" dirty="0"/>
          </a:p>
        </p:txBody>
      </p:sp>
    </p:spTree>
    <p:extLst>
      <p:ext uri="{BB962C8B-B14F-4D97-AF65-F5344CB8AC3E}">
        <p14:creationId xmlns:p14="http://schemas.microsoft.com/office/powerpoint/2010/main" val="70032243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1000"/>
                                  </p:stCondLst>
                                  <p:childTnLst>
                                    <p:set>
                                      <p:cBhvr>
                                        <p:cTn id="6" dur="1" fill="hold">
                                          <p:stCondLst>
                                            <p:cond delay="0"/>
                                          </p:stCondLst>
                                        </p:cTn>
                                        <p:tgtEl>
                                          <p:spTgt spid="6148"/>
                                        </p:tgtEl>
                                        <p:attrNameLst>
                                          <p:attrName>style.visibility</p:attrName>
                                        </p:attrNameLst>
                                      </p:cBhvr>
                                      <p:to>
                                        <p:strVal val="visible"/>
                                      </p:to>
                                    </p:set>
                                    <p:anim calcmode="lin" valueType="num">
                                      <p:cBhvr>
                                        <p:cTn id="7" dur="500" fill="hold"/>
                                        <p:tgtEl>
                                          <p:spTgt spid="6148"/>
                                        </p:tgtEl>
                                        <p:attrNameLst>
                                          <p:attrName>ppt_w</p:attrName>
                                        </p:attrNameLst>
                                      </p:cBhvr>
                                      <p:tavLst>
                                        <p:tav tm="0">
                                          <p:val>
                                            <p:fltVal val="0"/>
                                          </p:val>
                                        </p:tav>
                                        <p:tav tm="100000">
                                          <p:val>
                                            <p:strVal val="#ppt_w"/>
                                          </p:val>
                                        </p:tav>
                                      </p:tavLst>
                                    </p:anim>
                                    <p:anim calcmode="lin" valueType="num">
                                      <p:cBhvr>
                                        <p:cTn id="8" dur="500" fill="hold"/>
                                        <p:tgtEl>
                                          <p:spTgt spid="6148"/>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1500"/>
                            </p:stCondLst>
                            <p:childTnLst>
                              <p:par>
                                <p:cTn id="10" presetID="17" presetClass="entr" presetSubtype="2" fill="hold" grpId="0" nodeType="afterEffect">
                                  <p:stCondLst>
                                    <p:cond delay="1000"/>
                                  </p:stCondLst>
                                  <p:childTnLst>
                                    <p:set>
                                      <p:cBhvr>
                                        <p:cTn id="11" dur="1" fill="hold">
                                          <p:stCondLst>
                                            <p:cond delay="0"/>
                                          </p:stCondLst>
                                        </p:cTn>
                                        <p:tgtEl>
                                          <p:spTgt spid="6150"/>
                                        </p:tgtEl>
                                        <p:attrNameLst>
                                          <p:attrName>style.visibility</p:attrName>
                                        </p:attrNameLst>
                                      </p:cBhvr>
                                      <p:to>
                                        <p:strVal val="visible"/>
                                      </p:to>
                                    </p:set>
                                    <p:anim calcmode="lin" valueType="num">
                                      <p:cBhvr>
                                        <p:cTn id="12" dur="500" fill="hold"/>
                                        <p:tgtEl>
                                          <p:spTgt spid="6150"/>
                                        </p:tgtEl>
                                        <p:attrNameLst>
                                          <p:attrName>ppt_x</p:attrName>
                                        </p:attrNameLst>
                                      </p:cBhvr>
                                      <p:tavLst>
                                        <p:tav tm="0">
                                          <p:val>
                                            <p:strVal val="#ppt_x+#ppt_w/2"/>
                                          </p:val>
                                        </p:tav>
                                        <p:tav tm="100000">
                                          <p:val>
                                            <p:strVal val="#ppt_x"/>
                                          </p:val>
                                        </p:tav>
                                      </p:tavLst>
                                    </p:anim>
                                    <p:anim calcmode="lin" valueType="num">
                                      <p:cBhvr>
                                        <p:cTn id="13" dur="500" fill="hold"/>
                                        <p:tgtEl>
                                          <p:spTgt spid="6150"/>
                                        </p:tgtEl>
                                        <p:attrNameLst>
                                          <p:attrName>ppt_y</p:attrName>
                                        </p:attrNameLst>
                                      </p:cBhvr>
                                      <p:tavLst>
                                        <p:tav tm="0">
                                          <p:val>
                                            <p:strVal val="#ppt_y"/>
                                          </p:val>
                                        </p:tav>
                                        <p:tav tm="100000">
                                          <p:val>
                                            <p:strVal val="#ppt_y"/>
                                          </p:val>
                                        </p:tav>
                                      </p:tavLst>
                                    </p:anim>
                                    <p:anim calcmode="lin" valueType="num">
                                      <p:cBhvr>
                                        <p:cTn id="14" dur="500" fill="hold"/>
                                        <p:tgtEl>
                                          <p:spTgt spid="6150"/>
                                        </p:tgtEl>
                                        <p:attrNameLst>
                                          <p:attrName>ppt_w</p:attrName>
                                        </p:attrNameLst>
                                      </p:cBhvr>
                                      <p:tavLst>
                                        <p:tav tm="0">
                                          <p:val>
                                            <p:fltVal val="0"/>
                                          </p:val>
                                        </p:tav>
                                        <p:tav tm="100000">
                                          <p:val>
                                            <p:strVal val="#ppt_w"/>
                                          </p:val>
                                        </p:tav>
                                      </p:tavLst>
                                    </p:anim>
                                    <p:anim calcmode="lin" valueType="num">
                                      <p:cBhvr>
                                        <p:cTn id="15" dur="500" fill="hold"/>
                                        <p:tgtEl>
                                          <p:spTgt spid="6150"/>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3000"/>
                            </p:stCondLst>
                            <p:childTnLst>
                              <p:par>
                                <p:cTn id="17" presetID="14" presetClass="entr" presetSubtype="10" fill="hold" grpId="0" nodeType="afterEffect">
                                  <p:stCondLst>
                                    <p:cond delay="1000"/>
                                  </p:stCondLst>
                                  <p:childTnLst>
                                    <p:set>
                                      <p:cBhvr>
                                        <p:cTn id="18" dur="1" fill="hold">
                                          <p:stCondLst>
                                            <p:cond delay="0"/>
                                          </p:stCondLst>
                                        </p:cTn>
                                        <p:tgtEl>
                                          <p:spTgt spid="6154"/>
                                        </p:tgtEl>
                                        <p:attrNameLst>
                                          <p:attrName>style.visibility</p:attrName>
                                        </p:attrNameLst>
                                      </p:cBhvr>
                                      <p:to>
                                        <p:strVal val="visible"/>
                                      </p:to>
                                    </p:set>
                                    <p:animEffect transition="in" filter="randombar(horizontal)">
                                      <p:cBhvr>
                                        <p:cTn id="19" dur="500"/>
                                        <p:tgtEl>
                                          <p:spTgt spid="6154"/>
                                        </p:tgtEl>
                                      </p:cBhvr>
                                    </p:animEffect>
                                  </p:childTnLst>
                                </p:cTn>
                              </p:par>
                            </p:childTnLst>
                          </p:cTn>
                        </p:par>
                        <p:par>
                          <p:cTn id="20" fill="hold" nodeType="afterGroup">
                            <p:stCondLst>
                              <p:cond delay="4500"/>
                            </p:stCondLst>
                            <p:childTnLst>
                              <p:par>
                                <p:cTn id="21" presetID="3" presetClass="entr" presetSubtype="10" fill="hold" grpId="0" nodeType="afterEffect">
                                  <p:stCondLst>
                                    <p:cond delay="1000"/>
                                  </p:stCondLst>
                                  <p:childTnLst>
                                    <p:set>
                                      <p:cBhvr>
                                        <p:cTn id="22" dur="1" fill="hold">
                                          <p:stCondLst>
                                            <p:cond delay="0"/>
                                          </p:stCondLst>
                                        </p:cTn>
                                        <p:tgtEl>
                                          <p:spTgt spid="6153"/>
                                        </p:tgtEl>
                                        <p:attrNameLst>
                                          <p:attrName>style.visibility</p:attrName>
                                        </p:attrNameLst>
                                      </p:cBhvr>
                                      <p:to>
                                        <p:strVal val="visible"/>
                                      </p:to>
                                    </p:set>
                                    <p:animEffect transition="in" filter="blinds(horizontal)">
                                      <p:cBhvr>
                                        <p:cTn id="23" dur="500"/>
                                        <p:tgtEl>
                                          <p:spTgt spid="6153"/>
                                        </p:tgtEl>
                                      </p:cBhvr>
                                    </p:animEffect>
                                  </p:childTnLst>
                                </p:cTn>
                              </p:par>
                            </p:childTnLst>
                          </p:cTn>
                        </p:par>
                        <p:par>
                          <p:cTn id="24" fill="hold" nodeType="afterGroup">
                            <p:stCondLst>
                              <p:cond delay="6000"/>
                            </p:stCondLst>
                            <p:childTnLst>
                              <p:par>
                                <p:cTn id="25" presetID="9" presetClass="entr" presetSubtype="0" fill="hold" grpId="0" nodeType="afterEffect">
                                  <p:stCondLst>
                                    <p:cond delay="1000"/>
                                  </p:stCondLst>
                                  <p:childTnLst>
                                    <p:set>
                                      <p:cBhvr>
                                        <p:cTn id="26" dur="1" fill="hold">
                                          <p:stCondLst>
                                            <p:cond delay="0"/>
                                          </p:stCondLst>
                                        </p:cTn>
                                        <p:tgtEl>
                                          <p:spTgt spid="6155"/>
                                        </p:tgtEl>
                                        <p:attrNameLst>
                                          <p:attrName>style.visibility</p:attrName>
                                        </p:attrNameLst>
                                      </p:cBhvr>
                                      <p:to>
                                        <p:strVal val="visible"/>
                                      </p:to>
                                    </p:set>
                                    <p:animEffect transition="in" filter="dissolve">
                                      <p:cBhvr>
                                        <p:cTn id="27" dur="500"/>
                                        <p:tgtEl>
                                          <p:spTgt spid="6155"/>
                                        </p:tgtEl>
                                      </p:cBhvr>
                                    </p:animEffect>
                                  </p:childTnLst>
                                </p:cTn>
                              </p:par>
                            </p:childTnLst>
                          </p:cTn>
                        </p:par>
                        <p:par>
                          <p:cTn id="28" fill="hold" nodeType="afterGroup">
                            <p:stCondLst>
                              <p:cond delay="7500"/>
                            </p:stCondLst>
                            <p:childTnLst>
                              <p:par>
                                <p:cTn id="29" presetID="17" presetClass="entr" presetSubtype="10" fill="hold" grpId="0" nodeType="afterEffect">
                                  <p:stCondLst>
                                    <p:cond delay="100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strVal val="#ppt_h"/>
                                          </p:val>
                                        </p:tav>
                                        <p:tav tm="100000">
                                          <p:val>
                                            <p:strVal val="#ppt_h"/>
                                          </p:val>
                                        </p:tav>
                                      </p:tavLst>
                                    </p:anim>
                                  </p:childTnLst>
                                </p:cTn>
                              </p:par>
                            </p:childTnLst>
                          </p:cTn>
                        </p:par>
                        <p:par>
                          <p:cTn id="33" fill="hold" nodeType="afterGroup">
                            <p:stCondLst>
                              <p:cond delay="9000"/>
                            </p:stCondLst>
                            <p:childTnLst>
                              <p:par>
                                <p:cTn id="34" presetID="17" presetClass="entr" presetSubtype="2" fill="hold" grpId="0" nodeType="afterEffect">
                                  <p:stCondLst>
                                    <p:cond delay="100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ppt_x</p:attrName>
                                        </p:attrNameLst>
                                      </p:cBhvr>
                                      <p:tavLst>
                                        <p:tav tm="0">
                                          <p:val>
                                            <p:strVal val="#ppt_x+#ppt_w/2"/>
                                          </p:val>
                                        </p:tav>
                                        <p:tav tm="100000">
                                          <p:val>
                                            <p:strVal val="#ppt_x"/>
                                          </p:val>
                                        </p:tav>
                                      </p:tavLst>
                                    </p:anim>
                                    <p:anim calcmode="lin" valueType="num">
                                      <p:cBhvr>
                                        <p:cTn id="37" dur="500" fill="hold"/>
                                        <p:tgtEl>
                                          <p:spTgt spid="13"/>
                                        </p:tgtEl>
                                        <p:attrNameLst>
                                          <p:attrName>ppt_y</p:attrName>
                                        </p:attrNameLst>
                                      </p:cBhvr>
                                      <p:tavLst>
                                        <p:tav tm="0">
                                          <p:val>
                                            <p:strVal val="#ppt_y"/>
                                          </p:val>
                                        </p:tav>
                                        <p:tav tm="100000">
                                          <p:val>
                                            <p:strVal val="#ppt_y"/>
                                          </p:val>
                                        </p:tav>
                                      </p:tavLst>
                                    </p:anim>
                                    <p:anim calcmode="lin" valueType="num">
                                      <p:cBhvr>
                                        <p:cTn id="38" dur="500" fill="hold"/>
                                        <p:tgtEl>
                                          <p:spTgt spid="13"/>
                                        </p:tgtEl>
                                        <p:attrNameLst>
                                          <p:attrName>ppt_w</p:attrName>
                                        </p:attrNameLst>
                                      </p:cBhvr>
                                      <p:tavLst>
                                        <p:tav tm="0">
                                          <p:val>
                                            <p:fltVal val="0"/>
                                          </p:val>
                                        </p:tav>
                                        <p:tav tm="100000">
                                          <p:val>
                                            <p:strVal val="#ppt_w"/>
                                          </p:val>
                                        </p:tav>
                                      </p:tavLst>
                                    </p:anim>
                                    <p:anim calcmode="lin" valueType="num">
                                      <p:cBhvr>
                                        <p:cTn id="39" dur="5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animBg="1" autoUpdateAnimBg="0"/>
      <p:bldP spid="6150" grpId="0" animBg="1" autoUpdateAnimBg="0"/>
      <p:bldP spid="6153" grpId="0" animBg="1" autoUpdateAnimBg="0"/>
      <p:bldP spid="6154" grpId="0" animBg="1" autoUpdateAnimBg="0"/>
      <p:bldP spid="6155" grpId="0" animBg="1" autoUpdateAnimBg="0"/>
      <p:bldP spid="12" grpId="0" animBg="1" autoUpdateAnimBg="0"/>
      <p:bldP spid="13"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209800" y="152400"/>
            <a:ext cx="7772400" cy="914400"/>
          </a:xfrm>
        </p:spPr>
        <p:txBody>
          <a:bodyPr>
            <a:normAutofit fontScale="90000"/>
          </a:bodyPr>
          <a:lstStyle/>
          <a:p>
            <a:pPr>
              <a:defRPr/>
            </a:pPr>
            <a:r>
              <a:rPr lang="en-US" altLang="es-ES" dirty="0" err="1"/>
              <a:t>Dividiendo</a:t>
            </a:r>
            <a:r>
              <a:rPr lang="en-US" altLang="es-ES" dirty="0"/>
              <a:t> </a:t>
            </a:r>
            <a:r>
              <a:rPr lang="en-US" altLang="es-ES" dirty="0" err="1"/>
              <a:t>en</a:t>
            </a:r>
            <a:r>
              <a:rPr lang="en-US" altLang="es-ES" dirty="0"/>
              <a:t> </a:t>
            </a:r>
            <a:r>
              <a:rPr lang="en-US" altLang="es-ES" dirty="0" err="1"/>
              <a:t>Subredes</a:t>
            </a:r>
            <a:r>
              <a:rPr lang="en-US" altLang="es-ES" dirty="0"/>
              <a:t/>
            </a:r>
            <a:br>
              <a:rPr lang="en-US" altLang="es-ES" dirty="0"/>
            </a:br>
            <a:r>
              <a:rPr lang="en-US" altLang="es-ES" dirty="0"/>
              <a:t>(</a:t>
            </a:r>
            <a:r>
              <a:rPr lang="en-US" altLang="es-ES" dirty="0" err="1"/>
              <a:t>Subnetting</a:t>
            </a:r>
            <a:r>
              <a:rPr lang="en-US" altLang="es-ES" dirty="0"/>
              <a:t> ó “</a:t>
            </a:r>
            <a:r>
              <a:rPr lang="en-US" altLang="es-ES" dirty="0" err="1"/>
              <a:t>Subneteo</a:t>
            </a:r>
            <a:r>
              <a:rPr lang="en-US" altLang="es-ES" dirty="0"/>
              <a:t>”)</a:t>
            </a:r>
          </a:p>
        </p:txBody>
      </p:sp>
      <p:sp>
        <p:nvSpPr>
          <p:cNvPr id="64515" name="Rectangle 5"/>
          <p:cNvSpPr>
            <a:spLocks noChangeArrowheads="1"/>
          </p:cNvSpPr>
          <p:nvPr/>
        </p:nvSpPr>
        <p:spPr bwMode="auto">
          <a:xfrm>
            <a:off x="6067425" y="4138613"/>
            <a:ext cx="3124200" cy="609600"/>
          </a:xfrm>
          <a:prstGeom prst="rect">
            <a:avLst/>
          </a:prstGeom>
          <a:solidFill>
            <a:srgbClr val="00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en-US" altLang="es-ES">
                <a:solidFill>
                  <a:schemeClr val="tx1"/>
                </a:solidFill>
                <a:latin typeface="Arial" panose="020B0604020202020204" pitchFamily="34" charset="0"/>
              </a:rPr>
              <a:t>Id del host</a:t>
            </a:r>
          </a:p>
        </p:txBody>
      </p:sp>
      <p:sp>
        <p:nvSpPr>
          <p:cNvPr id="64516" name="Rectangle 6"/>
          <p:cNvSpPr>
            <a:spLocks noChangeArrowheads="1"/>
          </p:cNvSpPr>
          <p:nvPr/>
        </p:nvSpPr>
        <p:spPr bwMode="auto">
          <a:xfrm>
            <a:off x="2898776" y="4138613"/>
            <a:ext cx="2936875"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en-US" altLang="es-ES">
                <a:solidFill>
                  <a:schemeClr val="tx1"/>
                </a:solidFill>
                <a:latin typeface="Arial" panose="020B0604020202020204" pitchFamily="34" charset="0"/>
              </a:rPr>
              <a:t>Id de la red</a:t>
            </a:r>
          </a:p>
        </p:txBody>
      </p:sp>
      <p:sp>
        <p:nvSpPr>
          <p:cNvPr id="64517" name="Text Box 9"/>
          <p:cNvSpPr txBox="1">
            <a:spLocks noChangeArrowheads="1"/>
          </p:cNvSpPr>
          <p:nvPr/>
        </p:nvSpPr>
        <p:spPr bwMode="auto">
          <a:xfrm>
            <a:off x="2927350" y="4941889"/>
            <a:ext cx="55194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b="1">
                <a:solidFill>
                  <a:schemeClr val="tx1"/>
                </a:solidFill>
                <a:latin typeface="Arial" panose="020B0604020202020204" pitchFamily="34" charset="0"/>
              </a:rPr>
              <a:t>Dirección IP con “Subneteo”</a:t>
            </a:r>
            <a:endParaRPr lang="en-US" altLang="es-ES">
              <a:solidFill>
                <a:schemeClr val="tx1"/>
              </a:solidFill>
              <a:latin typeface="Arial" panose="020B0604020202020204" pitchFamily="34" charset="0"/>
            </a:endParaRPr>
          </a:p>
          <a:p>
            <a:pPr>
              <a:spcBef>
                <a:spcPct val="0"/>
              </a:spcBef>
              <a:buClrTx/>
              <a:buSzTx/>
              <a:buFontTx/>
              <a:buNone/>
            </a:pPr>
            <a:r>
              <a:rPr lang="en-US" altLang="es-ES">
                <a:solidFill>
                  <a:schemeClr val="tx1"/>
                </a:solidFill>
                <a:latin typeface="Arial" panose="020B0604020202020204" pitchFamily="34" charset="0"/>
              </a:rPr>
              <a:t>Algunos bits se toman prestados del campo de Host</a:t>
            </a:r>
          </a:p>
        </p:txBody>
      </p:sp>
      <p:sp>
        <p:nvSpPr>
          <p:cNvPr id="64518" name="Rectangle 10"/>
          <p:cNvSpPr>
            <a:spLocks noChangeArrowheads="1"/>
          </p:cNvSpPr>
          <p:nvPr/>
        </p:nvSpPr>
        <p:spPr bwMode="auto">
          <a:xfrm>
            <a:off x="5838825" y="4138613"/>
            <a:ext cx="228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US" altLang="en-US">
              <a:solidFill>
                <a:schemeClr val="tx1"/>
              </a:solidFill>
              <a:latin typeface="Arial" panose="020B0604020202020204" pitchFamily="34" charset="0"/>
            </a:endParaRPr>
          </a:p>
        </p:txBody>
      </p:sp>
      <p:sp>
        <p:nvSpPr>
          <p:cNvPr id="64519" name="Text Box 11"/>
          <p:cNvSpPr txBox="1">
            <a:spLocks noChangeArrowheads="1"/>
          </p:cNvSpPr>
          <p:nvPr/>
        </p:nvSpPr>
        <p:spPr bwMode="auto">
          <a:xfrm>
            <a:off x="5303839" y="3417888"/>
            <a:ext cx="17107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a:solidFill>
                  <a:schemeClr val="tx1"/>
                </a:solidFill>
                <a:latin typeface="Arial" panose="020B0604020202020204" pitchFamily="34" charset="0"/>
              </a:rPr>
              <a:t>Id de la subred</a:t>
            </a:r>
          </a:p>
        </p:txBody>
      </p:sp>
      <p:sp>
        <p:nvSpPr>
          <p:cNvPr id="64520" name="Line 12"/>
          <p:cNvSpPr>
            <a:spLocks noChangeShapeType="1"/>
          </p:cNvSpPr>
          <p:nvPr/>
        </p:nvSpPr>
        <p:spPr bwMode="auto">
          <a:xfrm>
            <a:off x="5991225" y="3529013"/>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1" name="Line 13"/>
          <p:cNvSpPr>
            <a:spLocks noChangeShapeType="1"/>
          </p:cNvSpPr>
          <p:nvPr/>
        </p:nvSpPr>
        <p:spPr bwMode="auto">
          <a:xfrm>
            <a:off x="5838825" y="4900613"/>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ángulo 1"/>
          <p:cNvSpPr/>
          <p:nvPr/>
        </p:nvSpPr>
        <p:spPr>
          <a:xfrm>
            <a:off x="2209800" y="1295400"/>
            <a:ext cx="7558088" cy="1200150"/>
          </a:xfrm>
          <a:prstGeom prst="rect">
            <a:avLst/>
          </a:prstGeom>
        </p:spPr>
        <p:txBody>
          <a:bodyPr>
            <a:spAutoFit/>
          </a:bodyPr>
          <a:lstStyle/>
          <a:p>
            <a:pPr algn="just">
              <a:defRPr/>
            </a:pPr>
            <a:r>
              <a:rPr lang="en-US" altLang="es-ES" dirty="0" err="1"/>
              <a:t>Recordar</a:t>
            </a:r>
            <a:r>
              <a:rPr lang="en-US" altLang="es-ES" dirty="0"/>
              <a:t> que </a:t>
            </a:r>
            <a:r>
              <a:rPr lang="en-US" altLang="es-ES" dirty="0" err="1"/>
              <a:t>los</a:t>
            </a:r>
            <a:r>
              <a:rPr lang="en-US" altLang="es-ES" dirty="0"/>
              <a:t> bits mas </a:t>
            </a:r>
            <a:r>
              <a:rPr lang="es-MX" altLang="es-ES" dirty="0"/>
              <a:t>significativos</a:t>
            </a:r>
            <a:r>
              <a:rPr lang="en-US" altLang="es-ES" dirty="0"/>
              <a:t>, </a:t>
            </a:r>
            <a:r>
              <a:rPr lang="en-US" altLang="es-ES" dirty="0" err="1"/>
              <a:t>los</a:t>
            </a:r>
            <a:r>
              <a:rPr lang="en-US" altLang="es-ES" dirty="0"/>
              <a:t> mas </a:t>
            </a:r>
            <a:r>
              <a:rPr lang="en-US" altLang="es-ES" dirty="0" err="1"/>
              <a:t>pegados</a:t>
            </a:r>
            <a:r>
              <a:rPr lang="en-US" altLang="es-ES" dirty="0"/>
              <a:t> a la </a:t>
            </a:r>
            <a:r>
              <a:rPr lang="en-US" altLang="es-ES" dirty="0" err="1"/>
              <a:t>direccion</a:t>
            </a:r>
            <a:r>
              <a:rPr lang="en-US" altLang="es-ES" dirty="0"/>
              <a:t> de red original. </a:t>
            </a:r>
            <a:r>
              <a:rPr lang="en-US" altLang="es-ES" dirty="0" err="1"/>
              <a:t>Ejemplo</a:t>
            </a:r>
            <a:r>
              <a:rPr lang="en-US" altLang="es-ES" dirty="0"/>
              <a:t> se </a:t>
            </a:r>
            <a:r>
              <a:rPr lang="en-US" altLang="es-ES" dirty="0" err="1"/>
              <a:t>quiere</a:t>
            </a:r>
            <a:r>
              <a:rPr lang="en-US" altLang="es-ES" dirty="0"/>
              <a:t> </a:t>
            </a:r>
            <a:r>
              <a:rPr lang="en-US" altLang="es-ES" dirty="0" err="1"/>
              <a:t>generar</a:t>
            </a:r>
            <a:r>
              <a:rPr lang="en-US" altLang="es-ES" dirty="0"/>
              <a:t> </a:t>
            </a:r>
            <a:r>
              <a:rPr lang="en-US" altLang="es-ES" b="1" dirty="0"/>
              <a:t>8 </a:t>
            </a:r>
            <a:r>
              <a:rPr lang="en-US" altLang="es-ES" b="1" dirty="0" err="1"/>
              <a:t>subredes</a:t>
            </a:r>
            <a:r>
              <a:rPr lang="en-US" altLang="es-ES" b="1" dirty="0"/>
              <a:t> </a:t>
            </a:r>
            <a:r>
              <a:rPr lang="en-US" altLang="es-ES" dirty="0" err="1"/>
              <a:t>tomo</a:t>
            </a:r>
            <a:r>
              <a:rPr lang="en-US" altLang="es-ES" dirty="0"/>
              <a:t> </a:t>
            </a:r>
            <a:r>
              <a:rPr lang="en-US" altLang="es-ES" b="1" dirty="0"/>
              <a:t>3 bit </a:t>
            </a:r>
            <a:r>
              <a:rPr lang="en-US" altLang="es-ES" dirty="0" err="1"/>
              <a:t>superiores</a:t>
            </a:r>
            <a:r>
              <a:rPr lang="en-US" altLang="es-ES" dirty="0"/>
              <a:t>, </a:t>
            </a:r>
            <a:r>
              <a:rPr lang="en-US" altLang="es-ES" dirty="0" err="1"/>
              <a:t>los</a:t>
            </a:r>
            <a:r>
              <a:rPr lang="en-US" altLang="es-ES" dirty="0"/>
              <a:t> </a:t>
            </a:r>
            <a:r>
              <a:rPr lang="en-US" altLang="es-ES" b="1" dirty="0" err="1"/>
              <a:t>restantes</a:t>
            </a:r>
            <a:r>
              <a:rPr lang="en-US" altLang="es-ES" b="1" dirty="0"/>
              <a:t> 5 Bits </a:t>
            </a:r>
            <a:r>
              <a:rPr lang="en-US" altLang="es-ES" dirty="0" err="1"/>
              <a:t>forman</a:t>
            </a:r>
            <a:r>
              <a:rPr lang="en-US" altLang="es-ES" dirty="0"/>
              <a:t> </a:t>
            </a:r>
            <a:r>
              <a:rPr lang="en-US" altLang="es-ES" dirty="0" err="1"/>
              <a:t>los</a:t>
            </a:r>
            <a:r>
              <a:rPr lang="en-US" altLang="es-ES" dirty="0"/>
              <a:t> </a:t>
            </a:r>
            <a:r>
              <a:rPr lang="en-US" altLang="es-ES" b="1" dirty="0">
                <a:effectLst>
                  <a:outerShdw blurRad="38100" dist="38100" dir="2700000" algn="tl">
                    <a:srgbClr val="000000">
                      <a:alpha val="43137"/>
                    </a:srgbClr>
                  </a:outerShdw>
                </a:effectLst>
              </a:rPr>
              <a:t>hots</a:t>
            </a:r>
            <a:r>
              <a:rPr lang="en-US" altLang="es-ES" dirty="0"/>
              <a:t>, con </a:t>
            </a:r>
            <a:r>
              <a:rPr lang="en-US" altLang="es-ES" dirty="0" err="1"/>
              <a:t>los</a:t>
            </a:r>
            <a:r>
              <a:rPr lang="en-US" altLang="es-ES" dirty="0"/>
              <a:t> que </a:t>
            </a:r>
            <a:r>
              <a:rPr lang="en-US" altLang="es-ES" dirty="0" err="1"/>
              <a:t>puedo</a:t>
            </a:r>
            <a:r>
              <a:rPr lang="en-US" altLang="es-ES" dirty="0"/>
              <a:t> </a:t>
            </a:r>
            <a:r>
              <a:rPr lang="en-US" altLang="es-ES" dirty="0" err="1"/>
              <a:t>agrupar</a:t>
            </a:r>
            <a:r>
              <a:rPr lang="en-US" altLang="es-ES" dirty="0"/>
              <a:t> hasta </a:t>
            </a:r>
            <a:r>
              <a:rPr lang="en-US" altLang="es-ES" b="1" dirty="0">
                <a:effectLst>
                  <a:outerShdw blurRad="38100" dist="38100" dir="2700000" algn="tl">
                    <a:srgbClr val="000000">
                      <a:alpha val="43137"/>
                    </a:srgbClr>
                  </a:outerShdw>
                </a:effectLst>
              </a:rPr>
              <a:t>32 </a:t>
            </a:r>
            <a:r>
              <a:rPr lang="en-US" altLang="es-ES" b="1" dirty="0" err="1">
                <a:effectLst>
                  <a:outerShdw blurRad="38100" dist="38100" dir="2700000" algn="tl">
                    <a:srgbClr val="000000">
                      <a:alpha val="43137"/>
                    </a:srgbClr>
                  </a:outerShdw>
                </a:effectLst>
              </a:rPr>
              <a:t>direcciones</a:t>
            </a:r>
            <a:r>
              <a:rPr lang="en-US" altLang="es-ES" b="1" dirty="0">
                <a:effectLst>
                  <a:outerShdw blurRad="38100" dist="38100" dir="2700000" algn="tl">
                    <a:srgbClr val="000000">
                      <a:alpha val="43137"/>
                    </a:srgbClr>
                  </a:outerShdw>
                </a:effectLst>
              </a:rPr>
              <a:t> </a:t>
            </a:r>
            <a:r>
              <a:rPr lang="en-US" altLang="es-ES" b="1" dirty="0" err="1">
                <a:effectLst>
                  <a:outerShdw blurRad="38100" dist="38100" dir="2700000" algn="tl">
                    <a:srgbClr val="000000">
                      <a:alpha val="43137"/>
                    </a:srgbClr>
                  </a:outerShdw>
                </a:effectLst>
              </a:rPr>
              <a:t>diferentes</a:t>
            </a:r>
            <a:r>
              <a:rPr lang="en-US" altLang="es-ES" dirty="0"/>
              <a:t>.</a:t>
            </a:r>
          </a:p>
        </p:txBody>
      </p:sp>
      <p:sp>
        <p:nvSpPr>
          <p:cNvPr id="64523" name="Rectángulo 10"/>
          <p:cNvSpPr>
            <a:spLocks noChangeArrowheads="1"/>
          </p:cNvSpPr>
          <p:nvPr/>
        </p:nvSpPr>
        <p:spPr bwMode="auto">
          <a:xfrm>
            <a:off x="2209800" y="2546351"/>
            <a:ext cx="75580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just">
              <a:spcBef>
                <a:spcPct val="0"/>
              </a:spcBef>
              <a:buClrTx/>
              <a:buSzTx/>
              <a:buFontTx/>
              <a:buNone/>
            </a:pPr>
            <a:r>
              <a:rPr lang="es-ES" altLang="es-ES">
                <a:solidFill>
                  <a:schemeClr val="tx1"/>
                </a:solidFill>
                <a:latin typeface="Arial" panose="020B0604020202020204" pitchFamily="34" charset="0"/>
              </a:rPr>
              <a:t>Recordar</a:t>
            </a:r>
            <a:r>
              <a:rPr lang="en-US" altLang="es-ES">
                <a:solidFill>
                  <a:schemeClr val="tx1"/>
                </a:solidFill>
                <a:latin typeface="Arial" panose="020B0604020202020204" pitchFamily="34" charset="0"/>
              </a:rPr>
              <a:t> tambien que del numero de host se descuntan 2 IP, una para la direccion de subred y otra para Broadcast, quedando libres de uso para el ejoplo solo 30 ip</a:t>
            </a:r>
          </a:p>
        </p:txBody>
      </p:sp>
    </p:spTree>
    <p:extLst>
      <p:ext uri="{BB962C8B-B14F-4D97-AF65-F5344CB8AC3E}">
        <p14:creationId xmlns:p14="http://schemas.microsoft.com/office/powerpoint/2010/main" val="859003444"/>
      </p:ext>
    </p:extLst>
  </p:cSld>
  <p:clrMapOvr>
    <a:masterClrMapping/>
  </p:clrMapOvr>
  <p:transition spd="slow" advClick="0" advTm="100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2209800" y="304800"/>
            <a:ext cx="7772400" cy="914400"/>
          </a:xfrm>
        </p:spPr>
        <p:txBody>
          <a:bodyPr/>
          <a:lstStyle/>
          <a:p>
            <a:r>
              <a:rPr lang="en-US" altLang="es-ES" smtClean="0"/>
              <a:t>Subnetting ó “Subneteo”</a:t>
            </a:r>
          </a:p>
        </p:txBody>
      </p:sp>
      <p:sp>
        <p:nvSpPr>
          <p:cNvPr id="65539" name="Rectangle 3"/>
          <p:cNvSpPr>
            <a:spLocks noChangeArrowheads="1"/>
          </p:cNvSpPr>
          <p:nvPr/>
        </p:nvSpPr>
        <p:spPr bwMode="auto">
          <a:xfrm>
            <a:off x="5880100" y="3429000"/>
            <a:ext cx="3124200" cy="609600"/>
          </a:xfrm>
          <a:prstGeom prst="rect">
            <a:avLst/>
          </a:prstGeom>
          <a:solidFill>
            <a:srgbClr val="00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endParaRPr lang="es-ES_tradnl" altLang="es-ES">
              <a:solidFill>
                <a:schemeClr val="tx1"/>
              </a:solidFill>
              <a:latin typeface="Arial" panose="020B0604020202020204" pitchFamily="34" charset="0"/>
            </a:endParaRPr>
          </a:p>
        </p:txBody>
      </p:sp>
      <p:sp>
        <p:nvSpPr>
          <p:cNvPr id="65540" name="Rectangle 4"/>
          <p:cNvSpPr>
            <a:spLocks noChangeArrowheads="1"/>
          </p:cNvSpPr>
          <p:nvPr/>
        </p:nvSpPr>
        <p:spPr bwMode="auto">
          <a:xfrm>
            <a:off x="2755901" y="3429000"/>
            <a:ext cx="2936875"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en-US" altLang="es-ES">
                <a:solidFill>
                  <a:schemeClr val="tx1"/>
                </a:solidFill>
                <a:latin typeface="Arial" panose="020B0604020202020204" pitchFamily="34" charset="0"/>
              </a:rPr>
              <a:t>Id de Red</a:t>
            </a:r>
          </a:p>
        </p:txBody>
      </p:sp>
      <p:sp>
        <p:nvSpPr>
          <p:cNvPr id="65541" name="Text Box 5"/>
          <p:cNvSpPr txBox="1">
            <a:spLocks noChangeArrowheads="1"/>
          </p:cNvSpPr>
          <p:nvPr/>
        </p:nvSpPr>
        <p:spPr bwMode="auto">
          <a:xfrm>
            <a:off x="2495551" y="4292600"/>
            <a:ext cx="617348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b="1">
                <a:solidFill>
                  <a:schemeClr val="tx1"/>
                </a:solidFill>
                <a:latin typeface="Arial" panose="020B0604020202020204" pitchFamily="34" charset="0"/>
              </a:rPr>
              <a:t>Dirección IP con “Subneteo”</a:t>
            </a:r>
            <a:endParaRPr lang="en-US" altLang="es-ES">
              <a:solidFill>
                <a:schemeClr val="tx1"/>
              </a:solidFill>
              <a:latin typeface="Arial" panose="020B0604020202020204" pitchFamily="34" charset="0"/>
            </a:endParaRPr>
          </a:p>
          <a:p>
            <a:pPr>
              <a:spcBef>
                <a:spcPct val="0"/>
              </a:spcBef>
              <a:buClrTx/>
              <a:buSzTx/>
              <a:buFontTx/>
              <a:buNone/>
            </a:pPr>
            <a:r>
              <a:rPr lang="en-US" altLang="es-ES">
                <a:solidFill>
                  <a:schemeClr val="tx1"/>
                </a:solidFill>
                <a:latin typeface="Arial" panose="020B0604020202020204" pitchFamily="34" charset="0"/>
              </a:rPr>
              <a:t>Algunos bits se toman prestados del campo de Host</a:t>
            </a:r>
          </a:p>
          <a:p>
            <a:pPr>
              <a:spcBef>
                <a:spcPct val="0"/>
              </a:spcBef>
              <a:buClrTx/>
              <a:buSzTx/>
              <a:buFontTx/>
              <a:buNone/>
            </a:pPr>
            <a:endParaRPr lang="en-US" altLang="es-ES">
              <a:solidFill>
                <a:schemeClr val="tx1"/>
              </a:solidFill>
              <a:latin typeface="Arial" panose="020B0604020202020204" pitchFamily="34" charset="0"/>
            </a:endParaRPr>
          </a:p>
          <a:p>
            <a:pPr>
              <a:spcBef>
                <a:spcPct val="0"/>
              </a:spcBef>
              <a:buClrTx/>
              <a:buSzTx/>
              <a:buFontTx/>
              <a:buNone/>
            </a:pPr>
            <a:r>
              <a:rPr lang="en-US" altLang="es-ES">
                <a:solidFill>
                  <a:schemeClr val="tx1"/>
                </a:solidFill>
                <a:latin typeface="Arial" panose="020B0604020202020204" pitchFamily="34" charset="0"/>
              </a:rPr>
              <a:t>El máximo número de bits que se pueden tomar prestados</a:t>
            </a:r>
          </a:p>
          <a:p>
            <a:pPr>
              <a:spcBef>
                <a:spcPct val="0"/>
              </a:spcBef>
              <a:buClrTx/>
              <a:buSzTx/>
              <a:buFontTx/>
              <a:buNone/>
            </a:pPr>
            <a:r>
              <a:rPr lang="en-US" altLang="es-ES">
                <a:solidFill>
                  <a:schemeClr val="tx1"/>
                </a:solidFill>
                <a:latin typeface="Arial" panose="020B0604020202020204" pitchFamily="34" charset="0"/>
              </a:rPr>
              <a:t>es igual a la longitud del campo de host menos 2.    </a:t>
            </a:r>
          </a:p>
          <a:p>
            <a:pPr>
              <a:spcBef>
                <a:spcPct val="0"/>
              </a:spcBef>
              <a:buClrTx/>
              <a:buSzTx/>
              <a:buFontTx/>
              <a:buNone/>
            </a:pPr>
            <a:r>
              <a:rPr lang="en-US" altLang="es-ES">
                <a:solidFill>
                  <a:schemeClr val="tx1"/>
                </a:solidFill>
                <a:latin typeface="Arial" panose="020B0604020202020204" pitchFamily="34" charset="0"/>
              </a:rPr>
              <a:t>(Bits del Id de Hosts – 2)</a:t>
            </a:r>
          </a:p>
        </p:txBody>
      </p:sp>
      <p:sp>
        <p:nvSpPr>
          <p:cNvPr id="65542" name="Rectangle 6"/>
          <p:cNvSpPr>
            <a:spLocks noChangeArrowheads="1"/>
          </p:cNvSpPr>
          <p:nvPr/>
        </p:nvSpPr>
        <p:spPr bwMode="auto">
          <a:xfrm>
            <a:off x="5651500" y="3429000"/>
            <a:ext cx="30480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US" altLang="en-US">
              <a:solidFill>
                <a:schemeClr val="tx1"/>
              </a:solidFill>
              <a:latin typeface="Arial" panose="020B0604020202020204" pitchFamily="34" charset="0"/>
            </a:endParaRPr>
          </a:p>
        </p:txBody>
      </p:sp>
      <p:sp>
        <p:nvSpPr>
          <p:cNvPr id="65543" name="Text Box 7"/>
          <p:cNvSpPr txBox="1">
            <a:spLocks noChangeArrowheads="1"/>
          </p:cNvSpPr>
          <p:nvPr/>
        </p:nvSpPr>
        <p:spPr bwMode="auto">
          <a:xfrm>
            <a:off x="4721225" y="2403475"/>
            <a:ext cx="11849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a:solidFill>
                  <a:schemeClr val="tx1"/>
                </a:solidFill>
                <a:latin typeface="Arial" panose="020B0604020202020204" pitchFamily="34" charset="0"/>
              </a:rPr>
              <a:t>Subred Id</a:t>
            </a:r>
          </a:p>
        </p:txBody>
      </p:sp>
      <p:sp>
        <p:nvSpPr>
          <p:cNvPr id="65544" name="Line 8"/>
          <p:cNvSpPr>
            <a:spLocks noChangeShapeType="1"/>
          </p:cNvSpPr>
          <p:nvPr/>
        </p:nvSpPr>
        <p:spPr bwMode="auto">
          <a:xfrm>
            <a:off x="5803900" y="2819400"/>
            <a:ext cx="3810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5" name="Text Box 9"/>
          <p:cNvSpPr txBox="1">
            <a:spLocks noChangeArrowheads="1"/>
          </p:cNvSpPr>
          <p:nvPr/>
        </p:nvSpPr>
        <p:spPr bwMode="auto">
          <a:xfrm>
            <a:off x="8683626" y="2251075"/>
            <a:ext cx="9156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a:solidFill>
                  <a:schemeClr val="tx1"/>
                </a:solidFill>
                <a:latin typeface="Arial" panose="020B0604020202020204" pitchFamily="34" charset="0"/>
              </a:rPr>
              <a:t>Host Id</a:t>
            </a:r>
          </a:p>
        </p:txBody>
      </p:sp>
      <p:sp>
        <p:nvSpPr>
          <p:cNvPr id="65546" name="Line 10"/>
          <p:cNvSpPr>
            <a:spLocks noChangeShapeType="1"/>
          </p:cNvSpPr>
          <p:nvPr/>
        </p:nvSpPr>
        <p:spPr bwMode="auto">
          <a:xfrm flipH="1">
            <a:off x="8928100" y="2743200"/>
            <a:ext cx="304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7" name="Line 11"/>
          <p:cNvSpPr>
            <a:spLocks noChangeShapeType="1"/>
          </p:cNvSpPr>
          <p:nvPr/>
        </p:nvSpPr>
        <p:spPr bwMode="auto">
          <a:xfrm>
            <a:off x="5651500" y="4191000"/>
            <a:ext cx="3048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728222623"/>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703389" y="107950"/>
            <a:ext cx="7920037" cy="1320800"/>
          </a:xfrm>
        </p:spPr>
        <p:txBody>
          <a:bodyPr/>
          <a:lstStyle/>
          <a:p>
            <a:pPr eaLnBrk="1" hangingPunct="1">
              <a:defRPr/>
            </a:pPr>
            <a:r>
              <a:rPr lang="es-ES" altLang="es-ES" dirty="0" smtClean="0">
                <a:effectLst>
                  <a:outerShdw blurRad="38100" dist="38100" dir="2700000" algn="tl">
                    <a:srgbClr val="000000">
                      <a:alpha val="43137"/>
                    </a:srgbClr>
                  </a:outerShdw>
                </a:effectLst>
              </a:rPr>
              <a:t>PRACTICA 1</a:t>
            </a:r>
          </a:p>
        </p:txBody>
      </p:sp>
      <p:sp>
        <p:nvSpPr>
          <p:cNvPr id="5" name="Rectángulo 4"/>
          <p:cNvSpPr/>
          <p:nvPr/>
        </p:nvSpPr>
        <p:spPr>
          <a:xfrm>
            <a:off x="1698625" y="828676"/>
            <a:ext cx="3028950" cy="708025"/>
          </a:xfrm>
          <a:prstGeom prst="rect">
            <a:avLst/>
          </a:prstGeom>
        </p:spPr>
        <p:txBody>
          <a:bodyPr>
            <a:spAutoFit/>
          </a:bodyPr>
          <a:lstStyle/>
          <a:p>
            <a:pPr>
              <a:defRPr/>
            </a:pPr>
            <a:r>
              <a:rPr lang="es-ES" sz="2000" b="1" dirty="0">
                <a:solidFill>
                  <a:srgbClr val="92D050"/>
                </a:solidFill>
                <a:effectLst>
                  <a:outerShdw blurRad="38100" dist="38100" dir="2700000" algn="tl">
                    <a:srgbClr val="000000">
                      <a:alpha val="43137"/>
                    </a:srgbClr>
                  </a:outerShdw>
                </a:effectLst>
              </a:rPr>
              <a:t>REDES DE COMPUTADORAS</a:t>
            </a:r>
          </a:p>
        </p:txBody>
      </p:sp>
      <p:sp>
        <p:nvSpPr>
          <p:cNvPr id="6" name="Rectángulo 5"/>
          <p:cNvSpPr/>
          <p:nvPr/>
        </p:nvSpPr>
        <p:spPr>
          <a:xfrm>
            <a:off x="1671638" y="1206500"/>
            <a:ext cx="2736850" cy="1384300"/>
          </a:xfrm>
          <a:prstGeom prst="rect">
            <a:avLst/>
          </a:prstGeom>
        </p:spPr>
        <p:txBody>
          <a:bodyPr>
            <a:spAutoFit/>
          </a:bodyPr>
          <a:lstStyle/>
          <a:p>
            <a:pPr>
              <a:defRPr/>
            </a:pPr>
            <a:endParaRPr lang="es-ES" sz="2000" b="1" dirty="0">
              <a:solidFill>
                <a:srgbClr val="92D050"/>
              </a:solidFill>
              <a:effectLst>
                <a:outerShdw blurRad="38100" dist="38100" dir="2700000" algn="tl">
                  <a:srgbClr val="000000">
                    <a:alpha val="43137"/>
                  </a:srgbClr>
                </a:outerShdw>
              </a:effectLst>
            </a:endParaRPr>
          </a:p>
          <a:p>
            <a:pPr>
              <a:defRPr/>
            </a:pPr>
            <a:r>
              <a:rPr lang="es-ES" sz="3200" b="1" dirty="0">
                <a:solidFill>
                  <a:srgbClr val="92D050"/>
                </a:solidFill>
                <a:effectLst>
                  <a:outerShdw blurRad="38100" dist="38100" dir="2700000" algn="tl">
                    <a:srgbClr val="000000">
                      <a:alpha val="43137"/>
                    </a:srgbClr>
                  </a:outerShdw>
                </a:effectLst>
              </a:rPr>
              <a:t>MASCARAS DE RED</a:t>
            </a:r>
          </a:p>
        </p:txBody>
      </p:sp>
      <p:pic>
        <p:nvPicPr>
          <p:cNvPr id="66565" name="Imagen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52926" y="384"/>
            <a:ext cx="6315075" cy="676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73220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4000" y="0"/>
            <a:ext cx="8229600" cy="1143000"/>
          </a:xfrm>
        </p:spPr>
        <p:txBody>
          <a:bodyPr/>
          <a:lstStyle/>
          <a:p>
            <a:pPr algn="l"/>
            <a:r>
              <a:rPr lang="es-ES" b="1" dirty="0" smtClean="0"/>
              <a:t>CAPA DE RED</a:t>
            </a:r>
            <a:endParaRPr lang="es-ES" b="1" dirty="0"/>
          </a:p>
        </p:txBody>
      </p:sp>
      <p:sp>
        <p:nvSpPr>
          <p:cNvPr id="4" name="3 Rectángulo"/>
          <p:cNvSpPr/>
          <p:nvPr/>
        </p:nvSpPr>
        <p:spPr>
          <a:xfrm>
            <a:off x="1991545" y="836713"/>
            <a:ext cx="3777509" cy="461665"/>
          </a:xfrm>
          <a:prstGeom prst="rect">
            <a:avLst/>
          </a:prstGeom>
        </p:spPr>
        <p:txBody>
          <a:bodyPr wrap="none">
            <a:spAutoFit/>
          </a:bodyPr>
          <a:lstStyle/>
          <a:p>
            <a:r>
              <a:rPr lang="es-ES" sz="2400" dirty="0"/>
              <a:t>Protocolos de la capa de red </a:t>
            </a:r>
            <a:endParaRPr lang="es-ES" sz="2400" b="1" dirty="0"/>
          </a:p>
        </p:txBody>
      </p:sp>
      <p:pic>
        <p:nvPicPr>
          <p:cNvPr id="1026" name="Picture 2"/>
          <p:cNvPicPr>
            <a:picLocks noChangeAspect="1" noChangeArrowheads="1"/>
          </p:cNvPicPr>
          <p:nvPr/>
        </p:nvPicPr>
        <p:blipFill>
          <a:blip r:embed="rId2" cstate="print"/>
          <a:srcRect/>
          <a:stretch>
            <a:fillRect/>
          </a:stretch>
        </p:blipFill>
        <p:spPr bwMode="auto">
          <a:xfrm>
            <a:off x="2207569" y="1412776"/>
            <a:ext cx="7487669" cy="4438798"/>
          </a:xfrm>
          <a:prstGeom prst="rect">
            <a:avLst/>
          </a:prstGeom>
          <a:noFill/>
          <a:ln w="9525">
            <a:noFill/>
            <a:miter lim="800000"/>
            <a:headEnd/>
            <a:tailEnd/>
          </a:ln>
        </p:spPr>
      </p:pic>
    </p:spTree>
    <p:extLst>
      <p:ext uri="{BB962C8B-B14F-4D97-AF65-F5344CB8AC3E}">
        <p14:creationId xmlns:p14="http://schemas.microsoft.com/office/powerpoint/2010/main" val="4114666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2133600" y="0"/>
            <a:ext cx="7772400" cy="1143000"/>
          </a:xfrm>
        </p:spPr>
        <p:txBody>
          <a:bodyPr/>
          <a:lstStyle/>
          <a:p>
            <a:r>
              <a:rPr lang="en-US" altLang="es-ES" smtClean="0"/>
              <a:t>Ejemplo</a:t>
            </a:r>
          </a:p>
        </p:txBody>
      </p:sp>
      <p:sp>
        <p:nvSpPr>
          <p:cNvPr id="67587" name="Rectangle 3"/>
          <p:cNvSpPr>
            <a:spLocks noGrp="1" noChangeArrowheads="1"/>
          </p:cNvSpPr>
          <p:nvPr>
            <p:ph idx="1"/>
          </p:nvPr>
        </p:nvSpPr>
        <p:spPr>
          <a:xfrm>
            <a:off x="6324600" y="2133600"/>
            <a:ext cx="4343400" cy="4191000"/>
          </a:xfrm>
          <a:solidFill>
            <a:schemeClr val="folHlink"/>
          </a:solidFill>
          <a:ln>
            <a:solidFill>
              <a:schemeClr val="tx1"/>
            </a:solidFill>
            <a:miter lim="800000"/>
            <a:headEnd/>
            <a:tailEnd/>
          </a:ln>
        </p:spPr>
        <p:txBody>
          <a:bodyPr/>
          <a:lstStyle/>
          <a:p>
            <a:pPr>
              <a:buFont typeface="Monotype Sorts" pitchFamily="2" charset="2"/>
              <a:buNone/>
            </a:pPr>
            <a:r>
              <a:rPr lang="en-US" altLang="es-ES" sz="2400"/>
              <a:t>0 0 0   </a:t>
            </a:r>
            <a:r>
              <a:rPr lang="en-US" altLang="es-ES" sz="2000"/>
              <a:t>Subred 1 </a:t>
            </a:r>
            <a:r>
              <a:rPr lang="en-US" altLang="es-ES" sz="2000" b="1"/>
              <a:t>(no utilizable)</a:t>
            </a:r>
            <a:endParaRPr lang="en-US" altLang="es-ES" sz="2400"/>
          </a:p>
          <a:p>
            <a:pPr>
              <a:buFont typeface="Monotype Sorts" pitchFamily="2" charset="2"/>
              <a:buNone/>
            </a:pPr>
            <a:r>
              <a:rPr lang="en-US" altLang="es-ES" sz="2400"/>
              <a:t>0 0 1   </a:t>
            </a:r>
            <a:r>
              <a:rPr lang="en-US" altLang="es-ES" sz="2000"/>
              <a:t>Subred 2</a:t>
            </a:r>
            <a:endParaRPr lang="en-US" altLang="es-ES" sz="2400"/>
          </a:p>
          <a:p>
            <a:pPr>
              <a:buFont typeface="Monotype Sorts" pitchFamily="2" charset="2"/>
              <a:buNone/>
            </a:pPr>
            <a:r>
              <a:rPr lang="en-US" altLang="es-ES" sz="2400"/>
              <a:t>0 1 0   </a:t>
            </a:r>
            <a:r>
              <a:rPr lang="en-US" altLang="es-ES" sz="2000"/>
              <a:t>Subred 3</a:t>
            </a:r>
            <a:endParaRPr lang="en-US" altLang="es-ES" sz="2400"/>
          </a:p>
          <a:p>
            <a:pPr>
              <a:buFont typeface="Monotype Sorts" pitchFamily="2" charset="2"/>
              <a:buNone/>
            </a:pPr>
            <a:r>
              <a:rPr lang="en-US" altLang="es-ES" sz="2400"/>
              <a:t>0 1 1   </a:t>
            </a:r>
            <a:r>
              <a:rPr lang="en-US" altLang="es-ES" sz="2000"/>
              <a:t>Subred 4</a:t>
            </a:r>
            <a:endParaRPr lang="en-US" altLang="es-ES" sz="2400"/>
          </a:p>
          <a:p>
            <a:pPr>
              <a:buFont typeface="Monotype Sorts" pitchFamily="2" charset="2"/>
              <a:buNone/>
            </a:pPr>
            <a:r>
              <a:rPr lang="en-US" altLang="es-ES" sz="2400"/>
              <a:t>1 0 0   </a:t>
            </a:r>
            <a:r>
              <a:rPr lang="en-US" altLang="es-ES" sz="2000"/>
              <a:t>Subred 5</a:t>
            </a:r>
            <a:endParaRPr lang="en-US" altLang="es-ES" sz="2400"/>
          </a:p>
          <a:p>
            <a:pPr>
              <a:buFont typeface="Monotype Sorts" pitchFamily="2" charset="2"/>
              <a:buNone/>
            </a:pPr>
            <a:r>
              <a:rPr lang="en-US" altLang="es-ES" sz="2400"/>
              <a:t>1 0 1   </a:t>
            </a:r>
            <a:r>
              <a:rPr lang="en-US" altLang="es-ES" sz="2000"/>
              <a:t>Subred 6</a:t>
            </a:r>
            <a:endParaRPr lang="en-US" altLang="es-ES" sz="2400"/>
          </a:p>
          <a:p>
            <a:pPr>
              <a:buFont typeface="Monotype Sorts" pitchFamily="2" charset="2"/>
              <a:buNone/>
            </a:pPr>
            <a:r>
              <a:rPr lang="en-US" altLang="es-ES" sz="2400"/>
              <a:t>1 1 0   </a:t>
            </a:r>
            <a:r>
              <a:rPr lang="en-US" altLang="es-ES" sz="2000"/>
              <a:t>Subred 7</a:t>
            </a:r>
            <a:endParaRPr lang="en-US" altLang="es-ES" sz="2400"/>
          </a:p>
          <a:p>
            <a:pPr>
              <a:buFont typeface="Monotype Sorts" pitchFamily="2" charset="2"/>
              <a:buNone/>
            </a:pPr>
            <a:r>
              <a:rPr lang="en-US" altLang="es-ES" sz="2400"/>
              <a:t>1 1 1   </a:t>
            </a:r>
            <a:r>
              <a:rPr lang="en-US" altLang="es-ES" sz="2000"/>
              <a:t>Subred 8 </a:t>
            </a:r>
            <a:r>
              <a:rPr lang="en-US" altLang="es-ES" sz="2000" b="1"/>
              <a:t>(no utilizable)</a:t>
            </a:r>
            <a:endParaRPr lang="en-US" altLang="es-ES" sz="2000"/>
          </a:p>
        </p:txBody>
      </p:sp>
      <p:sp>
        <p:nvSpPr>
          <p:cNvPr id="67588" name="Text Box 11"/>
          <p:cNvSpPr txBox="1">
            <a:spLocks noChangeArrowheads="1"/>
          </p:cNvSpPr>
          <p:nvPr/>
        </p:nvSpPr>
        <p:spPr bwMode="auto">
          <a:xfrm>
            <a:off x="2713038" y="2519364"/>
            <a:ext cx="337784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a:solidFill>
                  <a:schemeClr val="tx1"/>
                </a:solidFill>
                <a:latin typeface="Arial" panose="020B0604020202020204" pitchFamily="34" charset="0"/>
              </a:rPr>
              <a:t>Con 3 bits prestados, podemos</a:t>
            </a:r>
          </a:p>
          <a:p>
            <a:pPr>
              <a:spcBef>
                <a:spcPct val="0"/>
              </a:spcBef>
              <a:buClrTx/>
              <a:buSzTx/>
              <a:buFontTx/>
              <a:buNone/>
            </a:pPr>
            <a:r>
              <a:rPr lang="en-US" altLang="es-ES">
                <a:solidFill>
                  <a:schemeClr val="tx1"/>
                </a:solidFill>
                <a:latin typeface="Arial" panose="020B0604020202020204" pitchFamily="34" charset="0"/>
              </a:rPr>
              <a:t>crear 8 subredes.</a:t>
            </a:r>
          </a:p>
        </p:txBody>
      </p:sp>
      <p:grpSp>
        <p:nvGrpSpPr>
          <p:cNvPr id="67589" name="Group 17"/>
          <p:cNvGrpSpPr>
            <a:grpSpLocks/>
          </p:cNvGrpSpPr>
          <p:nvPr/>
        </p:nvGrpSpPr>
        <p:grpSpPr bwMode="auto">
          <a:xfrm>
            <a:off x="2514600" y="1524000"/>
            <a:ext cx="6248400" cy="609600"/>
            <a:chOff x="1536" y="720"/>
            <a:chExt cx="3936" cy="384"/>
          </a:xfrm>
        </p:grpSpPr>
        <p:sp>
          <p:nvSpPr>
            <p:cNvPr id="67590" name="Rectangle 12"/>
            <p:cNvSpPr>
              <a:spLocks noChangeArrowheads="1"/>
            </p:cNvSpPr>
            <p:nvPr/>
          </p:nvSpPr>
          <p:spPr bwMode="auto">
            <a:xfrm>
              <a:off x="4512" y="720"/>
              <a:ext cx="960" cy="384"/>
            </a:xfrm>
            <a:prstGeom prst="rect">
              <a:avLst/>
            </a:prstGeom>
            <a:solidFill>
              <a:srgbClr val="00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a:solidFill>
                    <a:schemeClr val="tx1"/>
                  </a:solidFill>
                  <a:latin typeface="Arial" panose="020B0604020202020204" pitchFamily="34" charset="0"/>
                </a:rPr>
                <a:t>Id de Host</a:t>
              </a:r>
            </a:p>
          </p:txBody>
        </p:sp>
        <p:sp>
          <p:nvSpPr>
            <p:cNvPr id="67591" name="Rectangle 13"/>
            <p:cNvSpPr>
              <a:spLocks noChangeArrowheads="1"/>
            </p:cNvSpPr>
            <p:nvPr/>
          </p:nvSpPr>
          <p:spPr bwMode="auto">
            <a:xfrm>
              <a:off x="1536" y="720"/>
              <a:ext cx="2400"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en-US" altLang="es-ES">
                  <a:solidFill>
                    <a:schemeClr val="tx1"/>
                  </a:solidFill>
                  <a:latin typeface="Arial" panose="020B0604020202020204" pitchFamily="34" charset="0"/>
                </a:rPr>
                <a:t>Id de Red</a:t>
              </a:r>
            </a:p>
          </p:txBody>
        </p:sp>
        <p:sp>
          <p:nvSpPr>
            <p:cNvPr id="67592" name="Rectangle 14"/>
            <p:cNvSpPr>
              <a:spLocks noChangeArrowheads="1"/>
            </p:cNvSpPr>
            <p:nvPr/>
          </p:nvSpPr>
          <p:spPr bwMode="auto">
            <a:xfrm>
              <a:off x="3936" y="720"/>
              <a:ext cx="576" cy="38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US" altLang="en-US">
                <a:solidFill>
                  <a:schemeClr val="tx1"/>
                </a:solidFill>
                <a:latin typeface="Arial" panose="020B0604020202020204" pitchFamily="34" charset="0"/>
              </a:endParaRPr>
            </a:p>
          </p:txBody>
        </p:sp>
        <p:sp>
          <p:nvSpPr>
            <p:cNvPr id="67593" name="Line 15"/>
            <p:cNvSpPr>
              <a:spLocks noChangeShapeType="1"/>
            </p:cNvSpPr>
            <p:nvPr/>
          </p:nvSpPr>
          <p:spPr bwMode="auto">
            <a:xfrm>
              <a:off x="4128" y="72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4" name="Line 16"/>
            <p:cNvSpPr>
              <a:spLocks noChangeShapeType="1"/>
            </p:cNvSpPr>
            <p:nvPr/>
          </p:nvSpPr>
          <p:spPr bwMode="auto">
            <a:xfrm>
              <a:off x="4320" y="72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 name="Rectángulo 1"/>
          <p:cNvSpPr/>
          <p:nvPr/>
        </p:nvSpPr>
        <p:spPr>
          <a:xfrm>
            <a:off x="1934404" y="3212976"/>
            <a:ext cx="3989425" cy="2862322"/>
          </a:xfrm>
          <a:prstGeom prst="rect">
            <a:avLst/>
          </a:prstGeom>
          <a:noFill/>
        </p:spPr>
        <p:txBody>
          <a:bodyPr wrap="none" lIns="91440" tIns="45720" rIns="91440" bIns="45720">
            <a:spAutoFit/>
          </a:bodyPr>
          <a:lstStyle/>
          <a:p>
            <a:pPr algn="ctr"/>
            <a:r>
              <a:rPr lang="es-ES" sz="3600" dirty="0">
                <a:ln w="0"/>
                <a:effectLst>
                  <a:outerShdw blurRad="38100" dist="19050" dir="2700000" algn="tl" rotWithShape="0">
                    <a:schemeClr val="dk1">
                      <a:alpha val="40000"/>
                    </a:schemeClr>
                  </a:outerShdw>
                </a:effectLst>
              </a:rPr>
              <a:t>192.168.100.</a:t>
            </a:r>
            <a:r>
              <a:rPr lang="es-ES" sz="3600" dirty="0">
                <a:ln w="0"/>
                <a:solidFill>
                  <a:srgbClr val="00B0F0"/>
                </a:solidFill>
                <a:effectLst>
                  <a:outerShdw blurRad="38100" dist="19050" dir="2700000" algn="tl" rotWithShape="0">
                    <a:schemeClr val="dk1">
                      <a:alpha val="40000"/>
                    </a:schemeClr>
                  </a:outerShdw>
                </a:effectLst>
              </a:rPr>
              <a:t>0</a:t>
            </a:r>
          </a:p>
          <a:p>
            <a:pPr algn="ctr"/>
            <a:r>
              <a:rPr lang="es-ES" sz="3600" dirty="0">
                <a:ln w="0"/>
                <a:effectLst>
                  <a:outerShdw blurRad="38100" dist="19050" dir="2700000" algn="tl" rotWithShape="0">
                    <a:schemeClr val="dk1">
                      <a:alpha val="40000"/>
                    </a:schemeClr>
                  </a:outerShdw>
                </a:effectLst>
              </a:rPr>
              <a:t>255.255.255.0</a:t>
            </a:r>
          </a:p>
          <a:p>
            <a:pPr algn="ctr"/>
            <a:endParaRPr lang="es-ES" sz="3600" dirty="0">
              <a:ln w="0"/>
              <a:effectLst>
                <a:outerShdw blurRad="38100" dist="19050" dir="2700000" algn="tl" rotWithShape="0">
                  <a:schemeClr val="dk1">
                    <a:alpha val="40000"/>
                  </a:schemeClr>
                </a:outerShdw>
              </a:effectLst>
            </a:endParaRPr>
          </a:p>
          <a:p>
            <a:pPr algn="ctr"/>
            <a:r>
              <a:rPr lang="es-ES" sz="3600" b="1" dirty="0">
                <a:ln w="0"/>
                <a:solidFill>
                  <a:schemeClr val="tx1">
                    <a:lumMod val="95000"/>
                    <a:lumOff val="5000"/>
                  </a:schemeClr>
                </a:solidFill>
                <a:effectLst>
                  <a:outerShdw blurRad="38100" dist="19050" dir="2700000" algn="tl" rotWithShape="0">
                    <a:schemeClr val="dk1">
                      <a:alpha val="40000"/>
                    </a:schemeClr>
                  </a:outerShdw>
                </a:effectLst>
              </a:rPr>
              <a:t>255.255.255.224 </a:t>
            </a:r>
          </a:p>
          <a:p>
            <a:pPr algn="ctr"/>
            <a:r>
              <a:rPr lang="es-ES" sz="3600" b="1" dirty="0" err="1">
                <a:ln w="0"/>
                <a:solidFill>
                  <a:schemeClr val="tx1">
                    <a:lumMod val="95000"/>
                    <a:lumOff val="5000"/>
                  </a:schemeClr>
                </a:solidFill>
                <a:effectLst>
                  <a:outerShdw blurRad="38100" dist="19050" dir="2700000" algn="tl" rotWithShape="0">
                    <a:schemeClr val="dk1">
                      <a:alpha val="40000"/>
                    </a:schemeClr>
                  </a:outerShdw>
                </a:effectLst>
              </a:rPr>
              <a:t>Direccion</a:t>
            </a:r>
            <a:r>
              <a:rPr lang="es-ES" sz="3600" b="1" dirty="0">
                <a:ln w="0"/>
                <a:solidFill>
                  <a:schemeClr val="tx1">
                    <a:lumMod val="95000"/>
                    <a:lumOff val="5000"/>
                  </a:schemeClr>
                </a:solidFill>
                <a:effectLst>
                  <a:outerShdw blurRad="38100" dist="19050" dir="2700000" algn="tl" rotWithShape="0">
                    <a:schemeClr val="dk1">
                      <a:alpha val="40000"/>
                    </a:schemeClr>
                  </a:outerShdw>
                </a:effectLst>
              </a:rPr>
              <a:t> de subred</a:t>
            </a:r>
          </a:p>
        </p:txBody>
      </p:sp>
    </p:spTree>
    <p:extLst>
      <p:ext uri="{BB962C8B-B14F-4D97-AF65-F5344CB8AC3E}">
        <p14:creationId xmlns:p14="http://schemas.microsoft.com/office/powerpoint/2010/main" val="684357033"/>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2133600" y="0"/>
            <a:ext cx="7772400" cy="1143000"/>
          </a:xfrm>
        </p:spPr>
        <p:txBody>
          <a:bodyPr/>
          <a:lstStyle/>
          <a:p>
            <a:r>
              <a:rPr lang="en-US" altLang="es-ES" smtClean="0"/>
              <a:t>Ejemplo</a:t>
            </a:r>
          </a:p>
        </p:txBody>
      </p:sp>
      <p:sp>
        <p:nvSpPr>
          <p:cNvPr id="68611" name="Rectangle 3"/>
          <p:cNvSpPr>
            <a:spLocks noGrp="1" noChangeArrowheads="1"/>
          </p:cNvSpPr>
          <p:nvPr>
            <p:ph idx="1"/>
          </p:nvPr>
        </p:nvSpPr>
        <p:spPr>
          <a:xfrm>
            <a:off x="6477000" y="2133600"/>
            <a:ext cx="4191000" cy="4191000"/>
          </a:xfrm>
          <a:solidFill>
            <a:srgbClr val="0099FF"/>
          </a:solidFill>
          <a:ln>
            <a:solidFill>
              <a:schemeClr val="tx1"/>
            </a:solidFill>
            <a:miter lim="800000"/>
            <a:headEnd/>
            <a:tailEnd/>
          </a:ln>
        </p:spPr>
        <p:txBody>
          <a:bodyPr/>
          <a:lstStyle/>
          <a:p>
            <a:pPr>
              <a:buFont typeface="Monotype Sorts" pitchFamily="2" charset="2"/>
              <a:buNone/>
            </a:pPr>
            <a:r>
              <a:rPr lang="en-US" altLang="es-ES" sz="2400"/>
              <a:t>0 0 0 0 0 </a:t>
            </a:r>
            <a:r>
              <a:rPr lang="en-US" altLang="es-ES" sz="2000"/>
              <a:t>Host 1 (</a:t>
            </a:r>
            <a:r>
              <a:rPr lang="en-US" altLang="es-ES" sz="2000" b="1"/>
              <a:t>no utilizable</a:t>
            </a:r>
            <a:r>
              <a:rPr lang="en-US" altLang="es-ES" sz="2000"/>
              <a:t>)</a:t>
            </a:r>
            <a:endParaRPr lang="en-US" altLang="es-ES" sz="2400"/>
          </a:p>
          <a:p>
            <a:pPr>
              <a:buFont typeface="Monotype Sorts" pitchFamily="2" charset="2"/>
              <a:buNone/>
            </a:pPr>
            <a:r>
              <a:rPr lang="en-US" altLang="es-ES" sz="2400"/>
              <a:t>0 0 0 0 1 </a:t>
            </a:r>
            <a:r>
              <a:rPr lang="en-US" altLang="es-ES" sz="2000"/>
              <a:t>Host 2</a:t>
            </a:r>
            <a:endParaRPr lang="en-US" altLang="es-ES" sz="2400"/>
          </a:p>
          <a:p>
            <a:pPr>
              <a:buFont typeface="Monotype Sorts" pitchFamily="2" charset="2"/>
              <a:buNone/>
            </a:pPr>
            <a:r>
              <a:rPr lang="en-US" altLang="es-ES" sz="2400"/>
              <a:t>0 0 0 1 0 </a:t>
            </a:r>
            <a:r>
              <a:rPr lang="en-US" altLang="es-ES" sz="2000"/>
              <a:t>Host 3</a:t>
            </a:r>
            <a:endParaRPr lang="en-US" altLang="es-ES" sz="2400"/>
          </a:p>
          <a:p>
            <a:pPr>
              <a:buFont typeface="Monotype Sorts" pitchFamily="2" charset="2"/>
              <a:buNone/>
            </a:pPr>
            <a:r>
              <a:rPr lang="en-US" altLang="es-ES" sz="2400"/>
              <a:t>0 0 0 1 1 </a:t>
            </a:r>
            <a:r>
              <a:rPr lang="en-US" altLang="es-ES" sz="2000"/>
              <a:t>Host 4</a:t>
            </a:r>
            <a:endParaRPr lang="en-US" altLang="es-ES" sz="2400"/>
          </a:p>
          <a:p>
            <a:pPr>
              <a:lnSpc>
                <a:spcPct val="30000"/>
              </a:lnSpc>
              <a:buFont typeface="Monotype Sorts" pitchFamily="2" charset="2"/>
              <a:buNone/>
            </a:pPr>
            <a:r>
              <a:rPr lang="en-US" altLang="es-ES" sz="2400"/>
              <a:t>      .</a:t>
            </a:r>
          </a:p>
          <a:p>
            <a:pPr>
              <a:lnSpc>
                <a:spcPct val="30000"/>
              </a:lnSpc>
              <a:buFont typeface="Monotype Sorts" pitchFamily="2" charset="2"/>
              <a:buNone/>
            </a:pPr>
            <a:r>
              <a:rPr lang="en-US" altLang="es-ES" sz="2400"/>
              <a:t>      .</a:t>
            </a:r>
          </a:p>
          <a:p>
            <a:pPr>
              <a:lnSpc>
                <a:spcPct val="30000"/>
              </a:lnSpc>
              <a:buFont typeface="Monotype Sorts" pitchFamily="2" charset="2"/>
              <a:buNone/>
            </a:pPr>
            <a:r>
              <a:rPr lang="en-US" altLang="es-ES" sz="2400"/>
              <a:t>      .</a:t>
            </a:r>
          </a:p>
          <a:p>
            <a:pPr>
              <a:buFont typeface="Monotype Sorts" pitchFamily="2" charset="2"/>
              <a:buNone/>
            </a:pPr>
            <a:r>
              <a:rPr lang="en-US" altLang="es-ES" sz="2400"/>
              <a:t>1 1 1 1 1 </a:t>
            </a:r>
            <a:r>
              <a:rPr lang="en-US" altLang="es-ES" sz="2000"/>
              <a:t>Host 32 (</a:t>
            </a:r>
            <a:r>
              <a:rPr lang="en-US" altLang="es-ES" sz="2000" b="1"/>
              <a:t>no utilizab.</a:t>
            </a:r>
            <a:r>
              <a:rPr lang="en-US" altLang="es-ES" sz="2000"/>
              <a:t>)</a:t>
            </a:r>
          </a:p>
        </p:txBody>
      </p:sp>
      <p:sp>
        <p:nvSpPr>
          <p:cNvPr id="68612" name="Text Box 4"/>
          <p:cNvSpPr txBox="1">
            <a:spLocks noChangeArrowheads="1"/>
          </p:cNvSpPr>
          <p:nvPr/>
        </p:nvSpPr>
        <p:spPr bwMode="auto">
          <a:xfrm>
            <a:off x="1828800" y="2682875"/>
            <a:ext cx="344196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dirty="0">
                <a:solidFill>
                  <a:schemeClr val="tx1"/>
                </a:solidFill>
                <a:latin typeface="Arial" panose="020B0604020202020204" pitchFamily="34" charset="0"/>
              </a:rPr>
              <a:t>Con  5 bits </a:t>
            </a:r>
            <a:r>
              <a:rPr lang="en-US" altLang="es-ES" dirty="0" err="1">
                <a:solidFill>
                  <a:schemeClr val="tx1"/>
                </a:solidFill>
                <a:latin typeface="Arial" panose="020B0604020202020204" pitchFamily="34" charset="0"/>
              </a:rPr>
              <a:t>sobrantes</a:t>
            </a:r>
            <a:r>
              <a:rPr lang="en-US" altLang="es-ES" dirty="0">
                <a:solidFill>
                  <a:schemeClr val="tx1"/>
                </a:solidFill>
                <a:latin typeface="Arial" panose="020B0604020202020204" pitchFamily="34" charset="0"/>
              </a:rPr>
              <a:t>, </a:t>
            </a:r>
            <a:r>
              <a:rPr lang="en-US" altLang="es-ES" dirty="0" err="1">
                <a:solidFill>
                  <a:schemeClr val="tx1"/>
                </a:solidFill>
                <a:latin typeface="Arial" panose="020B0604020202020204" pitchFamily="34" charset="0"/>
              </a:rPr>
              <a:t>podemos</a:t>
            </a:r>
            <a:endParaRPr lang="en-US" altLang="es-ES" dirty="0">
              <a:solidFill>
                <a:schemeClr val="tx1"/>
              </a:solidFill>
              <a:latin typeface="Arial" panose="020B0604020202020204" pitchFamily="34" charset="0"/>
            </a:endParaRPr>
          </a:p>
          <a:p>
            <a:pPr>
              <a:spcBef>
                <a:spcPct val="0"/>
              </a:spcBef>
              <a:buClrTx/>
              <a:buSzTx/>
              <a:buFontTx/>
              <a:buNone/>
            </a:pPr>
            <a:r>
              <a:rPr lang="en-US" altLang="es-ES" dirty="0" err="1">
                <a:solidFill>
                  <a:schemeClr val="tx1"/>
                </a:solidFill>
                <a:latin typeface="Arial" panose="020B0604020202020204" pitchFamily="34" charset="0"/>
              </a:rPr>
              <a:t>tener</a:t>
            </a:r>
            <a:r>
              <a:rPr lang="en-US" altLang="es-ES" dirty="0">
                <a:solidFill>
                  <a:schemeClr val="tx1"/>
                </a:solidFill>
                <a:latin typeface="Arial" panose="020B0604020202020204" pitchFamily="34" charset="0"/>
              </a:rPr>
              <a:t> 32 hosts </a:t>
            </a:r>
            <a:r>
              <a:rPr lang="en-US" altLang="es-ES" dirty="0" err="1">
                <a:solidFill>
                  <a:schemeClr val="tx1"/>
                </a:solidFill>
                <a:latin typeface="Arial" panose="020B0604020202020204" pitchFamily="34" charset="0"/>
              </a:rPr>
              <a:t>dentro</a:t>
            </a:r>
            <a:r>
              <a:rPr lang="en-US" altLang="es-ES" dirty="0">
                <a:solidFill>
                  <a:schemeClr val="tx1"/>
                </a:solidFill>
                <a:latin typeface="Arial" panose="020B0604020202020204" pitchFamily="34" charset="0"/>
              </a:rPr>
              <a:t> de </a:t>
            </a:r>
            <a:r>
              <a:rPr lang="en-US" altLang="es-ES" dirty="0" err="1">
                <a:solidFill>
                  <a:schemeClr val="tx1"/>
                </a:solidFill>
                <a:latin typeface="Arial" panose="020B0604020202020204" pitchFamily="34" charset="0"/>
              </a:rPr>
              <a:t>cada</a:t>
            </a:r>
            <a:endParaRPr lang="en-US" altLang="es-ES" dirty="0">
              <a:solidFill>
                <a:schemeClr val="tx1"/>
              </a:solidFill>
              <a:latin typeface="Arial" panose="020B0604020202020204" pitchFamily="34" charset="0"/>
            </a:endParaRPr>
          </a:p>
          <a:p>
            <a:pPr>
              <a:spcBef>
                <a:spcPct val="0"/>
              </a:spcBef>
              <a:buClrTx/>
              <a:buSzTx/>
              <a:buFontTx/>
              <a:buNone/>
            </a:pPr>
            <a:r>
              <a:rPr lang="en-US" altLang="es-ES" dirty="0" err="1">
                <a:solidFill>
                  <a:schemeClr val="tx1"/>
                </a:solidFill>
                <a:latin typeface="Arial" panose="020B0604020202020204" pitchFamily="34" charset="0"/>
              </a:rPr>
              <a:t>Subred</a:t>
            </a:r>
            <a:r>
              <a:rPr lang="en-US" altLang="es-ES" dirty="0">
                <a:solidFill>
                  <a:schemeClr val="tx1"/>
                </a:solidFill>
                <a:latin typeface="Arial" panose="020B0604020202020204" pitchFamily="34" charset="0"/>
              </a:rPr>
              <a:t>.</a:t>
            </a:r>
          </a:p>
          <a:p>
            <a:pPr>
              <a:spcBef>
                <a:spcPct val="0"/>
              </a:spcBef>
              <a:buClrTx/>
              <a:buSzTx/>
              <a:buFontTx/>
              <a:buNone/>
            </a:pPr>
            <a:endParaRPr lang="en-US" altLang="es-ES" dirty="0">
              <a:solidFill>
                <a:schemeClr val="tx1"/>
              </a:solidFill>
              <a:latin typeface="Arial" panose="020B0604020202020204" pitchFamily="34" charset="0"/>
            </a:endParaRPr>
          </a:p>
          <a:p>
            <a:pPr>
              <a:spcBef>
                <a:spcPct val="0"/>
              </a:spcBef>
              <a:buClrTx/>
              <a:buSzTx/>
              <a:buFontTx/>
              <a:buNone/>
            </a:pPr>
            <a:r>
              <a:rPr lang="en-US" altLang="es-ES" dirty="0">
                <a:solidFill>
                  <a:schemeClr val="tx1"/>
                </a:solidFill>
                <a:latin typeface="Arial" panose="020B0604020202020204" pitchFamily="34" charset="0"/>
              </a:rPr>
              <a:t>30 </a:t>
            </a:r>
            <a:r>
              <a:rPr lang="en-US" altLang="es-ES" dirty="0" err="1">
                <a:solidFill>
                  <a:schemeClr val="tx1"/>
                </a:solidFill>
                <a:latin typeface="Arial" panose="020B0604020202020204" pitchFamily="34" charset="0"/>
              </a:rPr>
              <a:t>direcciones</a:t>
            </a:r>
            <a:r>
              <a:rPr lang="en-US" altLang="es-ES" dirty="0">
                <a:solidFill>
                  <a:schemeClr val="tx1"/>
                </a:solidFill>
                <a:latin typeface="Arial" panose="020B0604020202020204" pitchFamily="34" charset="0"/>
              </a:rPr>
              <a:t> </a:t>
            </a:r>
            <a:r>
              <a:rPr lang="en-US" altLang="es-ES" dirty="0" err="1">
                <a:solidFill>
                  <a:schemeClr val="tx1"/>
                </a:solidFill>
                <a:latin typeface="Arial" panose="020B0604020202020204" pitchFamily="34" charset="0"/>
              </a:rPr>
              <a:t>utilizables</a:t>
            </a:r>
            <a:r>
              <a:rPr lang="en-US" altLang="es-ES" dirty="0">
                <a:solidFill>
                  <a:schemeClr val="tx1"/>
                </a:solidFill>
                <a:latin typeface="Arial" panose="020B0604020202020204" pitchFamily="34" charset="0"/>
              </a:rPr>
              <a:t>.</a:t>
            </a:r>
          </a:p>
        </p:txBody>
      </p:sp>
      <p:sp>
        <p:nvSpPr>
          <p:cNvPr id="68613" name="Rectangle 6"/>
          <p:cNvSpPr>
            <a:spLocks noChangeArrowheads="1"/>
          </p:cNvSpPr>
          <p:nvPr/>
        </p:nvSpPr>
        <p:spPr bwMode="auto">
          <a:xfrm>
            <a:off x="6477000" y="1524000"/>
            <a:ext cx="1524000" cy="609600"/>
          </a:xfrm>
          <a:prstGeom prst="rect">
            <a:avLst/>
          </a:prstGeom>
          <a:solidFill>
            <a:srgbClr val="00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a:solidFill>
                  <a:schemeClr val="tx1"/>
                </a:solidFill>
                <a:latin typeface="Arial" panose="020B0604020202020204" pitchFamily="34" charset="0"/>
              </a:rPr>
              <a:t>   </a:t>
            </a:r>
          </a:p>
        </p:txBody>
      </p:sp>
      <p:sp>
        <p:nvSpPr>
          <p:cNvPr id="68614" name="Rectangle 7"/>
          <p:cNvSpPr>
            <a:spLocks noChangeArrowheads="1"/>
          </p:cNvSpPr>
          <p:nvPr/>
        </p:nvSpPr>
        <p:spPr bwMode="auto">
          <a:xfrm>
            <a:off x="1752600" y="1524000"/>
            <a:ext cx="38100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en-US" altLang="es-ES">
                <a:solidFill>
                  <a:schemeClr val="tx1"/>
                </a:solidFill>
                <a:latin typeface="Arial" panose="020B0604020202020204" pitchFamily="34" charset="0"/>
              </a:rPr>
              <a:t>Id de Red</a:t>
            </a:r>
          </a:p>
        </p:txBody>
      </p:sp>
      <p:sp>
        <p:nvSpPr>
          <p:cNvPr id="68615" name="Rectangle 8"/>
          <p:cNvSpPr>
            <a:spLocks noChangeArrowheads="1"/>
          </p:cNvSpPr>
          <p:nvPr/>
        </p:nvSpPr>
        <p:spPr bwMode="auto">
          <a:xfrm>
            <a:off x="5562600" y="1524000"/>
            <a:ext cx="9144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en-US" altLang="es-ES">
                <a:solidFill>
                  <a:schemeClr val="tx1"/>
                </a:solidFill>
                <a:latin typeface="Arial" panose="020B0604020202020204" pitchFamily="34" charset="0"/>
              </a:rPr>
              <a:t>Subred</a:t>
            </a:r>
          </a:p>
        </p:txBody>
      </p:sp>
      <p:sp>
        <p:nvSpPr>
          <p:cNvPr id="68616" name="Line 13"/>
          <p:cNvSpPr>
            <a:spLocks noChangeShapeType="1"/>
          </p:cNvSpPr>
          <p:nvPr/>
        </p:nvSpPr>
        <p:spPr bwMode="auto">
          <a:xfrm>
            <a:off x="6781800" y="15240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7" name="Line 14"/>
          <p:cNvSpPr>
            <a:spLocks noChangeShapeType="1"/>
          </p:cNvSpPr>
          <p:nvPr/>
        </p:nvSpPr>
        <p:spPr bwMode="auto">
          <a:xfrm>
            <a:off x="7086600" y="15240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8" name="Line 15"/>
          <p:cNvSpPr>
            <a:spLocks noChangeShapeType="1"/>
          </p:cNvSpPr>
          <p:nvPr/>
        </p:nvSpPr>
        <p:spPr bwMode="auto">
          <a:xfrm>
            <a:off x="7391400" y="15240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9" name="Line 16"/>
          <p:cNvSpPr>
            <a:spLocks noChangeShapeType="1"/>
          </p:cNvSpPr>
          <p:nvPr/>
        </p:nvSpPr>
        <p:spPr bwMode="auto">
          <a:xfrm>
            <a:off x="7696200" y="15240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20" name="Text Box 17"/>
          <p:cNvSpPr txBox="1">
            <a:spLocks noChangeArrowheads="1"/>
          </p:cNvSpPr>
          <p:nvPr/>
        </p:nvSpPr>
        <p:spPr bwMode="auto">
          <a:xfrm>
            <a:off x="7467600" y="533400"/>
            <a:ext cx="12362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a:solidFill>
                  <a:schemeClr val="tx1"/>
                </a:solidFill>
                <a:latin typeface="Arial" panose="020B0604020202020204" pitchFamily="34" charset="0"/>
              </a:rPr>
              <a:t>Id de Host</a:t>
            </a:r>
          </a:p>
        </p:txBody>
      </p:sp>
      <p:sp>
        <p:nvSpPr>
          <p:cNvPr id="68621" name="Line 18"/>
          <p:cNvSpPr>
            <a:spLocks noChangeShapeType="1"/>
          </p:cNvSpPr>
          <p:nvPr/>
        </p:nvSpPr>
        <p:spPr bwMode="auto">
          <a:xfrm flipH="1">
            <a:off x="7543800" y="914400"/>
            <a:ext cx="228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552003699"/>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s-ES" smtClean="0"/>
              <a:t>Ejemplo</a:t>
            </a:r>
          </a:p>
        </p:txBody>
      </p:sp>
      <p:sp>
        <p:nvSpPr>
          <p:cNvPr id="30732" name="Rectangle 12"/>
          <p:cNvSpPr>
            <a:spLocks noGrp="1" noChangeArrowheads="1"/>
          </p:cNvSpPr>
          <p:nvPr>
            <p:ph idx="1"/>
          </p:nvPr>
        </p:nvSpPr>
        <p:spPr>
          <a:xfrm>
            <a:off x="6792914" y="2813051"/>
            <a:ext cx="2975495" cy="2163763"/>
          </a:xfrm>
          <a:solidFill>
            <a:srgbClr val="0099FF"/>
          </a:solidFill>
          <a:ln>
            <a:solidFill>
              <a:schemeClr val="tx1"/>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70000" lnSpcReduction="20000"/>
          </a:bodyPr>
          <a:lstStyle/>
          <a:p>
            <a:pPr>
              <a:buFont typeface="Monotype Sorts" pitchFamily="2" charset="2"/>
              <a:buNone/>
              <a:defRPr/>
            </a:pPr>
            <a:r>
              <a:rPr lang="en-US" altLang="es-ES" dirty="0"/>
              <a:t>0 0 0 0 0 </a:t>
            </a:r>
            <a:r>
              <a:rPr lang="en-US" altLang="es-ES" sz="1600" dirty="0"/>
              <a:t>Host 1  Red</a:t>
            </a:r>
          </a:p>
          <a:p>
            <a:pPr>
              <a:buFont typeface="Monotype Sorts" pitchFamily="2" charset="2"/>
              <a:buNone/>
              <a:defRPr/>
            </a:pPr>
            <a:r>
              <a:rPr lang="en-US" altLang="es-ES" dirty="0"/>
              <a:t>0 0 0 0 1 </a:t>
            </a:r>
            <a:r>
              <a:rPr lang="en-US" altLang="es-ES" sz="1600" dirty="0"/>
              <a:t>Host 2</a:t>
            </a:r>
            <a:endParaRPr lang="en-US" altLang="es-ES" dirty="0"/>
          </a:p>
          <a:p>
            <a:pPr>
              <a:buFont typeface="Monotype Sorts" pitchFamily="2" charset="2"/>
              <a:buNone/>
              <a:defRPr/>
            </a:pPr>
            <a:r>
              <a:rPr lang="en-US" altLang="es-ES" dirty="0"/>
              <a:t>0 0 0 1 0 </a:t>
            </a:r>
            <a:r>
              <a:rPr lang="en-US" altLang="es-ES" sz="1600" dirty="0"/>
              <a:t>Host 3</a:t>
            </a:r>
            <a:endParaRPr lang="en-US" altLang="es-ES" dirty="0"/>
          </a:p>
          <a:p>
            <a:pPr>
              <a:buFont typeface="Monotype Sorts" pitchFamily="2" charset="2"/>
              <a:buNone/>
              <a:defRPr/>
            </a:pPr>
            <a:r>
              <a:rPr lang="en-US" altLang="es-ES" dirty="0"/>
              <a:t>0 0 0 1 1 </a:t>
            </a:r>
            <a:r>
              <a:rPr lang="en-US" altLang="es-ES" sz="1600" dirty="0"/>
              <a:t>Host 4</a:t>
            </a:r>
            <a:endParaRPr lang="en-US" altLang="es-ES" dirty="0"/>
          </a:p>
          <a:p>
            <a:pPr>
              <a:lnSpc>
                <a:spcPct val="30000"/>
              </a:lnSpc>
              <a:buFont typeface="Monotype Sorts" pitchFamily="2" charset="2"/>
              <a:buNone/>
              <a:defRPr/>
            </a:pPr>
            <a:r>
              <a:rPr lang="en-US" altLang="es-ES" dirty="0"/>
              <a:t>      .</a:t>
            </a:r>
          </a:p>
          <a:p>
            <a:pPr>
              <a:lnSpc>
                <a:spcPct val="30000"/>
              </a:lnSpc>
              <a:buFont typeface="Monotype Sorts" pitchFamily="2" charset="2"/>
              <a:buNone/>
              <a:defRPr/>
            </a:pPr>
            <a:r>
              <a:rPr lang="en-US" altLang="es-ES" dirty="0"/>
              <a:t>      .</a:t>
            </a:r>
          </a:p>
          <a:p>
            <a:pPr>
              <a:lnSpc>
                <a:spcPct val="30000"/>
              </a:lnSpc>
              <a:buFont typeface="Monotype Sorts" pitchFamily="2" charset="2"/>
              <a:buNone/>
              <a:defRPr/>
            </a:pPr>
            <a:r>
              <a:rPr lang="en-US" altLang="es-ES" dirty="0"/>
              <a:t>      .</a:t>
            </a:r>
          </a:p>
          <a:p>
            <a:pPr>
              <a:buFont typeface="Monotype Sorts" pitchFamily="2" charset="2"/>
              <a:buNone/>
              <a:defRPr/>
            </a:pPr>
            <a:r>
              <a:rPr lang="en-US" altLang="es-ES" dirty="0"/>
              <a:t>1 1 1 1 1 </a:t>
            </a:r>
            <a:r>
              <a:rPr lang="en-US" altLang="es-ES" sz="1600" dirty="0"/>
              <a:t>Host 31 Broadcast</a:t>
            </a:r>
          </a:p>
        </p:txBody>
      </p:sp>
      <p:grpSp>
        <p:nvGrpSpPr>
          <p:cNvPr id="69636" name="Group 3"/>
          <p:cNvGrpSpPr>
            <a:grpSpLocks/>
          </p:cNvGrpSpPr>
          <p:nvPr/>
        </p:nvGrpSpPr>
        <p:grpSpPr bwMode="auto">
          <a:xfrm>
            <a:off x="1752600" y="1828800"/>
            <a:ext cx="6248400" cy="609600"/>
            <a:chOff x="144" y="960"/>
            <a:chExt cx="3936" cy="384"/>
          </a:xfrm>
        </p:grpSpPr>
        <p:sp>
          <p:nvSpPr>
            <p:cNvPr id="69640" name="Rectangle 4"/>
            <p:cNvSpPr>
              <a:spLocks noChangeArrowheads="1"/>
            </p:cNvSpPr>
            <p:nvPr/>
          </p:nvSpPr>
          <p:spPr bwMode="auto">
            <a:xfrm>
              <a:off x="3120" y="960"/>
              <a:ext cx="960" cy="384"/>
            </a:xfrm>
            <a:prstGeom prst="rect">
              <a:avLst/>
            </a:prstGeom>
            <a:solidFill>
              <a:srgbClr val="00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a:solidFill>
                    <a:schemeClr val="tx1"/>
                  </a:solidFill>
                  <a:latin typeface="Arial" panose="020B0604020202020204" pitchFamily="34" charset="0"/>
                </a:rPr>
                <a:t>   </a:t>
              </a:r>
            </a:p>
          </p:txBody>
        </p:sp>
        <p:sp>
          <p:nvSpPr>
            <p:cNvPr id="69641" name="Rectangle 5"/>
            <p:cNvSpPr>
              <a:spLocks noChangeArrowheads="1"/>
            </p:cNvSpPr>
            <p:nvPr/>
          </p:nvSpPr>
          <p:spPr bwMode="auto">
            <a:xfrm>
              <a:off x="144" y="960"/>
              <a:ext cx="2400"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en-US" altLang="es-ES">
                  <a:solidFill>
                    <a:schemeClr val="tx1"/>
                  </a:solidFill>
                  <a:latin typeface="Arial" panose="020B0604020202020204" pitchFamily="34" charset="0"/>
                </a:rPr>
                <a:t>Id de Red</a:t>
              </a:r>
            </a:p>
          </p:txBody>
        </p:sp>
        <p:sp>
          <p:nvSpPr>
            <p:cNvPr id="69642" name="Rectangle 6"/>
            <p:cNvSpPr>
              <a:spLocks noChangeArrowheads="1"/>
            </p:cNvSpPr>
            <p:nvPr/>
          </p:nvSpPr>
          <p:spPr bwMode="auto">
            <a:xfrm>
              <a:off x="2544" y="960"/>
              <a:ext cx="576" cy="38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en-US" altLang="es-ES">
                  <a:solidFill>
                    <a:schemeClr val="tx1"/>
                  </a:solidFill>
                  <a:latin typeface="Arial" panose="020B0604020202020204" pitchFamily="34" charset="0"/>
                </a:rPr>
                <a:t>Subred</a:t>
              </a:r>
            </a:p>
          </p:txBody>
        </p:sp>
        <p:sp>
          <p:nvSpPr>
            <p:cNvPr id="69643" name="Line 7"/>
            <p:cNvSpPr>
              <a:spLocks noChangeShapeType="1"/>
            </p:cNvSpPr>
            <p:nvPr/>
          </p:nvSpPr>
          <p:spPr bwMode="auto">
            <a:xfrm>
              <a:off x="3312" y="96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4" name="Line 8"/>
            <p:cNvSpPr>
              <a:spLocks noChangeShapeType="1"/>
            </p:cNvSpPr>
            <p:nvPr/>
          </p:nvSpPr>
          <p:spPr bwMode="auto">
            <a:xfrm>
              <a:off x="3504" y="96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5" name="Line 9"/>
            <p:cNvSpPr>
              <a:spLocks noChangeShapeType="1"/>
            </p:cNvSpPr>
            <p:nvPr/>
          </p:nvSpPr>
          <p:spPr bwMode="auto">
            <a:xfrm>
              <a:off x="3696" y="96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6" name="Line 10"/>
            <p:cNvSpPr>
              <a:spLocks noChangeShapeType="1"/>
            </p:cNvSpPr>
            <p:nvPr/>
          </p:nvSpPr>
          <p:spPr bwMode="auto">
            <a:xfrm>
              <a:off x="3888" y="96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9637" name="Rectangle 11"/>
          <p:cNvSpPr>
            <a:spLocks noChangeArrowheads="1"/>
          </p:cNvSpPr>
          <p:nvPr/>
        </p:nvSpPr>
        <p:spPr bwMode="auto">
          <a:xfrm>
            <a:off x="2514601" y="3276601"/>
            <a:ext cx="2093843"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sz="2000" b="1" dirty="0">
                <a:solidFill>
                  <a:schemeClr val="tx1"/>
                </a:solidFill>
                <a:latin typeface="Arial" panose="020B0604020202020204" pitchFamily="34" charset="0"/>
              </a:rPr>
              <a:t>0 0 0   </a:t>
            </a:r>
            <a:r>
              <a:rPr lang="en-US" altLang="es-ES" b="1" dirty="0" err="1">
                <a:solidFill>
                  <a:schemeClr val="tx1"/>
                </a:solidFill>
                <a:latin typeface="Arial" panose="020B0604020202020204" pitchFamily="34" charset="0"/>
              </a:rPr>
              <a:t>Subred</a:t>
            </a:r>
            <a:r>
              <a:rPr lang="en-US" altLang="es-ES" b="1" dirty="0">
                <a:solidFill>
                  <a:schemeClr val="tx1"/>
                </a:solidFill>
                <a:latin typeface="Arial" panose="020B0604020202020204" pitchFamily="34" charset="0"/>
              </a:rPr>
              <a:t> 1 </a:t>
            </a:r>
            <a:endParaRPr lang="en-US" altLang="es-ES" sz="2000" b="1" dirty="0">
              <a:solidFill>
                <a:schemeClr val="tx1"/>
              </a:solidFill>
              <a:latin typeface="Arial" panose="020B0604020202020204" pitchFamily="34" charset="0"/>
            </a:endParaRPr>
          </a:p>
          <a:p>
            <a:pPr>
              <a:spcBef>
                <a:spcPct val="0"/>
              </a:spcBef>
              <a:buClrTx/>
              <a:buSzTx/>
              <a:buFontTx/>
              <a:buNone/>
            </a:pPr>
            <a:r>
              <a:rPr lang="en-US" altLang="es-ES" sz="2000" b="1" dirty="0">
                <a:solidFill>
                  <a:schemeClr val="tx1"/>
                </a:solidFill>
                <a:latin typeface="Arial" panose="020B0604020202020204" pitchFamily="34" charset="0"/>
              </a:rPr>
              <a:t>0 0 1   </a:t>
            </a:r>
            <a:r>
              <a:rPr lang="en-US" altLang="es-ES" b="1" dirty="0" err="1">
                <a:solidFill>
                  <a:schemeClr val="tx1"/>
                </a:solidFill>
                <a:latin typeface="Arial" panose="020B0604020202020204" pitchFamily="34" charset="0"/>
              </a:rPr>
              <a:t>Subred</a:t>
            </a:r>
            <a:r>
              <a:rPr lang="en-US" altLang="es-ES" b="1" dirty="0">
                <a:solidFill>
                  <a:schemeClr val="tx1"/>
                </a:solidFill>
                <a:latin typeface="Arial" panose="020B0604020202020204" pitchFamily="34" charset="0"/>
              </a:rPr>
              <a:t> 2</a:t>
            </a:r>
            <a:endParaRPr lang="en-US" altLang="es-ES" sz="2000" b="1" dirty="0">
              <a:solidFill>
                <a:schemeClr val="tx1"/>
              </a:solidFill>
              <a:latin typeface="Arial" panose="020B0604020202020204" pitchFamily="34" charset="0"/>
            </a:endParaRPr>
          </a:p>
          <a:p>
            <a:pPr>
              <a:spcBef>
                <a:spcPct val="0"/>
              </a:spcBef>
              <a:buClrTx/>
              <a:buSzTx/>
              <a:buFontTx/>
              <a:buNone/>
            </a:pPr>
            <a:r>
              <a:rPr lang="en-US" altLang="es-ES" sz="2000" b="1" dirty="0">
                <a:solidFill>
                  <a:schemeClr val="tx1"/>
                </a:solidFill>
                <a:latin typeface="Arial" panose="020B0604020202020204" pitchFamily="34" charset="0"/>
              </a:rPr>
              <a:t>0 1 0   </a:t>
            </a:r>
            <a:r>
              <a:rPr lang="en-US" altLang="es-ES" b="1" dirty="0" err="1">
                <a:solidFill>
                  <a:schemeClr val="tx1"/>
                </a:solidFill>
                <a:latin typeface="Arial" panose="020B0604020202020204" pitchFamily="34" charset="0"/>
              </a:rPr>
              <a:t>Subred</a:t>
            </a:r>
            <a:r>
              <a:rPr lang="en-US" altLang="es-ES" b="1" dirty="0">
                <a:solidFill>
                  <a:schemeClr val="tx1"/>
                </a:solidFill>
                <a:latin typeface="Arial" panose="020B0604020202020204" pitchFamily="34" charset="0"/>
              </a:rPr>
              <a:t> 3</a:t>
            </a:r>
            <a:endParaRPr lang="en-US" altLang="es-ES" sz="2000" b="1" dirty="0">
              <a:solidFill>
                <a:schemeClr val="tx1"/>
              </a:solidFill>
              <a:latin typeface="Arial" panose="020B0604020202020204" pitchFamily="34" charset="0"/>
            </a:endParaRPr>
          </a:p>
          <a:p>
            <a:pPr>
              <a:spcBef>
                <a:spcPct val="0"/>
              </a:spcBef>
              <a:buClrTx/>
              <a:buSzTx/>
              <a:buFontTx/>
              <a:buNone/>
            </a:pPr>
            <a:r>
              <a:rPr lang="en-US" altLang="es-ES" sz="2000" b="1" dirty="0">
                <a:solidFill>
                  <a:schemeClr val="tx1"/>
                </a:solidFill>
                <a:latin typeface="Arial" panose="020B0604020202020204" pitchFamily="34" charset="0"/>
              </a:rPr>
              <a:t>0 1 1   </a:t>
            </a:r>
            <a:r>
              <a:rPr lang="en-US" altLang="es-ES" b="1" dirty="0" err="1">
                <a:solidFill>
                  <a:schemeClr val="tx1"/>
                </a:solidFill>
                <a:latin typeface="Arial" panose="020B0604020202020204" pitchFamily="34" charset="0"/>
              </a:rPr>
              <a:t>Subred</a:t>
            </a:r>
            <a:r>
              <a:rPr lang="en-US" altLang="es-ES" b="1" dirty="0">
                <a:solidFill>
                  <a:schemeClr val="tx1"/>
                </a:solidFill>
                <a:latin typeface="Arial" panose="020B0604020202020204" pitchFamily="34" charset="0"/>
              </a:rPr>
              <a:t> 4</a:t>
            </a:r>
            <a:endParaRPr lang="en-US" altLang="es-ES" sz="2000" b="1" dirty="0">
              <a:solidFill>
                <a:schemeClr val="tx1"/>
              </a:solidFill>
              <a:latin typeface="Arial" panose="020B0604020202020204" pitchFamily="34" charset="0"/>
            </a:endParaRPr>
          </a:p>
          <a:p>
            <a:pPr>
              <a:spcBef>
                <a:spcPct val="0"/>
              </a:spcBef>
              <a:buClrTx/>
              <a:buSzTx/>
              <a:buFontTx/>
              <a:buNone/>
            </a:pPr>
            <a:r>
              <a:rPr lang="en-US" altLang="es-ES" sz="2000" b="1" dirty="0">
                <a:solidFill>
                  <a:schemeClr val="tx1"/>
                </a:solidFill>
                <a:latin typeface="Arial" panose="020B0604020202020204" pitchFamily="34" charset="0"/>
              </a:rPr>
              <a:t>1 0 0   </a:t>
            </a:r>
            <a:r>
              <a:rPr lang="en-US" altLang="es-ES" b="1" dirty="0" err="1">
                <a:solidFill>
                  <a:schemeClr val="tx1"/>
                </a:solidFill>
                <a:latin typeface="Arial" panose="020B0604020202020204" pitchFamily="34" charset="0"/>
              </a:rPr>
              <a:t>Subred</a:t>
            </a:r>
            <a:r>
              <a:rPr lang="en-US" altLang="es-ES" b="1" dirty="0">
                <a:solidFill>
                  <a:schemeClr val="tx1"/>
                </a:solidFill>
                <a:latin typeface="Arial" panose="020B0604020202020204" pitchFamily="34" charset="0"/>
              </a:rPr>
              <a:t> 5</a:t>
            </a:r>
            <a:endParaRPr lang="en-US" altLang="es-ES" sz="2000" b="1" dirty="0">
              <a:solidFill>
                <a:schemeClr val="tx1"/>
              </a:solidFill>
              <a:latin typeface="Arial" panose="020B0604020202020204" pitchFamily="34" charset="0"/>
            </a:endParaRPr>
          </a:p>
          <a:p>
            <a:pPr>
              <a:spcBef>
                <a:spcPct val="0"/>
              </a:spcBef>
              <a:buClrTx/>
              <a:buSzTx/>
              <a:buFontTx/>
              <a:buNone/>
            </a:pPr>
            <a:r>
              <a:rPr lang="en-US" altLang="es-ES" sz="2000" b="1" dirty="0">
                <a:solidFill>
                  <a:schemeClr val="tx1"/>
                </a:solidFill>
                <a:latin typeface="Arial" panose="020B0604020202020204" pitchFamily="34" charset="0"/>
              </a:rPr>
              <a:t>1 0 1   </a:t>
            </a:r>
            <a:r>
              <a:rPr lang="en-US" altLang="es-ES" b="1" dirty="0" err="1">
                <a:solidFill>
                  <a:schemeClr val="tx1"/>
                </a:solidFill>
                <a:latin typeface="Arial" panose="020B0604020202020204" pitchFamily="34" charset="0"/>
              </a:rPr>
              <a:t>Subred</a:t>
            </a:r>
            <a:r>
              <a:rPr lang="en-US" altLang="es-ES" b="1" dirty="0">
                <a:solidFill>
                  <a:schemeClr val="tx1"/>
                </a:solidFill>
                <a:latin typeface="Arial" panose="020B0604020202020204" pitchFamily="34" charset="0"/>
              </a:rPr>
              <a:t> 6</a:t>
            </a:r>
            <a:endParaRPr lang="en-US" altLang="es-ES" sz="2000" b="1" dirty="0">
              <a:solidFill>
                <a:schemeClr val="tx1"/>
              </a:solidFill>
              <a:latin typeface="Arial" panose="020B0604020202020204" pitchFamily="34" charset="0"/>
            </a:endParaRPr>
          </a:p>
          <a:p>
            <a:pPr>
              <a:spcBef>
                <a:spcPct val="0"/>
              </a:spcBef>
              <a:buClrTx/>
              <a:buSzTx/>
              <a:buFontTx/>
              <a:buNone/>
            </a:pPr>
            <a:r>
              <a:rPr lang="en-US" altLang="es-ES" sz="2000" b="1" dirty="0">
                <a:solidFill>
                  <a:schemeClr val="tx1"/>
                </a:solidFill>
                <a:latin typeface="Arial" panose="020B0604020202020204" pitchFamily="34" charset="0"/>
              </a:rPr>
              <a:t>1 1 0   </a:t>
            </a:r>
            <a:r>
              <a:rPr lang="en-US" altLang="es-ES" b="1" dirty="0" err="1">
                <a:solidFill>
                  <a:schemeClr val="tx1"/>
                </a:solidFill>
                <a:latin typeface="Arial" panose="020B0604020202020204" pitchFamily="34" charset="0"/>
              </a:rPr>
              <a:t>Subred</a:t>
            </a:r>
            <a:r>
              <a:rPr lang="en-US" altLang="es-ES" b="1" dirty="0">
                <a:solidFill>
                  <a:schemeClr val="tx1"/>
                </a:solidFill>
                <a:latin typeface="Arial" panose="020B0604020202020204" pitchFamily="34" charset="0"/>
              </a:rPr>
              <a:t> 7</a:t>
            </a:r>
            <a:endParaRPr lang="en-US" altLang="es-ES" sz="2000" b="1" dirty="0">
              <a:solidFill>
                <a:schemeClr val="tx1"/>
              </a:solidFill>
              <a:latin typeface="Arial" panose="020B0604020202020204" pitchFamily="34" charset="0"/>
            </a:endParaRPr>
          </a:p>
          <a:p>
            <a:pPr>
              <a:spcBef>
                <a:spcPct val="0"/>
              </a:spcBef>
              <a:buClrTx/>
              <a:buSzTx/>
              <a:buFontTx/>
              <a:buNone/>
            </a:pPr>
            <a:r>
              <a:rPr lang="en-US" altLang="es-ES" sz="2000" b="1" dirty="0">
                <a:solidFill>
                  <a:schemeClr val="tx1"/>
                </a:solidFill>
                <a:latin typeface="Arial" panose="020B0604020202020204" pitchFamily="34" charset="0"/>
              </a:rPr>
              <a:t>1 1 1   </a:t>
            </a:r>
            <a:r>
              <a:rPr lang="en-US" altLang="es-ES" b="1" dirty="0" err="1">
                <a:solidFill>
                  <a:schemeClr val="tx1"/>
                </a:solidFill>
                <a:latin typeface="Arial" panose="020B0604020202020204" pitchFamily="34" charset="0"/>
              </a:rPr>
              <a:t>Subred</a:t>
            </a:r>
            <a:r>
              <a:rPr lang="en-US" altLang="es-ES" b="1" dirty="0">
                <a:solidFill>
                  <a:schemeClr val="tx1"/>
                </a:solidFill>
                <a:latin typeface="Arial" panose="020B0604020202020204" pitchFamily="34" charset="0"/>
              </a:rPr>
              <a:t> 8 </a:t>
            </a:r>
          </a:p>
        </p:txBody>
      </p:sp>
      <p:sp>
        <p:nvSpPr>
          <p:cNvPr id="69638" name="Line 13"/>
          <p:cNvSpPr>
            <a:spLocks noChangeShapeType="1"/>
          </p:cNvSpPr>
          <p:nvPr/>
        </p:nvSpPr>
        <p:spPr bwMode="auto">
          <a:xfrm flipV="1">
            <a:off x="4191000" y="2895600"/>
            <a:ext cx="25908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9" name="Line 14"/>
          <p:cNvSpPr>
            <a:spLocks noChangeShapeType="1"/>
          </p:cNvSpPr>
          <p:nvPr/>
        </p:nvSpPr>
        <p:spPr bwMode="auto">
          <a:xfrm>
            <a:off x="4191000" y="3886200"/>
            <a:ext cx="25908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385599395"/>
      </p:ext>
    </p:extLst>
  </p:cSld>
  <p:clrMapOvr>
    <a:masterClrMapping/>
  </p:clrMapOvr>
  <p:transition spd="slow" advClick="0" advTm="300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es-ES" smtClean="0"/>
              <a:t>Ejemplo</a:t>
            </a:r>
          </a:p>
        </p:txBody>
      </p:sp>
      <p:sp>
        <p:nvSpPr>
          <p:cNvPr id="40972" name="Rectangle 12"/>
          <p:cNvSpPr>
            <a:spLocks noGrp="1" noChangeArrowheads="1"/>
          </p:cNvSpPr>
          <p:nvPr>
            <p:ph idx="1"/>
          </p:nvPr>
        </p:nvSpPr>
        <p:spPr>
          <a:xfrm>
            <a:off x="6934201" y="3429001"/>
            <a:ext cx="2005013" cy="2162175"/>
          </a:xfrm>
          <a:solidFill>
            <a:srgbClr val="0099FF"/>
          </a:solidFill>
          <a:ln>
            <a:solidFill>
              <a:schemeClr val="tx1"/>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70000" lnSpcReduction="20000"/>
          </a:bodyPr>
          <a:lstStyle/>
          <a:p>
            <a:pPr>
              <a:buFont typeface="Monotype Sorts" pitchFamily="2" charset="2"/>
              <a:buNone/>
              <a:defRPr/>
            </a:pPr>
            <a:r>
              <a:rPr lang="en-US" altLang="es-ES"/>
              <a:t>0 0 0 0 0 </a:t>
            </a:r>
            <a:r>
              <a:rPr lang="en-US" altLang="es-ES" sz="1600"/>
              <a:t>Host 1 </a:t>
            </a:r>
          </a:p>
          <a:p>
            <a:pPr>
              <a:buFont typeface="Monotype Sorts" pitchFamily="2" charset="2"/>
              <a:buNone/>
              <a:defRPr/>
            </a:pPr>
            <a:r>
              <a:rPr lang="en-US" altLang="es-ES"/>
              <a:t>0 0 0 0 1 </a:t>
            </a:r>
            <a:r>
              <a:rPr lang="en-US" altLang="es-ES" sz="1600"/>
              <a:t>Host 2</a:t>
            </a:r>
            <a:endParaRPr lang="en-US" altLang="es-ES"/>
          </a:p>
          <a:p>
            <a:pPr>
              <a:buFont typeface="Monotype Sorts" pitchFamily="2" charset="2"/>
              <a:buNone/>
              <a:defRPr/>
            </a:pPr>
            <a:r>
              <a:rPr lang="en-US" altLang="es-ES"/>
              <a:t>0 0 0 1 0 </a:t>
            </a:r>
            <a:r>
              <a:rPr lang="en-US" altLang="es-ES" sz="1600"/>
              <a:t>Host 3</a:t>
            </a:r>
            <a:endParaRPr lang="en-US" altLang="es-ES"/>
          </a:p>
          <a:p>
            <a:pPr>
              <a:buFont typeface="Monotype Sorts" pitchFamily="2" charset="2"/>
              <a:buNone/>
              <a:defRPr/>
            </a:pPr>
            <a:r>
              <a:rPr lang="en-US" altLang="es-ES"/>
              <a:t>0 0 0 1 1 </a:t>
            </a:r>
            <a:r>
              <a:rPr lang="en-US" altLang="es-ES" sz="1600"/>
              <a:t>Host 4</a:t>
            </a:r>
            <a:endParaRPr lang="en-US" altLang="es-ES"/>
          </a:p>
          <a:p>
            <a:pPr>
              <a:lnSpc>
                <a:spcPct val="30000"/>
              </a:lnSpc>
              <a:buFont typeface="Monotype Sorts" pitchFamily="2" charset="2"/>
              <a:buNone/>
              <a:defRPr/>
            </a:pPr>
            <a:r>
              <a:rPr lang="en-US" altLang="es-ES"/>
              <a:t>      .</a:t>
            </a:r>
          </a:p>
          <a:p>
            <a:pPr>
              <a:lnSpc>
                <a:spcPct val="30000"/>
              </a:lnSpc>
              <a:buFont typeface="Monotype Sorts" pitchFamily="2" charset="2"/>
              <a:buNone/>
              <a:defRPr/>
            </a:pPr>
            <a:r>
              <a:rPr lang="en-US" altLang="es-ES"/>
              <a:t>      .</a:t>
            </a:r>
          </a:p>
          <a:p>
            <a:pPr>
              <a:lnSpc>
                <a:spcPct val="30000"/>
              </a:lnSpc>
              <a:buFont typeface="Monotype Sorts" pitchFamily="2" charset="2"/>
              <a:buNone/>
              <a:defRPr/>
            </a:pPr>
            <a:r>
              <a:rPr lang="en-US" altLang="es-ES"/>
              <a:t>      .</a:t>
            </a:r>
          </a:p>
          <a:p>
            <a:pPr>
              <a:buFont typeface="Monotype Sorts" pitchFamily="2" charset="2"/>
              <a:buNone/>
              <a:defRPr/>
            </a:pPr>
            <a:r>
              <a:rPr lang="en-US" altLang="es-ES"/>
              <a:t>1 1 1 1 1 </a:t>
            </a:r>
            <a:r>
              <a:rPr lang="en-US" altLang="es-ES" sz="1600"/>
              <a:t>Host 32</a:t>
            </a:r>
          </a:p>
        </p:txBody>
      </p:sp>
      <p:grpSp>
        <p:nvGrpSpPr>
          <p:cNvPr id="71684" name="Group 3"/>
          <p:cNvGrpSpPr>
            <a:grpSpLocks/>
          </p:cNvGrpSpPr>
          <p:nvPr/>
        </p:nvGrpSpPr>
        <p:grpSpPr bwMode="auto">
          <a:xfrm>
            <a:off x="1752600" y="1828800"/>
            <a:ext cx="6248400" cy="609600"/>
            <a:chOff x="144" y="960"/>
            <a:chExt cx="3936" cy="384"/>
          </a:xfrm>
        </p:grpSpPr>
        <p:sp>
          <p:nvSpPr>
            <p:cNvPr id="71688" name="Rectangle 4"/>
            <p:cNvSpPr>
              <a:spLocks noChangeArrowheads="1"/>
            </p:cNvSpPr>
            <p:nvPr/>
          </p:nvSpPr>
          <p:spPr bwMode="auto">
            <a:xfrm>
              <a:off x="3120" y="960"/>
              <a:ext cx="960" cy="384"/>
            </a:xfrm>
            <a:prstGeom prst="rect">
              <a:avLst/>
            </a:prstGeom>
            <a:solidFill>
              <a:srgbClr val="00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a:solidFill>
                    <a:schemeClr val="tx1"/>
                  </a:solidFill>
                  <a:latin typeface="Arial" panose="020B0604020202020204" pitchFamily="34" charset="0"/>
                </a:rPr>
                <a:t>   </a:t>
              </a:r>
            </a:p>
          </p:txBody>
        </p:sp>
        <p:sp>
          <p:nvSpPr>
            <p:cNvPr id="71689" name="Rectangle 5"/>
            <p:cNvSpPr>
              <a:spLocks noChangeArrowheads="1"/>
            </p:cNvSpPr>
            <p:nvPr/>
          </p:nvSpPr>
          <p:spPr bwMode="auto">
            <a:xfrm>
              <a:off x="144" y="960"/>
              <a:ext cx="2400"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en-US" altLang="es-ES">
                  <a:solidFill>
                    <a:schemeClr val="tx1"/>
                  </a:solidFill>
                  <a:latin typeface="Arial" panose="020B0604020202020204" pitchFamily="34" charset="0"/>
                </a:rPr>
                <a:t>Id de Red</a:t>
              </a:r>
            </a:p>
          </p:txBody>
        </p:sp>
        <p:sp>
          <p:nvSpPr>
            <p:cNvPr id="71690" name="Rectangle 6"/>
            <p:cNvSpPr>
              <a:spLocks noChangeArrowheads="1"/>
            </p:cNvSpPr>
            <p:nvPr/>
          </p:nvSpPr>
          <p:spPr bwMode="auto">
            <a:xfrm>
              <a:off x="2544" y="960"/>
              <a:ext cx="576" cy="38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en-US" altLang="es-ES">
                  <a:solidFill>
                    <a:schemeClr val="tx1"/>
                  </a:solidFill>
                  <a:latin typeface="Arial" panose="020B0604020202020204" pitchFamily="34" charset="0"/>
                </a:rPr>
                <a:t>Subred</a:t>
              </a:r>
            </a:p>
          </p:txBody>
        </p:sp>
        <p:sp>
          <p:nvSpPr>
            <p:cNvPr id="71691" name="Line 7"/>
            <p:cNvSpPr>
              <a:spLocks noChangeShapeType="1"/>
            </p:cNvSpPr>
            <p:nvPr/>
          </p:nvSpPr>
          <p:spPr bwMode="auto">
            <a:xfrm>
              <a:off x="3312" y="96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2" name="Line 8"/>
            <p:cNvSpPr>
              <a:spLocks noChangeShapeType="1"/>
            </p:cNvSpPr>
            <p:nvPr/>
          </p:nvSpPr>
          <p:spPr bwMode="auto">
            <a:xfrm>
              <a:off x="3504" y="96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3" name="Line 9"/>
            <p:cNvSpPr>
              <a:spLocks noChangeShapeType="1"/>
            </p:cNvSpPr>
            <p:nvPr/>
          </p:nvSpPr>
          <p:spPr bwMode="auto">
            <a:xfrm>
              <a:off x="3696" y="96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4" name="Line 10"/>
            <p:cNvSpPr>
              <a:spLocks noChangeShapeType="1"/>
            </p:cNvSpPr>
            <p:nvPr/>
          </p:nvSpPr>
          <p:spPr bwMode="auto">
            <a:xfrm>
              <a:off x="3888" y="96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1685" name="Rectangle 11"/>
          <p:cNvSpPr>
            <a:spLocks noChangeArrowheads="1"/>
          </p:cNvSpPr>
          <p:nvPr/>
        </p:nvSpPr>
        <p:spPr bwMode="auto">
          <a:xfrm>
            <a:off x="2514600" y="3276601"/>
            <a:ext cx="3504486"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sz="2000" b="1">
                <a:solidFill>
                  <a:schemeClr val="tx1"/>
                </a:solidFill>
                <a:latin typeface="Arial" panose="020B0604020202020204" pitchFamily="34" charset="0"/>
              </a:rPr>
              <a:t>0 0 0   </a:t>
            </a:r>
            <a:r>
              <a:rPr lang="en-US" altLang="es-ES" b="1">
                <a:solidFill>
                  <a:schemeClr val="tx1"/>
                </a:solidFill>
                <a:latin typeface="Arial" panose="020B0604020202020204" pitchFamily="34" charset="0"/>
              </a:rPr>
              <a:t>Subred 1 (no utilizable)</a:t>
            </a:r>
            <a:endParaRPr lang="en-US" altLang="es-ES" sz="2000" b="1">
              <a:solidFill>
                <a:schemeClr val="tx1"/>
              </a:solidFill>
              <a:latin typeface="Arial" panose="020B0604020202020204" pitchFamily="34" charset="0"/>
            </a:endParaRPr>
          </a:p>
          <a:p>
            <a:pPr>
              <a:spcBef>
                <a:spcPct val="0"/>
              </a:spcBef>
              <a:buClrTx/>
              <a:buSzTx/>
              <a:buFontTx/>
              <a:buNone/>
            </a:pPr>
            <a:r>
              <a:rPr lang="en-US" altLang="es-ES" sz="2000" b="1">
                <a:solidFill>
                  <a:schemeClr val="tx1"/>
                </a:solidFill>
                <a:latin typeface="Arial" panose="020B0604020202020204" pitchFamily="34" charset="0"/>
              </a:rPr>
              <a:t>0 0 1   </a:t>
            </a:r>
            <a:r>
              <a:rPr lang="en-US" altLang="es-ES" b="1">
                <a:solidFill>
                  <a:schemeClr val="tx1"/>
                </a:solidFill>
                <a:latin typeface="Arial" panose="020B0604020202020204" pitchFamily="34" charset="0"/>
              </a:rPr>
              <a:t>Subred 2</a:t>
            </a:r>
            <a:endParaRPr lang="en-US" altLang="es-ES" sz="2000" b="1">
              <a:solidFill>
                <a:schemeClr val="tx1"/>
              </a:solidFill>
              <a:latin typeface="Arial" panose="020B0604020202020204" pitchFamily="34" charset="0"/>
            </a:endParaRPr>
          </a:p>
          <a:p>
            <a:pPr>
              <a:spcBef>
                <a:spcPct val="0"/>
              </a:spcBef>
              <a:buClrTx/>
              <a:buSzTx/>
              <a:buFontTx/>
              <a:buNone/>
            </a:pPr>
            <a:r>
              <a:rPr lang="en-US" altLang="es-ES" sz="2000" b="1">
                <a:solidFill>
                  <a:schemeClr val="tx1"/>
                </a:solidFill>
                <a:latin typeface="Arial" panose="020B0604020202020204" pitchFamily="34" charset="0"/>
              </a:rPr>
              <a:t>0 1 0   </a:t>
            </a:r>
            <a:r>
              <a:rPr lang="en-US" altLang="es-ES" b="1">
                <a:solidFill>
                  <a:schemeClr val="tx1"/>
                </a:solidFill>
                <a:latin typeface="Arial" panose="020B0604020202020204" pitchFamily="34" charset="0"/>
              </a:rPr>
              <a:t>Subred 3</a:t>
            </a:r>
            <a:endParaRPr lang="en-US" altLang="es-ES" sz="2000" b="1">
              <a:solidFill>
                <a:schemeClr val="tx1"/>
              </a:solidFill>
              <a:latin typeface="Arial" panose="020B0604020202020204" pitchFamily="34" charset="0"/>
            </a:endParaRPr>
          </a:p>
          <a:p>
            <a:pPr>
              <a:spcBef>
                <a:spcPct val="0"/>
              </a:spcBef>
              <a:buClrTx/>
              <a:buSzTx/>
              <a:buFontTx/>
              <a:buNone/>
            </a:pPr>
            <a:r>
              <a:rPr lang="en-US" altLang="es-ES" sz="2000" b="1">
                <a:solidFill>
                  <a:schemeClr val="tx1"/>
                </a:solidFill>
                <a:latin typeface="Arial" panose="020B0604020202020204" pitchFamily="34" charset="0"/>
              </a:rPr>
              <a:t>0 1 1   </a:t>
            </a:r>
            <a:r>
              <a:rPr lang="en-US" altLang="es-ES" b="1">
                <a:solidFill>
                  <a:schemeClr val="tx1"/>
                </a:solidFill>
                <a:latin typeface="Arial" panose="020B0604020202020204" pitchFamily="34" charset="0"/>
              </a:rPr>
              <a:t>Subred 4</a:t>
            </a:r>
            <a:endParaRPr lang="en-US" altLang="es-ES" sz="2000" b="1">
              <a:solidFill>
                <a:schemeClr val="tx1"/>
              </a:solidFill>
              <a:latin typeface="Arial" panose="020B0604020202020204" pitchFamily="34" charset="0"/>
            </a:endParaRPr>
          </a:p>
          <a:p>
            <a:pPr>
              <a:spcBef>
                <a:spcPct val="0"/>
              </a:spcBef>
              <a:buClrTx/>
              <a:buSzTx/>
              <a:buFontTx/>
              <a:buNone/>
            </a:pPr>
            <a:r>
              <a:rPr lang="en-US" altLang="es-ES" sz="2000" b="1">
                <a:solidFill>
                  <a:schemeClr val="tx1"/>
                </a:solidFill>
                <a:latin typeface="Arial" panose="020B0604020202020204" pitchFamily="34" charset="0"/>
              </a:rPr>
              <a:t>1 0 0   </a:t>
            </a:r>
            <a:r>
              <a:rPr lang="en-US" altLang="es-ES" b="1">
                <a:solidFill>
                  <a:schemeClr val="tx1"/>
                </a:solidFill>
                <a:latin typeface="Arial" panose="020B0604020202020204" pitchFamily="34" charset="0"/>
              </a:rPr>
              <a:t>Subred 5</a:t>
            </a:r>
            <a:endParaRPr lang="en-US" altLang="es-ES" sz="2000" b="1">
              <a:solidFill>
                <a:schemeClr val="tx1"/>
              </a:solidFill>
              <a:latin typeface="Arial" panose="020B0604020202020204" pitchFamily="34" charset="0"/>
            </a:endParaRPr>
          </a:p>
          <a:p>
            <a:pPr>
              <a:spcBef>
                <a:spcPct val="0"/>
              </a:spcBef>
              <a:buClrTx/>
              <a:buSzTx/>
              <a:buFontTx/>
              <a:buNone/>
            </a:pPr>
            <a:r>
              <a:rPr lang="en-US" altLang="es-ES" sz="2000" b="1">
                <a:solidFill>
                  <a:schemeClr val="tx1"/>
                </a:solidFill>
                <a:latin typeface="Arial" panose="020B0604020202020204" pitchFamily="34" charset="0"/>
              </a:rPr>
              <a:t>1 0 1   </a:t>
            </a:r>
            <a:r>
              <a:rPr lang="en-US" altLang="es-ES" b="1">
                <a:solidFill>
                  <a:schemeClr val="tx1"/>
                </a:solidFill>
                <a:latin typeface="Arial" panose="020B0604020202020204" pitchFamily="34" charset="0"/>
              </a:rPr>
              <a:t>Subred 6</a:t>
            </a:r>
            <a:endParaRPr lang="en-US" altLang="es-ES" sz="2000" b="1">
              <a:solidFill>
                <a:schemeClr val="tx1"/>
              </a:solidFill>
              <a:latin typeface="Arial" panose="020B0604020202020204" pitchFamily="34" charset="0"/>
            </a:endParaRPr>
          </a:p>
          <a:p>
            <a:pPr>
              <a:spcBef>
                <a:spcPct val="0"/>
              </a:spcBef>
              <a:buClrTx/>
              <a:buSzTx/>
              <a:buFontTx/>
              <a:buNone/>
            </a:pPr>
            <a:r>
              <a:rPr lang="en-US" altLang="es-ES" sz="2000" b="1">
                <a:solidFill>
                  <a:schemeClr val="tx1"/>
                </a:solidFill>
                <a:latin typeface="Arial" panose="020B0604020202020204" pitchFamily="34" charset="0"/>
              </a:rPr>
              <a:t>1 1 0   </a:t>
            </a:r>
            <a:r>
              <a:rPr lang="en-US" altLang="es-ES" b="1">
                <a:solidFill>
                  <a:schemeClr val="tx1"/>
                </a:solidFill>
                <a:latin typeface="Arial" panose="020B0604020202020204" pitchFamily="34" charset="0"/>
              </a:rPr>
              <a:t>Subred 7</a:t>
            </a:r>
            <a:endParaRPr lang="en-US" altLang="es-ES" sz="2000" b="1">
              <a:solidFill>
                <a:schemeClr val="tx1"/>
              </a:solidFill>
              <a:latin typeface="Arial" panose="020B0604020202020204" pitchFamily="34" charset="0"/>
            </a:endParaRPr>
          </a:p>
          <a:p>
            <a:pPr>
              <a:spcBef>
                <a:spcPct val="0"/>
              </a:spcBef>
              <a:buClrTx/>
              <a:buSzTx/>
              <a:buFontTx/>
              <a:buNone/>
            </a:pPr>
            <a:r>
              <a:rPr lang="en-US" altLang="es-ES" sz="2000" b="1">
                <a:solidFill>
                  <a:schemeClr val="tx1"/>
                </a:solidFill>
                <a:latin typeface="Arial" panose="020B0604020202020204" pitchFamily="34" charset="0"/>
              </a:rPr>
              <a:t>1 1 1   </a:t>
            </a:r>
            <a:r>
              <a:rPr lang="en-US" altLang="es-ES" b="1">
                <a:solidFill>
                  <a:schemeClr val="tx1"/>
                </a:solidFill>
                <a:latin typeface="Arial" panose="020B0604020202020204" pitchFamily="34" charset="0"/>
              </a:rPr>
              <a:t>Subred 8 (no utilizable)</a:t>
            </a:r>
          </a:p>
        </p:txBody>
      </p:sp>
      <p:sp>
        <p:nvSpPr>
          <p:cNvPr id="71686" name="Line 13"/>
          <p:cNvSpPr>
            <a:spLocks noChangeShapeType="1"/>
          </p:cNvSpPr>
          <p:nvPr/>
        </p:nvSpPr>
        <p:spPr bwMode="auto">
          <a:xfrm flipV="1">
            <a:off x="4267200" y="3505200"/>
            <a:ext cx="2667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7" name="Line 14"/>
          <p:cNvSpPr>
            <a:spLocks noChangeShapeType="1"/>
          </p:cNvSpPr>
          <p:nvPr/>
        </p:nvSpPr>
        <p:spPr bwMode="auto">
          <a:xfrm>
            <a:off x="4252913" y="4421188"/>
            <a:ext cx="26670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327066001"/>
      </p:ext>
    </p:extLst>
  </p:cSld>
  <p:clrMapOvr>
    <a:masterClrMapping/>
  </p:clrMapOvr>
  <p:transition spd="slow" advClick="0" advTm="300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es-ES" smtClean="0"/>
              <a:t>Ejemplo</a:t>
            </a:r>
          </a:p>
        </p:txBody>
      </p:sp>
      <p:sp>
        <p:nvSpPr>
          <p:cNvPr id="41996" name="Rectangle 12"/>
          <p:cNvSpPr>
            <a:spLocks noGrp="1" noChangeArrowheads="1"/>
          </p:cNvSpPr>
          <p:nvPr>
            <p:ph idx="1"/>
          </p:nvPr>
        </p:nvSpPr>
        <p:spPr>
          <a:xfrm>
            <a:off x="6934201" y="3733801"/>
            <a:ext cx="2005013" cy="2162175"/>
          </a:xfrm>
          <a:solidFill>
            <a:srgbClr val="0099FF"/>
          </a:solidFill>
          <a:ln>
            <a:solidFill>
              <a:schemeClr val="tx1"/>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70000" lnSpcReduction="20000"/>
          </a:bodyPr>
          <a:lstStyle/>
          <a:p>
            <a:pPr>
              <a:buFont typeface="Monotype Sorts" pitchFamily="2" charset="2"/>
              <a:buNone/>
              <a:defRPr/>
            </a:pPr>
            <a:r>
              <a:rPr lang="en-US" altLang="es-ES"/>
              <a:t>0 0 0 0 0 </a:t>
            </a:r>
            <a:r>
              <a:rPr lang="en-US" altLang="es-ES" sz="1600"/>
              <a:t>Host 1 </a:t>
            </a:r>
          </a:p>
          <a:p>
            <a:pPr>
              <a:buFont typeface="Monotype Sorts" pitchFamily="2" charset="2"/>
              <a:buNone/>
              <a:defRPr/>
            </a:pPr>
            <a:r>
              <a:rPr lang="en-US" altLang="es-ES"/>
              <a:t>0 0 0 0 1 </a:t>
            </a:r>
            <a:r>
              <a:rPr lang="en-US" altLang="es-ES" sz="1600"/>
              <a:t>Host 2</a:t>
            </a:r>
            <a:endParaRPr lang="en-US" altLang="es-ES"/>
          </a:p>
          <a:p>
            <a:pPr>
              <a:buFont typeface="Monotype Sorts" pitchFamily="2" charset="2"/>
              <a:buNone/>
              <a:defRPr/>
            </a:pPr>
            <a:r>
              <a:rPr lang="en-US" altLang="es-ES"/>
              <a:t>0 0 0 1 0 </a:t>
            </a:r>
            <a:r>
              <a:rPr lang="en-US" altLang="es-ES" sz="1600"/>
              <a:t>Host 3</a:t>
            </a:r>
            <a:endParaRPr lang="en-US" altLang="es-ES"/>
          </a:p>
          <a:p>
            <a:pPr>
              <a:buFont typeface="Monotype Sorts" pitchFamily="2" charset="2"/>
              <a:buNone/>
              <a:defRPr/>
            </a:pPr>
            <a:r>
              <a:rPr lang="en-US" altLang="es-ES"/>
              <a:t>0 0 0 1 1 </a:t>
            </a:r>
            <a:r>
              <a:rPr lang="en-US" altLang="es-ES" sz="1600"/>
              <a:t>Host 4</a:t>
            </a:r>
            <a:endParaRPr lang="en-US" altLang="es-ES"/>
          </a:p>
          <a:p>
            <a:pPr>
              <a:lnSpc>
                <a:spcPct val="30000"/>
              </a:lnSpc>
              <a:buFont typeface="Monotype Sorts" pitchFamily="2" charset="2"/>
              <a:buNone/>
              <a:defRPr/>
            </a:pPr>
            <a:r>
              <a:rPr lang="en-US" altLang="es-ES"/>
              <a:t>      .</a:t>
            </a:r>
          </a:p>
          <a:p>
            <a:pPr>
              <a:lnSpc>
                <a:spcPct val="30000"/>
              </a:lnSpc>
              <a:buFont typeface="Monotype Sorts" pitchFamily="2" charset="2"/>
              <a:buNone/>
              <a:defRPr/>
            </a:pPr>
            <a:r>
              <a:rPr lang="en-US" altLang="es-ES"/>
              <a:t>      .</a:t>
            </a:r>
          </a:p>
          <a:p>
            <a:pPr>
              <a:lnSpc>
                <a:spcPct val="30000"/>
              </a:lnSpc>
              <a:buFont typeface="Monotype Sorts" pitchFamily="2" charset="2"/>
              <a:buNone/>
              <a:defRPr/>
            </a:pPr>
            <a:r>
              <a:rPr lang="en-US" altLang="es-ES"/>
              <a:t>      .</a:t>
            </a:r>
          </a:p>
          <a:p>
            <a:pPr>
              <a:buFont typeface="Monotype Sorts" pitchFamily="2" charset="2"/>
              <a:buNone/>
              <a:defRPr/>
            </a:pPr>
            <a:r>
              <a:rPr lang="en-US" altLang="es-ES"/>
              <a:t>1 1 1 1 1 </a:t>
            </a:r>
            <a:r>
              <a:rPr lang="en-US" altLang="es-ES" sz="1600"/>
              <a:t>Host 32</a:t>
            </a:r>
          </a:p>
        </p:txBody>
      </p:sp>
      <p:grpSp>
        <p:nvGrpSpPr>
          <p:cNvPr id="72708" name="Group 3"/>
          <p:cNvGrpSpPr>
            <a:grpSpLocks/>
          </p:cNvGrpSpPr>
          <p:nvPr/>
        </p:nvGrpSpPr>
        <p:grpSpPr bwMode="auto">
          <a:xfrm>
            <a:off x="1752600" y="1828800"/>
            <a:ext cx="6248400" cy="609600"/>
            <a:chOff x="144" y="960"/>
            <a:chExt cx="3936" cy="384"/>
          </a:xfrm>
        </p:grpSpPr>
        <p:sp>
          <p:nvSpPr>
            <p:cNvPr id="72712" name="Rectangle 4"/>
            <p:cNvSpPr>
              <a:spLocks noChangeArrowheads="1"/>
            </p:cNvSpPr>
            <p:nvPr/>
          </p:nvSpPr>
          <p:spPr bwMode="auto">
            <a:xfrm>
              <a:off x="3120" y="960"/>
              <a:ext cx="960" cy="384"/>
            </a:xfrm>
            <a:prstGeom prst="rect">
              <a:avLst/>
            </a:prstGeom>
            <a:solidFill>
              <a:srgbClr val="00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a:solidFill>
                    <a:schemeClr val="tx1"/>
                  </a:solidFill>
                  <a:latin typeface="Arial" panose="020B0604020202020204" pitchFamily="34" charset="0"/>
                </a:rPr>
                <a:t>   </a:t>
              </a:r>
            </a:p>
          </p:txBody>
        </p:sp>
        <p:sp>
          <p:nvSpPr>
            <p:cNvPr id="72713" name="Rectangle 5"/>
            <p:cNvSpPr>
              <a:spLocks noChangeArrowheads="1"/>
            </p:cNvSpPr>
            <p:nvPr/>
          </p:nvSpPr>
          <p:spPr bwMode="auto">
            <a:xfrm>
              <a:off x="144" y="960"/>
              <a:ext cx="2400"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en-US" altLang="es-ES">
                  <a:solidFill>
                    <a:schemeClr val="tx1"/>
                  </a:solidFill>
                  <a:latin typeface="Arial" panose="020B0604020202020204" pitchFamily="34" charset="0"/>
                </a:rPr>
                <a:t>Id de Red</a:t>
              </a:r>
            </a:p>
          </p:txBody>
        </p:sp>
        <p:sp>
          <p:nvSpPr>
            <p:cNvPr id="72714" name="Rectangle 6"/>
            <p:cNvSpPr>
              <a:spLocks noChangeArrowheads="1"/>
            </p:cNvSpPr>
            <p:nvPr/>
          </p:nvSpPr>
          <p:spPr bwMode="auto">
            <a:xfrm>
              <a:off x="2544" y="960"/>
              <a:ext cx="576" cy="38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en-US" altLang="es-ES">
                  <a:solidFill>
                    <a:schemeClr val="tx1"/>
                  </a:solidFill>
                  <a:latin typeface="Arial" panose="020B0604020202020204" pitchFamily="34" charset="0"/>
                </a:rPr>
                <a:t>Subred</a:t>
              </a:r>
            </a:p>
          </p:txBody>
        </p:sp>
        <p:sp>
          <p:nvSpPr>
            <p:cNvPr id="72715" name="Line 7"/>
            <p:cNvSpPr>
              <a:spLocks noChangeShapeType="1"/>
            </p:cNvSpPr>
            <p:nvPr/>
          </p:nvSpPr>
          <p:spPr bwMode="auto">
            <a:xfrm>
              <a:off x="3312" y="96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16" name="Line 8"/>
            <p:cNvSpPr>
              <a:spLocks noChangeShapeType="1"/>
            </p:cNvSpPr>
            <p:nvPr/>
          </p:nvSpPr>
          <p:spPr bwMode="auto">
            <a:xfrm>
              <a:off x="3504" y="96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17" name="Line 9"/>
            <p:cNvSpPr>
              <a:spLocks noChangeShapeType="1"/>
            </p:cNvSpPr>
            <p:nvPr/>
          </p:nvSpPr>
          <p:spPr bwMode="auto">
            <a:xfrm>
              <a:off x="3696" y="96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18" name="Line 10"/>
            <p:cNvSpPr>
              <a:spLocks noChangeShapeType="1"/>
            </p:cNvSpPr>
            <p:nvPr/>
          </p:nvSpPr>
          <p:spPr bwMode="auto">
            <a:xfrm>
              <a:off x="3888" y="96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2709" name="Rectangle 11"/>
          <p:cNvSpPr>
            <a:spLocks noChangeArrowheads="1"/>
          </p:cNvSpPr>
          <p:nvPr/>
        </p:nvSpPr>
        <p:spPr bwMode="auto">
          <a:xfrm>
            <a:off x="2514600" y="3276601"/>
            <a:ext cx="3504486"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sz="2000" b="1">
                <a:solidFill>
                  <a:schemeClr val="tx1"/>
                </a:solidFill>
                <a:latin typeface="Arial" panose="020B0604020202020204" pitchFamily="34" charset="0"/>
              </a:rPr>
              <a:t>0 0 0   </a:t>
            </a:r>
            <a:r>
              <a:rPr lang="en-US" altLang="es-ES" b="1">
                <a:solidFill>
                  <a:schemeClr val="tx1"/>
                </a:solidFill>
                <a:latin typeface="Arial" panose="020B0604020202020204" pitchFamily="34" charset="0"/>
              </a:rPr>
              <a:t>Subred 1 (no utilizable)</a:t>
            </a:r>
            <a:endParaRPr lang="en-US" altLang="es-ES" sz="2000" b="1">
              <a:solidFill>
                <a:schemeClr val="tx1"/>
              </a:solidFill>
              <a:latin typeface="Arial" panose="020B0604020202020204" pitchFamily="34" charset="0"/>
            </a:endParaRPr>
          </a:p>
          <a:p>
            <a:pPr>
              <a:spcBef>
                <a:spcPct val="0"/>
              </a:spcBef>
              <a:buClrTx/>
              <a:buSzTx/>
              <a:buFontTx/>
              <a:buNone/>
            </a:pPr>
            <a:r>
              <a:rPr lang="en-US" altLang="es-ES" sz="2000" b="1">
                <a:solidFill>
                  <a:schemeClr val="tx1"/>
                </a:solidFill>
                <a:latin typeface="Arial" panose="020B0604020202020204" pitchFamily="34" charset="0"/>
              </a:rPr>
              <a:t>0 0 1   </a:t>
            </a:r>
            <a:r>
              <a:rPr lang="en-US" altLang="es-ES" b="1">
                <a:solidFill>
                  <a:schemeClr val="tx1"/>
                </a:solidFill>
                <a:latin typeface="Arial" panose="020B0604020202020204" pitchFamily="34" charset="0"/>
              </a:rPr>
              <a:t>Subred 2</a:t>
            </a:r>
            <a:endParaRPr lang="en-US" altLang="es-ES" sz="2000" b="1">
              <a:solidFill>
                <a:schemeClr val="tx1"/>
              </a:solidFill>
              <a:latin typeface="Arial" panose="020B0604020202020204" pitchFamily="34" charset="0"/>
            </a:endParaRPr>
          </a:p>
          <a:p>
            <a:pPr>
              <a:spcBef>
                <a:spcPct val="0"/>
              </a:spcBef>
              <a:buClrTx/>
              <a:buSzTx/>
              <a:buFontTx/>
              <a:buNone/>
            </a:pPr>
            <a:r>
              <a:rPr lang="en-US" altLang="es-ES" sz="2000" b="1">
                <a:solidFill>
                  <a:schemeClr val="tx1"/>
                </a:solidFill>
                <a:latin typeface="Arial" panose="020B0604020202020204" pitchFamily="34" charset="0"/>
              </a:rPr>
              <a:t>0 1 0   </a:t>
            </a:r>
            <a:r>
              <a:rPr lang="en-US" altLang="es-ES" b="1">
                <a:solidFill>
                  <a:schemeClr val="tx1"/>
                </a:solidFill>
                <a:latin typeface="Arial" panose="020B0604020202020204" pitchFamily="34" charset="0"/>
              </a:rPr>
              <a:t>Subred 3</a:t>
            </a:r>
            <a:endParaRPr lang="en-US" altLang="es-ES" sz="2000" b="1">
              <a:solidFill>
                <a:schemeClr val="tx1"/>
              </a:solidFill>
              <a:latin typeface="Arial" panose="020B0604020202020204" pitchFamily="34" charset="0"/>
            </a:endParaRPr>
          </a:p>
          <a:p>
            <a:pPr>
              <a:spcBef>
                <a:spcPct val="0"/>
              </a:spcBef>
              <a:buClrTx/>
              <a:buSzTx/>
              <a:buFontTx/>
              <a:buNone/>
            </a:pPr>
            <a:r>
              <a:rPr lang="en-US" altLang="es-ES" sz="2000" b="1">
                <a:solidFill>
                  <a:schemeClr val="tx1"/>
                </a:solidFill>
                <a:latin typeface="Arial" panose="020B0604020202020204" pitchFamily="34" charset="0"/>
              </a:rPr>
              <a:t>0 1 1   </a:t>
            </a:r>
            <a:r>
              <a:rPr lang="en-US" altLang="es-ES" b="1">
                <a:solidFill>
                  <a:schemeClr val="tx1"/>
                </a:solidFill>
                <a:latin typeface="Arial" panose="020B0604020202020204" pitchFamily="34" charset="0"/>
              </a:rPr>
              <a:t>Subred 4</a:t>
            </a:r>
            <a:endParaRPr lang="en-US" altLang="es-ES" sz="2000" b="1">
              <a:solidFill>
                <a:schemeClr val="tx1"/>
              </a:solidFill>
              <a:latin typeface="Arial" panose="020B0604020202020204" pitchFamily="34" charset="0"/>
            </a:endParaRPr>
          </a:p>
          <a:p>
            <a:pPr>
              <a:spcBef>
                <a:spcPct val="0"/>
              </a:spcBef>
              <a:buClrTx/>
              <a:buSzTx/>
              <a:buFontTx/>
              <a:buNone/>
            </a:pPr>
            <a:r>
              <a:rPr lang="en-US" altLang="es-ES" sz="2000" b="1">
                <a:solidFill>
                  <a:schemeClr val="tx1"/>
                </a:solidFill>
                <a:latin typeface="Arial" panose="020B0604020202020204" pitchFamily="34" charset="0"/>
              </a:rPr>
              <a:t>1 0 0   </a:t>
            </a:r>
            <a:r>
              <a:rPr lang="en-US" altLang="es-ES" b="1">
                <a:solidFill>
                  <a:schemeClr val="tx1"/>
                </a:solidFill>
                <a:latin typeface="Arial" panose="020B0604020202020204" pitchFamily="34" charset="0"/>
              </a:rPr>
              <a:t>Subred 5</a:t>
            </a:r>
            <a:endParaRPr lang="en-US" altLang="es-ES" sz="2000" b="1">
              <a:solidFill>
                <a:schemeClr val="tx1"/>
              </a:solidFill>
              <a:latin typeface="Arial" panose="020B0604020202020204" pitchFamily="34" charset="0"/>
            </a:endParaRPr>
          </a:p>
          <a:p>
            <a:pPr>
              <a:spcBef>
                <a:spcPct val="0"/>
              </a:spcBef>
              <a:buClrTx/>
              <a:buSzTx/>
              <a:buFontTx/>
              <a:buNone/>
            </a:pPr>
            <a:r>
              <a:rPr lang="en-US" altLang="es-ES" sz="2000" b="1">
                <a:solidFill>
                  <a:schemeClr val="tx1"/>
                </a:solidFill>
                <a:latin typeface="Arial" panose="020B0604020202020204" pitchFamily="34" charset="0"/>
              </a:rPr>
              <a:t>1 0 1   </a:t>
            </a:r>
            <a:r>
              <a:rPr lang="en-US" altLang="es-ES" b="1">
                <a:solidFill>
                  <a:schemeClr val="tx1"/>
                </a:solidFill>
                <a:latin typeface="Arial" panose="020B0604020202020204" pitchFamily="34" charset="0"/>
              </a:rPr>
              <a:t>Subred 6</a:t>
            </a:r>
            <a:endParaRPr lang="en-US" altLang="es-ES" sz="2000" b="1">
              <a:solidFill>
                <a:schemeClr val="tx1"/>
              </a:solidFill>
              <a:latin typeface="Arial" panose="020B0604020202020204" pitchFamily="34" charset="0"/>
            </a:endParaRPr>
          </a:p>
          <a:p>
            <a:pPr>
              <a:spcBef>
                <a:spcPct val="0"/>
              </a:spcBef>
              <a:buClrTx/>
              <a:buSzTx/>
              <a:buFontTx/>
              <a:buNone/>
            </a:pPr>
            <a:r>
              <a:rPr lang="en-US" altLang="es-ES" sz="2000" b="1">
                <a:solidFill>
                  <a:schemeClr val="tx1"/>
                </a:solidFill>
                <a:latin typeface="Arial" panose="020B0604020202020204" pitchFamily="34" charset="0"/>
              </a:rPr>
              <a:t>1 1 0   </a:t>
            </a:r>
            <a:r>
              <a:rPr lang="en-US" altLang="es-ES" b="1">
                <a:solidFill>
                  <a:schemeClr val="tx1"/>
                </a:solidFill>
                <a:latin typeface="Arial" panose="020B0604020202020204" pitchFamily="34" charset="0"/>
              </a:rPr>
              <a:t>Subred 7</a:t>
            </a:r>
            <a:endParaRPr lang="en-US" altLang="es-ES" sz="2000" b="1">
              <a:solidFill>
                <a:schemeClr val="tx1"/>
              </a:solidFill>
              <a:latin typeface="Arial" panose="020B0604020202020204" pitchFamily="34" charset="0"/>
            </a:endParaRPr>
          </a:p>
          <a:p>
            <a:pPr>
              <a:spcBef>
                <a:spcPct val="0"/>
              </a:spcBef>
              <a:buClrTx/>
              <a:buSzTx/>
              <a:buFontTx/>
              <a:buNone/>
            </a:pPr>
            <a:r>
              <a:rPr lang="en-US" altLang="es-ES" sz="2000" b="1">
                <a:solidFill>
                  <a:schemeClr val="tx1"/>
                </a:solidFill>
                <a:latin typeface="Arial" panose="020B0604020202020204" pitchFamily="34" charset="0"/>
              </a:rPr>
              <a:t>1 1 1   </a:t>
            </a:r>
            <a:r>
              <a:rPr lang="en-US" altLang="es-ES" b="1">
                <a:solidFill>
                  <a:schemeClr val="tx1"/>
                </a:solidFill>
                <a:latin typeface="Arial" panose="020B0604020202020204" pitchFamily="34" charset="0"/>
              </a:rPr>
              <a:t>Subred 8 (no utilizable)</a:t>
            </a:r>
          </a:p>
        </p:txBody>
      </p:sp>
      <p:sp>
        <p:nvSpPr>
          <p:cNvPr id="72710" name="Line 13"/>
          <p:cNvSpPr>
            <a:spLocks noChangeShapeType="1"/>
          </p:cNvSpPr>
          <p:nvPr/>
        </p:nvSpPr>
        <p:spPr bwMode="auto">
          <a:xfrm flipV="1">
            <a:off x="4267200" y="3810000"/>
            <a:ext cx="2667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11" name="Line 14"/>
          <p:cNvSpPr>
            <a:spLocks noChangeShapeType="1"/>
          </p:cNvSpPr>
          <p:nvPr/>
        </p:nvSpPr>
        <p:spPr bwMode="auto">
          <a:xfrm>
            <a:off x="4252913" y="4725988"/>
            <a:ext cx="26670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048628635"/>
      </p:ext>
    </p:extLst>
  </p:cSld>
  <p:clrMapOvr>
    <a:masterClrMapping/>
  </p:clrMapOvr>
  <p:transition spd="slow" advClick="0" advTm="300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es-ES" smtClean="0"/>
              <a:t>Ejemplo</a:t>
            </a:r>
          </a:p>
        </p:txBody>
      </p:sp>
      <p:sp>
        <p:nvSpPr>
          <p:cNvPr id="43020" name="Rectangle 12"/>
          <p:cNvSpPr>
            <a:spLocks noGrp="1" noChangeArrowheads="1"/>
          </p:cNvSpPr>
          <p:nvPr>
            <p:ph idx="1"/>
          </p:nvPr>
        </p:nvSpPr>
        <p:spPr>
          <a:xfrm>
            <a:off x="6934201" y="4038601"/>
            <a:ext cx="2005013" cy="2162175"/>
          </a:xfrm>
          <a:solidFill>
            <a:srgbClr val="0099FF"/>
          </a:solidFill>
          <a:ln>
            <a:solidFill>
              <a:schemeClr val="tx1"/>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70000" lnSpcReduction="20000"/>
          </a:bodyPr>
          <a:lstStyle/>
          <a:p>
            <a:pPr>
              <a:buFont typeface="Monotype Sorts" pitchFamily="2" charset="2"/>
              <a:buNone/>
              <a:defRPr/>
            </a:pPr>
            <a:r>
              <a:rPr lang="en-US" altLang="es-ES"/>
              <a:t>0 0 0 0 0 </a:t>
            </a:r>
            <a:r>
              <a:rPr lang="en-US" altLang="es-ES" sz="1600"/>
              <a:t>Host 1 </a:t>
            </a:r>
          </a:p>
          <a:p>
            <a:pPr>
              <a:buFont typeface="Monotype Sorts" pitchFamily="2" charset="2"/>
              <a:buNone/>
              <a:defRPr/>
            </a:pPr>
            <a:r>
              <a:rPr lang="en-US" altLang="es-ES"/>
              <a:t>0 0 0 0 1 </a:t>
            </a:r>
            <a:r>
              <a:rPr lang="en-US" altLang="es-ES" sz="1600"/>
              <a:t>Host 2</a:t>
            </a:r>
            <a:endParaRPr lang="en-US" altLang="es-ES"/>
          </a:p>
          <a:p>
            <a:pPr>
              <a:buFont typeface="Monotype Sorts" pitchFamily="2" charset="2"/>
              <a:buNone/>
              <a:defRPr/>
            </a:pPr>
            <a:r>
              <a:rPr lang="en-US" altLang="es-ES"/>
              <a:t>0 0 0 1 0 </a:t>
            </a:r>
            <a:r>
              <a:rPr lang="en-US" altLang="es-ES" sz="1600"/>
              <a:t>Host 3</a:t>
            </a:r>
            <a:endParaRPr lang="en-US" altLang="es-ES"/>
          </a:p>
          <a:p>
            <a:pPr>
              <a:buFont typeface="Monotype Sorts" pitchFamily="2" charset="2"/>
              <a:buNone/>
              <a:defRPr/>
            </a:pPr>
            <a:r>
              <a:rPr lang="en-US" altLang="es-ES"/>
              <a:t>0 0 0 1 1 </a:t>
            </a:r>
            <a:r>
              <a:rPr lang="en-US" altLang="es-ES" sz="1600"/>
              <a:t>Host 4</a:t>
            </a:r>
            <a:endParaRPr lang="en-US" altLang="es-ES"/>
          </a:p>
          <a:p>
            <a:pPr>
              <a:lnSpc>
                <a:spcPct val="30000"/>
              </a:lnSpc>
              <a:buFont typeface="Monotype Sorts" pitchFamily="2" charset="2"/>
              <a:buNone/>
              <a:defRPr/>
            </a:pPr>
            <a:r>
              <a:rPr lang="en-US" altLang="es-ES"/>
              <a:t>      .</a:t>
            </a:r>
          </a:p>
          <a:p>
            <a:pPr>
              <a:lnSpc>
                <a:spcPct val="30000"/>
              </a:lnSpc>
              <a:buFont typeface="Monotype Sorts" pitchFamily="2" charset="2"/>
              <a:buNone/>
              <a:defRPr/>
            </a:pPr>
            <a:r>
              <a:rPr lang="en-US" altLang="es-ES"/>
              <a:t>      .</a:t>
            </a:r>
          </a:p>
          <a:p>
            <a:pPr>
              <a:lnSpc>
                <a:spcPct val="30000"/>
              </a:lnSpc>
              <a:buFont typeface="Monotype Sorts" pitchFamily="2" charset="2"/>
              <a:buNone/>
              <a:defRPr/>
            </a:pPr>
            <a:r>
              <a:rPr lang="en-US" altLang="es-ES"/>
              <a:t>      .</a:t>
            </a:r>
          </a:p>
          <a:p>
            <a:pPr>
              <a:buFont typeface="Monotype Sorts" pitchFamily="2" charset="2"/>
              <a:buNone/>
              <a:defRPr/>
            </a:pPr>
            <a:r>
              <a:rPr lang="en-US" altLang="es-ES"/>
              <a:t>1 1 1 1 1 </a:t>
            </a:r>
            <a:r>
              <a:rPr lang="en-US" altLang="es-ES" sz="1600"/>
              <a:t>Host 32</a:t>
            </a:r>
          </a:p>
        </p:txBody>
      </p:sp>
      <p:grpSp>
        <p:nvGrpSpPr>
          <p:cNvPr id="73732" name="Group 3"/>
          <p:cNvGrpSpPr>
            <a:grpSpLocks/>
          </p:cNvGrpSpPr>
          <p:nvPr/>
        </p:nvGrpSpPr>
        <p:grpSpPr bwMode="auto">
          <a:xfrm>
            <a:off x="1752600" y="1828800"/>
            <a:ext cx="6248400" cy="609600"/>
            <a:chOff x="144" y="960"/>
            <a:chExt cx="3936" cy="384"/>
          </a:xfrm>
        </p:grpSpPr>
        <p:sp>
          <p:nvSpPr>
            <p:cNvPr id="73736" name="Rectangle 4"/>
            <p:cNvSpPr>
              <a:spLocks noChangeArrowheads="1"/>
            </p:cNvSpPr>
            <p:nvPr/>
          </p:nvSpPr>
          <p:spPr bwMode="auto">
            <a:xfrm>
              <a:off x="3120" y="960"/>
              <a:ext cx="960" cy="384"/>
            </a:xfrm>
            <a:prstGeom prst="rect">
              <a:avLst/>
            </a:prstGeom>
            <a:solidFill>
              <a:srgbClr val="00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a:solidFill>
                    <a:schemeClr val="tx1"/>
                  </a:solidFill>
                  <a:latin typeface="Arial" panose="020B0604020202020204" pitchFamily="34" charset="0"/>
                </a:rPr>
                <a:t>   </a:t>
              </a:r>
            </a:p>
          </p:txBody>
        </p:sp>
        <p:sp>
          <p:nvSpPr>
            <p:cNvPr id="73737" name="Rectangle 5"/>
            <p:cNvSpPr>
              <a:spLocks noChangeArrowheads="1"/>
            </p:cNvSpPr>
            <p:nvPr/>
          </p:nvSpPr>
          <p:spPr bwMode="auto">
            <a:xfrm>
              <a:off x="144" y="960"/>
              <a:ext cx="2400"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en-US" altLang="es-ES">
                  <a:solidFill>
                    <a:schemeClr val="tx1"/>
                  </a:solidFill>
                  <a:latin typeface="Arial" panose="020B0604020202020204" pitchFamily="34" charset="0"/>
                </a:rPr>
                <a:t>Id de Red</a:t>
              </a:r>
            </a:p>
          </p:txBody>
        </p:sp>
        <p:sp>
          <p:nvSpPr>
            <p:cNvPr id="73738" name="Rectangle 6"/>
            <p:cNvSpPr>
              <a:spLocks noChangeArrowheads="1"/>
            </p:cNvSpPr>
            <p:nvPr/>
          </p:nvSpPr>
          <p:spPr bwMode="auto">
            <a:xfrm>
              <a:off x="2544" y="960"/>
              <a:ext cx="576" cy="38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en-US" altLang="es-ES">
                  <a:solidFill>
                    <a:schemeClr val="tx1"/>
                  </a:solidFill>
                  <a:latin typeface="Arial" panose="020B0604020202020204" pitchFamily="34" charset="0"/>
                </a:rPr>
                <a:t>Subred</a:t>
              </a:r>
            </a:p>
          </p:txBody>
        </p:sp>
        <p:sp>
          <p:nvSpPr>
            <p:cNvPr id="73739" name="Line 7"/>
            <p:cNvSpPr>
              <a:spLocks noChangeShapeType="1"/>
            </p:cNvSpPr>
            <p:nvPr/>
          </p:nvSpPr>
          <p:spPr bwMode="auto">
            <a:xfrm>
              <a:off x="3312" y="96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40" name="Line 8"/>
            <p:cNvSpPr>
              <a:spLocks noChangeShapeType="1"/>
            </p:cNvSpPr>
            <p:nvPr/>
          </p:nvSpPr>
          <p:spPr bwMode="auto">
            <a:xfrm>
              <a:off x="3504" y="96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41" name="Line 9"/>
            <p:cNvSpPr>
              <a:spLocks noChangeShapeType="1"/>
            </p:cNvSpPr>
            <p:nvPr/>
          </p:nvSpPr>
          <p:spPr bwMode="auto">
            <a:xfrm>
              <a:off x="3696" y="96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42" name="Line 10"/>
            <p:cNvSpPr>
              <a:spLocks noChangeShapeType="1"/>
            </p:cNvSpPr>
            <p:nvPr/>
          </p:nvSpPr>
          <p:spPr bwMode="auto">
            <a:xfrm>
              <a:off x="3888" y="96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3733" name="Rectangle 11"/>
          <p:cNvSpPr>
            <a:spLocks noChangeArrowheads="1"/>
          </p:cNvSpPr>
          <p:nvPr/>
        </p:nvSpPr>
        <p:spPr bwMode="auto">
          <a:xfrm>
            <a:off x="2514600" y="3276601"/>
            <a:ext cx="3504486"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sz="2000" b="1">
                <a:solidFill>
                  <a:schemeClr val="tx1"/>
                </a:solidFill>
                <a:latin typeface="Arial" panose="020B0604020202020204" pitchFamily="34" charset="0"/>
              </a:rPr>
              <a:t>0 0 0   </a:t>
            </a:r>
            <a:r>
              <a:rPr lang="en-US" altLang="es-ES" b="1">
                <a:solidFill>
                  <a:schemeClr val="tx1"/>
                </a:solidFill>
                <a:latin typeface="Arial" panose="020B0604020202020204" pitchFamily="34" charset="0"/>
              </a:rPr>
              <a:t>Subred 1 (no utilizable)</a:t>
            </a:r>
            <a:endParaRPr lang="en-US" altLang="es-ES" sz="2000" b="1">
              <a:solidFill>
                <a:schemeClr val="tx1"/>
              </a:solidFill>
              <a:latin typeface="Arial" panose="020B0604020202020204" pitchFamily="34" charset="0"/>
            </a:endParaRPr>
          </a:p>
          <a:p>
            <a:pPr>
              <a:spcBef>
                <a:spcPct val="0"/>
              </a:spcBef>
              <a:buClrTx/>
              <a:buSzTx/>
              <a:buFontTx/>
              <a:buNone/>
            </a:pPr>
            <a:r>
              <a:rPr lang="en-US" altLang="es-ES" sz="2000" b="1">
                <a:solidFill>
                  <a:schemeClr val="tx1"/>
                </a:solidFill>
                <a:latin typeface="Arial" panose="020B0604020202020204" pitchFamily="34" charset="0"/>
              </a:rPr>
              <a:t>0 0 1   </a:t>
            </a:r>
            <a:r>
              <a:rPr lang="en-US" altLang="es-ES" b="1">
                <a:solidFill>
                  <a:schemeClr val="tx1"/>
                </a:solidFill>
                <a:latin typeface="Arial" panose="020B0604020202020204" pitchFamily="34" charset="0"/>
              </a:rPr>
              <a:t>Subred 2</a:t>
            </a:r>
            <a:endParaRPr lang="en-US" altLang="es-ES" sz="2000" b="1">
              <a:solidFill>
                <a:schemeClr val="tx1"/>
              </a:solidFill>
              <a:latin typeface="Arial" panose="020B0604020202020204" pitchFamily="34" charset="0"/>
            </a:endParaRPr>
          </a:p>
          <a:p>
            <a:pPr>
              <a:spcBef>
                <a:spcPct val="0"/>
              </a:spcBef>
              <a:buClrTx/>
              <a:buSzTx/>
              <a:buFontTx/>
              <a:buNone/>
            </a:pPr>
            <a:r>
              <a:rPr lang="en-US" altLang="es-ES" sz="2000" b="1">
                <a:solidFill>
                  <a:schemeClr val="tx1"/>
                </a:solidFill>
                <a:latin typeface="Arial" panose="020B0604020202020204" pitchFamily="34" charset="0"/>
              </a:rPr>
              <a:t>0 1 0   </a:t>
            </a:r>
            <a:r>
              <a:rPr lang="en-US" altLang="es-ES" b="1">
                <a:solidFill>
                  <a:schemeClr val="tx1"/>
                </a:solidFill>
                <a:latin typeface="Arial" panose="020B0604020202020204" pitchFamily="34" charset="0"/>
              </a:rPr>
              <a:t>Subred 3</a:t>
            </a:r>
            <a:endParaRPr lang="en-US" altLang="es-ES" sz="2000" b="1">
              <a:solidFill>
                <a:schemeClr val="tx1"/>
              </a:solidFill>
              <a:latin typeface="Arial" panose="020B0604020202020204" pitchFamily="34" charset="0"/>
            </a:endParaRPr>
          </a:p>
          <a:p>
            <a:pPr>
              <a:spcBef>
                <a:spcPct val="0"/>
              </a:spcBef>
              <a:buClrTx/>
              <a:buSzTx/>
              <a:buFontTx/>
              <a:buNone/>
            </a:pPr>
            <a:r>
              <a:rPr lang="en-US" altLang="es-ES" sz="2000" b="1">
                <a:solidFill>
                  <a:schemeClr val="tx1"/>
                </a:solidFill>
                <a:latin typeface="Arial" panose="020B0604020202020204" pitchFamily="34" charset="0"/>
              </a:rPr>
              <a:t>0 1 1   </a:t>
            </a:r>
            <a:r>
              <a:rPr lang="en-US" altLang="es-ES" b="1">
                <a:solidFill>
                  <a:schemeClr val="tx1"/>
                </a:solidFill>
                <a:latin typeface="Arial" panose="020B0604020202020204" pitchFamily="34" charset="0"/>
              </a:rPr>
              <a:t>Subred 4</a:t>
            </a:r>
            <a:endParaRPr lang="en-US" altLang="es-ES" sz="2000" b="1">
              <a:solidFill>
                <a:schemeClr val="tx1"/>
              </a:solidFill>
              <a:latin typeface="Arial" panose="020B0604020202020204" pitchFamily="34" charset="0"/>
            </a:endParaRPr>
          </a:p>
          <a:p>
            <a:pPr>
              <a:spcBef>
                <a:spcPct val="0"/>
              </a:spcBef>
              <a:buClrTx/>
              <a:buSzTx/>
              <a:buFontTx/>
              <a:buNone/>
            </a:pPr>
            <a:r>
              <a:rPr lang="en-US" altLang="es-ES" sz="2000" b="1">
                <a:solidFill>
                  <a:schemeClr val="tx1"/>
                </a:solidFill>
                <a:latin typeface="Arial" panose="020B0604020202020204" pitchFamily="34" charset="0"/>
              </a:rPr>
              <a:t>1 0 0   </a:t>
            </a:r>
            <a:r>
              <a:rPr lang="en-US" altLang="es-ES" b="1">
                <a:solidFill>
                  <a:schemeClr val="tx1"/>
                </a:solidFill>
                <a:latin typeface="Arial" panose="020B0604020202020204" pitchFamily="34" charset="0"/>
              </a:rPr>
              <a:t>Subred 5</a:t>
            </a:r>
            <a:endParaRPr lang="en-US" altLang="es-ES" sz="2000" b="1">
              <a:solidFill>
                <a:schemeClr val="tx1"/>
              </a:solidFill>
              <a:latin typeface="Arial" panose="020B0604020202020204" pitchFamily="34" charset="0"/>
            </a:endParaRPr>
          </a:p>
          <a:p>
            <a:pPr>
              <a:spcBef>
                <a:spcPct val="0"/>
              </a:spcBef>
              <a:buClrTx/>
              <a:buSzTx/>
              <a:buFontTx/>
              <a:buNone/>
            </a:pPr>
            <a:r>
              <a:rPr lang="en-US" altLang="es-ES" sz="2000" b="1">
                <a:solidFill>
                  <a:schemeClr val="tx1"/>
                </a:solidFill>
                <a:latin typeface="Arial" panose="020B0604020202020204" pitchFamily="34" charset="0"/>
              </a:rPr>
              <a:t>1 0 1   </a:t>
            </a:r>
            <a:r>
              <a:rPr lang="en-US" altLang="es-ES" b="1">
                <a:solidFill>
                  <a:schemeClr val="tx1"/>
                </a:solidFill>
                <a:latin typeface="Arial" panose="020B0604020202020204" pitchFamily="34" charset="0"/>
              </a:rPr>
              <a:t>Subred 6</a:t>
            </a:r>
            <a:endParaRPr lang="en-US" altLang="es-ES" sz="2000" b="1">
              <a:solidFill>
                <a:schemeClr val="tx1"/>
              </a:solidFill>
              <a:latin typeface="Arial" panose="020B0604020202020204" pitchFamily="34" charset="0"/>
            </a:endParaRPr>
          </a:p>
          <a:p>
            <a:pPr>
              <a:spcBef>
                <a:spcPct val="0"/>
              </a:spcBef>
              <a:buClrTx/>
              <a:buSzTx/>
              <a:buFontTx/>
              <a:buNone/>
            </a:pPr>
            <a:r>
              <a:rPr lang="en-US" altLang="es-ES" sz="2000" b="1">
                <a:solidFill>
                  <a:schemeClr val="tx1"/>
                </a:solidFill>
                <a:latin typeface="Arial" panose="020B0604020202020204" pitchFamily="34" charset="0"/>
              </a:rPr>
              <a:t>1 1 0   </a:t>
            </a:r>
            <a:r>
              <a:rPr lang="en-US" altLang="es-ES" b="1">
                <a:solidFill>
                  <a:schemeClr val="tx1"/>
                </a:solidFill>
                <a:latin typeface="Arial" panose="020B0604020202020204" pitchFamily="34" charset="0"/>
              </a:rPr>
              <a:t>Subred 7</a:t>
            </a:r>
            <a:endParaRPr lang="en-US" altLang="es-ES" sz="2000" b="1">
              <a:solidFill>
                <a:schemeClr val="tx1"/>
              </a:solidFill>
              <a:latin typeface="Arial" panose="020B0604020202020204" pitchFamily="34" charset="0"/>
            </a:endParaRPr>
          </a:p>
          <a:p>
            <a:pPr>
              <a:spcBef>
                <a:spcPct val="0"/>
              </a:spcBef>
              <a:buClrTx/>
              <a:buSzTx/>
              <a:buFontTx/>
              <a:buNone/>
            </a:pPr>
            <a:r>
              <a:rPr lang="en-US" altLang="es-ES" sz="2000" b="1">
                <a:solidFill>
                  <a:schemeClr val="tx1"/>
                </a:solidFill>
                <a:latin typeface="Arial" panose="020B0604020202020204" pitchFamily="34" charset="0"/>
              </a:rPr>
              <a:t>1 1 1   </a:t>
            </a:r>
            <a:r>
              <a:rPr lang="en-US" altLang="es-ES" b="1">
                <a:solidFill>
                  <a:schemeClr val="tx1"/>
                </a:solidFill>
                <a:latin typeface="Arial" panose="020B0604020202020204" pitchFamily="34" charset="0"/>
              </a:rPr>
              <a:t>Subred 8 (no utilizable)</a:t>
            </a:r>
          </a:p>
        </p:txBody>
      </p:sp>
      <p:sp>
        <p:nvSpPr>
          <p:cNvPr id="73734" name="Line 13"/>
          <p:cNvSpPr>
            <a:spLocks noChangeShapeType="1"/>
          </p:cNvSpPr>
          <p:nvPr/>
        </p:nvSpPr>
        <p:spPr bwMode="auto">
          <a:xfrm flipV="1">
            <a:off x="4267200" y="4114800"/>
            <a:ext cx="2667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35" name="Line 14"/>
          <p:cNvSpPr>
            <a:spLocks noChangeShapeType="1"/>
          </p:cNvSpPr>
          <p:nvPr/>
        </p:nvSpPr>
        <p:spPr bwMode="auto">
          <a:xfrm>
            <a:off x="4252913" y="5030788"/>
            <a:ext cx="26670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575437376"/>
      </p:ext>
    </p:extLst>
  </p:cSld>
  <p:clrMapOvr>
    <a:masterClrMapping/>
  </p:clrMapOvr>
  <p:transition spd="slow" advClick="0" advTm="300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es-ES" smtClean="0"/>
              <a:t>Ejemplo</a:t>
            </a:r>
          </a:p>
        </p:txBody>
      </p:sp>
      <p:sp>
        <p:nvSpPr>
          <p:cNvPr id="74755" name="Rectangle 3"/>
          <p:cNvSpPr>
            <a:spLocks noGrp="1" noChangeArrowheads="1"/>
          </p:cNvSpPr>
          <p:nvPr>
            <p:ph idx="1"/>
          </p:nvPr>
        </p:nvSpPr>
        <p:spPr>
          <a:xfrm>
            <a:off x="2143126" y="1258889"/>
            <a:ext cx="6348413" cy="3881437"/>
          </a:xfrm>
        </p:spPr>
        <p:txBody>
          <a:bodyPr/>
          <a:lstStyle/>
          <a:p>
            <a:r>
              <a:rPr lang="en-US" altLang="es-ES" smtClean="0"/>
              <a:t>Escribir el rango de direcciones IP para cada subred.</a:t>
            </a:r>
          </a:p>
        </p:txBody>
      </p:sp>
      <p:grpSp>
        <p:nvGrpSpPr>
          <p:cNvPr id="26632" name="Group 8"/>
          <p:cNvGrpSpPr>
            <a:grpSpLocks/>
          </p:cNvGrpSpPr>
          <p:nvPr/>
        </p:nvGrpSpPr>
        <p:grpSpPr bwMode="auto">
          <a:xfrm>
            <a:off x="2351088" y="1930401"/>
            <a:ext cx="6553200" cy="2938463"/>
            <a:chOff x="960" y="1848"/>
            <a:chExt cx="4128" cy="2280"/>
          </a:xfrm>
        </p:grpSpPr>
        <p:sp>
          <p:nvSpPr>
            <p:cNvPr id="74757" name="Rectangle 5"/>
            <p:cNvSpPr>
              <a:spLocks noChangeArrowheads="1"/>
            </p:cNvSpPr>
            <p:nvPr/>
          </p:nvSpPr>
          <p:spPr bwMode="auto">
            <a:xfrm>
              <a:off x="960" y="2208"/>
              <a:ext cx="4128" cy="1920"/>
            </a:xfrm>
            <a:prstGeom prst="rect">
              <a:avLst/>
            </a:prstGeom>
            <a:solidFill>
              <a:srgbClr val="FFFF66"/>
            </a:solidFill>
            <a:ln w="9525">
              <a:solidFill>
                <a:schemeClr val="tx1"/>
              </a:solidFill>
              <a:miter lim="800000"/>
              <a:headEnd/>
              <a:tailEnd/>
            </a:ln>
            <a:effectLst>
              <a:outerShdw dist="107763" dir="13500000" algn="ctr" rotWithShape="0">
                <a:schemeClr val="bg2"/>
              </a:outerShdw>
            </a:effec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US" altLang="en-US">
                <a:solidFill>
                  <a:schemeClr val="tx1"/>
                </a:solidFill>
                <a:latin typeface="Arial" panose="020B0604020202020204" pitchFamily="34" charset="0"/>
              </a:endParaRPr>
            </a:p>
          </p:txBody>
        </p:sp>
        <p:sp>
          <p:nvSpPr>
            <p:cNvPr id="74758" name="Line 7"/>
            <p:cNvSpPr>
              <a:spLocks noChangeShapeType="1"/>
            </p:cNvSpPr>
            <p:nvPr/>
          </p:nvSpPr>
          <p:spPr bwMode="auto">
            <a:xfrm>
              <a:off x="2112" y="1872"/>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9" name="Rectangle 6"/>
            <p:cNvSpPr>
              <a:spLocks noChangeArrowheads="1"/>
            </p:cNvSpPr>
            <p:nvPr/>
          </p:nvSpPr>
          <p:spPr bwMode="auto">
            <a:xfrm>
              <a:off x="960" y="1848"/>
              <a:ext cx="4128" cy="336"/>
            </a:xfrm>
            <a:prstGeom prst="rect">
              <a:avLst/>
            </a:prstGeom>
            <a:solidFill>
              <a:schemeClr val="accent1"/>
            </a:solidFill>
            <a:ln w="9525">
              <a:solidFill>
                <a:schemeClr val="tx1"/>
              </a:solidFill>
              <a:miter lim="800000"/>
              <a:headEnd/>
              <a:tailEnd/>
            </a:ln>
            <a:effectLst>
              <a:outerShdw dist="107763" dir="13500000" algn="ctr" rotWithShape="0">
                <a:schemeClr val="bg2"/>
              </a:outerShdw>
            </a:effec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US" altLang="en-US">
                <a:solidFill>
                  <a:schemeClr val="tx1"/>
                </a:solidFill>
                <a:latin typeface="Arial" panose="020B0604020202020204" pitchFamily="34" charset="0"/>
              </a:endParaRPr>
            </a:p>
          </p:txBody>
        </p:sp>
        <p:sp>
          <p:nvSpPr>
            <p:cNvPr id="26628" name="Rectangle 4"/>
            <p:cNvSpPr>
              <a:spLocks noChangeArrowheads="1"/>
            </p:cNvSpPr>
            <p:nvPr/>
          </p:nvSpPr>
          <p:spPr bwMode="auto">
            <a:xfrm>
              <a:off x="1158" y="1935"/>
              <a:ext cx="3801" cy="2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es-ES" b="1" dirty="0" err="1">
                  <a:solidFill>
                    <a:schemeClr val="tx2"/>
                  </a:solidFill>
                  <a:effectLst>
                    <a:outerShdw blurRad="38100" dist="38100" dir="2700000" algn="tl">
                      <a:srgbClr val="C0C0C0"/>
                    </a:outerShdw>
                  </a:effectLst>
                </a:rPr>
                <a:t>Subred</a:t>
              </a:r>
              <a:r>
                <a:rPr lang="en-US" altLang="es-ES" b="1" dirty="0">
                  <a:solidFill>
                    <a:schemeClr val="tx2"/>
                  </a:solidFill>
                  <a:effectLst>
                    <a:outerShdw blurRad="38100" dist="38100" dir="2700000" algn="tl">
                      <a:srgbClr val="C0C0C0"/>
                    </a:outerShdw>
                  </a:effectLst>
                </a:rPr>
                <a:t>	</a:t>
              </a:r>
              <a:r>
                <a:rPr lang="en-US" altLang="es-ES" b="1" dirty="0" err="1">
                  <a:solidFill>
                    <a:schemeClr val="tx2"/>
                  </a:solidFill>
                  <a:effectLst>
                    <a:outerShdw blurRad="38100" dist="38100" dir="2700000" algn="tl">
                      <a:srgbClr val="C0C0C0"/>
                    </a:outerShdw>
                  </a:effectLst>
                </a:rPr>
                <a:t>Rango</a:t>
              </a:r>
              <a:r>
                <a:rPr lang="en-US" altLang="es-ES" b="1" dirty="0">
                  <a:solidFill>
                    <a:schemeClr val="tx2"/>
                  </a:solidFill>
                  <a:effectLst>
                    <a:outerShdw blurRad="38100" dist="38100" dir="2700000" algn="tl">
                      <a:srgbClr val="C0C0C0"/>
                    </a:outerShdw>
                  </a:effectLst>
                </a:rPr>
                <a:t> de Hosts</a:t>
              </a:r>
            </a:p>
            <a:p>
              <a:pPr>
                <a:defRPr/>
              </a:pPr>
              <a:r>
                <a:rPr lang="en-US" altLang="es-ES" b="1" dirty="0">
                  <a:solidFill>
                    <a:schemeClr val="tx2"/>
                  </a:solidFill>
                  <a:effectLst>
                    <a:outerShdw blurRad="38100" dist="38100" dir="2700000" algn="tl">
                      <a:srgbClr val="C0C0C0"/>
                    </a:outerShdw>
                  </a:effectLst>
                </a:rPr>
                <a:t>1		192.168.100.0  -  192.168.100.31</a:t>
              </a:r>
            </a:p>
            <a:p>
              <a:pPr>
                <a:defRPr/>
              </a:pPr>
              <a:r>
                <a:rPr lang="en-US" altLang="es-ES" b="1" dirty="0">
                  <a:solidFill>
                    <a:schemeClr val="tx2"/>
                  </a:solidFill>
                  <a:effectLst>
                    <a:outerShdw blurRad="38100" dist="38100" dir="2700000" algn="tl">
                      <a:srgbClr val="C0C0C0"/>
                    </a:outerShdw>
                  </a:effectLst>
                </a:rPr>
                <a:t>2		192.168.100.32  -  192.168.100.63</a:t>
              </a:r>
            </a:p>
            <a:p>
              <a:pPr>
                <a:defRPr/>
              </a:pPr>
              <a:r>
                <a:rPr lang="en-US" altLang="es-ES" b="1" dirty="0">
                  <a:solidFill>
                    <a:schemeClr val="tx2"/>
                  </a:solidFill>
                  <a:effectLst>
                    <a:outerShdw blurRad="38100" dist="38100" dir="2700000" algn="tl">
                      <a:srgbClr val="C0C0C0"/>
                    </a:outerShdw>
                  </a:effectLst>
                </a:rPr>
                <a:t>3		192.168.100.64  -  192.168.100.95</a:t>
              </a:r>
            </a:p>
            <a:p>
              <a:pPr>
                <a:defRPr/>
              </a:pPr>
              <a:r>
                <a:rPr lang="en-US" altLang="es-ES" b="1" dirty="0">
                  <a:solidFill>
                    <a:schemeClr val="tx2"/>
                  </a:solidFill>
                  <a:effectLst>
                    <a:outerShdw blurRad="38100" dist="38100" dir="2700000" algn="tl">
                      <a:srgbClr val="C0C0C0"/>
                    </a:outerShdw>
                  </a:effectLst>
                </a:rPr>
                <a:t>4		162.168.100.96  -  192.168.100.127</a:t>
              </a:r>
            </a:p>
            <a:p>
              <a:pPr>
                <a:defRPr/>
              </a:pPr>
              <a:r>
                <a:rPr lang="en-US" altLang="es-ES" b="1" dirty="0">
                  <a:solidFill>
                    <a:schemeClr val="tx2"/>
                  </a:solidFill>
                  <a:effectLst>
                    <a:outerShdw blurRad="38100" dist="38100" dir="2700000" algn="tl">
                      <a:srgbClr val="C0C0C0"/>
                    </a:outerShdw>
                  </a:effectLst>
                </a:rPr>
                <a:t>5		192.168.100.128  -  192.168.100.159</a:t>
              </a:r>
            </a:p>
            <a:p>
              <a:pPr>
                <a:defRPr/>
              </a:pPr>
              <a:r>
                <a:rPr lang="en-US" altLang="es-ES" b="1" dirty="0">
                  <a:solidFill>
                    <a:schemeClr val="tx2"/>
                  </a:solidFill>
                  <a:effectLst>
                    <a:outerShdw blurRad="38100" dist="38100" dir="2700000" algn="tl">
                      <a:srgbClr val="C0C0C0"/>
                    </a:outerShdw>
                  </a:effectLst>
                </a:rPr>
                <a:t>6		192.168.100.160  -  192.168.100.191</a:t>
              </a:r>
            </a:p>
            <a:p>
              <a:pPr>
                <a:defRPr/>
              </a:pPr>
              <a:r>
                <a:rPr lang="en-US" altLang="es-ES" b="1" dirty="0">
                  <a:solidFill>
                    <a:schemeClr val="tx2"/>
                  </a:solidFill>
                  <a:effectLst>
                    <a:outerShdw blurRad="38100" dist="38100" dir="2700000" algn="tl">
                      <a:srgbClr val="C0C0C0"/>
                    </a:outerShdw>
                  </a:effectLst>
                </a:rPr>
                <a:t>7		192.168.100.192  -  192.168.100.223</a:t>
              </a:r>
            </a:p>
            <a:p>
              <a:pPr>
                <a:defRPr/>
              </a:pPr>
              <a:r>
                <a:rPr lang="en-US" altLang="es-ES" b="1" dirty="0">
                  <a:solidFill>
                    <a:schemeClr val="tx2"/>
                  </a:solidFill>
                  <a:effectLst>
                    <a:outerShdw blurRad="38100" dist="38100" dir="2700000" algn="tl">
                      <a:srgbClr val="C0C0C0"/>
                    </a:outerShdw>
                  </a:effectLst>
                </a:rPr>
                <a:t>8		192.168.100.224  -  192.168.100.255</a:t>
              </a:r>
            </a:p>
          </p:txBody>
        </p:sp>
      </p:grpSp>
      <p:sp>
        <p:nvSpPr>
          <p:cNvPr id="2" name="Rectángulo 1"/>
          <p:cNvSpPr/>
          <p:nvPr/>
        </p:nvSpPr>
        <p:spPr>
          <a:xfrm>
            <a:off x="2495600" y="5036854"/>
            <a:ext cx="5995938" cy="369332"/>
          </a:xfrm>
          <a:prstGeom prst="rect">
            <a:avLst/>
          </a:prstGeom>
        </p:spPr>
        <p:txBody>
          <a:bodyPr wrap="square">
            <a:spAutoFit/>
          </a:bodyPr>
          <a:lstStyle/>
          <a:p>
            <a:pPr algn="ctr"/>
            <a:r>
              <a:rPr lang="es-ES" b="1" dirty="0">
                <a:ln w="0"/>
                <a:solidFill>
                  <a:schemeClr val="tx1">
                    <a:lumMod val="95000"/>
                    <a:lumOff val="5000"/>
                  </a:schemeClr>
                </a:solidFill>
                <a:effectLst>
                  <a:outerShdw blurRad="38100" dist="19050" dir="2700000" algn="tl" rotWithShape="0">
                    <a:schemeClr val="dk1">
                      <a:alpha val="40000"/>
                    </a:schemeClr>
                  </a:outerShdw>
                </a:effectLst>
              </a:rPr>
              <a:t>MASCARA DE SUBRED : 255.255.255.224 </a:t>
            </a:r>
          </a:p>
        </p:txBody>
      </p:sp>
    </p:spTree>
    <p:extLst>
      <p:ext uri="{BB962C8B-B14F-4D97-AF65-F5344CB8AC3E}">
        <p14:creationId xmlns:p14="http://schemas.microsoft.com/office/powerpoint/2010/main" val="79278388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6632"/>
                                        </p:tgtEl>
                                        <p:attrNameLst>
                                          <p:attrName>style.visibility</p:attrName>
                                        </p:attrNameLst>
                                      </p:cBhvr>
                                      <p:to>
                                        <p:strVal val="visible"/>
                                      </p:to>
                                    </p:set>
                                    <p:animEffect transition="in" filter="slide(fromBottom)">
                                      <p:cBhvr>
                                        <p:cTn id="7" dur="500"/>
                                        <p:tgtEl>
                                          <p:spTgt spid="26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2286000" y="2743200"/>
            <a:ext cx="990600" cy="304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US" altLang="en-US">
              <a:solidFill>
                <a:schemeClr val="tx1"/>
              </a:solidFill>
              <a:latin typeface="Arial" panose="020B0604020202020204" pitchFamily="34" charset="0"/>
            </a:endParaRPr>
          </a:p>
        </p:txBody>
      </p:sp>
      <p:grpSp>
        <p:nvGrpSpPr>
          <p:cNvPr id="40032" name="Group 96"/>
          <p:cNvGrpSpPr>
            <a:grpSpLocks/>
          </p:cNvGrpSpPr>
          <p:nvPr/>
        </p:nvGrpSpPr>
        <p:grpSpPr bwMode="auto">
          <a:xfrm>
            <a:off x="2133601" y="1676401"/>
            <a:ext cx="8081963" cy="3979863"/>
            <a:chOff x="384" y="1056"/>
            <a:chExt cx="5091" cy="2507"/>
          </a:xfrm>
        </p:grpSpPr>
        <p:sp>
          <p:nvSpPr>
            <p:cNvPr id="75797" name="AutoShape 72"/>
            <p:cNvSpPr>
              <a:spLocks noChangeArrowheads="1"/>
            </p:cNvSpPr>
            <p:nvPr/>
          </p:nvSpPr>
          <p:spPr bwMode="auto">
            <a:xfrm>
              <a:off x="384" y="1056"/>
              <a:ext cx="1008" cy="480"/>
            </a:xfrm>
            <a:prstGeom prst="cloudCallout">
              <a:avLst>
                <a:gd name="adj1" fmla="val -27875"/>
                <a:gd name="adj2" fmla="val 18125"/>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endParaRPr lang="es-ES_tradnl" altLang="es-ES">
                <a:solidFill>
                  <a:schemeClr val="tx1"/>
                </a:solidFill>
                <a:latin typeface="Arial" panose="020B0604020202020204" pitchFamily="34" charset="0"/>
              </a:endParaRPr>
            </a:p>
          </p:txBody>
        </p:sp>
        <p:sp>
          <p:nvSpPr>
            <p:cNvPr id="75798" name="Text Box 73"/>
            <p:cNvSpPr txBox="1">
              <a:spLocks noChangeArrowheads="1"/>
            </p:cNvSpPr>
            <p:nvPr/>
          </p:nvSpPr>
          <p:spPr bwMode="auto">
            <a:xfrm>
              <a:off x="528" y="1104"/>
              <a:ext cx="60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a:solidFill>
                    <a:schemeClr val="tx1"/>
                  </a:solidFill>
                  <a:latin typeface="Arial" panose="020B0604020202020204" pitchFamily="34" charset="0"/>
                </a:rPr>
                <a:t>Internet</a:t>
              </a:r>
            </a:p>
          </p:txBody>
        </p:sp>
        <p:sp>
          <p:nvSpPr>
            <p:cNvPr id="75799" name="Line 74"/>
            <p:cNvSpPr>
              <a:spLocks noChangeShapeType="1"/>
            </p:cNvSpPr>
            <p:nvPr/>
          </p:nvSpPr>
          <p:spPr bwMode="auto">
            <a:xfrm>
              <a:off x="1392" y="1248"/>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00" name="Line 75"/>
            <p:cNvSpPr>
              <a:spLocks noChangeShapeType="1"/>
            </p:cNvSpPr>
            <p:nvPr/>
          </p:nvSpPr>
          <p:spPr bwMode="auto">
            <a:xfrm>
              <a:off x="2880" y="1248"/>
              <a:ext cx="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5801" name="Group 94"/>
            <p:cNvGrpSpPr>
              <a:grpSpLocks/>
            </p:cNvGrpSpPr>
            <p:nvPr/>
          </p:nvGrpSpPr>
          <p:grpSpPr bwMode="auto">
            <a:xfrm>
              <a:off x="624" y="1632"/>
              <a:ext cx="4851" cy="1931"/>
              <a:chOff x="624" y="1632"/>
              <a:chExt cx="4851" cy="1931"/>
            </a:xfrm>
          </p:grpSpPr>
          <p:pic>
            <p:nvPicPr>
              <p:cNvPr id="75802" name="Picture 3" descr="router"/>
              <p:cNvPicPr>
                <a:picLocks noChangeAspect="1" noChangeArrowheads="1"/>
              </p:cNvPicPr>
              <p:nvPr/>
            </p:nvPicPr>
            <p:blipFill>
              <a:blip r:embed="rId3">
                <a:clrChange>
                  <a:clrFrom>
                    <a:srgbClr val="FFFCF9"/>
                  </a:clrFrom>
                  <a:clrTo>
                    <a:srgbClr val="FFFCF9">
                      <a:alpha val="0"/>
                    </a:srgbClr>
                  </a:clrTo>
                </a:clrChange>
                <a:extLst>
                  <a:ext uri="{28A0092B-C50C-407E-A947-70E740481C1C}">
                    <a14:useLocalDpi xmlns:a14="http://schemas.microsoft.com/office/drawing/2010/main" val="0"/>
                  </a:ext>
                </a:extLst>
              </a:blip>
              <a:srcRect/>
              <a:stretch>
                <a:fillRect/>
              </a:stretch>
            </p:blipFill>
            <p:spPr bwMode="auto">
              <a:xfrm>
                <a:off x="2736" y="1824"/>
                <a:ext cx="47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803" name="Line 4"/>
              <p:cNvSpPr>
                <a:spLocks noChangeShapeType="1"/>
              </p:cNvSpPr>
              <p:nvPr/>
            </p:nvSpPr>
            <p:spPr bwMode="auto">
              <a:xfrm>
                <a:off x="864" y="2688"/>
                <a:ext cx="124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04" name="Line 5"/>
              <p:cNvSpPr>
                <a:spLocks noChangeShapeType="1"/>
              </p:cNvSpPr>
              <p:nvPr/>
            </p:nvSpPr>
            <p:spPr bwMode="auto">
              <a:xfrm>
                <a:off x="960" y="268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05" name="Line 6"/>
              <p:cNvSpPr>
                <a:spLocks noChangeShapeType="1"/>
              </p:cNvSpPr>
              <p:nvPr/>
            </p:nvSpPr>
            <p:spPr bwMode="auto">
              <a:xfrm>
                <a:off x="1392" y="268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06" name="Line 7"/>
              <p:cNvSpPr>
                <a:spLocks noChangeShapeType="1"/>
              </p:cNvSpPr>
              <p:nvPr/>
            </p:nvSpPr>
            <p:spPr bwMode="auto">
              <a:xfrm>
                <a:off x="1824" y="268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5807" name="Group 8"/>
              <p:cNvGrpSpPr>
                <a:grpSpLocks/>
              </p:cNvGrpSpPr>
              <p:nvPr/>
            </p:nvGrpSpPr>
            <p:grpSpPr bwMode="auto">
              <a:xfrm>
                <a:off x="864" y="2832"/>
                <a:ext cx="240" cy="240"/>
                <a:chOff x="864" y="2832"/>
                <a:chExt cx="240" cy="240"/>
              </a:xfrm>
            </p:grpSpPr>
            <p:sp>
              <p:nvSpPr>
                <p:cNvPr id="75872" name="Rectangle 9"/>
                <p:cNvSpPr>
                  <a:spLocks noChangeArrowheads="1"/>
                </p:cNvSpPr>
                <p:nvPr/>
              </p:nvSpPr>
              <p:spPr bwMode="auto">
                <a:xfrm>
                  <a:off x="912" y="2832"/>
                  <a:ext cx="144" cy="144"/>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US" altLang="en-US">
                    <a:solidFill>
                      <a:schemeClr val="tx1"/>
                    </a:solidFill>
                    <a:latin typeface="Arial" panose="020B0604020202020204" pitchFamily="34" charset="0"/>
                  </a:endParaRPr>
                </a:p>
              </p:txBody>
            </p:sp>
            <p:sp>
              <p:nvSpPr>
                <p:cNvPr id="75873" name="Rectangle 10"/>
                <p:cNvSpPr>
                  <a:spLocks noChangeArrowheads="1"/>
                </p:cNvSpPr>
                <p:nvPr/>
              </p:nvSpPr>
              <p:spPr bwMode="auto">
                <a:xfrm>
                  <a:off x="864" y="2976"/>
                  <a:ext cx="240" cy="96"/>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US" altLang="en-US">
                    <a:solidFill>
                      <a:schemeClr val="tx1"/>
                    </a:solidFill>
                    <a:latin typeface="Arial" panose="020B0604020202020204" pitchFamily="34" charset="0"/>
                  </a:endParaRPr>
                </a:p>
              </p:txBody>
            </p:sp>
            <p:sp>
              <p:nvSpPr>
                <p:cNvPr id="75874" name="Rectangle 11"/>
                <p:cNvSpPr>
                  <a:spLocks noChangeArrowheads="1"/>
                </p:cNvSpPr>
                <p:nvPr/>
              </p:nvSpPr>
              <p:spPr bwMode="auto">
                <a:xfrm>
                  <a:off x="960" y="2880"/>
                  <a:ext cx="48"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US" altLang="en-US">
                    <a:solidFill>
                      <a:schemeClr val="tx1"/>
                    </a:solidFill>
                    <a:latin typeface="Arial" panose="020B0604020202020204" pitchFamily="34" charset="0"/>
                  </a:endParaRPr>
                </a:p>
              </p:txBody>
            </p:sp>
          </p:grpSp>
          <p:grpSp>
            <p:nvGrpSpPr>
              <p:cNvPr id="75808" name="Group 12"/>
              <p:cNvGrpSpPr>
                <a:grpSpLocks/>
              </p:cNvGrpSpPr>
              <p:nvPr/>
            </p:nvGrpSpPr>
            <p:grpSpPr bwMode="auto">
              <a:xfrm>
                <a:off x="1248" y="2832"/>
                <a:ext cx="240" cy="240"/>
                <a:chOff x="864" y="2832"/>
                <a:chExt cx="240" cy="240"/>
              </a:xfrm>
            </p:grpSpPr>
            <p:sp>
              <p:nvSpPr>
                <p:cNvPr id="75869" name="Rectangle 13"/>
                <p:cNvSpPr>
                  <a:spLocks noChangeArrowheads="1"/>
                </p:cNvSpPr>
                <p:nvPr/>
              </p:nvSpPr>
              <p:spPr bwMode="auto">
                <a:xfrm>
                  <a:off x="912" y="2832"/>
                  <a:ext cx="144" cy="144"/>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US" altLang="en-US">
                    <a:solidFill>
                      <a:schemeClr val="tx1"/>
                    </a:solidFill>
                    <a:latin typeface="Arial" panose="020B0604020202020204" pitchFamily="34" charset="0"/>
                  </a:endParaRPr>
                </a:p>
              </p:txBody>
            </p:sp>
            <p:sp>
              <p:nvSpPr>
                <p:cNvPr id="75870" name="Rectangle 14"/>
                <p:cNvSpPr>
                  <a:spLocks noChangeArrowheads="1"/>
                </p:cNvSpPr>
                <p:nvPr/>
              </p:nvSpPr>
              <p:spPr bwMode="auto">
                <a:xfrm>
                  <a:off x="864" y="2976"/>
                  <a:ext cx="240" cy="96"/>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US" altLang="en-US">
                    <a:solidFill>
                      <a:schemeClr val="tx1"/>
                    </a:solidFill>
                    <a:latin typeface="Arial" panose="020B0604020202020204" pitchFamily="34" charset="0"/>
                  </a:endParaRPr>
                </a:p>
              </p:txBody>
            </p:sp>
            <p:sp>
              <p:nvSpPr>
                <p:cNvPr id="75871" name="Rectangle 15"/>
                <p:cNvSpPr>
                  <a:spLocks noChangeArrowheads="1"/>
                </p:cNvSpPr>
                <p:nvPr/>
              </p:nvSpPr>
              <p:spPr bwMode="auto">
                <a:xfrm>
                  <a:off x="960" y="2880"/>
                  <a:ext cx="48"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US" altLang="en-US">
                    <a:solidFill>
                      <a:schemeClr val="tx1"/>
                    </a:solidFill>
                    <a:latin typeface="Arial" panose="020B0604020202020204" pitchFamily="34" charset="0"/>
                  </a:endParaRPr>
                </a:p>
              </p:txBody>
            </p:sp>
          </p:grpSp>
          <p:grpSp>
            <p:nvGrpSpPr>
              <p:cNvPr id="75809" name="Group 16"/>
              <p:cNvGrpSpPr>
                <a:grpSpLocks/>
              </p:cNvGrpSpPr>
              <p:nvPr/>
            </p:nvGrpSpPr>
            <p:grpSpPr bwMode="auto">
              <a:xfrm>
                <a:off x="1680" y="2832"/>
                <a:ext cx="240" cy="240"/>
                <a:chOff x="864" y="2832"/>
                <a:chExt cx="240" cy="240"/>
              </a:xfrm>
            </p:grpSpPr>
            <p:sp>
              <p:nvSpPr>
                <p:cNvPr id="75866" name="Rectangle 17"/>
                <p:cNvSpPr>
                  <a:spLocks noChangeArrowheads="1"/>
                </p:cNvSpPr>
                <p:nvPr/>
              </p:nvSpPr>
              <p:spPr bwMode="auto">
                <a:xfrm>
                  <a:off x="912" y="2832"/>
                  <a:ext cx="144" cy="144"/>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US" altLang="en-US">
                    <a:solidFill>
                      <a:schemeClr val="tx1"/>
                    </a:solidFill>
                    <a:latin typeface="Arial" panose="020B0604020202020204" pitchFamily="34" charset="0"/>
                  </a:endParaRPr>
                </a:p>
              </p:txBody>
            </p:sp>
            <p:sp>
              <p:nvSpPr>
                <p:cNvPr id="75867" name="Rectangle 18"/>
                <p:cNvSpPr>
                  <a:spLocks noChangeArrowheads="1"/>
                </p:cNvSpPr>
                <p:nvPr/>
              </p:nvSpPr>
              <p:spPr bwMode="auto">
                <a:xfrm>
                  <a:off x="864" y="2976"/>
                  <a:ext cx="240" cy="96"/>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US" altLang="en-US">
                    <a:solidFill>
                      <a:schemeClr val="tx1"/>
                    </a:solidFill>
                    <a:latin typeface="Arial" panose="020B0604020202020204" pitchFamily="34" charset="0"/>
                  </a:endParaRPr>
                </a:p>
              </p:txBody>
            </p:sp>
            <p:sp>
              <p:nvSpPr>
                <p:cNvPr id="75868" name="Rectangle 19"/>
                <p:cNvSpPr>
                  <a:spLocks noChangeArrowheads="1"/>
                </p:cNvSpPr>
                <p:nvPr/>
              </p:nvSpPr>
              <p:spPr bwMode="auto">
                <a:xfrm>
                  <a:off x="960" y="2880"/>
                  <a:ext cx="48"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US" altLang="en-US">
                    <a:solidFill>
                      <a:schemeClr val="tx1"/>
                    </a:solidFill>
                    <a:latin typeface="Arial" panose="020B0604020202020204" pitchFamily="34" charset="0"/>
                  </a:endParaRPr>
                </a:p>
              </p:txBody>
            </p:sp>
          </p:grpSp>
          <p:sp>
            <p:nvSpPr>
              <p:cNvPr id="75810" name="Line 20"/>
              <p:cNvSpPr>
                <a:spLocks noChangeShapeType="1"/>
              </p:cNvSpPr>
              <p:nvPr/>
            </p:nvSpPr>
            <p:spPr bwMode="auto">
              <a:xfrm flipV="1">
                <a:off x="1584" y="1968"/>
                <a:ext cx="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11" name="Line 21"/>
              <p:cNvSpPr>
                <a:spLocks noChangeShapeType="1"/>
              </p:cNvSpPr>
              <p:nvPr/>
            </p:nvSpPr>
            <p:spPr bwMode="auto">
              <a:xfrm>
                <a:off x="1584" y="1968"/>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12" name="Text Box 22"/>
              <p:cNvSpPr txBox="1">
                <a:spLocks noChangeArrowheads="1"/>
              </p:cNvSpPr>
              <p:nvPr/>
            </p:nvSpPr>
            <p:spPr bwMode="auto">
              <a:xfrm>
                <a:off x="624" y="3072"/>
                <a:ext cx="583"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sz="1000">
                    <a:solidFill>
                      <a:schemeClr val="tx1"/>
                    </a:solidFill>
                    <a:latin typeface="Arial" panose="020B0604020202020204" pitchFamily="34" charset="0"/>
                  </a:rPr>
                  <a:t>202.12.45.33</a:t>
                </a:r>
              </a:p>
            </p:txBody>
          </p:sp>
          <p:sp>
            <p:nvSpPr>
              <p:cNvPr id="75813" name="Text Box 23"/>
              <p:cNvSpPr txBox="1">
                <a:spLocks noChangeArrowheads="1"/>
              </p:cNvSpPr>
              <p:nvPr/>
            </p:nvSpPr>
            <p:spPr bwMode="auto">
              <a:xfrm>
                <a:off x="1632" y="3087"/>
                <a:ext cx="583"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sz="1000">
                    <a:solidFill>
                      <a:schemeClr val="tx1"/>
                    </a:solidFill>
                    <a:latin typeface="Arial" panose="020B0604020202020204" pitchFamily="34" charset="0"/>
                  </a:rPr>
                  <a:t>202.12.45.62</a:t>
                </a:r>
              </a:p>
            </p:txBody>
          </p:sp>
          <p:sp>
            <p:nvSpPr>
              <p:cNvPr id="75814" name="Text Box 24"/>
              <p:cNvSpPr txBox="1">
                <a:spLocks noChangeArrowheads="1"/>
              </p:cNvSpPr>
              <p:nvPr/>
            </p:nvSpPr>
            <p:spPr bwMode="auto">
              <a:xfrm>
                <a:off x="1104" y="3087"/>
                <a:ext cx="60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sz="1000">
                    <a:solidFill>
                      <a:schemeClr val="tx1"/>
                    </a:solidFill>
                    <a:latin typeface="Arial" panose="020B0604020202020204" pitchFamily="34" charset="0"/>
                  </a:rPr>
                  <a:t>202.12.45..34</a:t>
                </a:r>
              </a:p>
            </p:txBody>
          </p:sp>
          <p:sp>
            <p:nvSpPr>
              <p:cNvPr id="75815" name="Text Box 25"/>
              <p:cNvSpPr txBox="1">
                <a:spLocks noChangeArrowheads="1"/>
              </p:cNvSpPr>
              <p:nvPr/>
            </p:nvSpPr>
            <p:spPr bwMode="auto">
              <a:xfrm>
                <a:off x="1478" y="2762"/>
                <a:ext cx="23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a:solidFill>
                      <a:schemeClr val="tx1"/>
                    </a:solidFill>
                    <a:latin typeface="Arial" panose="020B0604020202020204" pitchFamily="34" charset="0"/>
                  </a:rPr>
                  <a:t>...</a:t>
                </a:r>
              </a:p>
            </p:txBody>
          </p:sp>
          <p:sp>
            <p:nvSpPr>
              <p:cNvPr id="75816" name="Text Box 26"/>
              <p:cNvSpPr txBox="1">
                <a:spLocks noChangeArrowheads="1"/>
              </p:cNvSpPr>
              <p:nvPr/>
            </p:nvSpPr>
            <p:spPr bwMode="auto">
              <a:xfrm>
                <a:off x="672" y="2400"/>
                <a:ext cx="74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sz="1600">
                    <a:solidFill>
                      <a:schemeClr val="tx1"/>
                    </a:solidFill>
                    <a:latin typeface="Arial" panose="020B0604020202020204" pitchFamily="34" charset="0"/>
                  </a:rPr>
                  <a:t>1a. Subred</a:t>
                </a:r>
              </a:p>
            </p:txBody>
          </p:sp>
          <p:sp>
            <p:nvSpPr>
              <p:cNvPr id="75817" name="Line 27"/>
              <p:cNvSpPr>
                <a:spLocks noChangeShapeType="1"/>
              </p:cNvSpPr>
              <p:nvPr/>
            </p:nvSpPr>
            <p:spPr bwMode="auto">
              <a:xfrm>
                <a:off x="4080" y="2625"/>
                <a:ext cx="124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18" name="Line 28"/>
              <p:cNvSpPr>
                <a:spLocks noChangeShapeType="1"/>
              </p:cNvSpPr>
              <p:nvPr/>
            </p:nvSpPr>
            <p:spPr bwMode="auto">
              <a:xfrm>
                <a:off x="4176" y="2625"/>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19" name="Line 29"/>
              <p:cNvSpPr>
                <a:spLocks noChangeShapeType="1"/>
              </p:cNvSpPr>
              <p:nvPr/>
            </p:nvSpPr>
            <p:spPr bwMode="auto">
              <a:xfrm>
                <a:off x="4608" y="2625"/>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20" name="Line 30"/>
              <p:cNvSpPr>
                <a:spLocks noChangeShapeType="1"/>
              </p:cNvSpPr>
              <p:nvPr/>
            </p:nvSpPr>
            <p:spPr bwMode="auto">
              <a:xfrm>
                <a:off x="5040" y="2625"/>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5821" name="Group 31"/>
              <p:cNvGrpSpPr>
                <a:grpSpLocks/>
              </p:cNvGrpSpPr>
              <p:nvPr/>
            </p:nvGrpSpPr>
            <p:grpSpPr bwMode="auto">
              <a:xfrm>
                <a:off x="4080" y="2769"/>
                <a:ext cx="240" cy="240"/>
                <a:chOff x="864" y="2832"/>
                <a:chExt cx="240" cy="240"/>
              </a:xfrm>
            </p:grpSpPr>
            <p:sp>
              <p:nvSpPr>
                <p:cNvPr id="75863" name="Rectangle 32"/>
                <p:cNvSpPr>
                  <a:spLocks noChangeArrowheads="1"/>
                </p:cNvSpPr>
                <p:nvPr/>
              </p:nvSpPr>
              <p:spPr bwMode="auto">
                <a:xfrm>
                  <a:off x="912" y="2832"/>
                  <a:ext cx="144" cy="144"/>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US" altLang="en-US">
                    <a:solidFill>
                      <a:schemeClr val="tx1"/>
                    </a:solidFill>
                    <a:latin typeface="Arial" panose="020B0604020202020204" pitchFamily="34" charset="0"/>
                  </a:endParaRPr>
                </a:p>
              </p:txBody>
            </p:sp>
            <p:sp>
              <p:nvSpPr>
                <p:cNvPr id="75864" name="Rectangle 33"/>
                <p:cNvSpPr>
                  <a:spLocks noChangeArrowheads="1"/>
                </p:cNvSpPr>
                <p:nvPr/>
              </p:nvSpPr>
              <p:spPr bwMode="auto">
                <a:xfrm>
                  <a:off x="864" y="2976"/>
                  <a:ext cx="240" cy="96"/>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US" altLang="en-US">
                    <a:solidFill>
                      <a:schemeClr val="tx1"/>
                    </a:solidFill>
                    <a:latin typeface="Arial" panose="020B0604020202020204" pitchFamily="34" charset="0"/>
                  </a:endParaRPr>
                </a:p>
              </p:txBody>
            </p:sp>
            <p:sp>
              <p:nvSpPr>
                <p:cNvPr id="75865" name="Rectangle 34"/>
                <p:cNvSpPr>
                  <a:spLocks noChangeArrowheads="1"/>
                </p:cNvSpPr>
                <p:nvPr/>
              </p:nvSpPr>
              <p:spPr bwMode="auto">
                <a:xfrm>
                  <a:off x="960" y="2880"/>
                  <a:ext cx="48"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US" altLang="en-US">
                    <a:solidFill>
                      <a:schemeClr val="tx1"/>
                    </a:solidFill>
                    <a:latin typeface="Arial" panose="020B0604020202020204" pitchFamily="34" charset="0"/>
                  </a:endParaRPr>
                </a:p>
              </p:txBody>
            </p:sp>
          </p:grpSp>
          <p:grpSp>
            <p:nvGrpSpPr>
              <p:cNvPr id="75822" name="Group 35"/>
              <p:cNvGrpSpPr>
                <a:grpSpLocks/>
              </p:cNvGrpSpPr>
              <p:nvPr/>
            </p:nvGrpSpPr>
            <p:grpSpPr bwMode="auto">
              <a:xfrm>
                <a:off x="4464" y="2769"/>
                <a:ext cx="240" cy="240"/>
                <a:chOff x="864" y="2832"/>
                <a:chExt cx="240" cy="240"/>
              </a:xfrm>
            </p:grpSpPr>
            <p:sp>
              <p:nvSpPr>
                <p:cNvPr id="75860" name="Rectangle 36"/>
                <p:cNvSpPr>
                  <a:spLocks noChangeArrowheads="1"/>
                </p:cNvSpPr>
                <p:nvPr/>
              </p:nvSpPr>
              <p:spPr bwMode="auto">
                <a:xfrm>
                  <a:off x="912" y="2832"/>
                  <a:ext cx="144" cy="144"/>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US" altLang="en-US">
                    <a:solidFill>
                      <a:schemeClr val="tx1"/>
                    </a:solidFill>
                    <a:latin typeface="Arial" panose="020B0604020202020204" pitchFamily="34" charset="0"/>
                  </a:endParaRPr>
                </a:p>
              </p:txBody>
            </p:sp>
            <p:sp>
              <p:nvSpPr>
                <p:cNvPr id="75861" name="Rectangle 37"/>
                <p:cNvSpPr>
                  <a:spLocks noChangeArrowheads="1"/>
                </p:cNvSpPr>
                <p:nvPr/>
              </p:nvSpPr>
              <p:spPr bwMode="auto">
                <a:xfrm>
                  <a:off x="864" y="2976"/>
                  <a:ext cx="240" cy="96"/>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US" altLang="en-US">
                    <a:solidFill>
                      <a:schemeClr val="tx1"/>
                    </a:solidFill>
                    <a:latin typeface="Arial" panose="020B0604020202020204" pitchFamily="34" charset="0"/>
                  </a:endParaRPr>
                </a:p>
              </p:txBody>
            </p:sp>
            <p:sp>
              <p:nvSpPr>
                <p:cNvPr id="75862" name="Rectangle 38"/>
                <p:cNvSpPr>
                  <a:spLocks noChangeArrowheads="1"/>
                </p:cNvSpPr>
                <p:nvPr/>
              </p:nvSpPr>
              <p:spPr bwMode="auto">
                <a:xfrm>
                  <a:off x="960" y="2880"/>
                  <a:ext cx="48"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US" altLang="en-US">
                    <a:solidFill>
                      <a:schemeClr val="tx1"/>
                    </a:solidFill>
                    <a:latin typeface="Arial" panose="020B0604020202020204" pitchFamily="34" charset="0"/>
                  </a:endParaRPr>
                </a:p>
              </p:txBody>
            </p:sp>
          </p:grpSp>
          <p:grpSp>
            <p:nvGrpSpPr>
              <p:cNvPr id="75823" name="Group 39"/>
              <p:cNvGrpSpPr>
                <a:grpSpLocks/>
              </p:cNvGrpSpPr>
              <p:nvPr/>
            </p:nvGrpSpPr>
            <p:grpSpPr bwMode="auto">
              <a:xfrm>
                <a:off x="4896" y="2769"/>
                <a:ext cx="240" cy="240"/>
                <a:chOff x="864" y="2832"/>
                <a:chExt cx="240" cy="240"/>
              </a:xfrm>
            </p:grpSpPr>
            <p:sp>
              <p:nvSpPr>
                <p:cNvPr id="75857" name="Rectangle 40"/>
                <p:cNvSpPr>
                  <a:spLocks noChangeArrowheads="1"/>
                </p:cNvSpPr>
                <p:nvPr/>
              </p:nvSpPr>
              <p:spPr bwMode="auto">
                <a:xfrm>
                  <a:off x="912" y="2832"/>
                  <a:ext cx="144" cy="144"/>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US" altLang="en-US">
                    <a:solidFill>
                      <a:schemeClr val="tx1"/>
                    </a:solidFill>
                    <a:latin typeface="Arial" panose="020B0604020202020204" pitchFamily="34" charset="0"/>
                  </a:endParaRPr>
                </a:p>
              </p:txBody>
            </p:sp>
            <p:sp>
              <p:nvSpPr>
                <p:cNvPr id="75858" name="Rectangle 41"/>
                <p:cNvSpPr>
                  <a:spLocks noChangeArrowheads="1"/>
                </p:cNvSpPr>
                <p:nvPr/>
              </p:nvSpPr>
              <p:spPr bwMode="auto">
                <a:xfrm>
                  <a:off x="864" y="2976"/>
                  <a:ext cx="240" cy="96"/>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US" altLang="en-US">
                    <a:solidFill>
                      <a:schemeClr val="tx1"/>
                    </a:solidFill>
                    <a:latin typeface="Arial" panose="020B0604020202020204" pitchFamily="34" charset="0"/>
                  </a:endParaRPr>
                </a:p>
              </p:txBody>
            </p:sp>
            <p:sp>
              <p:nvSpPr>
                <p:cNvPr id="75859" name="Rectangle 42"/>
                <p:cNvSpPr>
                  <a:spLocks noChangeArrowheads="1"/>
                </p:cNvSpPr>
                <p:nvPr/>
              </p:nvSpPr>
              <p:spPr bwMode="auto">
                <a:xfrm>
                  <a:off x="960" y="2880"/>
                  <a:ext cx="48"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US" altLang="en-US">
                    <a:solidFill>
                      <a:schemeClr val="tx1"/>
                    </a:solidFill>
                    <a:latin typeface="Arial" panose="020B0604020202020204" pitchFamily="34" charset="0"/>
                  </a:endParaRPr>
                </a:p>
              </p:txBody>
            </p:sp>
          </p:grpSp>
          <p:sp>
            <p:nvSpPr>
              <p:cNvPr id="75824" name="Text Box 43"/>
              <p:cNvSpPr txBox="1">
                <a:spLocks noChangeArrowheads="1"/>
              </p:cNvSpPr>
              <p:nvPr/>
            </p:nvSpPr>
            <p:spPr bwMode="auto">
              <a:xfrm>
                <a:off x="3840" y="3024"/>
                <a:ext cx="583"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sz="1000">
                    <a:solidFill>
                      <a:schemeClr val="tx1"/>
                    </a:solidFill>
                    <a:latin typeface="Arial" panose="020B0604020202020204" pitchFamily="34" charset="0"/>
                  </a:rPr>
                  <a:t>202.12.45.97</a:t>
                </a:r>
              </a:p>
            </p:txBody>
          </p:sp>
          <p:sp>
            <p:nvSpPr>
              <p:cNvPr id="75825" name="Text Box 44"/>
              <p:cNvSpPr txBox="1">
                <a:spLocks noChangeArrowheads="1"/>
              </p:cNvSpPr>
              <p:nvPr/>
            </p:nvSpPr>
            <p:spPr bwMode="auto">
              <a:xfrm>
                <a:off x="4848" y="3024"/>
                <a:ext cx="627"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sz="1000">
                    <a:solidFill>
                      <a:schemeClr val="tx1"/>
                    </a:solidFill>
                    <a:latin typeface="Arial" panose="020B0604020202020204" pitchFamily="34" charset="0"/>
                  </a:rPr>
                  <a:t>202.12.45.126</a:t>
                </a:r>
              </a:p>
            </p:txBody>
          </p:sp>
          <p:sp>
            <p:nvSpPr>
              <p:cNvPr id="75826" name="Text Box 45"/>
              <p:cNvSpPr txBox="1">
                <a:spLocks noChangeArrowheads="1"/>
              </p:cNvSpPr>
              <p:nvPr/>
            </p:nvSpPr>
            <p:spPr bwMode="auto">
              <a:xfrm>
                <a:off x="4320" y="3024"/>
                <a:ext cx="583"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sz="1000">
                    <a:solidFill>
                      <a:schemeClr val="tx1"/>
                    </a:solidFill>
                    <a:latin typeface="Arial" panose="020B0604020202020204" pitchFamily="34" charset="0"/>
                  </a:rPr>
                  <a:t>202.12.45.98</a:t>
                </a:r>
              </a:p>
            </p:txBody>
          </p:sp>
          <p:sp>
            <p:nvSpPr>
              <p:cNvPr id="75827" name="Text Box 46"/>
              <p:cNvSpPr txBox="1">
                <a:spLocks noChangeArrowheads="1"/>
              </p:cNvSpPr>
              <p:nvPr/>
            </p:nvSpPr>
            <p:spPr bwMode="auto">
              <a:xfrm>
                <a:off x="4694" y="2699"/>
                <a:ext cx="23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a:solidFill>
                      <a:schemeClr val="tx1"/>
                    </a:solidFill>
                    <a:latin typeface="Arial" panose="020B0604020202020204" pitchFamily="34" charset="0"/>
                  </a:rPr>
                  <a:t>...</a:t>
                </a:r>
              </a:p>
            </p:txBody>
          </p:sp>
          <p:sp>
            <p:nvSpPr>
              <p:cNvPr id="75828" name="Text Box 47"/>
              <p:cNvSpPr txBox="1">
                <a:spLocks noChangeArrowheads="1"/>
              </p:cNvSpPr>
              <p:nvPr/>
            </p:nvSpPr>
            <p:spPr bwMode="auto">
              <a:xfrm>
                <a:off x="3936" y="2352"/>
                <a:ext cx="74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sz="1600">
                    <a:solidFill>
                      <a:schemeClr val="tx1"/>
                    </a:solidFill>
                    <a:latin typeface="Arial" panose="020B0604020202020204" pitchFamily="34" charset="0"/>
                  </a:rPr>
                  <a:t>3a. Subred</a:t>
                </a:r>
              </a:p>
            </p:txBody>
          </p:sp>
          <p:sp>
            <p:nvSpPr>
              <p:cNvPr id="75829" name="Line 48"/>
              <p:cNvSpPr>
                <a:spLocks noChangeShapeType="1"/>
              </p:cNvSpPr>
              <p:nvPr/>
            </p:nvSpPr>
            <p:spPr bwMode="auto">
              <a:xfrm>
                <a:off x="2544" y="3009"/>
                <a:ext cx="124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30" name="Line 49"/>
              <p:cNvSpPr>
                <a:spLocks noChangeShapeType="1"/>
              </p:cNvSpPr>
              <p:nvPr/>
            </p:nvSpPr>
            <p:spPr bwMode="auto">
              <a:xfrm>
                <a:off x="2640" y="3009"/>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31" name="Line 50"/>
              <p:cNvSpPr>
                <a:spLocks noChangeShapeType="1"/>
              </p:cNvSpPr>
              <p:nvPr/>
            </p:nvSpPr>
            <p:spPr bwMode="auto">
              <a:xfrm>
                <a:off x="3072" y="3009"/>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32" name="Line 51"/>
              <p:cNvSpPr>
                <a:spLocks noChangeShapeType="1"/>
              </p:cNvSpPr>
              <p:nvPr/>
            </p:nvSpPr>
            <p:spPr bwMode="auto">
              <a:xfrm>
                <a:off x="3504" y="3009"/>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5833" name="Group 52"/>
              <p:cNvGrpSpPr>
                <a:grpSpLocks/>
              </p:cNvGrpSpPr>
              <p:nvPr/>
            </p:nvGrpSpPr>
            <p:grpSpPr bwMode="auto">
              <a:xfrm>
                <a:off x="2544" y="3153"/>
                <a:ext cx="240" cy="240"/>
                <a:chOff x="864" y="2832"/>
                <a:chExt cx="240" cy="240"/>
              </a:xfrm>
            </p:grpSpPr>
            <p:sp>
              <p:nvSpPr>
                <p:cNvPr id="75854" name="Rectangle 53"/>
                <p:cNvSpPr>
                  <a:spLocks noChangeArrowheads="1"/>
                </p:cNvSpPr>
                <p:nvPr/>
              </p:nvSpPr>
              <p:spPr bwMode="auto">
                <a:xfrm>
                  <a:off x="912" y="2832"/>
                  <a:ext cx="144" cy="144"/>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US" altLang="en-US">
                    <a:solidFill>
                      <a:schemeClr val="tx1"/>
                    </a:solidFill>
                    <a:latin typeface="Arial" panose="020B0604020202020204" pitchFamily="34" charset="0"/>
                  </a:endParaRPr>
                </a:p>
              </p:txBody>
            </p:sp>
            <p:sp>
              <p:nvSpPr>
                <p:cNvPr id="75855" name="Rectangle 54"/>
                <p:cNvSpPr>
                  <a:spLocks noChangeArrowheads="1"/>
                </p:cNvSpPr>
                <p:nvPr/>
              </p:nvSpPr>
              <p:spPr bwMode="auto">
                <a:xfrm>
                  <a:off x="864" y="2976"/>
                  <a:ext cx="240" cy="96"/>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US" altLang="en-US">
                    <a:solidFill>
                      <a:schemeClr val="tx1"/>
                    </a:solidFill>
                    <a:latin typeface="Arial" panose="020B0604020202020204" pitchFamily="34" charset="0"/>
                  </a:endParaRPr>
                </a:p>
              </p:txBody>
            </p:sp>
            <p:sp>
              <p:nvSpPr>
                <p:cNvPr id="75856" name="Rectangle 55"/>
                <p:cNvSpPr>
                  <a:spLocks noChangeArrowheads="1"/>
                </p:cNvSpPr>
                <p:nvPr/>
              </p:nvSpPr>
              <p:spPr bwMode="auto">
                <a:xfrm>
                  <a:off x="960" y="2880"/>
                  <a:ext cx="48"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US" altLang="en-US">
                    <a:solidFill>
                      <a:schemeClr val="tx1"/>
                    </a:solidFill>
                    <a:latin typeface="Arial" panose="020B0604020202020204" pitchFamily="34" charset="0"/>
                  </a:endParaRPr>
                </a:p>
              </p:txBody>
            </p:sp>
          </p:grpSp>
          <p:grpSp>
            <p:nvGrpSpPr>
              <p:cNvPr id="75834" name="Group 56"/>
              <p:cNvGrpSpPr>
                <a:grpSpLocks/>
              </p:cNvGrpSpPr>
              <p:nvPr/>
            </p:nvGrpSpPr>
            <p:grpSpPr bwMode="auto">
              <a:xfrm>
                <a:off x="2928" y="3153"/>
                <a:ext cx="240" cy="240"/>
                <a:chOff x="864" y="2832"/>
                <a:chExt cx="240" cy="240"/>
              </a:xfrm>
            </p:grpSpPr>
            <p:sp>
              <p:nvSpPr>
                <p:cNvPr id="75851" name="Rectangle 57"/>
                <p:cNvSpPr>
                  <a:spLocks noChangeArrowheads="1"/>
                </p:cNvSpPr>
                <p:nvPr/>
              </p:nvSpPr>
              <p:spPr bwMode="auto">
                <a:xfrm>
                  <a:off x="912" y="2832"/>
                  <a:ext cx="144" cy="144"/>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US" altLang="en-US">
                    <a:solidFill>
                      <a:schemeClr val="tx1"/>
                    </a:solidFill>
                    <a:latin typeface="Arial" panose="020B0604020202020204" pitchFamily="34" charset="0"/>
                  </a:endParaRPr>
                </a:p>
              </p:txBody>
            </p:sp>
            <p:sp>
              <p:nvSpPr>
                <p:cNvPr id="75852" name="Rectangle 58"/>
                <p:cNvSpPr>
                  <a:spLocks noChangeArrowheads="1"/>
                </p:cNvSpPr>
                <p:nvPr/>
              </p:nvSpPr>
              <p:spPr bwMode="auto">
                <a:xfrm>
                  <a:off x="864" y="2976"/>
                  <a:ext cx="240" cy="96"/>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US" altLang="en-US">
                    <a:solidFill>
                      <a:schemeClr val="tx1"/>
                    </a:solidFill>
                    <a:latin typeface="Arial" panose="020B0604020202020204" pitchFamily="34" charset="0"/>
                  </a:endParaRPr>
                </a:p>
              </p:txBody>
            </p:sp>
            <p:sp>
              <p:nvSpPr>
                <p:cNvPr id="75853" name="Rectangle 59"/>
                <p:cNvSpPr>
                  <a:spLocks noChangeArrowheads="1"/>
                </p:cNvSpPr>
                <p:nvPr/>
              </p:nvSpPr>
              <p:spPr bwMode="auto">
                <a:xfrm>
                  <a:off x="960" y="2880"/>
                  <a:ext cx="48"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US" altLang="en-US">
                    <a:solidFill>
                      <a:schemeClr val="tx1"/>
                    </a:solidFill>
                    <a:latin typeface="Arial" panose="020B0604020202020204" pitchFamily="34" charset="0"/>
                  </a:endParaRPr>
                </a:p>
              </p:txBody>
            </p:sp>
          </p:grpSp>
          <p:grpSp>
            <p:nvGrpSpPr>
              <p:cNvPr id="75835" name="Group 60"/>
              <p:cNvGrpSpPr>
                <a:grpSpLocks/>
              </p:cNvGrpSpPr>
              <p:nvPr/>
            </p:nvGrpSpPr>
            <p:grpSpPr bwMode="auto">
              <a:xfrm>
                <a:off x="3360" y="3153"/>
                <a:ext cx="240" cy="240"/>
                <a:chOff x="864" y="2832"/>
                <a:chExt cx="240" cy="240"/>
              </a:xfrm>
            </p:grpSpPr>
            <p:sp>
              <p:nvSpPr>
                <p:cNvPr id="75848" name="Rectangle 61"/>
                <p:cNvSpPr>
                  <a:spLocks noChangeArrowheads="1"/>
                </p:cNvSpPr>
                <p:nvPr/>
              </p:nvSpPr>
              <p:spPr bwMode="auto">
                <a:xfrm>
                  <a:off x="912" y="2832"/>
                  <a:ext cx="144" cy="144"/>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US" altLang="en-US">
                    <a:solidFill>
                      <a:schemeClr val="tx1"/>
                    </a:solidFill>
                    <a:latin typeface="Arial" panose="020B0604020202020204" pitchFamily="34" charset="0"/>
                  </a:endParaRPr>
                </a:p>
              </p:txBody>
            </p:sp>
            <p:sp>
              <p:nvSpPr>
                <p:cNvPr id="75849" name="Rectangle 62"/>
                <p:cNvSpPr>
                  <a:spLocks noChangeArrowheads="1"/>
                </p:cNvSpPr>
                <p:nvPr/>
              </p:nvSpPr>
              <p:spPr bwMode="auto">
                <a:xfrm>
                  <a:off x="864" y="2976"/>
                  <a:ext cx="240" cy="96"/>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US" altLang="en-US">
                    <a:solidFill>
                      <a:schemeClr val="tx1"/>
                    </a:solidFill>
                    <a:latin typeface="Arial" panose="020B0604020202020204" pitchFamily="34" charset="0"/>
                  </a:endParaRPr>
                </a:p>
              </p:txBody>
            </p:sp>
            <p:sp>
              <p:nvSpPr>
                <p:cNvPr id="75850" name="Rectangle 63"/>
                <p:cNvSpPr>
                  <a:spLocks noChangeArrowheads="1"/>
                </p:cNvSpPr>
                <p:nvPr/>
              </p:nvSpPr>
              <p:spPr bwMode="auto">
                <a:xfrm>
                  <a:off x="960" y="2880"/>
                  <a:ext cx="48"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US" altLang="en-US">
                    <a:solidFill>
                      <a:schemeClr val="tx1"/>
                    </a:solidFill>
                    <a:latin typeface="Arial" panose="020B0604020202020204" pitchFamily="34" charset="0"/>
                  </a:endParaRPr>
                </a:p>
              </p:txBody>
            </p:sp>
          </p:grpSp>
          <p:sp>
            <p:nvSpPr>
              <p:cNvPr id="75836" name="Text Box 64"/>
              <p:cNvSpPr txBox="1">
                <a:spLocks noChangeArrowheads="1"/>
              </p:cNvSpPr>
              <p:nvPr/>
            </p:nvSpPr>
            <p:spPr bwMode="auto">
              <a:xfrm>
                <a:off x="2304" y="3408"/>
                <a:ext cx="583"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sz="1000">
                    <a:solidFill>
                      <a:schemeClr val="tx1"/>
                    </a:solidFill>
                    <a:latin typeface="Arial" panose="020B0604020202020204" pitchFamily="34" charset="0"/>
                  </a:rPr>
                  <a:t>202.12.45.65</a:t>
                </a:r>
              </a:p>
            </p:txBody>
          </p:sp>
          <p:sp>
            <p:nvSpPr>
              <p:cNvPr id="75837" name="Text Box 65"/>
              <p:cNvSpPr txBox="1">
                <a:spLocks noChangeArrowheads="1"/>
              </p:cNvSpPr>
              <p:nvPr/>
            </p:nvSpPr>
            <p:spPr bwMode="auto">
              <a:xfrm>
                <a:off x="3312" y="3408"/>
                <a:ext cx="583"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sz="1000">
                    <a:solidFill>
                      <a:schemeClr val="tx1"/>
                    </a:solidFill>
                    <a:latin typeface="Arial" panose="020B0604020202020204" pitchFamily="34" charset="0"/>
                  </a:rPr>
                  <a:t>202.12.45.94</a:t>
                </a:r>
              </a:p>
            </p:txBody>
          </p:sp>
          <p:sp>
            <p:nvSpPr>
              <p:cNvPr id="75838" name="Text Box 66"/>
              <p:cNvSpPr txBox="1">
                <a:spLocks noChangeArrowheads="1"/>
              </p:cNvSpPr>
              <p:nvPr/>
            </p:nvSpPr>
            <p:spPr bwMode="auto">
              <a:xfrm>
                <a:off x="2784" y="3408"/>
                <a:ext cx="583"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sz="1000">
                    <a:solidFill>
                      <a:schemeClr val="tx1"/>
                    </a:solidFill>
                    <a:latin typeface="Arial" panose="020B0604020202020204" pitchFamily="34" charset="0"/>
                  </a:rPr>
                  <a:t>202.12.45.66</a:t>
                </a:r>
              </a:p>
            </p:txBody>
          </p:sp>
          <p:sp>
            <p:nvSpPr>
              <p:cNvPr id="75839" name="Text Box 67"/>
              <p:cNvSpPr txBox="1">
                <a:spLocks noChangeArrowheads="1"/>
              </p:cNvSpPr>
              <p:nvPr/>
            </p:nvSpPr>
            <p:spPr bwMode="auto">
              <a:xfrm>
                <a:off x="3158" y="3083"/>
                <a:ext cx="23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a:solidFill>
                      <a:schemeClr val="tx1"/>
                    </a:solidFill>
                    <a:latin typeface="Arial" panose="020B0604020202020204" pitchFamily="34" charset="0"/>
                  </a:rPr>
                  <a:t>...</a:t>
                </a:r>
              </a:p>
            </p:txBody>
          </p:sp>
          <p:sp>
            <p:nvSpPr>
              <p:cNvPr id="75840" name="Text Box 68"/>
              <p:cNvSpPr txBox="1">
                <a:spLocks noChangeArrowheads="1"/>
              </p:cNvSpPr>
              <p:nvPr/>
            </p:nvSpPr>
            <p:spPr bwMode="auto">
              <a:xfrm>
                <a:off x="2976" y="2736"/>
                <a:ext cx="74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sz="1600">
                    <a:solidFill>
                      <a:schemeClr val="tx1"/>
                    </a:solidFill>
                    <a:latin typeface="Arial" panose="020B0604020202020204" pitchFamily="34" charset="0"/>
                  </a:rPr>
                  <a:t>2a. Subred</a:t>
                </a:r>
              </a:p>
            </p:txBody>
          </p:sp>
          <p:sp>
            <p:nvSpPr>
              <p:cNvPr id="75841" name="Line 69"/>
              <p:cNvSpPr>
                <a:spLocks noChangeShapeType="1"/>
              </p:cNvSpPr>
              <p:nvPr/>
            </p:nvSpPr>
            <p:spPr bwMode="auto">
              <a:xfrm>
                <a:off x="2880" y="2112"/>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42" name="Line 70"/>
              <p:cNvSpPr>
                <a:spLocks noChangeShapeType="1"/>
              </p:cNvSpPr>
              <p:nvPr/>
            </p:nvSpPr>
            <p:spPr bwMode="auto">
              <a:xfrm flipV="1">
                <a:off x="4848" y="1968"/>
                <a:ext cx="0"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43" name="Line 71"/>
              <p:cNvSpPr>
                <a:spLocks noChangeShapeType="1"/>
              </p:cNvSpPr>
              <p:nvPr/>
            </p:nvSpPr>
            <p:spPr bwMode="auto">
              <a:xfrm flipH="1">
                <a:off x="3168" y="1968"/>
                <a:ext cx="16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44" name="Text Box 76"/>
              <p:cNvSpPr txBox="1">
                <a:spLocks noChangeArrowheads="1"/>
              </p:cNvSpPr>
              <p:nvPr/>
            </p:nvSpPr>
            <p:spPr bwMode="auto">
              <a:xfrm>
                <a:off x="2544" y="1920"/>
                <a:ext cx="2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a:solidFill>
                      <a:schemeClr val="tx1"/>
                    </a:solidFill>
                    <a:latin typeface="Arial" panose="020B0604020202020204" pitchFamily="34" charset="0"/>
                  </a:rPr>
                  <a:t>e0</a:t>
                </a:r>
              </a:p>
            </p:txBody>
          </p:sp>
          <p:sp>
            <p:nvSpPr>
              <p:cNvPr id="75845" name="Text Box 77"/>
              <p:cNvSpPr txBox="1">
                <a:spLocks noChangeArrowheads="1"/>
              </p:cNvSpPr>
              <p:nvPr/>
            </p:nvSpPr>
            <p:spPr bwMode="auto">
              <a:xfrm>
                <a:off x="2832" y="2064"/>
                <a:ext cx="2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a:solidFill>
                      <a:schemeClr val="tx1"/>
                    </a:solidFill>
                    <a:latin typeface="Arial" panose="020B0604020202020204" pitchFamily="34" charset="0"/>
                  </a:rPr>
                  <a:t>e1</a:t>
                </a:r>
              </a:p>
            </p:txBody>
          </p:sp>
          <p:sp>
            <p:nvSpPr>
              <p:cNvPr id="75846" name="Text Box 78"/>
              <p:cNvSpPr txBox="1">
                <a:spLocks noChangeArrowheads="1"/>
              </p:cNvSpPr>
              <p:nvPr/>
            </p:nvSpPr>
            <p:spPr bwMode="auto">
              <a:xfrm>
                <a:off x="3168" y="1776"/>
                <a:ext cx="2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a:solidFill>
                      <a:schemeClr val="tx1"/>
                    </a:solidFill>
                    <a:latin typeface="Arial" panose="020B0604020202020204" pitchFamily="34" charset="0"/>
                  </a:rPr>
                  <a:t>e2</a:t>
                </a:r>
              </a:p>
            </p:txBody>
          </p:sp>
          <p:sp>
            <p:nvSpPr>
              <p:cNvPr id="75847" name="Text Box 79"/>
              <p:cNvSpPr txBox="1">
                <a:spLocks noChangeArrowheads="1"/>
              </p:cNvSpPr>
              <p:nvPr/>
            </p:nvSpPr>
            <p:spPr bwMode="auto">
              <a:xfrm>
                <a:off x="2688" y="1632"/>
                <a:ext cx="2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a:solidFill>
                      <a:schemeClr val="tx1"/>
                    </a:solidFill>
                    <a:latin typeface="Arial" panose="020B0604020202020204" pitchFamily="34" charset="0"/>
                  </a:rPr>
                  <a:t>s0</a:t>
                </a:r>
              </a:p>
            </p:txBody>
          </p:sp>
        </p:grpSp>
      </p:grpSp>
      <p:grpSp>
        <p:nvGrpSpPr>
          <p:cNvPr id="40033" name="Group 97"/>
          <p:cNvGrpSpPr>
            <a:grpSpLocks/>
          </p:cNvGrpSpPr>
          <p:nvPr/>
        </p:nvGrpSpPr>
        <p:grpSpPr bwMode="auto">
          <a:xfrm>
            <a:off x="6096000" y="836614"/>
            <a:ext cx="3078704" cy="2052637"/>
            <a:chOff x="2976" y="576"/>
            <a:chExt cx="1925" cy="1248"/>
          </a:xfrm>
        </p:grpSpPr>
        <p:sp>
          <p:nvSpPr>
            <p:cNvPr id="75791" name="Rectangle 81"/>
            <p:cNvSpPr>
              <a:spLocks noChangeArrowheads="1"/>
            </p:cNvSpPr>
            <p:nvPr/>
          </p:nvSpPr>
          <p:spPr bwMode="auto">
            <a:xfrm>
              <a:off x="2976" y="576"/>
              <a:ext cx="1728" cy="816"/>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US" altLang="en-US">
                <a:solidFill>
                  <a:schemeClr val="tx1"/>
                </a:solidFill>
                <a:latin typeface="Arial" panose="020B0604020202020204" pitchFamily="34" charset="0"/>
              </a:endParaRPr>
            </a:p>
          </p:txBody>
        </p:sp>
        <p:sp>
          <p:nvSpPr>
            <p:cNvPr id="75792" name="Text Box 82"/>
            <p:cNvSpPr txBox="1">
              <a:spLocks noChangeArrowheads="1"/>
            </p:cNvSpPr>
            <p:nvPr/>
          </p:nvSpPr>
          <p:spPr bwMode="auto">
            <a:xfrm>
              <a:off x="2989" y="583"/>
              <a:ext cx="1912" cy="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nSpc>
                  <a:spcPct val="120000"/>
                </a:lnSpc>
                <a:spcBef>
                  <a:spcPct val="0"/>
                </a:spcBef>
                <a:buClrTx/>
                <a:buSzTx/>
                <a:buFontTx/>
                <a:buNone/>
              </a:pPr>
              <a:r>
                <a:rPr lang="en-US" altLang="es-ES" sz="1400" b="1">
                  <a:solidFill>
                    <a:schemeClr val="tx1"/>
                  </a:solidFill>
                  <a:latin typeface="Arial" panose="020B0604020202020204" pitchFamily="34" charset="0"/>
                </a:rPr>
                <a:t>Id de Red</a:t>
              </a:r>
              <a:r>
                <a:rPr lang="en-US" altLang="es-ES" sz="1400">
                  <a:solidFill>
                    <a:schemeClr val="tx1"/>
                  </a:solidFill>
                  <a:latin typeface="Arial" panose="020B0604020202020204" pitchFamily="34" charset="0"/>
                </a:rPr>
                <a:t>         </a:t>
              </a:r>
              <a:r>
                <a:rPr lang="en-US" altLang="es-ES" sz="1400" b="1">
                  <a:solidFill>
                    <a:schemeClr val="tx1"/>
                  </a:solidFill>
                  <a:latin typeface="Arial" panose="020B0604020202020204" pitchFamily="34" charset="0"/>
                </a:rPr>
                <a:t>IP sig. Ruteador</a:t>
              </a:r>
            </a:p>
            <a:p>
              <a:pPr>
                <a:lnSpc>
                  <a:spcPct val="120000"/>
                </a:lnSpc>
                <a:spcBef>
                  <a:spcPct val="0"/>
                </a:spcBef>
                <a:buClrTx/>
                <a:buSzTx/>
                <a:buFontTx/>
                <a:buNone/>
              </a:pPr>
              <a:r>
                <a:rPr lang="en-US" altLang="es-ES" sz="1400">
                  <a:solidFill>
                    <a:schemeClr val="tx1"/>
                  </a:solidFill>
                  <a:latin typeface="Arial" panose="020B0604020202020204" pitchFamily="34" charset="0"/>
                </a:rPr>
                <a:t>202.12.45.32 Enrutado directo   (e0)</a:t>
              </a:r>
            </a:p>
            <a:p>
              <a:pPr>
                <a:spcBef>
                  <a:spcPct val="0"/>
                </a:spcBef>
                <a:buClrTx/>
                <a:buSzTx/>
                <a:buFontTx/>
                <a:buNone/>
              </a:pPr>
              <a:r>
                <a:rPr lang="en-US" altLang="es-ES" sz="1400">
                  <a:solidFill>
                    <a:schemeClr val="tx1"/>
                  </a:solidFill>
                  <a:latin typeface="Arial" panose="020B0604020202020204" pitchFamily="34" charset="0"/>
                </a:rPr>
                <a:t>202.12.45.64 Enrutado directo   (e1)</a:t>
              </a:r>
            </a:p>
            <a:p>
              <a:pPr>
                <a:spcBef>
                  <a:spcPct val="0"/>
                </a:spcBef>
                <a:buClrTx/>
                <a:buSzTx/>
                <a:buFontTx/>
                <a:buNone/>
              </a:pPr>
              <a:r>
                <a:rPr lang="en-US" altLang="es-ES" sz="1400">
                  <a:solidFill>
                    <a:schemeClr val="tx1"/>
                  </a:solidFill>
                  <a:latin typeface="Arial" panose="020B0604020202020204" pitchFamily="34" charset="0"/>
                </a:rPr>
                <a:t>202.12.45.96 Enrutado directo   (e2)</a:t>
              </a:r>
            </a:p>
            <a:p>
              <a:pPr>
                <a:spcBef>
                  <a:spcPct val="0"/>
                </a:spcBef>
                <a:buClrTx/>
                <a:buSzTx/>
                <a:buFontTx/>
                <a:buNone/>
              </a:pPr>
              <a:endParaRPr lang="en-US" altLang="es-ES" sz="1400">
                <a:solidFill>
                  <a:schemeClr val="tx1"/>
                </a:solidFill>
                <a:latin typeface="Arial" panose="020B0604020202020204" pitchFamily="34" charset="0"/>
              </a:endParaRPr>
            </a:p>
          </p:txBody>
        </p:sp>
        <p:sp>
          <p:nvSpPr>
            <p:cNvPr id="75793" name="Line 83"/>
            <p:cNvSpPr>
              <a:spLocks noChangeShapeType="1"/>
            </p:cNvSpPr>
            <p:nvPr/>
          </p:nvSpPr>
          <p:spPr bwMode="auto">
            <a:xfrm>
              <a:off x="2976" y="768"/>
              <a:ext cx="17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4" name="Line 84"/>
            <p:cNvSpPr>
              <a:spLocks noChangeShapeType="1"/>
            </p:cNvSpPr>
            <p:nvPr/>
          </p:nvSpPr>
          <p:spPr bwMode="auto">
            <a:xfrm>
              <a:off x="2976" y="1248"/>
              <a:ext cx="17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5" name="Line 85"/>
            <p:cNvSpPr>
              <a:spLocks noChangeShapeType="1"/>
            </p:cNvSpPr>
            <p:nvPr/>
          </p:nvSpPr>
          <p:spPr bwMode="auto">
            <a:xfrm>
              <a:off x="3648" y="576"/>
              <a:ext cx="0"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6" name="AutoShape 86"/>
            <p:cNvSpPr>
              <a:spLocks noChangeArrowheads="1"/>
            </p:cNvSpPr>
            <p:nvPr/>
          </p:nvSpPr>
          <p:spPr bwMode="auto">
            <a:xfrm rot="1946079">
              <a:off x="3072" y="1440"/>
              <a:ext cx="288" cy="384"/>
            </a:xfrm>
            <a:prstGeom prst="downArrow">
              <a:avLst>
                <a:gd name="adj1" fmla="val 50000"/>
                <a:gd name="adj2" fmla="val 33333"/>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US" altLang="en-US">
                <a:solidFill>
                  <a:schemeClr val="tx1"/>
                </a:solidFill>
                <a:latin typeface="Arial" panose="020B0604020202020204" pitchFamily="34" charset="0"/>
              </a:endParaRPr>
            </a:p>
          </p:txBody>
        </p:sp>
      </p:grpSp>
      <p:grpSp>
        <p:nvGrpSpPr>
          <p:cNvPr id="40031" name="Group 95"/>
          <p:cNvGrpSpPr>
            <a:grpSpLocks/>
          </p:cNvGrpSpPr>
          <p:nvPr/>
        </p:nvGrpSpPr>
        <p:grpSpPr bwMode="auto">
          <a:xfrm>
            <a:off x="2286001" y="2125665"/>
            <a:ext cx="2092325" cy="1198563"/>
            <a:chOff x="480" y="1339"/>
            <a:chExt cx="1318" cy="755"/>
          </a:xfrm>
        </p:grpSpPr>
        <p:sp>
          <p:nvSpPr>
            <p:cNvPr id="75788" name="Text Box 87"/>
            <p:cNvSpPr txBox="1">
              <a:spLocks noChangeArrowheads="1"/>
            </p:cNvSpPr>
            <p:nvPr/>
          </p:nvSpPr>
          <p:spPr bwMode="auto">
            <a:xfrm>
              <a:off x="528" y="1728"/>
              <a:ext cx="68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sz="1200">
                  <a:solidFill>
                    <a:schemeClr val="tx1"/>
                  </a:solidFill>
                  <a:latin typeface="Arial" panose="020B0604020202020204" pitchFamily="34" charset="0"/>
                </a:rPr>
                <a:t>202.12.45.34</a:t>
              </a:r>
            </a:p>
          </p:txBody>
        </p:sp>
        <p:sp>
          <p:nvSpPr>
            <p:cNvPr id="75789" name="Text Box 88"/>
            <p:cNvSpPr txBox="1">
              <a:spLocks noChangeArrowheads="1"/>
            </p:cNvSpPr>
            <p:nvPr/>
          </p:nvSpPr>
          <p:spPr bwMode="auto">
            <a:xfrm>
              <a:off x="480" y="1920"/>
              <a:ext cx="987"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sz="1200">
                  <a:solidFill>
                    <a:schemeClr val="tx1"/>
                  </a:solidFill>
                  <a:latin typeface="Arial" panose="020B0604020202020204" pitchFamily="34" charset="0"/>
                </a:rPr>
                <a:t>Datagrama Entrante</a:t>
              </a:r>
            </a:p>
          </p:txBody>
        </p:sp>
        <p:sp>
          <p:nvSpPr>
            <p:cNvPr id="75790" name="AutoShape 89"/>
            <p:cNvSpPr>
              <a:spLocks noChangeArrowheads="1"/>
            </p:cNvSpPr>
            <p:nvPr/>
          </p:nvSpPr>
          <p:spPr bwMode="auto">
            <a:xfrm rot="-2377439">
              <a:off x="1126" y="1339"/>
              <a:ext cx="672" cy="274"/>
            </a:xfrm>
            <a:prstGeom prst="curvedDownArrow">
              <a:avLst>
                <a:gd name="adj1" fmla="val 49051"/>
                <a:gd name="adj2" fmla="val 98102"/>
                <a:gd name="adj3" fmla="val 484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endParaRPr lang="es-ES_tradnl" altLang="es-ES">
                <a:solidFill>
                  <a:schemeClr val="tx1"/>
                </a:solidFill>
                <a:latin typeface="Arial" panose="020B0604020202020204" pitchFamily="34" charset="0"/>
              </a:endParaRPr>
            </a:p>
          </p:txBody>
        </p:sp>
      </p:grpSp>
      <p:sp>
        <p:nvSpPr>
          <p:cNvPr id="40026" name="Text Box 90"/>
          <p:cNvSpPr txBox="1">
            <a:spLocks noChangeArrowheads="1"/>
          </p:cNvSpPr>
          <p:nvPr/>
        </p:nvSpPr>
        <p:spPr bwMode="auto">
          <a:xfrm>
            <a:off x="1752601" y="228600"/>
            <a:ext cx="31999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sz="1400">
                <a:solidFill>
                  <a:schemeClr val="tx1"/>
                </a:solidFill>
                <a:latin typeface="Arial" panose="020B0604020202020204" pitchFamily="34" charset="0"/>
              </a:rPr>
              <a:t>La organización tiene sólo  1 Clase C:</a:t>
            </a:r>
          </a:p>
          <a:p>
            <a:pPr>
              <a:spcBef>
                <a:spcPct val="0"/>
              </a:spcBef>
              <a:buClrTx/>
              <a:buSzTx/>
              <a:buFontTx/>
              <a:buNone/>
            </a:pPr>
            <a:r>
              <a:rPr lang="en-US" altLang="es-ES" sz="1400">
                <a:solidFill>
                  <a:schemeClr val="tx1"/>
                </a:solidFill>
                <a:latin typeface="Arial" panose="020B0604020202020204" pitchFamily="34" charset="0"/>
              </a:rPr>
              <a:t>Clase C  = 202.12.45.0</a:t>
            </a:r>
          </a:p>
        </p:txBody>
      </p:sp>
      <p:sp>
        <p:nvSpPr>
          <p:cNvPr id="40027" name="Text Box 91"/>
          <p:cNvSpPr txBox="1">
            <a:spLocks noChangeArrowheads="1"/>
          </p:cNvSpPr>
          <p:nvPr/>
        </p:nvSpPr>
        <p:spPr bwMode="auto">
          <a:xfrm>
            <a:off x="4724401" y="228600"/>
            <a:ext cx="2969083"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sz="1400">
                <a:solidFill>
                  <a:schemeClr val="tx1"/>
                </a:solidFill>
                <a:latin typeface="Arial" panose="020B0604020202020204" pitchFamily="34" charset="0"/>
              </a:rPr>
              <a:t>3 bits se usan para crear Subredes</a:t>
            </a:r>
          </a:p>
          <a:p>
            <a:pPr>
              <a:spcBef>
                <a:spcPct val="0"/>
              </a:spcBef>
              <a:buClrTx/>
              <a:buSzTx/>
              <a:buFontTx/>
              <a:buNone/>
            </a:pPr>
            <a:r>
              <a:rPr lang="en-US" altLang="es-ES" sz="1400" b="1">
                <a:solidFill>
                  <a:schemeClr val="tx1"/>
                </a:solidFill>
                <a:latin typeface="Arial" panose="020B0604020202020204" pitchFamily="34" charset="0"/>
              </a:rPr>
              <a:t>Máscara de subred:</a:t>
            </a:r>
            <a:endParaRPr lang="en-US" altLang="es-ES" sz="1400">
              <a:solidFill>
                <a:schemeClr val="tx1"/>
              </a:solidFill>
              <a:latin typeface="Arial" panose="020B0604020202020204" pitchFamily="34" charset="0"/>
            </a:endParaRPr>
          </a:p>
          <a:p>
            <a:pPr>
              <a:spcBef>
                <a:spcPct val="0"/>
              </a:spcBef>
              <a:buClrTx/>
              <a:buSzTx/>
              <a:buFontTx/>
              <a:buNone/>
            </a:pPr>
            <a:r>
              <a:rPr lang="en-US" altLang="es-ES" sz="1400">
                <a:solidFill>
                  <a:schemeClr val="tx1"/>
                </a:solidFill>
                <a:latin typeface="Arial" panose="020B0604020202020204" pitchFamily="34" charset="0"/>
              </a:rPr>
              <a:t>255.255.255.224</a:t>
            </a:r>
          </a:p>
        </p:txBody>
      </p:sp>
      <p:grpSp>
        <p:nvGrpSpPr>
          <p:cNvPr id="40034" name="Group 98"/>
          <p:cNvGrpSpPr>
            <a:grpSpLocks/>
          </p:cNvGrpSpPr>
          <p:nvPr/>
        </p:nvGrpSpPr>
        <p:grpSpPr bwMode="auto">
          <a:xfrm>
            <a:off x="9101139" y="990602"/>
            <a:ext cx="1697037" cy="760413"/>
            <a:chOff x="4773" y="624"/>
            <a:chExt cx="1069" cy="479"/>
          </a:xfrm>
        </p:grpSpPr>
        <p:sp>
          <p:nvSpPr>
            <p:cNvPr id="75786" name="Text Box 92"/>
            <p:cNvSpPr txBox="1">
              <a:spLocks noChangeArrowheads="1"/>
            </p:cNvSpPr>
            <p:nvPr/>
          </p:nvSpPr>
          <p:spPr bwMode="auto">
            <a:xfrm>
              <a:off x="4773" y="624"/>
              <a:ext cx="1069" cy="47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s-ES" sz="1400">
                  <a:solidFill>
                    <a:schemeClr val="tx1"/>
                  </a:solidFill>
                  <a:latin typeface="Arial" panose="020B0604020202020204" pitchFamily="34" charset="0"/>
                </a:rPr>
                <a:t>    202.12.45.34</a:t>
              </a:r>
            </a:p>
            <a:p>
              <a:pPr>
                <a:lnSpc>
                  <a:spcPct val="90000"/>
                </a:lnSpc>
                <a:spcBef>
                  <a:spcPct val="0"/>
                </a:spcBef>
                <a:buClrTx/>
                <a:buSzTx/>
                <a:buFontTx/>
                <a:buNone/>
              </a:pPr>
              <a:r>
                <a:rPr lang="en-US" altLang="es-ES" sz="1400">
                  <a:solidFill>
                    <a:schemeClr val="tx1"/>
                  </a:solidFill>
                  <a:latin typeface="Arial" panose="020B0604020202020204" pitchFamily="34" charset="0"/>
                </a:rPr>
                <a:t>&amp; 255.255.255.224</a:t>
              </a:r>
            </a:p>
            <a:p>
              <a:pPr>
                <a:lnSpc>
                  <a:spcPct val="120000"/>
                </a:lnSpc>
                <a:spcBef>
                  <a:spcPct val="0"/>
                </a:spcBef>
                <a:buClrTx/>
                <a:buSzTx/>
                <a:buFontTx/>
                <a:buNone/>
              </a:pPr>
              <a:r>
                <a:rPr lang="en-US" altLang="es-ES" sz="1400">
                  <a:solidFill>
                    <a:schemeClr val="tx1"/>
                  </a:solidFill>
                  <a:latin typeface="Arial" panose="020B0604020202020204" pitchFamily="34" charset="0"/>
                </a:rPr>
                <a:t>    202.12.45.32</a:t>
              </a:r>
            </a:p>
          </p:txBody>
        </p:sp>
        <p:sp>
          <p:nvSpPr>
            <p:cNvPr id="75787" name="Line 93"/>
            <p:cNvSpPr>
              <a:spLocks noChangeShapeType="1"/>
            </p:cNvSpPr>
            <p:nvPr/>
          </p:nvSpPr>
          <p:spPr bwMode="auto">
            <a:xfrm>
              <a:off x="4848" y="912"/>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5785" name="Text Box 99"/>
          <p:cNvSpPr txBox="1">
            <a:spLocks noChangeArrowheads="1"/>
          </p:cNvSpPr>
          <p:nvPr/>
        </p:nvSpPr>
        <p:spPr bwMode="auto">
          <a:xfrm>
            <a:off x="6527800" y="1916114"/>
            <a:ext cx="19537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s-MX" altLang="es-ES" sz="1400">
                <a:solidFill>
                  <a:schemeClr val="tx1"/>
                </a:solidFill>
                <a:latin typeface="Arial" panose="020B0604020202020204" pitchFamily="34" charset="0"/>
              </a:rPr>
              <a:t>Tabla de enrutamiento</a:t>
            </a:r>
          </a:p>
        </p:txBody>
      </p:sp>
    </p:spTree>
    <p:extLst>
      <p:ext uri="{BB962C8B-B14F-4D97-AF65-F5344CB8AC3E}">
        <p14:creationId xmlns:p14="http://schemas.microsoft.com/office/powerpoint/2010/main" val="169784435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026"/>
                                        </p:tgtEl>
                                        <p:attrNameLst>
                                          <p:attrName>style.visibility</p:attrName>
                                        </p:attrNameLst>
                                      </p:cBhvr>
                                      <p:to>
                                        <p:strVal val="visible"/>
                                      </p:to>
                                    </p:set>
                                    <p:anim calcmode="lin" valueType="num">
                                      <p:cBhvr additive="base">
                                        <p:cTn id="7" dur="500" fill="hold"/>
                                        <p:tgtEl>
                                          <p:spTgt spid="40026"/>
                                        </p:tgtEl>
                                        <p:attrNameLst>
                                          <p:attrName>ppt_x</p:attrName>
                                        </p:attrNameLst>
                                      </p:cBhvr>
                                      <p:tavLst>
                                        <p:tav tm="0">
                                          <p:val>
                                            <p:strVal val="0-#ppt_w/2"/>
                                          </p:val>
                                        </p:tav>
                                        <p:tav tm="100000">
                                          <p:val>
                                            <p:strVal val="#ppt_x"/>
                                          </p:val>
                                        </p:tav>
                                      </p:tavLst>
                                    </p:anim>
                                    <p:anim calcmode="lin" valueType="num">
                                      <p:cBhvr additive="base">
                                        <p:cTn id="8" dur="500" fill="hold"/>
                                        <p:tgtEl>
                                          <p:spTgt spid="4002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027"/>
                                        </p:tgtEl>
                                        <p:attrNameLst>
                                          <p:attrName>style.visibility</p:attrName>
                                        </p:attrNameLst>
                                      </p:cBhvr>
                                      <p:to>
                                        <p:strVal val="visible"/>
                                      </p:to>
                                    </p:set>
                                    <p:anim calcmode="lin" valueType="num">
                                      <p:cBhvr additive="base">
                                        <p:cTn id="13" dur="500" fill="hold"/>
                                        <p:tgtEl>
                                          <p:spTgt spid="40027"/>
                                        </p:tgtEl>
                                        <p:attrNameLst>
                                          <p:attrName>ppt_x</p:attrName>
                                        </p:attrNameLst>
                                      </p:cBhvr>
                                      <p:tavLst>
                                        <p:tav tm="0">
                                          <p:val>
                                            <p:strVal val="0-#ppt_w/2"/>
                                          </p:val>
                                        </p:tav>
                                        <p:tav tm="100000">
                                          <p:val>
                                            <p:strVal val="#ppt_x"/>
                                          </p:val>
                                        </p:tav>
                                      </p:tavLst>
                                    </p:anim>
                                    <p:anim calcmode="lin" valueType="num">
                                      <p:cBhvr additive="base">
                                        <p:cTn id="14" dur="500" fill="hold"/>
                                        <p:tgtEl>
                                          <p:spTgt spid="4002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0032"/>
                                        </p:tgtEl>
                                        <p:attrNameLst>
                                          <p:attrName>style.visibility</p:attrName>
                                        </p:attrNameLst>
                                      </p:cBhvr>
                                      <p:to>
                                        <p:strVal val="visible"/>
                                      </p:to>
                                    </p:set>
                                    <p:anim calcmode="lin" valueType="num">
                                      <p:cBhvr additive="base">
                                        <p:cTn id="19" dur="500" fill="hold"/>
                                        <p:tgtEl>
                                          <p:spTgt spid="40032"/>
                                        </p:tgtEl>
                                        <p:attrNameLst>
                                          <p:attrName>ppt_x</p:attrName>
                                        </p:attrNameLst>
                                      </p:cBhvr>
                                      <p:tavLst>
                                        <p:tav tm="0">
                                          <p:val>
                                            <p:strVal val="0-#ppt_w/2"/>
                                          </p:val>
                                        </p:tav>
                                        <p:tav tm="100000">
                                          <p:val>
                                            <p:strVal val="#ppt_x"/>
                                          </p:val>
                                        </p:tav>
                                      </p:tavLst>
                                    </p:anim>
                                    <p:anim calcmode="lin" valueType="num">
                                      <p:cBhvr additive="base">
                                        <p:cTn id="20" dur="500" fill="hold"/>
                                        <p:tgtEl>
                                          <p:spTgt spid="4003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40033"/>
                                        </p:tgtEl>
                                        <p:attrNameLst>
                                          <p:attrName>style.visibility</p:attrName>
                                        </p:attrNameLst>
                                      </p:cBhvr>
                                      <p:to>
                                        <p:strVal val="visible"/>
                                      </p:to>
                                    </p:set>
                                    <p:anim calcmode="lin" valueType="num">
                                      <p:cBhvr additive="base">
                                        <p:cTn id="25" dur="500" fill="hold"/>
                                        <p:tgtEl>
                                          <p:spTgt spid="40033"/>
                                        </p:tgtEl>
                                        <p:attrNameLst>
                                          <p:attrName>ppt_x</p:attrName>
                                        </p:attrNameLst>
                                      </p:cBhvr>
                                      <p:tavLst>
                                        <p:tav tm="0">
                                          <p:val>
                                            <p:strVal val="0-#ppt_w/2"/>
                                          </p:val>
                                        </p:tav>
                                        <p:tav tm="100000">
                                          <p:val>
                                            <p:strVal val="#ppt_x"/>
                                          </p:val>
                                        </p:tav>
                                      </p:tavLst>
                                    </p:anim>
                                    <p:anim calcmode="lin" valueType="num">
                                      <p:cBhvr additive="base">
                                        <p:cTn id="26" dur="500" fill="hold"/>
                                        <p:tgtEl>
                                          <p:spTgt spid="4003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9938"/>
                                        </p:tgtEl>
                                        <p:attrNameLst>
                                          <p:attrName>style.visibility</p:attrName>
                                        </p:attrNameLst>
                                      </p:cBhvr>
                                      <p:to>
                                        <p:strVal val="visible"/>
                                      </p:to>
                                    </p:set>
                                    <p:anim calcmode="lin" valueType="num">
                                      <p:cBhvr additive="base">
                                        <p:cTn id="31" dur="500" fill="hold"/>
                                        <p:tgtEl>
                                          <p:spTgt spid="39938"/>
                                        </p:tgtEl>
                                        <p:attrNameLst>
                                          <p:attrName>ppt_x</p:attrName>
                                        </p:attrNameLst>
                                      </p:cBhvr>
                                      <p:tavLst>
                                        <p:tav tm="0">
                                          <p:val>
                                            <p:strVal val="0-#ppt_w/2"/>
                                          </p:val>
                                        </p:tav>
                                        <p:tav tm="100000">
                                          <p:val>
                                            <p:strVal val="#ppt_x"/>
                                          </p:val>
                                        </p:tav>
                                      </p:tavLst>
                                    </p:anim>
                                    <p:anim calcmode="lin" valueType="num">
                                      <p:cBhvr additive="base">
                                        <p:cTn id="32" dur="500" fill="hold"/>
                                        <p:tgtEl>
                                          <p:spTgt spid="3993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40031"/>
                                        </p:tgtEl>
                                        <p:attrNameLst>
                                          <p:attrName>style.visibility</p:attrName>
                                        </p:attrNameLst>
                                      </p:cBhvr>
                                      <p:to>
                                        <p:strVal val="visible"/>
                                      </p:to>
                                    </p:set>
                                    <p:anim calcmode="lin" valueType="num">
                                      <p:cBhvr additive="base">
                                        <p:cTn id="37" dur="500" fill="hold"/>
                                        <p:tgtEl>
                                          <p:spTgt spid="40031"/>
                                        </p:tgtEl>
                                        <p:attrNameLst>
                                          <p:attrName>ppt_x</p:attrName>
                                        </p:attrNameLst>
                                      </p:cBhvr>
                                      <p:tavLst>
                                        <p:tav tm="0">
                                          <p:val>
                                            <p:strVal val="0-#ppt_w/2"/>
                                          </p:val>
                                        </p:tav>
                                        <p:tav tm="100000">
                                          <p:val>
                                            <p:strVal val="#ppt_x"/>
                                          </p:val>
                                        </p:tav>
                                      </p:tavLst>
                                    </p:anim>
                                    <p:anim calcmode="lin" valueType="num">
                                      <p:cBhvr additive="base">
                                        <p:cTn id="38" dur="500" fill="hold"/>
                                        <p:tgtEl>
                                          <p:spTgt spid="40031"/>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40034"/>
                                        </p:tgtEl>
                                        <p:attrNameLst>
                                          <p:attrName>style.visibility</p:attrName>
                                        </p:attrNameLst>
                                      </p:cBhvr>
                                      <p:to>
                                        <p:strVal val="visible"/>
                                      </p:to>
                                    </p:set>
                                    <p:anim calcmode="lin" valueType="num">
                                      <p:cBhvr additive="base">
                                        <p:cTn id="43" dur="500" fill="hold"/>
                                        <p:tgtEl>
                                          <p:spTgt spid="40034"/>
                                        </p:tgtEl>
                                        <p:attrNameLst>
                                          <p:attrName>ppt_x</p:attrName>
                                        </p:attrNameLst>
                                      </p:cBhvr>
                                      <p:tavLst>
                                        <p:tav tm="0">
                                          <p:val>
                                            <p:strVal val="0-#ppt_w/2"/>
                                          </p:val>
                                        </p:tav>
                                        <p:tav tm="100000">
                                          <p:val>
                                            <p:strVal val="#ppt_x"/>
                                          </p:val>
                                        </p:tav>
                                      </p:tavLst>
                                    </p:anim>
                                    <p:anim calcmode="lin" valueType="num">
                                      <p:cBhvr additive="base">
                                        <p:cTn id="44" dur="500" fill="hold"/>
                                        <p:tgtEl>
                                          <p:spTgt spid="400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26" grpId="0" autoUpdateAnimBg="0"/>
      <p:bldP spid="40027"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19536" y="332656"/>
            <a:ext cx="7272808" cy="1143000"/>
          </a:xfrm>
        </p:spPr>
        <p:txBody>
          <a:bodyPr/>
          <a:lstStyle/>
          <a:p>
            <a:pPr algn="l"/>
            <a:r>
              <a:rPr lang="es-ES" b="1" dirty="0" smtClean="0"/>
              <a:t>CAPA DE RED</a:t>
            </a:r>
            <a:endParaRPr lang="es-ES" b="1" dirty="0"/>
          </a:p>
        </p:txBody>
      </p:sp>
      <p:sp>
        <p:nvSpPr>
          <p:cNvPr id="4" name="3 Rectángulo"/>
          <p:cNvSpPr/>
          <p:nvPr/>
        </p:nvSpPr>
        <p:spPr>
          <a:xfrm>
            <a:off x="2063552" y="1340769"/>
            <a:ext cx="2729658" cy="461665"/>
          </a:xfrm>
          <a:prstGeom prst="rect">
            <a:avLst/>
          </a:prstGeom>
        </p:spPr>
        <p:txBody>
          <a:bodyPr wrap="none">
            <a:spAutoFit/>
          </a:bodyPr>
          <a:lstStyle/>
          <a:p>
            <a:r>
              <a:rPr lang="es-ES" sz="2400" dirty="0"/>
              <a:t>Limitaciones de IPv4</a:t>
            </a:r>
            <a:endParaRPr lang="es-ES" sz="2400" b="1" dirty="0"/>
          </a:p>
        </p:txBody>
      </p:sp>
      <p:sp>
        <p:nvSpPr>
          <p:cNvPr id="5" name="4 Rectángulo"/>
          <p:cNvSpPr/>
          <p:nvPr/>
        </p:nvSpPr>
        <p:spPr>
          <a:xfrm>
            <a:off x="2063552" y="1916833"/>
            <a:ext cx="8136904" cy="3693319"/>
          </a:xfrm>
          <a:prstGeom prst="rect">
            <a:avLst/>
          </a:prstGeom>
        </p:spPr>
        <p:txBody>
          <a:bodyPr wrap="square">
            <a:spAutoFit/>
          </a:bodyPr>
          <a:lstStyle/>
          <a:p>
            <a:pPr algn="just"/>
            <a:r>
              <a:rPr lang="es-ES" b="1" dirty="0">
                <a:effectLst>
                  <a:outerShdw blurRad="38100" dist="38100" dir="2700000" algn="tl">
                    <a:srgbClr val="000000">
                      <a:alpha val="43137"/>
                    </a:srgbClr>
                  </a:outerShdw>
                </a:effectLst>
              </a:rPr>
              <a:t>Agotamiento de direcciones IP: </a:t>
            </a:r>
            <a:r>
              <a:rPr lang="es-ES" dirty="0"/>
              <a:t>IPv4 dispone de una cantidad limitada de direcciones IP públicas exclusivas. Si bien existen aproximadamente 4000 millones de direcciones IPv4</a:t>
            </a:r>
          </a:p>
          <a:p>
            <a:pPr algn="just"/>
            <a:endParaRPr lang="es-ES" dirty="0"/>
          </a:p>
          <a:p>
            <a:pPr algn="just"/>
            <a:r>
              <a:rPr lang="es-ES" b="1" dirty="0">
                <a:effectLst>
                  <a:outerShdw blurRad="38100" dist="38100" dir="2700000" algn="tl">
                    <a:srgbClr val="000000">
                      <a:alpha val="43137"/>
                    </a:srgbClr>
                  </a:outerShdw>
                </a:effectLst>
              </a:rPr>
              <a:t>Expansión de la tabla de enrutamiento de Internet: </a:t>
            </a:r>
            <a:r>
              <a:rPr lang="es-ES" dirty="0"/>
              <a:t>los </a:t>
            </a:r>
            <a:r>
              <a:rPr lang="es-ES" dirty="0" err="1"/>
              <a:t>routers</a:t>
            </a:r>
            <a:r>
              <a:rPr lang="es-ES" dirty="0"/>
              <a:t> utilizan tablas de enrutamiento para determinar cuál es el mejor camino. Estas rutas IPv4 consumen muchos recursos de memoria y del procesador en los </a:t>
            </a:r>
            <a:r>
              <a:rPr lang="es-ES" dirty="0" err="1"/>
              <a:t>routers</a:t>
            </a:r>
            <a:r>
              <a:rPr lang="es-ES" dirty="0"/>
              <a:t> de Internet. </a:t>
            </a:r>
          </a:p>
          <a:p>
            <a:pPr algn="just"/>
            <a:endParaRPr lang="es-ES" dirty="0"/>
          </a:p>
          <a:p>
            <a:pPr algn="just"/>
            <a:r>
              <a:rPr lang="es-ES" b="1" dirty="0">
                <a:effectLst>
                  <a:outerShdw blurRad="38100" dist="38100" dir="2700000" algn="tl">
                    <a:srgbClr val="000000">
                      <a:alpha val="43137"/>
                    </a:srgbClr>
                  </a:outerShdw>
                </a:effectLst>
              </a:rPr>
              <a:t> Falta de conectividad de extremo a extremo: </a:t>
            </a:r>
            <a:r>
              <a:rPr lang="es-ES" dirty="0"/>
              <a:t>La tecnología NAT proporciona una forma de que varios dispositivos compartan una misma dirección IP pública. Sin embargo, dado que comparten la dirección IP pública, la dirección IP de un host de red interno se oculta. Esto puede resultar problemático para las tecnologías que requieren conectividad de extremo a extremo</a:t>
            </a:r>
          </a:p>
        </p:txBody>
      </p:sp>
    </p:spTree>
    <p:extLst>
      <p:ext uri="{BB962C8B-B14F-4D97-AF65-F5344CB8AC3E}">
        <p14:creationId xmlns:p14="http://schemas.microsoft.com/office/powerpoint/2010/main" val="41066045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19536" y="332656"/>
            <a:ext cx="7272808" cy="1143000"/>
          </a:xfrm>
        </p:spPr>
        <p:txBody>
          <a:bodyPr/>
          <a:lstStyle/>
          <a:p>
            <a:pPr algn="l"/>
            <a:r>
              <a:rPr lang="es-ES" b="1" dirty="0" smtClean="0"/>
              <a:t>CAPA DE RED</a:t>
            </a:r>
            <a:endParaRPr lang="es-ES" b="1" dirty="0"/>
          </a:p>
        </p:txBody>
      </p:sp>
      <p:sp>
        <p:nvSpPr>
          <p:cNvPr id="4" name="3 Rectángulo"/>
          <p:cNvSpPr/>
          <p:nvPr/>
        </p:nvSpPr>
        <p:spPr>
          <a:xfrm>
            <a:off x="2063553" y="1340769"/>
            <a:ext cx="800219" cy="461665"/>
          </a:xfrm>
          <a:prstGeom prst="rect">
            <a:avLst/>
          </a:prstGeom>
        </p:spPr>
        <p:txBody>
          <a:bodyPr wrap="none">
            <a:spAutoFit/>
          </a:bodyPr>
          <a:lstStyle/>
          <a:p>
            <a:r>
              <a:rPr lang="es-ES" sz="2400" b="1" dirty="0">
                <a:effectLst>
                  <a:outerShdw blurRad="38100" dist="38100" dir="2700000" algn="tl">
                    <a:srgbClr val="000000">
                      <a:alpha val="43137"/>
                    </a:srgbClr>
                  </a:outerShdw>
                </a:effectLst>
              </a:rPr>
              <a:t>IP v6</a:t>
            </a:r>
          </a:p>
        </p:txBody>
      </p:sp>
      <p:sp>
        <p:nvSpPr>
          <p:cNvPr id="5" name="4 Rectángulo"/>
          <p:cNvSpPr/>
          <p:nvPr/>
        </p:nvSpPr>
        <p:spPr>
          <a:xfrm>
            <a:off x="2063552" y="2060849"/>
            <a:ext cx="7920880" cy="3139321"/>
          </a:xfrm>
          <a:prstGeom prst="rect">
            <a:avLst/>
          </a:prstGeom>
        </p:spPr>
        <p:txBody>
          <a:bodyPr wrap="square">
            <a:spAutoFit/>
          </a:bodyPr>
          <a:lstStyle/>
          <a:p>
            <a:pPr algn="just"/>
            <a:r>
              <a:rPr lang="es-ES" dirty="0"/>
              <a:t>El espacio de direcciones IPv4 de 32 bits proporciona aproximadamente </a:t>
            </a:r>
            <a:r>
              <a:rPr lang="es-ES" b="1" dirty="0"/>
              <a:t>4 294 967 296 </a:t>
            </a:r>
            <a:r>
              <a:rPr lang="es-ES" dirty="0"/>
              <a:t>direcciones únicas. De estas, solo </a:t>
            </a:r>
            <a:r>
              <a:rPr lang="es-ES" b="1" dirty="0"/>
              <a:t>3700 millones </a:t>
            </a:r>
            <a:r>
              <a:rPr lang="es-ES" dirty="0"/>
              <a:t>de direcciones se pueden asignar, porque el sistema de direccionamiento IPv4 separa las direcciones en clases y reserva direcciones para </a:t>
            </a:r>
            <a:r>
              <a:rPr lang="es-ES" dirty="0" err="1"/>
              <a:t>multicast</a:t>
            </a:r>
            <a:r>
              <a:rPr lang="es-ES" dirty="0"/>
              <a:t>, pruebas y otros usos específicos. </a:t>
            </a:r>
          </a:p>
          <a:p>
            <a:pPr algn="just"/>
            <a:endParaRPr lang="es-ES" dirty="0"/>
          </a:p>
          <a:p>
            <a:pPr algn="just"/>
            <a:r>
              <a:rPr lang="es-ES" dirty="0"/>
              <a:t>El espacio de direcciones IP versión 6 proporciona </a:t>
            </a:r>
            <a:r>
              <a:rPr lang="es-ES" b="1" dirty="0"/>
              <a:t>340 282 366 920 938 463 463 374 607 431 768 211 456</a:t>
            </a:r>
            <a:r>
              <a:rPr lang="es-ES" dirty="0"/>
              <a:t>, o </a:t>
            </a:r>
            <a:r>
              <a:rPr lang="es-ES" b="1" dirty="0"/>
              <a:t>340 </a:t>
            </a:r>
            <a:r>
              <a:rPr lang="es-ES" b="1" dirty="0" err="1"/>
              <a:t>sextillones</a:t>
            </a:r>
            <a:r>
              <a:rPr lang="es-ES" b="1" dirty="0"/>
              <a:t> </a:t>
            </a:r>
            <a:r>
              <a:rPr lang="es-ES" dirty="0"/>
              <a:t>de direcciones, lo que equivale a aproximadamente todos los granos de arena de la Tierra.</a:t>
            </a:r>
          </a:p>
          <a:p>
            <a:pPr algn="just"/>
            <a:endParaRPr lang="es-ES" dirty="0"/>
          </a:p>
          <a:p>
            <a:pPr algn="just"/>
            <a:r>
              <a:rPr lang="es-ES" dirty="0"/>
              <a:t>Mayor espacio de direcciones, Mejora del manejo de los paquetes y Eliminación de la necesidad de NAT</a:t>
            </a:r>
          </a:p>
        </p:txBody>
      </p:sp>
    </p:spTree>
    <p:extLst>
      <p:ext uri="{BB962C8B-B14F-4D97-AF65-F5344CB8AC3E}">
        <p14:creationId xmlns:p14="http://schemas.microsoft.com/office/powerpoint/2010/main" val="1596087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4000" y="0"/>
            <a:ext cx="8229600" cy="1143000"/>
          </a:xfrm>
        </p:spPr>
        <p:txBody>
          <a:bodyPr/>
          <a:lstStyle/>
          <a:p>
            <a:pPr algn="l"/>
            <a:r>
              <a:rPr lang="es-ES" b="1" dirty="0" smtClean="0"/>
              <a:t>CAPA DE RED</a:t>
            </a:r>
            <a:endParaRPr lang="es-ES" b="1" dirty="0"/>
          </a:p>
        </p:txBody>
      </p:sp>
      <p:sp>
        <p:nvSpPr>
          <p:cNvPr id="4" name="3 Rectángulo"/>
          <p:cNvSpPr/>
          <p:nvPr/>
        </p:nvSpPr>
        <p:spPr>
          <a:xfrm>
            <a:off x="1524001" y="836713"/>
            <a:ext cx="3777509" cy="461665"/>
          </a:xfrm>
          <a:prstGeom prst="rect">
            <a:avLst/>
          </a:prstGeom>
        </p:spPr>
        <p:txBody>
          <a:bodyPr wrap="none">
            <a:spAutoFit/>
          </a:bodyPr>
          <a:lstStyle/>
          <a:p>
            <a:r>
              <a:rPr lang="es-ES" sz="2400" dirty="0"/>
              <a:t>Protocolos de la capa de red </a:t>
            </a:r>
            <a:endParaRPr lang="es-ES" sz="2400" b="1" dirty="0"/>
          </a:p>
        </p:txBody>
      </p:sp>
      <p:sp>
        <p:nvSpPr>
          <p:cNvPr id="5" name="4 Rectángulo"/>
          <p:cNvSpPr/>
          <p:nvPr/>
        </p:nvSpPr>
        <p:spPr>
          <a:xfrm>
            <a:off x="1919536" y="1859341"/>
            <a:ext cx="8352928" cy="4247317"/>
          </a:xfrm>
          <a:prstGeom prst="rect">
            <a:avLst/>
          </a:prstGeom>
        </p:spPr>
        <p:txBody>
          <a:bodyPr wrap="square">
            <a:spAutoFit/>
          </a:bodyPr>
          <a:lstStyle/>
          <a:p>
            <a:r>
              <a:rPr lang="es-ES" dirty="0"/>
              <a:t>Existen varios protocolos de capa de red; sin embargo, solo los dos que se incluyen a continuación se implementan con frecuencia, como se muestra en la ilustración: </a:t>
            </a:r>
          </a:p>
          <a:p>
            <a:endParaRPr lang="es-ES" dirty="0"/>
          </a:p>
          <a:p>
            <a:pPr marL="357188" indent="-357188">
              <a:buFont typeface="Wingdings" pitchFamily="2" charset="2"/>
              <a:buChar char="Ø"/>
            </a:pPr>
            <a:r>
              <a:rPr lang="es-ES" dirty="0"/>
              <a:t>Protocolo de Internet versión 4 (IPv4) </a:t>
            </a:r>
          </a:p>
          <a:p>
            <a:pPr marL="357188" indent="-357188">
              <a:buFont typeface="Wingdings" pitchFamily="2" charset="2"/>
              <a:buChar char="Ø"/>
            </a:pPr>
            <a:endParaRPr lang="es-ES" dirty="0"/>
          </a:p>
          <a:p>
            <a:pPr marL="357188" indent="-357188">
              <a:buFont typeface="Wingdings" pitchFamily="2" charset="2"/>
              <a:buChar char="Ø"/>
            </a:pPr>
            <a:r>
              <a:rPr lang="es-ES" dirty="0"/>
              <a:t>Protocolo de Internet versión 6 (IPv6) </a:t>
            </a:r>
          </a:p>
          <a:p>
            <a:endParaRPr lang="es-ES" dirty="0"/>
          </a:p>
          <a:p>
            <a:r>
              <a:rPr lang="es-ES" dirty="0"/>
              <a:t>Otros protocolos de capa de red antiguos que no tienen un uso muy difundido incluyen los siguientes: </a:t>
            </a:r>
          </a:p>
          <a:p>
            <a:endParaRPr lang="es-ES" dirty="0"/>
          </a:p>
          <a:p>
            <a:pPr marL="357188" indent="-357188">
              <a:buFont typeface="Wingdings" pitchFamily="2" charset="2"/>
              <a:buChar char="§"/>
            </a:pPr>
            <a:r>
              <a:rPr lang="es-ES" dirty="0"/>
              <a:t>Intercambio Novell de paquetes de </a:t>
            </a:r>
            <a:r>
              <a:rPr lang="es-ES" dirty="0" err="1"/>
              <a:t>internetwork</a:t>
            </a:r>
            <a:r>
              <a:rPr lang="es-ES" dirty="0"/>
              <a:t> (IPX) </a:t>
            </a:r>
          </a:p>
          <a:p>
            <a:pPr marL="357188" indent="-357188">
              <a:buFont typeface="Wingdings" pitchFamily="2" charset="2"/>
              <a:buChar char="§"/>
            </a:pPr>
            <a:endParaRPr lang="es-ES" dirty="0"/>
          </a:p>
          <a:p>
            <a:pPr marL="357188" indent="-357188">
              <a:buFont typeface="Wingdings" pitchFamily="2" charset="2"/>
              <a:buChar char="§"/>
            </a:pPr>
            <a:r>
              <a:rPr lang="es-ES" dirty="0"/>
              <a:t>AppleTalk </a:t>
            </a:r>
          </a:p>
          <a:p>
            <a:pPr marL="357188" indent="-357188">
              <a:buFont typeface="Wingdings" pitchFamily="2" charset="2"/>
              <a:buChar char="§"/>
            </a:pPr>
            <a:endParaRPr lang="es-ES" dirty="0"/>
          </a:p>
          <a:p>
            <a:pPr marL="357188" indent="-357188">
              <a:buFont typeface="Wingdings" pitchFamily="2" charset="2"/>
              <a:buChar char="§"/>
            </a:pPr>
            <a:r>
              <a:rPr lang="es-ES" dirty="0"/>
              <a:t>Servicio de red sin conexión (CLNS/</a:t>
            </a:r>
            <a:r>
              <a:rPr lang="es-ES" dirty="0" err="1"/>
              <a:t>DECNet</a:t>
            </a:r>
            <a:r>
              <a:rPr lang="es-ES" dirty="0"/>
              <a:t>) </a:t>
            </a:r>
          </a:p>
        </p:txBody>
      </p:sp>
    </p:spTree>
    <p:extLst>
      <p:ext uri="{BB962C8B-B14F-4D97-AF65-F5344CB8AC3E}">
        <p14:creationId xmlns:p14="http://schemas.microsoft.com/office/powerpoint/2010/main" val="7092219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19536" y="332656"/>
            <a:ext cx="7272808" cy="1143000"/>
          </a:xfrm>
        </p:spPr>
        <p:txBody>
          <a:bodyPr/>
          <a:lstStyle/>
          <a:p>
            <a:pPr algn="l"/>
            <a:r>
              <a:rPr lang="es-ES" b="1" dirty="0" smtClean="0"/>
              <a:t>CAPA DE RED</a:t>
            </a:r>
            <a:endParaRPr lang="es-ES" b="1" dirty="0"/>
          </a:p>
        </p:txBody>
      </p:sp>
      <p:sp>
        <p:nvSpPr>
          <p:cNvPr id="4" name="3 Rectángulo"/>
          <p:cNvSpPr/>
          <p:nvPr/>
        </p:nvSpPr>
        <p:spPr>
          <a:xfrm>
            <a:off x="2063553" y="1340769"/>
            <a:ext cx="800219" cy="461665"/>
          </a:xfrm>
          <a:prstGeom prst="rect">
            <a:avLst/>
          </a:prstGeom>
        </p:spPr>
        <p:txBody>
          <a:bodyPr wrap="none">
            <a:spAutoFit/>
          </a:bodyPr>
          <a:lstStyle/>
          <a:p>
            <a:r>
              <a:rPr lang="es-ES" sz="2400" b="1" dirty="0">
                <a:effectLst>
                  <a:outerShdw blurRad="38100" dist="38100" dir="2700000" algn="tl">
                    <a:srgbClr val="000000">
                      <a:alpha val="43137"/>
                    </a:srgbClr>
                  </a:outerShdw>
                </a:effectLst>
              </a:rPr>
              <a:t>IP v6</a:t>
            </a:r>
          </a:p>
        </p:txBody>
      </p:sp>
      <p:pic>
        <p:nvPicPr>
          <p:cNvPr id="8194" name="Picture 2"/>
          <p:cNvPicPr>
            <a:picLocks noChangeAspect="1" noChangeArrowheads="1"/>
          </p:cNvPicPr>
          <p:nvPr/>
        </p:nvPicPr>
        <p:blipFill>
          <a:blip r:embed="rId2" cstate="print"/>
          <a:srcRect/>
          <a:stretch>
            <a:fillRect/>
          </a:stretch>
        </p:blipFill>
        <p:spPr bwMode="auto">
          <a:xfrm>
            <a:off x="2999656" y="1124745"/>
            <a:ext cx="7581278" cy="5246513"/>
          </a:xfrm>
          <a:prstGeom prst="rect">
            <a:avLst/>
          </a:prstGeom>
          <a:noFill/>
          <a:ln w="9525">
            <a:noFill/>
            <a:miter lim="800000"/>
            <a:headEnd/>
            <a:tailEnd/>
          </a:ln>
        </p:spPr>
      </p:pic>
    </p:spTree>
    <p:extLst>
      <p:ext uri="{BB962C8B-B14F-4D97-AF65-F5344CB8AC3E}">
        <p14:creationId xmlns:p14="http://schemas.microsoft.com/office/powerpoint/2010/main" val="1156567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p:cNvPicPr>
            <a:picLocks noChangeAspect="1" noChangeArrowheads="1"/>
          </p:cNvPicPr>
          <p:nvPr/>
        </p:nvPicPr>
        <p:blipFill>
          <a:blip r:embed="rId2" cstate="print"/>
          <a:srcRect/>
          <a:stretch>
            <a:fillRect/>
          </a:stretch>
        </p:blipFill>
        <p:spPr bwMode="auto">
          <a:xfrm>
            <a:off x="2279577" y="1268760"/>
            <a:ext cx="7317695" cy="5349378"/>
          </a:xfrm>
          <a:prstGeom prst="rect">
            <a:avLst/>
          </a:prstGeom>
          <a:noFill/>
          <a:ln w="9525">
            <a:noFill/>
            <a:miter lim="800000"/>
            <a:headEnd/>
            <a:tailEnd/>
          </a:ln>
        </p:spPr>
      </p:pic>
      <p:sp>
        <p:nvSpPr>
          <p:cNvPr id="2" name="1 Título"/>
          <p:cNvSpPr>
            <a:spLocks noGrp="1"/>
          </p:cNvSpPr>
          <p:nvPr>
            <p:ph type="title"/>
          </p:nvPr>
        </p:nvSpPr>
        <p:spPr>
          <a:xfrm>
            <a:off x="1919536" y="332656"/>
            <a:ext cx="7272808" cy="1143000"/>
          </a:xfrm>
        </p:spPr>
        <p:txBody>
          <a:bodyPr/>
          <a:lstStyle/>
          <a:p>
            <a:pPr algn="l"/>
            <a:r>
              <a:rPr lang="es-ES" b="1" dirty="0" smtClean="0"/>
              <a:t>CAPA DE RED</a:t>
            </a:r>
            <a:endParaRPr lang="es-ES" b="1" dirty="0"/>
          </a:p>
        </p:txBody>
      </p:sp>
      <p:sp>
        <p:nvSpPr>
          <p:cNvPr id="4" name="3 Rectángulo"/>
          <p:cNvSpPr/>
          <p:nvPr/>
        </p:nvSpPr>
        <p:spPr>
          <a:xfrm>
            <a:off x="2063553" y="1052737"/>
            <a:ext cx="2386487" cy="461665"/>
          </a:xfrm>
          <a:prstGeom prst="rect">
            <a:avLst/>
          </a:prstGeom>
        </p:spPr>
        <p:txBody>
          <a:bodyPr wrap="none">
            <a:spAutoFit/>
          </a:bodyPr>
          <a:lstStyle/>
          <a:p>
            <a:r>
              <a:rPr lang="es-ES" sz="2400" b="1" dirty="0">
                <a:effectLst>
                  <a:outerShdw blurRad="38100" dist="38100" dir="2700000" algn="tl">
                    <a:srgbClr val="000000">
                      <a:alpha val="43137"/>
                    </a:srgbClr>
                  </a:outerShdw>
                </a:effectLst>
              </a:rPr>
              <a:t>Encabezado IP v6</a:t>
            </a:r>
          </a:p>
        </p:txBody>
      </p:sp>
    </p:spTree>
    <p:extLst>
      <p:ext uri="{BB962C8B-B14F-4D97-AF65-F5344CB8AC3E}">
        <p14:creationId xmlns:p14="http://schemas.microsoft.com/office/powerpoint/2010/main" val="14983632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19536" y="332656"/>
            <a:ext cx="7272808" cy="1143000"/>
          </a:xfrm>
        </p:spPr>
        <p:txBody>
          <a:bodyPr/>
          <a:lstStyle/>
          <a:p>
            <a:pPr algn="l"/>
            <a:r>
              <a:rPr lang="es-ES" b="1" dirty="0" smtClean="0"/>
              <a:t>CAPA DE RED</a:t>
            </a:r>
            <a:endParaRPr lang="es-ES" b="1" dirty="0"/>
          </a:p>
        </p:txBody>
      </p:sp>
      <p:sp>
        <p:nvSpPr>
          <p:cNvPr id="4" name="3 Rectángulo"/>
          <p:cNvSpPr/>
          <p:nvPr/>
        </p:nvSpPr>
        <p:spPr>
          <a:xfrm>
            <a:off x="2063553" y="1340769"/>
            <a:ext cx="2386487" cy="461665"/>
          </a:xfrm>
          <a:prstGeom prst="rect">
            <a:avLst/>
          </a:prstGeom>
        </p:spPr>
        <p:txBody>
          <a:bodyPr wrap="none">
            <a:spAutoFit/>
          </a:bodyPr>
          <a:lstStyle/>
          <a:p>
            <a:r>
              <a:rPr lang="es-ES" sz="2400" b="1" dirty="0">
                <a:effectLst>
                  <a:outerShdw blurRad="38100" dist="38100" dir="2700000" algn="tl">
                    <a:srgbClr val="000000">
                      <a:alpha val="43137"/>
                    </a:srgbClr>
                  </a:outerShdw>
                </a:effectLst>
              </a:rPr>
              <a:t>Encabezado IP v6</a:t>
            </a:r>
          </a:p>
        </p:txBody>
      </p:sp>
      <p:pic>
        <p:nvPicPr>
          <p:cNvPr id="9218" name="Picture 2"/>
          <p:cNvPicPr>
            <a:picLocks noChangeAspect="1" noChangeArrowheads="1"/>
          </p:cNvPicPr>
          <p:nvPr/>
        </p:nvPicPr>
        <p:blipFill>
          <a:blip r:embed="rId2" cstate="print"/>
          <a:srcRect/>
          <a:stretch>
            <a:fillRect/>
          </a:stretch>
        </p:blipFill>
        <p:spPr bwMode="auto">
          <a:xfrm>
            <a:off x="1847529" y="1916832"/>
            <a:ext cx="4176465" cy="4176464"/>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6258132" y="2060848"/>
            <a:ext cx="4252374" cy="3888432"/>
          </a:xfrm>
          <a:prstGeom prst="rect">
            <a:avLst/>
          </a:prstGeom>
          <a:noFill/>
          <a:ln w="9525">
            <a:noFill/>
            <a:miter lim="800000"/>
            <a:headEnd/>
            <a:tailEnd/>
          </a:ln>
        </p:spPr>
      </p:pic>
    </p:spTree>
    <p:extLst>
      <p:ext uri="{BB962C8B-B14F-4D97-AF65-F5344CB8AC3E}">
        <p14:creationId xmlns:p14="http://schemas.microsoft.com/office/powerpoint/2010/main" val="35092081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19536" y="0"/>
            <a:ext cx="7272808" cy="1143000"/>
          </a:xfrm>
        </p:spPr>
        <p:txBody>
          <a:bodyPr/>
          <a:lstStyle/>
          <a:p>
            <a:pPr algn="l"/>
            <a:r>
              <a:rPr lang="es-ES" b="1" dirty="0" smtClean="0"/>
              <a:t>CAPA DE RED</a:t>
            </a:r>
            <a:endParaRPr lang="es-ES" b="1" dirty="0"/>
          </a:p>
        </p:txBody>
      </p:sp>
      <p:sp>
        <p:nvSpPr>
          <p:cNvPr id="4" name="3 Rectángulo"/>
          <p:cNvSpPr/>
          <p:nvPr/>
        </p:nvSpPr>
        <p:spPr>
          <a:xfrm>
            <a:off x="1919537" y="836713"/>
            <a:ext cx="2386487" cy="461665"/>
          </a:xfrm>
          <a:prstGeom prst="rect">
            <a:avLst/>
          </a:prstGeom>
        </p:spPr>
        <p:txBody>
          <a:bodyPr wrap="none">
            <a:spAutoFit/>
          </a:bodyPr>
          <a:lstStyle/>
          <a:p>
            <a:r>
              <a:rPr lang="es-ES" sz="2400" b="1" dirty="0">
                <a:effectLst>
                  <a:outerShdw blurRad="38100" dist="38100" dir="2700000" algn="tl">
                    <a:srgbClr val="000000">
                      <a:alpha val="43137"/>
                    </a:srgbClr>
                  </a:outerShdw>
                </a:effectLst>
              </a:rPr>
              <a:t>Encabezado IP v6</a:t>
            </a:r>
          </a:p>
        </p:txBody>
      </p:sp>
      <p:sp>
        <p:nvSpPr>
          <p:cNvPr id="6" name="5 Rectángulo"/>
          <p:cNvSpPr/>
          <p:nvPr/>
        </p:nvSpPr>
        <p:spPr>
          <a:xfrm>
            <a:off x="1847528" y="1196752"/>
            <a:ext cx="7992888" cy="4801314"/>
          </a:xfrm>
          <a:prstGeom prst="rect">
            <a:avLst/>
          </a:prstGeom>
        </p:spPr>
        <p:txBody>
          <a:bodyPr wrap="square">
            <a:spAutoFit/>
          </a:bodyPr>
          <a:lstStyle/>
          <a:p>
            <a:pPr algn="just"/>
            <a:r>
              <a:rPr lang="es-ES" b="1" dirty="0"/>
              <a:t>Versión:</a:t>
            </a:r>
            <a:r>
              <a:rPr lang="es-ES" dirty="0"/>
              <a:t>  4 bits establecido en 0110 identifica paquete IP versión 6.</a:t>
            </a:r>
          </a:p>
          <a:p>
            <a:pPr algn="just"/>
            <a:r>
              <a:rPr lang="es-ES" b="1" dirty="0"/>
              <a:t>Clase de tráfico:</a:t>
            </a:r>
            <a:r>
              <a:rPr lang="es-ES" dirty="0"/>
              <a:t> Este campo de 8 bits es el equivalente al campo </a:t>
            </a:r>
            <a:r>
              <a:rPr lang="es-ES" b="1" dirty="0"/>
              <a:t>DS</a:t>
            </a:r>
            <a:r>
              <a:rPr lang="es-ES" dirty="0"/>
              <a:t> de IPv4</a:t>
            </a:r>
            <a:endParaRPr lang="es-ES" b="1" dirty="0"/>
          </a:p>
          <a:p>
            <a:pPr algn="just"/>
            <a:r>
              <a:rPr lang="es-ES" b="1" dirty="0"/>
              <a:t>Etiqueta de flujo:</a:t>
            </a:r>
            <a:r>
              <a:rPr lang="es-ES" dirty="0"/>
              <a:t> Este campo de 20 bits sugiere que todos los paquetes con la misma etiqueta de flujo reciben el mismo tipo de manejo de los </a:t>
            </a:r>
            <a:r>
              <a:rPr lang="es-ES" dirty="0" err="1"/>
              <a:t>routers</a:t>
            </a:r>
            <a:r>
              <a:rPr lang="es-ES" dirty="0"/>
              <a:t>.</a:t>
            </a:r>
            <a:endParaRPr lang="es-ES" b="1" dirty="0"/>
          </a:p>
          <a:p>
            <a:pPr algn="just"/>
            <a:r>
              <a:rPr lang="es-ES" b="1" dirty="0"/>
              <a:t>Longitud de contenido:</a:t>
            </a:r>
            <a:r>
              <a:rPr lang="es-ES" dirty="0"/>
              <a:t> Este campo de 16 bits indica la longitud de la porción de datos o la longitud de contenido del paquete IPv6.</a:t>
            </a:r>
            <a:endParaRPr lang="es-ES" b="1" dirty="0"/>
          </a:p>
          <a:p>
            <a:pPr algn="just"/>
            <a:r>
              <a:rPr lang="es-ES" b="1" dirty="0"/>
              <a:t>Encabezado siguiente:</a:t>
            </a:r>
            <a:r>
              <a:rPr lang="es-ES" dirty="0"/>
              <a:t> Este campo de 8 bits. Es un valor que indica el tipo de contenido de datos que lleva el paquete, lo que permite que la capa de red transmita la información al protocolo de capa superior apropiado.</a:t>
            </a:r>
          </a:p>
          <a:p>
            <a:pPr algn="just"/>
            <a:r>
              <a:rPr lang="es-ES" b="1" dirty="0"/>
              <a:t>Límite de saltos:</a:t>
            </a:r>
            <a:r>
              <a:rPr lang="es-ES" dirty="0"/>
              <a:t> Este campo de 8 bits. Cada </a:t>
            </a:r>
            <a:r>
              <a:rPr lang="es-ES" dirty="0" err="1"/>
              <a:t>router</a:t>
            </a:r>
            <a:r>
              <a:rPr lang="es-ES" dirty="0"/>
              <a:t> que reenvía el paquete reduce este valor en 1. Cuando llega a cero, se descarta el paquete y se envía un mensaje de tiempo superado de ICMPv6 al host de origen que indica que el paquete no llegó a destino porque excedió el límite de saltos.</a:t>
            </a:r>
          </a:p>
          <a:p>
            <a:pPr algn="just"/>
            <a:r>
              <a:rPr lang="es-ES" b="1" dirty="0"/>
              <a:t>Dirección IPv6 de origen:</a:t>
            </a:r>
            <a:r>
              <a:rPr lang="es-ES" dirty="0"/>
              <a:t> es un campo de 128 bits que identifica la dirección IPv6 del host emisor.</a:t>
            </a:r>
          </a:p>
          <a:p>
            <a:pPr algn="just"/>
            <a:r>
              <a:rPr lang="es-ES" b="1" dirty="0"/>
              <a:t>Dirección IPv6 de destino:</a:t>
            </a:r>
            <a:r>
              <a:rPr lang="es-ES" dirty="0"/>
              <a:t> es un campo de 128 bits que identifica la dirección IPv6 del host receptor.</a:t>
            </a:r>
          </a:p>
        </p:txBody>
      </p:sp>
    </p:spTree>
    <p:extLst>
      <p:ext uri="{BB962C8B-B14F-4D97-AF65-F5344CB8AC3E}">
        <p14:creationId xmlns:p14="http://schemas.microsoft.com/office/powerpoint/2010/main" val="11985341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19536" y="332656"/>
            <a:ext cx="7272808" cy="1143000"/>
          </a:xfrm>
        </p:spPr>
        <p:txBody>
          <a:bodyPr/>
          <a:lstStyle/>
          <a:p>
            <a:pPr algn="l"/>
            <a:r>
              <a:rPr lang="es-ES" b="1" dirty="0" smtClean="0"/>
              <a:t>CAPA DE RED</a:t>
            </a:r>
            <a:endParaRPr lang="es-ES" b="1" dirty="0"/>
          </a:p>
        </p:txBody>
      </p:sp>
      <p:sp>
        <p:nvSpPr>
          <p:cNvPr id="4" name="3 Rectángulo"/>
          <p:cNvSpPr/>
          <p:nvPr/>
        </p:nvSpPr>
        <p:spPr>
          <a:xfrm>
            <a:off x="2063552" y="1052737"/>
            <a:ext cx="3460434" cy="461665"/>
          </a:xfrm>
          <a:prstGeom prst="rect">
            <a:avLst/>
          </a:prstGeom>
        </p:spPr>
        <p:txBody>
          <a:bodyPr wrap="none">
            <a:spAutoFit/>
          </a:bodyPr>
          <a:lstStyle/>
          <a:p>
            <a:r>
              <a:rPr lang="es-ES" sz="2400" b="1" dirty="0">
                <a:effectLst>
                  <a:outerShdw blurRad="38100" dist="38100" dir="2700000" algn="tl">
                    <a:srgbClr val="000000">
                      <a:alpha val="43137"/>
                    </a:srgbClr>
                  </a:outerShdw>
                </a:effectLst>
              </a:rPr>
              <a:t>Gateway predeterminado</a:t>
            </a:r>
          </a:p>
        </p:txBody>
      </p:sp>
      <p:sp>
        <p:nvSpPr>
          <p:cNvPr id="5" name="4 Rectángulo"/>
          <p:cNvSpPr/>
          <p:nvPr/>
        </p:nvSpPr>
        <p:spPr>
          <a:xfrm>
            <a:off x="2063552" y="1484785"/>
            <a:ext cx="7992888" cy="1200329"/>
          </a:xfrm>
          <a:prstGeom prst="rect">
            <a:avLst/>
          </a:prstGeom>
        </p:spPr>
        <p:txBody>
          <a:bodyPr wrap="square">
            <a:spAutoFit/>
          </a:bodyPr>
          <a:lstStyle/>
          <a:p>
            <a:r>
              <a:rPr lang="es-ES" dirty="0"/>
              <a:t>El </a:t>
            </a:r>
            <a:r>
              <a:rPr lang="es-ES" b="1" dirty="0" err="1"/>
              <a:t>gateway</a:t>
            </a:r>
            <a:r>
              <a:rPr lang="es-ES" dirty="0"/>
              <a:t> predeterminado es el dispositivo que </a:t>
            </a:r>
            <a:r>
              <a:rPr lang="es-ES" dirty="0" err="1"/>
              <a:t>enruta</a:t>
            </a:r>
            <a:r>
              <a:rPr lang="es-ES" dirty="0"/>
              <a:t> el </a:t>
            </a:r>
            <a:r>
              <a:rPr lang="es-ES" b="1" dirty="0"/>
              <a:t>tráfico desde la red local hacia los dispositivos en las redes remotas</a:t>
            </a:r>
            <a:r>
              <a:rPr lang="es-ES" dirty="0"/>
              <a:t>. En un entorno doméstico o de pequeña empresa, el </a:t>
            </a:r>
            <a:r>
              <a:rPr lang="es-ES" dirty="0" err="1"/>
              <a:t>gateway</a:t>
            </a:r>
            <a:r>
              <a:rPr lang="es-ES" dirty="0"/>
              <a:t> predeterminado se suele utilizar para conectar la red local a Internet.</a:t>
            </a:r>
          </a:p>
        </p:txBody>
      </p:sp>
      <p:sp>
        <p:nvSpPr>
          <p:cNvPr id="6" name="5 Rectángulo"/>
          <p:cNvSpPr/>
          <p:nvPr/>
        </p:nvSpPr>
        <p:spPr>
          <a:xfrm>
            <a:off x="2063552" y="2852937"/>
            <a:ext cx="7992888" cy="1200329"/>
          </a:xfrm>
          <a:prstGeom prst="rect">
            <a:avLst/>
          </a:prstGeom>
        </p:spPr>
        <p:txBody>
          <a:bodyPr wrap="square">
            <a:spAutoFit/>
          </a:bodyPr>
          <a:lstStyle/>
          <a:p>
            <a:pPr algn="just"/>
            <a:r>
              <a:rPr lang="es-ES" b="1" dirty="0"/>
              <a:t>Una tabla de enrutamiento </a:t>
            </a:r>
            <a:r>
              <a:rPr lang="es-ES" dirty="0"/>
              <a:t>es un archivo de datos que se encuentra en la RAM y que se utiliza para </a:t>
            </a:r>
            <a:r>
              <a:rPr lang="es-ES" b="1" dirty="0"/>
              <a:t>almacenar información de la ruta sobre la red conectada directamente, así como las entradas de redes remotas descubiertas por el dispositivo.</a:t>
            </a:r>
          </a:p>
        </p:txBody>
      </p:sp>
      <p:sp>
        <p:nvSpPr>
          <p:cNvPr id="7" name="6 Rectángulo"/>
          <p:cNvSpPr/>
          <p:nvPr/>
        </p:nvSpPr>
        <p:spPr>
          <a:xfrm>
            <a:off x="2063552" y="4293097"/>
            <a:ext cx="7776864" cy="646331"/>
          </a:xfrm>
          <a:prstGeom prst="rect">
            <a:avLst/>
          </a:prstGeom>
        </p:spPr>
        <p:txBody>
          <a:bodyPr wrap="square">
            <a:spAutoFit/>
          </a:bodyPr>
          <a:lstStyle/>
          <a:p>
            <a:r>
              <a:rPr lang="es-ES" dirty="0"/>
              <a:t>El </a:t>
            </a:r>
            <a:r>
              <a:rPr lang="es-ES" dirty="0" err="1"/>
              <a:t>router</a:t>
            </a:r>
            <a:r>
              <a:rPr lang="es-ES" dirty="0"/>
              <a:t> utiliza la información en la tabla de enrutamiento para determinar cuál es el mejor camino para llegar a esos destinos.</a:t>
            </a:r>
          </a:p>
        </p:txBody>
      </p:sp>
    </p:spTree>
    <p:extLst>
      <p:ext uri="{BB962C8B-B14F-4D97-AF65-F5344CB8AC3E}">
        <p14:creationId xmlns:p14="http://schemas.microsoft.com/office/powerpoint/2010/main" val="38963441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19536" y="332656"/>
            <a:ext cx="7272808" cy="1143000"/>
          </a:xfrm>
        </p:spPr>
        <p:txBody>
          <a:bodyPr/>
          <a:lstStyle/>
          <a:p>
            <a:pPr algn="l"/>
            <a:r>
              <a:rPr lang="es-ES" b="1" dirty="0" smtClean="0"/>
              <a:t>CAPA DE RED</a:t>
            </a:r>
            <a:endParaRPr lang="es-ES" b="1" dirty="0"/>
          </a:p>
        </p:txBody>
      </p:sp>
      <p:sp>
        <p:nvSpPr>
          <p:cNvPr id="4" name="3 Rectángulo"/>
          <p:cNvSpPr/>
          <p:nvPr/>
        </p:nvSpPr>
        <p:spPr>
          <a:xfrm>
            <a:off x="2063552" y="1052737"/>
            <a:ext cx="3460434" cy="461665"/>
          </a:xfrm>
          <a:prstGeom prst="rect">
            <a:avLst/>
          </a:prstGeom>
        </p:spPr>
        <p:txBody>
          <a:bodyPr wrap="none">
            <a:spAutoFit/>
          </a:bodyPr>
          <a:lstStyle/>
          <a:p>
            <a:r>
              <a:rPr lang="es-ES" sz="2400" b="1" dirty="0">
                <a:effectLst>
                  <a:outerShdw blurRad="38100" dist="38100" dir="2700000" algn="tl">
                    <a:srgbClr val="000000">
                      <a:alpha val="43137"/>
                    </a:srgbClr>
                  </a:outerShdw>
                </a:effectLst>
              </a:rPr>
              <a:t>Gateway predeterminado</a:t>
            </a:r>
          </a:p>
        </p:txBody>
      </p:sp>
      <p:sp>
        <p:nvSpPr>
          <p:cNvPr id="5" name="4 Rectángulo"/>
          <p:cNvSpPr/>
          <p:nvPr/>
        </p:nvSpPr>
        <p:spPr>
          <a:xfrm>
            <a:off x="2063552" y="1484785"/>
            <a:ext cx="7992888" cy="4524315"/>
          </a:xfrm>
          <a:prstGeom prst="rect">
            <a:avLst/>
          </a:prstGeom>
        </p:spPr>
        <p:txBody>
          <a:bodyPr wrap="square">
            <a:spAutoFit/>
          </a:bodyPr>
          <a:lstStyle/>
          <a:p>
            <a:pPr algn="just"/>
            <a:r>
              <a:rPr lang="es-ES" dirty="0"/>
              <a:t>La tabla local del host generalmente contiene lo siguiente: </a:t>
            </a:r>
          </a:p>
          <a:p>
            <a:pPr algn="just"/>
            <a:endParaRPr lang="es-ES" dirty="0"/>
          </a:p>
          <a:p>
            <a:pPr algn="just"/>
            <a:r>
              <a:rPr lang="es-ES" dirty="0"/>
              <a:t> </a:t>
            </a:r>
            <a:r>
              <a:rPr lang="es-ES" b="1" dirty="0">
                <a:effectLst>
                  <a:outerShdw blurRad="38100" dist="38100" dir="2700000" algn="tl">
                    <a:srgbClr val="000000">
                      <a:alpha val="43137"/>
                    </a:srgbClr>
                  </a:outerShdw>
                </a:effectLst>
              </a:rPr>
              <a:t>Conexión directa: </a:t>
            </a:r>
            <a:r>
              <a:rPr lang="es-ES" dirty="0"/>
              <a:t>se trata de una ruta a la interfaz </a:t>
            </a:r>
            <a:r>
              <a:rPr lang="es-ES" b="1" dirty="0" err="1"/>
              <a:t>loopback</a:t>
            </a:r>
            <a:r>
              <a:rPr lang="es-ES" dirty="0"/>
              <a:t> (</a:t>
            </a:r>
            <a:r>
              <a:rPr lang="es-ES" b="1" dirty="0"/>
              <a:t>127.0.0.1</a:t>
            </a:r>
            <a:r>
              <a:rPr lang="es-ES" dirty="0"/>
              <a:t>). </a:t>
            </a:r>
          </a:p>
          <a:p>
            <a:pPr algn="just"/>
            <a:endParaRPr lang="es-ES" dirty="0"/>
          </a:p>
          <a:p>
            <a:pPr algn="just"/>
            <a:r>
              <a:rPr lang="es-ES" b="1" dirty="0">
                <a:effectLst>
                  <a:outerShdw blurRad="38100" dist="38100" dir="2700000" algn="tl">
                    <a:srgbClr val="000000">
                      <a:alpha val="43137"/>
                    </a:srgbClr>
                  </a:outerShdw>
                </a:effectLst>
              </a:rPr>
              <a:t>Ruta de red local: </a:t>
            </a:r>
            <a:r>
              <a:rPr lang="es-ES" dirty="0"/>
              <a:t>la red a la cual está conectado el host se completa automáticamente en la tabla de enrutamiento del host. </a:t>
            </a:r>
          </a:p>
          <a:p>
            <a:pPr algn="just"/>
            <a:endParaRPr lang="es-ES" dirty="0"/>
          </a:p>
          <a:p>
            <a:pPr algn="just"/>
            <a:r>
              <a:rPr lang="es-ES" b="1" dirty="0">
                <a:effectLst>
                  <a:outerShdw blurRad="38100" dist="38100" dir="2700000" algn="tl">
                    <a:srgbClr val="000000">
                      <a:alpha val="43137"/>
                    </a:srgbClr>
                  </a:outerShdw>
                </a:effectLst>
              </a:rPr>
              <a:t>Ruta predeterminada local: </a:t>
            </a:r>
            <a:r>
              <a:rPr lang="es-ES" dirty="0"/>
              <a:t>la ruta predeterminada representa la ruta que los paquetes deben seguir para llegar a todas las direcciones de redes remotas. </a:t>
            </a:r>
          </a:p>
          <a:p>
            <a:pPr algn="just"/>
            <a:endParaRPr lang="es-ES" dirty="0"/>
          </a:p>
          <a:p>
            <a:pPr algn="just"/>
            <a:r>
              <a:rPr lang="es-ES" dirty="0"/>
              <a:t>La ruta predeterminada se crea cuando hay una dirección de </a:t>
            </a:r>
            <a:r>
              <a:rPr lang="es-ES" dirty="0" err="1"/>
              <a:t>gateway</a:t>
            </a:r>
            <a:r>
              <a:rPr lang="es-ES" dirty="0"/>
              <a:t> predeterminado en el host. La dirección de </a:t>
            </a:r>
            <a:r>
              <a:rPr lang="es-ES" dirty="0" err="1"/>
              <a:t>gateway</a:t>
            </a:r>
            <a:r>
              <a:rPr lang="es-ES" dirty="0"/>
              <a:t> predeterminado es la dirección IP de la interfaz de red del </a:t>
            </a:r>
            <a:r>
              <a:rPr lang="es-ES" dirty="0" err="1"/>
              <a:t>router</a:t>
            </a:r>
            <a:r>
              <a:rPr lang="es-ES" dirty="0"/>
              <a:t> que está conectada a la red local. </a:t>
            </a:r>
          </a:p>
          <a:p>
            <a:pPr algn="just"/>
            <a:endParaRPr lang="es-ES" dirty="0"/>
          </a:p>
          <a:p>
            <a:pPr algn="just"/>
            <a:r>
              <a:rPr lang="es-ES" dirty="0"/>
              <a:t>La dirección de </a:t>
            </a:r>
            <a:r>
              <a:rPr lang="es-ES" dirty="0" err="1"/>
              <a:t>gateway</a:t>
            </a:r>
            <a:r>
              <a:rPr lang="es-ES" dirty="0"/>
              <a:t> predeterminado se puede configurar en el host de forma manual o se puede descubrir de manera dinámica.</a:t>
            </a:r>
          </a:p>
        </p:txBody>
      </p:sp>
    </p:spTree>
    <p:extLst>
      <p:ext uri="{BB962C8B-B14F-4D97-AF65-F5344CB8AC3E}">
        <p14:creationId xmlns:p14="http://schemas.microsoft.com/office/powerpoint/2010/main" val="34890513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19536" y="332656"/>
            <a:ext cx="7272808" cy="1143000"/>
          </a:xfrm>
        </p:spPr>
        <p:txBody>
          <a:bodyPr/>
          <a:lstStyle/>
          <a:p>
            <a:pPr algn="l"/>
            <a:r>
              <a:rPr lang="es-ES" b="1" dirty="0" smtClean="0"/>
              <a:t>CAPA DE RED</a:t>
            </a:r>
            <a:endParaRPr lang="es-ES" b="1" dirty="0"/>
          </a:p>
        </p:txBody>
      </p:sp>
      <p:sp>
        <p:nvSpPr>
          <p:cNvPr id="4" name="3 Rectángulo"/>
          <p:cNvSpPr/>
          <p:nvPr/>
        </p:nvSpPr>
        <p:spPr>
          <a:xfrm>
            <a:off x="2063552" y="1052737"/>
            <a:ext cx="3460434" cy="461665"/>
          </a:xfrm>
          <a:prstGeom prst="rect">
            <a:avLst/>
          </a:prstGeom>
        </p:spPr>
        <p:txBody>
          <a:bodyPr wrap="none">
            <a:spAutoFit/>
          </a:bodyPr>
          <a:lstStyle/>
          <a:p>
            <a:r>
              <a:rPr lang="es-ES" sz="2400" b="1" dirty="0">
                <a:effectLst>
                  <a:outerShdw blurRad="38100" dist="38100" dir="2700000" algn="tl">
                    <a:srgbClr val="000000">
                      <a:alpha val="43137"/>
                    </a:srgbClr>
                  </a:outerShdw>
                </a:effectLst>
              </a:rPr>
              <a:t>Gateway predeterminado</a:t>
            </a:r>
          </a:p>
        </p:txBody>
      </p:sp>
      <p:pic>
        <p:nvPicPr>
          <p:cNvPr id="10242" name="Picture 2"/>
          <p:cNvPicPr>
            <a:picLocks noChangeAspect="1" noChangeArrowheads="1"/>
          </p:cNvPicPr>
          <p:nvPr/>
        </p:nvPicPr>
        <p:blipFill>
          <a:blip r:embed="rId2" cstate="print"/>
          <a:srcRect/>
          <a:stretch>
            <a:fillRect/>
          </a:stretch>
        </p:blipFill>
        <p:spPr bwMode="auto">
          <a:xfrm>
            <a:off x="2207569" y="1772816"/>
            <a:ext cx="7916023" cy="4506044"/>
          </a:xfrm>
          <a:prstGeom prst="rect">
            <a:avLst/>
          </a:prstGeom>
          <a:noFill/>
          <a:ln w="9525">
            <a:noFill/>
            <a:miter lim="800000"/>
            <a:headEnd/>
            <a:tailEnd/>
          </a:ln>
        </p:spPr>
      </p:pic>
    </p:spTree>
    <p:extLst>
      <p:ext uri="{BB962C8B-B14F-4D97-AF65-F5344CB8AC3E}">
        <p14:creationId xmlns:p14="http://schemas.microsoft.com/office/powerpoint/2010/main" val="1818006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19536" y="332656"/>
            <a:ext cx="7272808" cy="1143000"/>
          </a:xfrm>
        </p:spPr>
        <p:txBody>
          <a:bodyPr/>
          <a:lstStyle/>
          <a:p>
            <a:pPr algn="l"/>
            <a:r>
              <a:rPr lang="es-ES" b="1" dirty="0" smtClean="0"/>
              <a:t>CAPA DE RED</a:t>
            </a:r>
            <a:endParaRPr lang="es-ES" b="1" dirty="0"/>
          </a:p>
        </p:txBody>
      </p:sp>
      <p:sp>
        <p:nvSpPr>
          <p:cNvPr id="4" name="3 Rectángulo"/>
          <p:cNvSpPr/>
          <p:nvPr/>
        </p:nvSpPr>
        <p:spPr>
          <a:xfrm>
            <a:off x="2063553" y="1052737"/>
            <a:ext cx="4712765" cy="461665"/>
          </a:xfrm>
          <a:prstGeom prst="rect">
            <a:avLst/>
          </a:prstGeom>
        </p:spPr>
        <p:txBody>
          <a:bodyPr wrap="none">
            <a:spAutoFit/>
          </a:bodyPr>
          <a:lstStyle/>
          <a:p>
            <a:r>
              <a:rPr lang="es-ES" sz="2400" b="1" dirty="0">
                <a:effectLst>
                  <a:outerShdw blurRad="38100" dist="38100" dir="2700000" algn="tl">
                    <a:srgbClr val="000000">
                      <a:alpha val="43137"/>
                    </a:srgbClr>
                  </a:outerShdw>
                </a:effectLst>
              </a:rPr>
              <a:t>Tabla de enrutamiento de </a:t>
            </a:r>
            <a:r>
              <a:rPr lang="es-ES" sz="2400" b="1" dirty="0">
                <a:solidFill>
                  <a:srgbClr val="FF0000"/>
                </a:solidFill>
                <a:effectLst>
                  <a:outerShdw blurRad="38100" dist="38100" dir="2700000" algn="tl">
                    <a:srgbClr val="000000">
                      <a:alpha val="43137"/>
                    </a:srgbClr>
                  </a:outerShdw>
                </a:effectLst>
              </a:rPr>
              <a:t>host</a:t>
            </a:r>
            <a:r>
              <a:rPr lang="es-ES" sz="2400" b="1" dirty="0">
                <a:effectLst>
                  <a:outerShdw blurRad="38100" dist="38100" dir="2700000" algn="tl">
                    <a:srgbClr val="000000">
                      <a:alpha val="43137"/>
                    </a:srgbClr>
                  </a:outerShdw>
                </a:effectLst>
              </a:rPr>
              <a:t> IPv4</a:t>
            </a:r>
          </a:p>
        </p:txBody>
      </p:sp>
      <p:sp>
        <p:nvSpPr>
          <p:cNvPr id="6" name="5 Rectángulo"/>
          <p:cNvSpPr/>
          <p:nvPr/>
        </p:nvSpPr>
        <p:spPr>
          <a:xfrm>
            <a:off x="1991544" y="1988840"/>
            <a:ext cx="8172400" cy="3416320"/>
          </a:xfrm>
          <a:prstGeom prst="rect">
            <a:avLst/>
          </a:prstGeom>
        </p:spPr>
        <p:txBody>
          <a:bodyPr wrap="square">
            <a:spAutoFit/>
          </a:bodyPr>
          <a:lstStyle/>
          <a:p>
            <a:r>
              <a:rPr lang="es-ES" dirty="0"/>
              <a:t>En un host de Windows, se pueden utilizar los comandos </a:t>
            </a:r>
            <a:r>
              <a:rPr lang="es-ES" b="1" dirty="0" err="1"/>
              <a:t>route</a:t>
            </a:r>
            <a:r>
              <a:rPr lang="es-ES" b="1" dirty="0"/>
              <a:t> </a:t>
            </a:r>
            <a:r>
              <a:rPr lang="es-ES" b="1" dirty="0" err="1"/>
              <a:t>print</a:t>
            </a:r>
            <a:r>
              <a:rPr lang="es-ES" b="1" dirty="0"/>
              <a:t> </a:t>
            </a:r>
            <a:r>
              <a:rPr lang="es-ES" dirty="0"/>
              <a:t>o </a:t>
            </a:r>
            <a:r>
              <a:rPr lang="es-ES" b="1" dirty="0" err="1">
                <a:effectLst>
                  <a:outerShdw blurRad="38100" dist="38100" dir="2700000" algn="tl">
                    <a:srgbClr val="000000">
                      <a:alpha val="43137"/>
                    </a:srgbClr>
                  </a:outerShdw>
                </a:effectLst>
              </a:rPr>
              <a:t>netstat</a:t>
            </a:r>
            <a:r>
              <a:rPr lang="es-ES" dirty="0"/>
              <a:t> </a:t>
            </a:r>
            <a:r>
              <a:rPr lang="es-ES" b="1" dirty="0">
                <a:effectLst>
                  <a:outerShdw blurRad="38100" dist="38100" dir="2700000" algn="tl">
                    <a:srgbClr val="000000">
                      <a:alpha val="43137"/>
                    </a:srgbClr>
                  </a:outerShdw>
                </a:effectLst>
              </a:rPr>
              <a:t>-r </a:t>
            </a:r>
            <a:r>
              <a:rPr lang="es-ES" dirty="0"/>
              <a:t>para ver la tabla de enrutamiento del host. </a:t>
            </a:r>
          </a:p>
          <a:p>
            <a:endParaRPr lang="es-ES" dirty="0"/>
          </a:p>
          <a:p>
            <a:r>
              <a:rPr lang="es-ES" b="1" dirty="0">
                <a:effectLst>
                  <a:outerShdw blurRad="38100" dist="38100" dir="2700000" algn="tl">
                    <a:srgbClr val="000000">
                      <a:alpha val="43137"/>
                    </a:srgbClr>
                  </a:outerShdw>
                </a:effectLst>
              </a:rPr>
              <a:t>Lista de interfaces: </a:t>
            </a:r>
            <a:r>
              <a:rPr lang="es-ES" dirty="0"/>
              <a:t> enumera las direcciones de control de acceso al medio (MAC) y el número de interfaz asignado de cada interfaz con capacidad de red en el host, incluidos los adaptadores Ethernet, </a:t>
            </a:r>
            <a:r>
              <a:rPr lang="es-ES" dirty="0" err="1"/>
              <a:t>Wi</a:t>
            </a:r>
            <a:r>
              <a:rPr lang="es-ES" dirty="0"/>
              <a:t>-Fi y Bluetooth. </a:t>
            </a:r>
          </a:p>
          <a:p>
            <a:endParaRPr lang="es-ES" dirty="0"/>
          </a:p>
          <a:p>
            <a:r>
              <a:rPr lang="es-ES" b="1" dirty="0">
                <a:effectLst>
                  <a:outerShdw blurRad="38100" dist="38100" dir="2700000" algn="tl">
                    <a:srgbClr val="000000">
                      <a:alpha val="43137"/>
                    </a:srgbClr>
                  </a:outerShdw>
                </a:effectLst>
              </a:rPr>
              <a:t>Tabla de rutas IPv4: </a:t>
            </a:r>
            <a:r>
              <a:rPr lang="es-ES" dirty="0"/>
              <a:t>enumera todas las rutas IPv4 conocidas, incluidas las conexiones directas, las rutas de red locales y las rutas predeterminadas locales. </a:t>
            </a:r>
          </a:p>
          <a:p>
            <a:endParaRPr lang="es-ES" dirty="0"/>
          </a:p>
          <a:p>
            <a:r>
              <a:rPr lang="es-ES" b="1" dirty="0">
                <a:effectLst>
                  <a:outerShdw blurRad="38100" dist="38100" dir="2700000" algn="tl">
                    <a:srgbClr val="000000">
                      <a:alpha val="43137"/>
                    </a:srgbClr>
                  </a:outerShdw>
                </a:effectLst>
              </a:rPr>
              <a:t>Tabla de rutas IPv6: </a:t>
            </a:r>
            <a:r>
              <a:rPr lang="es-ES" dirty="0"/>
              <a:t>enumera todas las rutas IPv6 conocidas, incluidas las conexiones directas, las rutas de red locales y las rutas predeterminadas locales</a:t>
            </a:r>
          </a:p>
        </p:txBody>
      </p:sp>
    </p:spTree>
    <p:extLst>
      <p:ext uri="{BB962C8B-B14F-4D97-AF65-F5344CB8AC3E}">
        <p14:creationId xmlns:p14="http://schemas.microsoft.com/office/powerpoint/2010/main" val="12944220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19536" y="332656"/>
            <a:ext cx="7272808" cy="1143000"/>
          </a:xfrm>
        </p:spPr>
        <p:txBody>
          <a:bodyPr/>
          <a:lstStyle/>
          <a:p>
            <a:pPr algn="l"/>
            <a:r>
              <a:rPr lang="es-ES" b="1" dirty="0" smtClean="0"/>
              <a:t>CAPA DE RED</a:t>
            </a:r>
            <a:endParaRPr lang="es-ES" b="1" dirty="0"/>
          </a:p>
        </p:txBody>
      </p:sp>
      <p:sp>
        <p:nvSpPr>
          <p:cNvPr id="4" name="3 Rectángulo"/>
          <p:cNvSpPr/>
          <p:nvPr/>
        </p:nvSpPr>
        <p:spPr>
          <a:xfrm>
            <a:off x="2063553" y="1052737"/>
            <a:ext cx="4712765" cy="461665"/>
          </a:xfrm>
          <a:prstGeom prst="rect">
            <a:avLst/>
          </a:prstGeom>
        </p:spPr>
        <p:txBody>
          <a:bodyPr wrap="none">
            <a:spAutoFit/>
          </a:bodyPr>
          <a:lstStyle/>
          <a:p>
            <a:r>
              <a:rPr lang="es-ES" sz="2400" b="1" dirty="0">
                <a:effectLst>
                  <a:outerShdw blurRad="38100" dist="38100" dir="2700000" algn="tl">
                    <a:srgbClr val="000000">
                      <a:alpha val="43137"/>
                    </a:srgbClr>
                  </a:outerShdw>
                </a:effectLst>
              </a:rPr>
              <a:t>Tabla de enrutamiento de host IPv4</a:t>
            </a:r>
          </a:p>
        </p:txBody>
      </p:sp>
      <p:pic>
        <p:nvPicPr>
          <p:cNvPr id="11266" name="Picture 2"/>
          <p:cNvPicPr>
            <a:picLocks noChangeAspect="1" noChangeArrowheads="1"/>
          </p:cNvPicPr>
          <p:nvPr/>
        </p:nvPicPr>
        <p:blipFill>
          <a:blip r:embed="rId2" cstate="print"/>
          <a:srcRect/>
          <a:stretch>
            <a:fillRect/>
          </a:stretch>
        </p:blipFill>
        <p:spPr bwMode="auto">
          <a:xfrm>
            <a:off x="2518864" y="1441351"/>
            <a:ext cx="6817497" cy="5373216"/>
          </a:xfrm>
          <a:prstGeom prst="rect">
            <a:avLst/>
          </a:prstGeom>
          <a:noFill/>
          <a:ln w="9525">
            <a:noFill/>
            <a:miter lim="800000"/>
            <a:headEnd/>
            <a:tailEnd/>
          </a:ln>
        </p:spPr>
      </p:pic>
      <p:sp>
        <p:nvSpPr>
          <p:cNvPr id="3" name="CuadroTexto 2"/>
          <p:cNvSpPr txBox="1"/>
          <p:nvPr/>
        </p:nvSpPr>
        <p:spPr>
          <a:xfrm>
            <a:off x="2867271" y="4869160"/>
            <a:ext cx="6120680" cy="369332"/>
          </a:xfrm>
          <a:prstGeom prst="rect">
            <a:avLst/>
          </a:prstGeom>
          <a:noFill/>
          <a:ln w="12700">
            <a:solidFill>
              <a:schemeClr val="tx1"/>
            </a:solidFill>
          </a:ln>
        </p:spPr>
        <p:txBody>
          <a:bodyPr wrap="square" rtlCol="0">
            <a:spAutoFit/>
          </a:bodyPr>
          <a:lstStyle/>
          <a:p>
            <a:endParaRPr lang="es-ES" dirty="0"/>
          </a:p>
        </p:txBody>
      </p:sp>
    </p:spTree>
    <p:extLst>
      <p:ext uri="{BB962C8B-B14F-4D97-AF65-F5344CB8AC3E}">
        <p14:creationId xmlns:p14="http://schemas.microsoft.com/office/powerpoint/2010/main" val="40477231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985964" y="649288"/>
            <a:ext cx="6270625" cy="400050"/>
          </a:xfrm>
          <a:prstGeom prst="rect">
            <a:avLst/>
          </a:prstGeom>
        </p:spPr>
        <p:txBody>
          <a:bodyPr>
            <a:spAutoFit/>
          </a:bodyPr>
          <a:lstStyle/>
          <a:p>
            <a:pPr>
              <a:defRPr/>
            </a:pPr>
            <a:r>
              <a:rPr lang="es-ES" sz="2000" b="1" dirty="0">
                <a:solidFill>
                  <a:srgbClr val="92D050"/>
                </a:solidFill>
                <a:effectLst>
                  <a:outerShdw blurRad="38100" dist="38100" dir="2700000" algn="tl">
                    <a:srgbClr val="000000">
                      <a:alpha val="43137"/>
                    </a:srgbClr>
                  </a:outerShdw>
                </a:effectLst>
              </a:rPr>
              <a:t>REDES DE COMPUTADORAS</a:t>
            </a:r>
          </a:p>
        </p:txBody>
      </p:sp>
      <p:sp>
        <p:nvSpPr>
          <p:cNvPr id="6" name="Rectángulo 5"/>
          <p:cNvSpPr/>
          <p:nvPr/>
        </p:nvSpPr>
        <p:spPr>
          <a:xfrm>
            <a:off x="1992313" y="1016001"/>
            <a:ext cx="7416800" cy="584775"/>
          </a:xfrm>
          <a:prstGeom prst="rect">
            <a:avLst/>
          </a:prstGeom>
        </p:spPr>
        <p:txBody>
          <a:bodyPr>
            <a:spAutoFit/>
          </a:bodyPr>
          <a:lstStyle/>
          <a:p>
            <a:pPr>
              <a:defRPr/>
            </a:pPr>
            <a:r>
              <a:rPr lang="es-ES" sz="2000" b="1" dirty="0">
                <a:solidFill>
                  <a:srgbClr val="92D050"/>
                </a:solidFill>
                <a:effectLst>
                  <a:outerShdw blurRad="38100" dist="38100" dir="2700000" algn="tl">
                    <a:srgbClr val="000000">
                      <a:alpha val="43137"/>
                    </a:srgbClr>
                  </a:outerShdw>
                </a:effectLst>
              </a:rPr>
              <a:t> </a:t>
            </a:r>
            <a:r>
              <a:rPr lang="es-ES" sz="3200" b="1" dirty="0">
                <a:solidFill>
                  <a:srgbClr val="92D050"/>
                </a:solidFill>
                <a:effectLst>
                  <a:outerShdw blurRad="38100" dist="38100" dir="2700000" algn="tl">
                    <a:srgbClr val="000000">
                      <a:alpha val="43137"/>
                    </a:srgbClr>
                  </a:outerShdw>
                </a:effectLst>
              </a:rPr>
              <a:t>CLASES DE DIRECCIONES  IP v4</a:t>
            </a:r>
          </a:p>
        </p:txBody>
      </p:sp>
      <p:sp>
        <p:nvSpPr>
          <p:cNvPr id="3" name="Rectángulo 2"/>
          <p:cNvSpPr/>
          <p:nvPr/>
        </p:nvSpPr>
        <p:spPr>
          <a:xfrm>
            <a:off x="1973264" y="1817688"/>
            <a:ext cx="7913687" cy="2032000"/>
          </a:xfrm>
          <a:prstGeom prst="rect">
            <a:avLst/>
          </a:prstGeom>
        </p:spPr>
        <p:txBody>
          <a:bodyPr>
            <a:spAutoFit/>
          </a:bodyPr>
          <a:lstStyle/>
          <a:p>
            <a:pPr>
              <a:defRPr/>
            </a:pPr>
            <a:r>
              <a:rPr lang="es-ES" dirty="0"/>
              <a:t>La formula </a:t>
            </a:r>
            <a:r>
              <a:rPr lang="es-ES" dirty="0">
                <a:effectLst>
                  <a:outerShdw blurRad="38100" dist="38100" dir="2700000" algn="tl">
                    <a:srgbClr val="000000">
                      <a:alpha val="43137"/>
                    </a:srgbClr>
                  </a:outerShdw>
                </a:effectLst>
              </a:rPr>
              <a:t>2n -2</a:t>
            </a:r>
            <a:r>
              <a:rPr lang="es-ES" dirty="0"/>
              <a:t> = </a:t>
            </a:r>
            <a:r>
              <a:rPr lang="es-ES" b="1" dirty="0">
                <a:effectLst>
                  <a:outerShdw blurRad="38100" dist="38100" dir="2700000" algn="tl">
                    <a:srgbClr val="000000">
                      <a:alpha val="43137"/>
                    </a:srgbClr>
                  </a:outerShdw>
                </a:effectLst>
              </a:rPr>
              <a:t>número de host/redes</a:t>
            </a:r>
            <a:r>
              <a:rPr lang="es-ES" dirty="0"/>
              <a:t>, donde </a:t>
            </a:r>
            <a:r>
              <a:rPr lang="es-ES" b="1" dirty="0">
                <a:effectLst>
                  <a:outerShdw blurRad="38100" dist="38100" dir="2700000" algn="tl">
                    <a:srgbClr val="000000">
                      <a:alpha val="43137"/>
                    </a:srgbClr>
                  </a:outerShdw>
                </a:effectLst>
              </a:rPr>
              <a:t>n</a:t>
            </a:r>
            <a:r>
              <a:rPr lang="es-ES" dirty="0"/>
              <a:t> es el número de bits. </a:t>
            </a:r>
          </a:p>
          <a:p>
            <a:pPr>
              <a:defRPr/>
            </a:pPr>
            <a:r>
              <a:rPr lang="es-ES" dirty="0"/>
              <a:t>El </a:t>
            </a:r>
            <a:r>
              <a:rPr lang="es-ES" dirty="0">
                <a:effectLst>
                  <a:outerShdw blurRad="38100" dist="38100" dir="2700000" algn="tl">
                    <a:srgbClr val="000000">
                      <a:alpha val="43137"/>
                    </a:srgbClr>
                  </a:outerShdw>
                </a:effectLst>
              </a:rPr>
              <a:t>2 </a:t>
            </a:r>
            <a:r>
              <a:rPr lang="es-ES" dirty="0"/>
              <a:t>significa que se esta reservando un lugar para la dirección de subred (Red) y el restante para la dirección de </a:t>
            </a:r>
            <a:r>
              <a:rPr lang="es-ES" dirty="0" err="1"/>
              <a:t>broadcast</a:t>
            </a:r>
            <a:r>
              <a:rPr lang="es-ES" dirty="0"/>
              <a:t> (Difusión). </a:t>
            </a:r>
          </a:p>
          <a:p>
            <a:pPr>
              <a:defRPr/>
            </a:pPr>
            <a:endParaRPr lang="es-ES" dirty="0"/>
          </a:p>
          <a:p>
            <a:pPr>
              <a:defRPr/>
            </a:pPr>
            <a:r>
              <a:rPr lang="es-ES" i="1" dirty="0"/>
              <a:t>Siempre será </a:t>
            </a:r>
            <a:r>
              <a:rPr lang="es-ES" b="1" i="1" dirty="0">
                <a:effectLst>
                  <a:outerShdw blurRad="38100" dist="38100" dir="2700000" algn="tl">
                    <a:srgbClr val="000000">
                      <a:alpha val="43137"/>
                    </a:srgbClr>
                  </a:outerShdw>
                </a:effectLst>
              </a:rPr>
              <a:t>la primer dirección IP para la subred </a:t>
            </a:r>
            <a:r>
              <a:rPr lang="es-ES" i="1" dirty="0"/>
              <a:t>y la </a:t>
            </a:r>
            <a:r>
              <a:rPr lang="es-ES" b="1" i="1" dirty="0">
                <a:effectLst>
                  <a:outerShdw blurRad="38100" dist="38100" dir="2700000" algn="tl">
                    <a:srgbClr val="000000">
                      <a:alpha val="43137"/>
                    </a:srgbClr>
                  </a:outerShdw>
                </a:effectLst>
              </a:rPr>
              <a:t>última dirección IP para efectos de </a:t>
            </a:r>
            <a:r>
              <a:rPr lang="es-ES" b="1" i="1" dirty="0" err="1">
                <a:effectLst>
                  <a:outerShdw blurRad="38100" dist="38100" dir="2700000" algn="tl">
                    <a:srgbClr val="000000">
                      <a:alpha val="43137"/>
                    </a:srgbClr>
                  </a:outerShdw>
                </a:effectLst>
              </a:rPr>
              <a:t>broadcast</a:t>
            </a:r>
            <a:r>
              <a:rPr lang="es-ES" i="1" dirty="0"/>
              <a:t>. La siguiente dirección IP seguida de la dirección de subred generalmente se asigna al enrutador o default </a:t>
            </a:r>
            <a:r>
              <a:rPr lang="es-ES" i="1" dirty="0" err="1"/>
              <a:t>gateway</a:t>
            </a:r>
            <a:endParaRPr lang="es-ES" i="1" dirty="0"/>
          </a:p>
        </p:txBody>
      </p:sp>
      <p:pic>
        <p:nvPicPr>
          <p:cNvPr id="69638" name="Imagen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69815" y="4315430"/>
            <a:ext cx="8219380" cy="2542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38766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19536" y="332656"/>
            <a:ext cx="7272808" cy="1143000"/>
          </a:xfrm>
        </p:spPr>
        <p:txBody>
          <a:bodyPr/>
          <a:lstStyle/>
          <a:p>
            <a:pPr algn="l"/>
            <a:r>
              <a:rPr lang="es-ES" b="1" dirty="0" smtClean="0"/>
              <a:t>CAPA DE RED</a:t>
            </a:r>
            <a:endParaRPr lang="es-ES" b="1" dirty="0"/>
          </a:p>
        </p:txBody>
      </p:sp>
      <p:sp>
        <p:nvSpPr>
          <p:cNvPr id="4" name="3 Rectángulo"/>
          <p:cNvSpPr/>
          <p:nvPr/>
        </p:nvSpPr>
        <p:spPr>
          <a:xfrm>
            <a:off x="1991545" y="1268761"/>
            <a:ext cx="3777509" cy="461665"/>
          </a:xfrm>
          <a:prstGeom prst="rect">
            <a:avLst/>
          </a:prstGeom>
        </p:spPr>
        <p:txBody>
          <a:bodyPr wrap="none">
            <a:spAutoFit/>
          </a:bodyPr>
          <a:lstStyle/>
          <a:p>
            <a:r>
              <a:rPr lang="es-ES" sz="2400" dirty="0"/>
              <a:t>Protocolos de la capa de red </a:t>
            </a:r>
            <a:endParaRPr lang="es-ES" sz="2400" b="1" dirty="0"/>
          </a:p>
        </p:txBody>
      </p:sp>
      <p:pic>
        <p:nvPicPr>
          <p:cNvPr id="2050" name="Picture 2"/>
          <p:cNvPicPr>
            <a:picLocks noChangeAspect="1" noChangeArrowheads="1"/>
          </p:cNvPicPr>
          <p:nvPr/>
        </p:nvPicPr>
        <p:blipFill>
          <a:blip r:embed="rId2" cstate="print"/>
          <a:srcRect/>
          <a:stretch>
            <a:fillRect/>
          </a:stretch>
        </p:blipFill>
        <p:spPr bwMode="auto">
          <a:xfrm>
            <a:off x="1919537" y="1844824"/>
            <a:ext cx="8129609" cy="3606130"/>
          </a:xfrm>
          <a:prstGeom prst="rect">
            <a:avLst/>
          </a:prstGeom>
          <a:noFill/>
          <a:ln w="9525">
            <a:noFill/>
            <a:miter lim="800000"/>
            <a:headEnd/>
            <a:tailEnd/>
          </a:ln>
        </p:spPr>
      </p:pic>
    </p:spTree>
    <p:extLst>
      <p:ext uri="{BB962C8B-B14F-4D97-AF65-F5344CB8AC3E}">
        <p14:creationId xmlns:p14="http://schemas.microsoft.com/office/powerpoint/2010/main" val="11872654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703389" y="107950"/>
            <a:ext cx="7920037" cy="1320800"/>
          </a:xfrm>
        </p:spPr>
        <p:txBody>
          <a:bodyPr/>
          <a:lstStyle/>
          <a:p>
            <a:pPr eaLnBrk="1" hangingPunct="1">
              <a:defRPr/>
            </a:pPr>
            <a:r>
              <a:rPr lang="es-ES" altLang="es-ES" dirty="0" smtClean="0">
                <a:effectLst>
                  <a:outerShdw blurRad="38100" dist="38100" dir="2700000" algn="tl">
                    <a:srgbClr val="000000">
                      <a:alpha val="43137"/>
                    </a:srgbClr>
                  </a:outerShdw>
                </a:effectLst>
              </a:rPr>
              <a:t>PRACTICA 1</a:t>
            </a:r>
          </a:p>
        </p:txBody>
      </p:sp>
      <p:sp>
        <p:nvSpPr>
          <p:cNvPr id="5" name="Rectángulo 4"/>
          <p:cNvSpPr/>
          <p:nvPr/>
        </p:nvSpPr>
        <p:spPr>
          <a:xfrm>
            <a:off x="1698625" y="828676"/>
            <a:ext cx="3028950" cy="708025"/>
          </a:xfrm>
          <a:prstGeom prst="rect">
            <a:avLst/>
          </a:prstGeom>
        </p:spPr>
        <p:txBody>
          <a:bodyPr>
            <a:spAutoFit/>
          </a:bodyPr>
          <a:lstStyle/>
          <a:p>
            <a:pPr>
              <a:defRPr/>
            </a:pPr>
            <a:r>
              <a:rPr lang="es-ES" sz="2000" b="1" dirty="0">
                <a:solidFill>
                  <a:srgbClr val="92D050"/>
                </a:solidFill>
                <a:effectLst>
                  <a:outerShdw blurRad="38100" dist="38100" dir="2700000" algn="tl">
                    <a:srgbClr val="000000">
                      <a:alpha val="43137"/>
                    </a:srgbClr>
                  </a:outerShdw>
                </a:effectLst>
              </a:rPr>
              <a:t>REDES DE COMPUTADORAS</a:t>
            </a:r>
          </a:p>
        </p:txBody>
      </p:sp>
      <p:sp>
        <p:nvSpPr>
          <p:cNvPr id="6" name="Rectángulo 5"/>
          <p:cNvSpPr/>
          <p:nvPr/>
        </p:nvSpPr>
        <p:spPr>
          <a:xfrm>
            <a:off x="1671638" y="1206500"/>
            <a:ext cx="2736850" cy="1384300"/>
          </a:xfrm>
          <a:prstGeom prst="rect">
            <a:avLst/>
          </a:prstGeom>
        </p:spPr>
        <p:txBody>
          <a:bodyPr>
            <a:spAutoFit/>
          </a:bodyPr>
          <a:lstStyle/>
          <a:p>
            <a:pPr>
              <a:defRPr/>
            </a:pPr>
            <a:endParaRPr lang="es-ES" sz="2000" b="1" dirty="0">
              <a:solidFill>
                <a:srgbClr val="92D050"/>
              </a:solidFill>
              <a:effectLst>
                <a:outerShdw blurRad="38100" dist="38100" dir="2700000" algn="tl">
                  <a:srgbClr val="000000">
                    <a:alpha val="43137"/>
                  </a:srgbClr>
                </a:outerShdw>
              </a:effectLst>
            </a:endParaRPr>
          </a:p>
          <a:p>
            <a:pPr>
              <a:defRPr/>
            </a:pPr>
            <a:r>
              <a:rPr lang="es-ES" sz="3200" b="1" dirty="0">
                <a:solidFill>
                  <a:srgbClr val="92D050"/>
                </a:solidFill>
                <a:effectLst>
                  <a:outerShdw blurRad="38100" dist="38100" dir="2700000" algn="tl">
                    <a:srgbClr val="000000">
                      <a:alpha val="43137"/>
                    </a:srgbClr>
                  </a:outerShdw>
                </a:effectLst>
              </a:rPr>
              <a:t>MASCARAS DE RED</a:t>
            </a:r>
          </a:p>
        </p:txBody>
      </p:sp>
      <p:pic>
        <p:nvPicPr>
          <p:cNvPr id="75781" name="Imagen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56101" y="1"/>
            <a:ext cx="6315075" cy="676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37551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985964" y="649288"/>
            <a:ext cx="6270625" cy="400050"/>
          </a:xfrm>
          <a:prstGeom prst="rect">
            <a:avLst/>
          </a:prstGeom>
        </p:spPr>
        <p:txBody>
          <a:bodyPr>
            <a:spAutoFit/>
          </a:bodyPr>
          <a:lstStyle/>
          <a:p>
            <a:pPr>
              <a:defRPr/>
            </a:pPr>
            <a:r>
              <a:rPr lang="es-ES" sz="2000" b="1" dirty="0">
                <a:solidFill>
                  <a:srgbClr val="92D050"/>
                </a:solidFill>
                <a:effectLst>
                  <a:outerShdw blurRad="38100" dist="38100" dir="2700000" algn="tl">
                    <a:srgbClr val="000000">
                      <a:alpha val="43137"/>
                    </a:srgbClr>
                  </a:outerShdw>
                </a:effectLst>
              </a:rPr>
              <a:t>REDES DE COMPUTADORAS</a:t>
            </a:r>
          </a:p>
        </p:txBody>
      </p:sp>
      <p:sp>
        <p:nvSpPr>
          <p:cNvPr id="6" name="Rectángulo 5"/>
          <p:cNvSpPr/>
          <p:nvPr/>
        </p:nvSpPr>
        <p:spPr>
          <a:xfrm>
            <a:off x="1992313" y="1016001"/>
            <a:ext cx="7416800" cy="892175"/>
          </a:xfrm>
          <a:prstGeom prst="rect">
            <a:avLst/>
          </a:prstGeom>
        </p:spPr>
        <p:txBody>
          <a:bodyPr>
            <a:spAutoFit/>
          </a:bodyPr>
          <a:lstStyle/>
          <a:p>
            <a:pPr>
              <a:defRPr/>
            </a:pPr>
            <a:r>
              <a:rPr lang="es-ES" sz="2000" b="1" dirty="0">
                <a:solidFill>
                  <a:srgbClr val="92D050"/>
                </a:solidFill>
                <a:effectLst>
                  <a:outerShdw blurRad="38100" dist="38100" dir="2700000" algn="tl">
                    <a:srgbClr val="000000">
                      <a:alpha val="43137"/>
                    </a:srgbClr>
                  </a:outerShdw>
                </a:effectLst>
              </a:rPr>
              <a:t>DISEÑO DE REDES </a:t>
            </a:r>
          </a:p>
          <a:p>
            <a:pPr>
              <a:defRPr/>
            </a:pPr>
            <a:r>
              <a:rPr lang="es-ES" sz="3200" b="1" dirty="0">
                <a:solidFill>
                  <a:srgbClr val="92D050"/>
                </a:solidFill>
                <a:effectLst>
                  <a:outerShdw blurRad="38100" dist="38100" dir="2700000" algn="tl">
                    <a:srgbClr val="000000">
                      <a:alpha val="43137"/>
                    </a:srgbClr>
                  </a:outerShdw>
                </a:effectLst>
              </a:rPr>
              <a:t>RANGOS IP v4</a:t>
            </a:r>
          </a:p>
        </p:txBody>
      </p:sp>
      <p:pic>
        <p:nvPicPr>
          <p:cNvPr id="70661" name="Imagen 1"/>
          <p:cNvPicPr>
            <a:picLocks noChangeAspect="1"/>
          </p:cNvPicPr>
          <p:nvPr/>
        </p:nvPicPr>
        <p:blipFill>
          <a:blip r:embed="rId2">
            <a:extLst>
              <a:ext uri="{28A0092B-C50C-407E-A947-70E740481C1C}">
                <a14:useLocalDpi xmlns:a14="http://schemas.microsoft.com/office/drawing/2010/main" val="0"/>
              </a:ext>
            </a:extLst>
          </a:blip>
          <a:srcRect t="11510" r="4057"/>
          <a:stretch>
            <a:fillRect/>
          </a:stretch>
        </p:blipFill>
        <p:spPr bwMode="auto">
          <a:xfrm>
            <a:off x="1847850" y="2133600"/>
            <a:ext cx="8510588" cy="387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34535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defRPr/>
            </a:pPr>
            <a:r>
              <a:rPr lang="en-US" altLang="es-ES" b="1" dirty="0" err="1">
                <a:effectLst>
                  <a:outerShdw blurRad="38100" dist="38100" dir="2700000" algn="tl">
                    <a:srgbClr val="000000">
                      <a:alpha val="43137"/>
                    </a:srgbClr>
                  </a:outerShdw>
                </a:effectLst>
              </a:rPr>
              <a:t>Direccionamiento</a:t>
            </a:r>
            <a:r>
              <a:rPr lang="en-US" altLang="es-ES" b="1" dirty="0">
                <a:effectLst>
                  <a:outerShdw blurRad="38100" dist="38100" dir="2700000" algn="tl">
                    <a:srgbClr val="000000">
                      <a:alpha val="43137"/>
                    </a:srgbClr>
                  </a:outerShdw>
                </a:effectLst>
              </a:rPr>
              <a:t> IP</a:t>
            </a:r>
          </a:p>
        </p:txBody>
      </p:sp>
      <p:pic>
        <p:nvPicPr>
          <p:cNvPr id="4100" name="Picture 4" descr="bit class"/>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20900" y="1290638"/>
            <a:ext cx="7620000" cy="502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664429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p:cTn id="7" dur="500" fill="hold"/>
                                        <p:tgtEl>
                                          <p:spTgt spid="4100"/>
                                        </p:tgtEl>
                                        <p:attrNameLst>
                                          <p:attrName>ppt_w</p:attrName>
                                        </p:attrNameLst>
                                      </p:cBhvr>
                                      <p:tavLst>
                                        <p:tav tm="0">
                                          <p:val>
                                            <p:fltVal val="0"/>
                                          </p:val>
                                        </p:tav>
                                        <p:tav tm="100000">
                                          <p:val>
                                            <p:strVal val="#ppt_w"/>
                                          </p:val>
                                        </p:tav>
                                      </p:tavLst>
                                    </p:anim>
                                    <p:anim calcmode="lin" valueType="num">
                                      <p:cBhvr>
                                        <p:cTn id="8" dur="500" fill="hold"/>
                                        <p:tgtEl>
                                          <p:spTgt spid="410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209800" y="304800"/>
            <a:ext cx="7772400" cy="914400"/>
          </a:xfrm>
        </p:spPr>
        <p:txBody>
          <a:bodyPr/>
          <a:lstStyle/>
          <a:p>
            <a:r>
              <a:rPr lang="en-US" altLang="es-ES" smtClean="0"/>
              <a:t>Subnetting (“Subneteo”)</a:t>
            </a:r>
          </a:p>
        </p:txBody>
      </p:sp>
      <p:sp>
        <p:nvSpPr>
          <p:cNvPr id="6148" name="Rectangle 4"/>
          <p:cNvSpPr>
            <a:spLocks noChangeArrowheads="1"/>
          </p:cNvSpPr>
          <p:nvPr/>
        </p:nvSpPr>
        <p:spPr bwMode="auto">
          <a:xfrm>
            <a:off x="2447926" y="2276475"/>
            <a:ext cx="1674813"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s-ES"/>
              <a:t>Id de red</a:t>
            </a:r>
          </a:p>
        </p:txBody>
      </p:sp>
      <p:sp>
        <p:nvSpPr>
          <p:cNvPr id="6150" name="Rectangle 6"/>
          <p:cNvSpPr>
            <a:spLocks noChangeArrowheads="1"/>
          </p:cNvSpPr>
          <p:nvPr/>
        </p:nvSpPr>
        <p:spPr bwMode="auto">
          <a:xfrm>
            <a:off x="7566026" y="2276475"/>
            <a:ext cx="1839913" cy="609600"/>
          </a:xfrm>
          <a:prstGeom prst="rect">
            <a:avLst/>
          </a:prstGeom>
          <a:solidFill>
            <a:srgbClr val="00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s-ES"/>
              <a:t>Id de Host</a:t>
            </a:r>
          </a:p>
        </p:txBody>
      </p:sp>
      <p:sp>
        <p:nvSpPr>
          <p:cNvPr id="6153" name="Rectangle 9"/>
          <p:cNvSpPr>
            <a:spLocks noChangeArrowheads="1"/>
          </p:cNvSpPr>
          <p:nvPr/>
        </p:nvSpPr>
        <p:spPr bwMode="auto">
          <a:xfrm>
            <a:off x="8399464" y="4425950"/>
            <a:ext cx="992187" cy="609600"/>
          </a:xfrm>
          <a:prstGeom prst="rect">
            <a:avLst/>
          </a:prstGeom>
          <a:solidFill>
            <a:srgbClr val="00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s-ES"/>
              <a:t>Host Id</a:t>
            </a:r>
          </a:p>
        </p:txBody>
      </p:sp>
      <p:sp>
        <p:nvSpPr>
          <p:cNvPr id="6154" name="Rectangle 10"/>
          <p:cNvSpPr>
            <a:spLocks noChangeArrowheads="1"/>
          </p:cNvSpPr>
          <p:nvPr/>
        </p:nvSpPr>
        <p:spPr bwMode="auto">
          <a:xfrm>
            <a:off x="2433638" y="4425950"/>
            <a:ext cx="5040312"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s-ES"/>
              <a:t>Id de Red</a:t>
            </a:r>
          </a:p>
        </p:txBody>
      </p:sp>
      <p:sp>
        <p:nvSpPr>
          <p:cNvPr id="6155" name="Rectangle 11"/>
          <p:cNvSpPr>
            <a:spLocks noChangeArrowheads="1"/>
          </p:cNvSpPr>
          <p:nvPr/>
        </p:nvSpPr>
        <p:spPr bwMode="auto">
          <a:xfrm>
            <a:off x="7473951" y="4425950"/>
            <a:ext cx="936625"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defRPr/>
            </a:pPr>
            <a:r>
              <a:rPr lang="en-US" altLang="es-ES" dirty="0" err="1"/>
              <a:t>Subred</a:t>
            </a:r>
            <a:r>
              <a:rPr lang="en-US" altLang="es-ES" dirty="0"/>
              <a:t> Id</a:t>
            </a:r>
          </a:p>
        </p:txBody>
      </p:sp>
      <p:sp>
        <p:nvSpPr>
          <p:cNvPr id="72712" name="Text Box 13"/>
          <p:cNvSpPr txBox="1">
            <a:spLocks noChangeArrowheads="1"/>
          </p:cNvSpPr>
          <p:nvPr/>
        </p:nvSpPr>
        <p:spPr bwMode="auto">
          <a:xfrm>
            <a:off x="2209800" y="2892425"/>
            <a:ext cx="808355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s-ES" sz="2000" b="1" dirty="0" err="1"/>
              <a:t>Dirección</a:t>
            </a:r>
            <a:r>
              <a:rPr lang="en-US" altLang="es-ES" sz="2000" b="1" dirty="0"/>
              <a:t> IP</a:t>
            </a:r>
            <a:endParaRPr lang="en-US" altLang="es-ES" sz="2000" dirty="0"/>
          </a:p>
          <a:p>
            <a:r>
              <a:rPr lang="en-US" altLang="es-ES" sz="2000" dirty="0"/>
              <a:t>La </a:t>
            </a:r>
            <a:r>
              <a:rPr lang="en-US" altLang="es-ES" sz="2000" dirty="0" err="1"/>
              <a:t>longitud</a:t>
            </a:r>
            <a:r>
              <a:rPr lang="en-US" altLang="es-ES" sz="2000" dirty="0"/>
              <a:t> de </a:t>
            </a:r>
            <a:r>
              <a:rPr lang="en-US" altLang="es-ES" sz="2000" dirty="0" err="1"/>
              <a:t>los</a:t>
            </a:r>
            <a:r>
              <a:rPr lang="en-US" altLang="es-ES" sz="2000" dirty="0"/>
              <a:t> </a:t>
            </a:r>
            <a:r>
              <a:rPr lang="en-US" altLang="es-ES" sz="2000" dirty="0" err="1"/>
              <a:t>campos</a:t>
            </a:r>
            <a:r>
              <a:rPr lang="en-US" altLang="es-ES" sz="2000" dirty="0"/>
              <a:t> </a:t>
            </a:r>
            <a:r>
              <a:rPr lang="en-US" altLang="es-ES" sz="2000" dirty="0" err="1"/>
              <a:t>depende</a:t>
            </a:r>
            <a:r>
              <a:rPr lang="en-US" altLang="es-ES" sz="2000" dirty="0"/>
              <a:t> de la </a:t>
            </a:r>
            <a:r>
              <a:rPr lang="en-US" altLang="es-ES" sz="2000" dirty="0" err="1"/>
              <a:t>clase</a:t>
            </a:r>
            <a:r>
              <a:rPr lang="en-US" altLang="es-ES" sz="2000" dirty="0"/>
              <a:t> (A, B ó C) a la que </a:t>
            </a:r>
            <a:r>
              <a:rPr lang="en-US" altLang="es-ES" sz="2000" dirty="0" err="1"/>
              <a:t>corresponda</a:t>
            </a:r>
            <a:r>
              <a:rPr lang="en-US" altLang="es-ES" sz="2000" dirty="0"/>
              <a:t> la </a:t>
            </a:r>
            <a:r>
              <a:rPr lang="en-US" altLang="es-ES" sz="2000" dirty="0" err="1"/>
              <a:t>dirección</a:t>
            </a:r>
            <a:r>
              <a:rPr lang="en-US" altLang="es-ES" sz="2000" dirty="0"/>
              <a:t> IP</a:t>
            </a:r>
          </a:p>
        </p:txBody>
      </p:sp>
      <p:sp>
        <p:nvSpPr>
          <p:cNvPr id="72713" name="Text Box 17"/>
          <p:cNvSpPr txBox="1">
            <a:spLocks noChangeArrowheads="1"/>
          </p:cNvSpPr>
          <p:nvPr/>
        </p:nvSpPr>
        <p:spPr bwMode="auto">
          <a:xfrm>
            <a:off x="2433638" y="5132389"/>
            <a:ext cx="716915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s-ES" sz="2000" b="1"/>
              <a:t>Dirección IP con “Subneteo”</a:t>
            </a:r>
            <a:endParaRPr lang="en-US" altLang="es-ES" sz="2000"/>
          </a:p>
          <a:p>
            <a:r>
              <a:rPr lang="en-US" altLang="es-ES" sz="2000"/>
              <a:t>Algunos bits se toman prestados del campo de Host. </a:t>
            </a:r>
          </a:p>
        </p:txBody>
      </p:sp>
      <p:sp>
        <p:nvSpPr>
          <p:cNvPr id="2" name="Rectángulo 1"/>
          <p:cNvSpPr/>
          <p:nvPr/>
        </p:nvSpPr>
        <p:spPr>
          <a:xfrm>
            <a:off x="2908682" y="781049"/>
            <a:ext cx="5633272" cy="923330"/>
          </a:xfrm>
          <a:prstGeom prst="rect">
            <a:avLst/>
          </a:prstGeom>
          <a:noFill/>
        </p:spPr>
        <p:txBody>
          <a:bodyPr wrap="none">
            <a:spAutoFit/>
          </a:bodyPr>
          <a:lstStyle/>
          <a:p>
            <a:pPr algn="ctr">
              <a:defRPr/>
            </a:pPr>
            <a:r>
              <a:rPr lang="es-ES" sz="5400" dirty="0">
                <a:ln w="0"/>
                <a:effectLst>
                  <a:outerShdw blurRad="38100" dist="19050" dir="2700000" algn="tl" rotWithShape="0">
                    <a:schemeClr val="dk1">
                      <a:alpha val="40000"/>
                    </a:schemeClr>
                  </a:outerShdw>
                </a:effectLst>
              </a:rPr>
              <a:t>192  . 168 .  100 .  0</a:t>
            </a:r>
          </a:p>
        </p:txBody>
      </p:sp>
      <p:sp>
        <p:nvSpPr>
          <p:cNvPr id="3" name="Rectángulo 2"/>
          <p:cNvSpPr/>
          <p:nvPr/>
        </p:nvSpPr>
        <p:spPr>
          <a:xfrm>
            <a:off x="9409114" y="2330450"/>
            <a:ext cx="1063625" cy="522288"/>
          </a:xfrm>
          <a:prstGeom prst="rect">
            <a:avLst/>
          </a:prstGeom>
          <a:noFill/>
        </p:spPr>
        <p:txBody>
          <a:bodyPr wrap="none">
            <a:spAutoFit/>
          </a:bodyPr>
          <a:lstStyle/>
          <a:p>
            <a:pPr algn="ctr">
              <a:defRPr/>
            </a:pPr>
            <a:r>
              <a:rPr lang="es-ES" sz="2800" dirty="0">
                <a:ln w="0"/>
                <a:effectLst>
                  <a:outerShdw blurRad="38100" dist="19050" dir="2700000" algn="tl" rotWithShape="0">
                    <a:schemeClr val="dk1">
                      <a:alpha val="40000"/>
                    </a:schemeClr>
                  </a:outerShdw>
                </a:effectLst>
              </a:rPr>
              <a:t>32 bit</a:t>
            </a:r>
          </a:p>
        </p:txBody>
      </p:sp>
      <p:sp>
        <p:nvSpPr>
          <p:cNvPr id="12" name="Rectangle 4"/>
          <p:cNvSpPr>
            <a:spLocks noChangeArrowheads="1"/>
          </p:cNvSpPr>
          <p:nvPr/>
        </p:nvSpPr>
        <p:spPr bwMode="auto">
          <a:xfrm>
            <a:off x="4122738" y="2276475"/>
            <a:ext cx="1624012"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s-ES"/>
              <a:t>Id de red</a:t>
            </a:r>
          </a:p>
        </p:txBody>
      </p:sp>
      <p:sp>
        <p:nvSpPr>
          <p:cNvPr id="13" name="Rectangle 6"/>
          <p:cNvSpPr>
            <a:spLocks noChangeArrowheads="1"/>
          </p:cNvSpPr>
          <p:nvPr/>
        </p:nvSpPr>
        <p:spPr bwMode="auto">
          <a:xfrm>
            <a:off x="5735639" y="2286000"/>
            <a:ext cx="1830387" cy="609600"/>
          </a:xfrm>
          <a:prstGeom prst="rect">
            <a:avLst/>
          </a:prstGeom>
          <a:solidFill>
            <a:srgbClr val="92D05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s-ES"/>
              <a:t>Id de red</a:t>
            </a:r>
          </a:p>
        </p:txBody>
      </p:sp>
      <p:sp>
        <p:nvSpPr>
          <p:cNvPr id="14" name="Rectángulo 13"/>
          <p:cNvSpPr/>
          <p:nvPr/>
        </p:nvSpPr>
        <p:spPr>
          <a:xfrm>
            <a:off x="1573231" y="2411413"/>
            <a:ext cx="784189" cy="338554"/>
          </a:xfrm>
          <a:prstGeom prst="rect">
            <a:avLst/>
          </a:prstGeom>
          <a:noFill/>
        </p:spPr>
        <p:txBody>
          <a:bodyPr wrap="none">
            <a:spAutoFit/>
          </a:bodyPr>
          <a:lstStyle/>
          <a:p>
            <a:pPr algn="ctr">
              <a:defRPr/>
            </a:pPr>
            <a:r>
              <a:rPr lang="es-ES" sz="1600" b="1" dirty="0">
                <a:ln w="0"/>
                <a:effectLst>
                  <a:outerShdw blurRad="38100" dist="19050" dir="2700000" algn="tl" rotWithShape="0">
                    <a:schemeClr val="dk1">
                      <a:alpha val="40000"/>
                    </a:schemeClr>
                  </a:outerShdw>
                </a:effectLst>
              </a:rPr>
              <a:t>Clase C</a:t>
            </a:r>
          </a:p>
        </p:txBody>
      </p:sp>
      <p:sp>
        <p:nvSpPr>
          <p:cNvPr id="4" name="Rectángulo 3"/>
          <p:cNvSpPr/>
          <p:nvPr/>
        </p:nvSpPr>
        <p:spPr>
          <a:xfrm>
            <a:off x="2044700" y="1620838"/>
            <a:ext cx="7632700" cy="461962"/>
          </a:xfrm>
          <a:prstGeom prst="rect">
            <a:avLst/>
          </a:prstGeom>
          <a:noFill/>
        </p:spPr>
        <p:txBody>
          <a:bodyPr>
            <a:spAutoFit/>
          </a:bodyPr>
          <a:lstStyle/>
          <a:p>
            <a:pPr algn="ctr">
              <a:defRPr/>
            </a:pPr>
            <a:r>
              <a:rPr lang="es-ES" sz="2400" b="1" dirty="0">
                <a:ln w="0"/>
                <a:effectLst>
                  <a:outerShdw blurRad="38100" dist="19050" dir="2700000" algn="tl" rotWithShape="0">
                    <a:schemeClr val="dk1">
                      <a:alpha val="40000"/>
                    </a:schemeClr>
                  </a:outerShdw>
                </a:effectLst>
              </a:rPr>
              <a:t>11000000   .   10101000   .   00110100  .  </a:t>
            </a:r>
            <a:r>
              <a:rPr lang="es-ES" sz="2400" b="1" dirty="0">
                <a:ln w="0"/>
                <a:solidFill>
                  <a:srgbClr val="00B0F0"/>
                </a:solidFill>
                <a:effectLst>
                  <a:outerShdw blurRad="38100" dist="19050" dir="2700000" algn="tl" rotWithShape="0">
                    <a:schemeClr val="dk1">
                      <a:alpha val="40000"/>
                    </a:schemeClr>
                  </a:outerShdw>
                </a:effectLst>
              </a:rPr>
              <a:t>00000000</a:t>
            </a:r>
            <a:r>
              <a:rPr lang="es-ES" sz="2400" b="1" dirty="0">
                <a:ln w="0"/>
                <a:effectLst>
                  <a:outerShdw blurRad="38100" dist="19050" dir="2700000" algn="tl" rotWithShape="0">
                    <a:schemeClr val="dk1">
                      <a:alpha val="40000"/>
                    </a:schemeClr>
                  </a:outerShdw>
                </a:effectLst>
              </a:rPr>
              <a:t> </a:t>
            </a:r>
          </a:p>
        </p:txBody>
      </p:sp>
      <p:sp>
        <p:nvSpPr>
          <p:cNvPr id="16" name="Rectángulo 15"/>
          <p:cNvSpPr/>
          <p:nvPr/>
        </p:nvSpPr>
        <p:spPr>
          <a:xfrm>
            <a:off x="1574025" y="4567238"/>
            <a:ext cx="784189" cy="338554"/>
          </a:xfrm>
          <a:prstGeom prst="rect">
            <a:avLst/>
          </a:prstGeom>
          <a:noFill/>
        </p:spPr>
        <p:txBody>
          <a:bodyPr wrap="none">
            <a:spAutoFit/>
          </a:bodyPr>
          <a:lstStyle/>
          <a:p>
            <a:pPr algn="ctr">
              <a:defRPr/>
            </a:pPr>
            <a:r>
              <a:rPr lang="es-ES" sz="1600" b="1" dirty="0">
                <a:ln w="0"/>
                <a:effectLst>
                  <a:outerShdw blurRad="38100" dist="19050" dir="2700000" algn="tl" rotWithShape="0">
                    <a:schemeClr val="dk1">
                      <a:alpha val="40000"/>
                    </a:schemeClr>
                  </a:outerShdw>
                </a:effectLst>
              </a:rPr>
              <a:t>Clase C</a:t>
            </a:r>
          </a:p>
        </p:txBody>
      </p:sp>
      <p:sp>
        <p:nvSpPr>
          <p:cNvPr id="5" name="Rectángulo 4"/>
          <p:cNvSpPr/>
          <p:nvPr/>
        </p:nvSpPr>
        <p:spPr>
          <a:xfrm>
            <a:off x="7197726" y="3867151"/>
            <a:ext cx="2117887" cy="461665"/>
          </a:xfrm>
          <a:prstGeom prst="rect">
            <a:avLst/>
          </a:prstGeom>
        </p:spPr>
        <p:txBody>
          <a:bodyPr wrap="none">
            <a:spAutoFit/>
          </a:bodyPr>
          <a:lstStyle/>
          <a:p>
            <a:pPr>
              <a:defRPr/>
            </a:pPr>
            <a:r>
              <a:rPr lang="es-ES" sz="2400" b="1" dirty="0">
                <a:ln w="0"/>
                <a:effectLst>
                  <a:outerShdw blurRad="38100" dist="19050" dir="2700000" algn="tl" rotWithShape="0">
                    <a:schemeClr val="dk1">
                      <a:alpha val="40000"/>
                    </a:schemeClr>
                  </a:outerShdw>
                </a:effectLst>
              </a:rPr>
              <a:t>  </a:t>
            </a:r>
            <a:r>
              <a:rPr lang="es-ES" sz="2400" b="1" dirty="0">
                <a:ln w="0"/>
                <a:solidFill>
                  <a:srgbClr val="FF0000"/>
                </a:solidFill>
                <a:effectLst>
                  <a:outerShdw blurRad="38100" dist="19050" dir="2700000" algn="tl" rotWithShape="0">
                    <a:schemeClr val="dk1">
                      <a:alpha val="40000"/>
                    </a:schemeClr>
                  </a:outerShdw>
                </a:effectLst>
              </a:rPr>
              <a:t>0 0 0 </a:t>
            </a:r>
            <a:r>
              <a:rPr lang="es-ES" sz="2400" b="1" dirty="0">
                <a:ln w="0"/>
                <a:effectLst>
                  <a:outerShdw blurRad="38100" dist="19050" dir="2700000" algn="tl" rotWithShape="0">
                    <a:schemeClr val="dk1">
                      <a:alpha val="40000"/>
                    </a:schemeClr>
                  </a:outerShdw>
                </a:effectLst>
              </a:rPr>
              <a:t>0 0 0 0 0 </a:t>
            </a:r>
            <a:endParaRPr lang="es-ES" sz="2400" dirty="0"/>
          </a:p>
        </p:txBody>
      </p:sp>
    </p:spTree>
    <p:extLst>
      <p:ext uri="{BB962C8B-B14F-4D97-AF65-F5344CB8AC3E}">
        <p14:creationId xmlns:p14="http://schemas.microsoft.com/office/powerpoint/2010/main" val="118765114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1000"/>
                                  </p:stCondLst>
                                  <p:childTnLst>
                                    <p:set>
                                      <p:cBhvr>
                                        <p:cTn id="6" dur="1" fill="hold">
                                          <p:stCondLst>
                                            <p:cond delay="0"/>
                                          </p:stCondLst>
                                        </p:cTn>
                                        <p:tgtEl>
                                          <p:spTgt spid="6148"/>
                                        </p:tgtEl>
                                        <p:attrNameLst>
                                          <p:attrName>style.visibility</p:attrName>
                                        </p:attrNameLst>
                                      </p:cBhvr>
                                      <p:to>
                                        <p:strVal val="visible"/>
                                      </p:to>
                                    </p:set>
                                    <p:anim calcmode="lin" valueType="num">
                                      <p:cBhvr>
                                        <p:cTn id="7" dur="500" fill="hold"/>
                                        <p:tgtEl>
                                          <p:spTgt spid="6148"/>
                                        </p:tgtEl>
                                        <p:attrNameLst>
                                          <p:attrName>ppt_w</p:attrName>
                                        </p:attrNameLst>
                                      </p:cBhvr>
                                      <p:tavLst>
                                        <p:tav tm="0">
                                          <p:val>
                                            <p:fltVal val="0"/>
                                          </p:val>
                                        </p:tav>
                                        <p:tav tm="100000">
                                          <p:val>
                                            <p:strVal val="#ppt_w"/>
                                          </p:val>
                                        </p:tav>
                                      </p:tavLst>
                                    </p:anim>
                                    <p:anim calcmode="lin" valueType="num">
                                      <p:cBhvr>
                                        <p:cTn id="8" dur="500" fill="hold"/>
                                        <p:tgtEl>
                                          <p:spTgt spid="6148"/>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1500"/>
                            </p:stCondLst>
                            <p:childTnLst>
                              <p:par>
                                <p:cTn id="10" presetID="17" presetClass="entr" presetSubtype="2" fill="hold" grpId="0" nodeType="afterEffect">
                                  <p:stCondLst>
                                    <p:cond delay="1000"/>
                                  </p:stCondLst>
                                  <p:childTnLst>
                                    <p:set>
                                      <p:cBhvr>
                                        <p:cTn id="11" dur="1" fill="hold">
                                          <p:stCondLst>
                                            <p:cond delay="0"/>
                                          </p:stCondLst>
                                        </p:cTn>
                                        <p:tgtEl>
                                          <p:spTgt spid="6150"/>
                                        </p:tgtEl>
                                        <p:attrNameLst>
                                          <p:attrName>style.visibility</p:attrName>
                                        </p:attrNameLst>
                                      </p:cBhvr>
                                      <p:to>
                                        <p:strVal val="visible"/>
                                      </p:to>
                                    </p:set>
                                    <p:anim calcmode="lin" valueType="num">
                                      <p:cBhvr>
                                        <p:cTn id="12" dur="500" fill="hold"/>
                                        <p:tgtEl>
                                          <p:spTgt spid="6150"/>
                                        </p:tgtEl>
                                        <p:attrNameLst>
                                          <p:attrName>ppt_x</p:attrName>
                                        </p:attrNameLst>
                                      </p:cBhvr>
                                      <p:tavLst>
                                        <p:tav tm="0">
                                          <p:val>
                                            <p:strVal val="#ppt_x+#ppt_w/2"/>
                                          </p:val>
                                        </p:tav>
                                        <p:tav tm="100000">
                                          <p:val>
                                            <p:strVal val="#ppt_x"/>
                                          </p:val>
                                        </p:tav>
                                      </p:tavLst>
                                    </p:anim>
                                    <p:anim calcmode="lin" valueType="num">
                                      <p:cBhvr>
                                        <p:cTn id="13" dur="500" fill="hold"/>
                                        <p:tgtEl>
                                          <p:spTgt spid="6150"/>
                                        </p:tgtEl>
                                        <p:attrNameLst>
                                          <p:attrName>ppt_y</p:attrName>
                                        </p:attrNameLst>
                                      </p:cBhvr>
                                      <p:tavLst>
                                        <p:tav tm="0">
                                          <p:val>
                                            <p:strVal val="#ppt_y"/>
                                          </p:val>
                                        </p:tav>
                                        <p:tav tm="100000">
                                          <p:val>
                                            <p:strVal val="#ppt_y"/>
                                          </p:val>
                                        </p:tav>
                                      </p:tavLst>
                                    </p:anim>
                                    <p:anim calcmode="lin" valueType="num">
                                      <p:cBhvr>
                                        <p:cTn id="14" dur="500" fill="hold"/>
                                        <p:tgtEl>
                                          <p:spTgt spid="6150"/>
                                        </p:tgtEl>
                                        <p:attrNameLst>
                                          <p:attrName>ppt_w</p:attrName>
                                        </p:attrNameLst>
                                      </p:cBhvr>
                                      <p:tavLst>
                                        <p:tav tm="0">
                                          <p:val>
                                            <p:fltVal val="0"/>
                                          </p:val>
                                        </p:tav>
                                        <p:tav tm="100000">
                                          <p:val>
                                            <p:strVal val="#ppt_w"/>
                                          </p:val>
                                        </p:tav>
                                      </p:tavLst>
                                    </p:anim>
                                    <p:anim calcmode="lin" valueType="num">
                                      <p:cBhvr>
                                        <p:cTn id="15" dur="500" fill="hold"/>
                                        <p:tgtEl>
                                          <p:spTgt spid="6150"/>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3000"/>
                            </p:stCondLst>
                            <p:childTnLst>
                              <p:par>
                                <p:cTn id="17" presetID="14" presetClass="entr" presetSubtype="10" fill="hold" grpId="0" nodeType="afterEffect">
                                  <p:stCondLst>
                                    <p:cond delay="1000"/>
                                  </p:stCondLst>
                                  <p:childTnLst>
                                    <p:set>
                                      <p:cBhvr>
                                        <p:cTn id="18" dur="1" fill="hold">
                                          <p:stCondLst>
                                            <p:cond delay="0"/>
                                          </p:stCondLst>
                                        </p:cTn>
                                        <p:tgtEl>
                                          <p:spTgt spid="6154"/>
                                        </p:tgtEl>
                                        <p:attrNameLst>
                                          <p:attrName>style.visibility</p:attrName>
                                        </p:attrNameLst>
                                      </p:cBhvr>
                                      <p:to>
                                        <p:strVal val="visible"/>
                                      </p:to>
                                    </p:set>
                                    <p:animEffect transition="in" filter="randombar(horizontal)">
                                      <p:cBhvr>
                                        <p:cTn id="19" dur="500"/>
                                        <p:tgtEl>
                                          <p:spTgt spid="6154"/>
                                        </p:tgtEl>
                                      </p:cBhvr>
                                    </p:animEffect>
                                  </p:childTnLst>
                                </p:cTn>
                              </p:par>
                            </p:childTnLst>
                          </p:cTn>
                        </p:par>
                        <p:par>
                          <p:cTn id="20" fill="hold" nodeType="afterGroup">
                            <p:stCondLst>
                              <p:cond delay="4500"/>
                            </p:stCondLst>
                            <p:childTnLst>
                              <p:par>
                                <p:cTn id="21" presetID="3" presetClass="entr" presetSubtype="10" fill="hold" grpId="0" nodeType="afterEffect">
                                  <p:stCondLst>
                                    <p:cond delay="1000"/>
                                  </p:stCondLst>
                                  <p:childTnLst>
                                    <p:set>
                                      <p:cBhvr>
                                        <p:cTn id="22" dur="1" fill="hold">
                                          <p:stCondLst>
                                            <p:cond delay="0"/>
                                          </p:stCondLst>
                                        </p:cTn>
                                        <p:tgtEl>
                                          <p:spTgt spid="6153"/>
                                        </p:tgtEl>
                                        <p:attrNameLst>
                                          <p:attrName>style.visibility</p:attrName>
                                        </p:attrNameLst>
                                      </p:cBhvr>
                                      <p:to>
                                        <p:strVal val="visible"/>
                                      </p:to>
                                    </p:set>
                                    <p:animEffect transition="in" filter="blinds(horizontal)">
                                      <p:cBhvr>
                                        <p:cTn id="23" dur="500"/>
                                        <p:tgtEl>
                                          <p:spTgt spid="6153"/>
                                        </p:tgtEl>
                                      </p:cBhvr>
                                    </p:animEffect>
                                  </p:childTnLst>
                                </p:cTn>
                              </p:par>
                            </p:childTnLst>
                          </p:cTn>
                        </p:par>
                        <p:par>
                          <p:cTn id="24" fill="hold" nodeType="afterGroup">
                            <p:stCondLst>
                              <p:cond delay="6000"/>
                            </p:stCondLst>
                            <p:childTnLst>
                              <p:par>
                                <p:cTn id="25" presetID="9" presetClass="entr" presetSubtype="0" fill="hold" grpId="0" nodeType="afterEffect">
                                  <p:stCondLst>
                                    <p:cond delay="1000"/>
                                  </p:stCondLst>
                                  <p:childTnLst>
                                    <p:set>
                                      <p:cBhvr>
                                        <p:cTn id="26" dur="1" fill="hold">
                                          <p:stCondLst>
                                            <p:cond delay="0"/>
                                          </p:stCondLst>
                                        </p:cTn>
                                        <p:tgtEl>
                                          <p:spTgt spid="6155"/>
                                        </p:tgtEl>
                                        <p:attrNameLst>
                                          <p:attrName>style.visibility</p:attrName>
                                        </p:attrNameLst>
                                      </p:cBhvr>
                                      <p:to>
                                        <p:strVal val="visible"/>
                                      </p:to>
                                    </p:set>
                                    <p:animEffect transition="in" filter="dissolve">
                                      <p:cBhvr>
                                        <p:cTn id="27" dur="500"/>
                                        <p:tgtEl>
                                          <p:spTgt spid="6155"/>
                                        </p:tgtEl>
                                      </p:cBhvr>
                                    </p:animEffect>
                                  </p:childTnLst>
                                </p:cTn>
                              </p:par>
                            </p:childTnLst>
                          </p:cTn>
                        </p:par>
                        <p:par>
                          <p:cTn id="28" fill="hold" nodeType="afterGroup">
                            <p:stCondLst>
                              <p:cond delay="7500"/>
                            </p:stCondLst>
                            <p:childTnLst>
                              <p:par>
                                <p:cTn id="29" presetID="17" presetClass="entr" presetSubtype="10" fill="hold" grpId="0" nodeType="afterEffect">
                                  <p:stCondLst>
                                    <p:cond delay="100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strVal val="#ppt_h"/>
                                          </p:val>
                                        </p:tav>
                                        <p:tav tm="100000">
                                          <p:val>
                                            <p:strVal val="#ppt_h"/>
                                          </p:val>
                                        </p:tav>
                                      </p:tavLst>
                                    </p:anim>
                                  </p:childTnLst>
                                </p:cTn>
                              </p:par>
                            </p:childTnLst>
                          </p:cTn>
                        </p:par>
                        <p:par>
                          <p:cTn id="33" fill="hold" nodeType="afterGroup">
                            <p:stCondLst>
                              <p:cond delay="9000"/>
                            </p:stCondLst>
                            <p:childTnLst>
                              <p:par>
                                <p:cTn id="34" presetID="17" presetClass="entr" presetSubtype="2" fill="hold" grpId="0" nodeType="afterEffect">
                                  <p:stCondLst>
                                    <p:cond delay="100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ppt_x</p:attrName>
                                        </p:attrNameLst>
                                      </p:cBhvr>
                                      <p:tavLst>
                                        <p:tav tm="0">
                                          <p:val>
                                            <p:strVal val="#ppt_x+#ppt_w/2"/>
                                          </p:val>
                                        </p:tav>
                                        <p:tav tm="100000">
                                          <p:val>
                                            <p:strVal val="#ppt_x"/>
                                          </p:val>
                                        </p:tav>
                                      </p:tavLst>
                                    </p:anim>
                                    <p:anim calcmode="lin" valueType="num">
                                      <p:cBhvr>
                                        <p:cTn id="37" dur="500" fill="hold"/>
                                        <p:tgtEl>
                                          <p:spTgt spid="13"/>
                                        </p:tgtEl>
                                        <p:attrNameLst>
                                          <p:attrName>ppt_y</p:attrName>
                                        </p:attrNameLst>
                                      </p:cBhvr>
                                      <p:tavLst>
                                        <p:tav tm="0">
                                          <p:val>
                                            <p:strVal val="#ppt_y"/>
                                          </p:val>
                                        </p:tav>
                                        <p:tav tm="100000">
                                          <p:val>
                                            <p:strVal val="#ppt_y"/>
                                          </p:val>
                                        </p:tav>
                                      </p:tavLst>
                                    </p:anim>
                                    <p:anim calcmode="lin" valueType="num">
                                      <p:cBhvr>
                                        <p:cTn id="38" dur="500" fill="hold"/>
                                        <p:tgtEl>
                                          <p:spTgt spid="13"/>
                                        </p:tgtEl>
                                        <p:attrNameLst>
                                          <p:attrName>ppt_w</p:attrName>
                                        </p:attrNameLst>
                                      </p:cBhvr>
                                      <p:tavLst>
                                        <p:tav tm="0">
                                          <p:val>
                                            <p:fltVal val="0"/>
                                          </p:val>
                                        </p:tav>
                                        <p:tav tm="100000">
                                          <p:val>
                                            <p:strVal val="#ppt_w"/>
                                          </p:val>
                                        </p:tav>
                                      </p:tavLst>
                                    </p:anim>
                                    <p:anim calcmode="lin" valueType="num">
                                      <p:cBhvr>
                                        <p:cTn id="39" dur="5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animBg="1" autoUpdateAnimBg="0"/>
      <p:bldP spid="6150" grpId="0" animBg="1" autoUpdateAnimBg="0"/>
      <p:bldP spid="6153" grpId="0" animBg="1" autoUpdateAnimBg="0"/>
      <p:bldP spid="6154" grpId="0" animBg="1" autoUpdateAnimBg="0"/>
      <p:bldP spid="6155" grpId="0" animBg="1" autoUpdateAnimBg="0"/>
      <p:bldP spid="12" grpId="0" animBg="1" autoUpdateAnimBg="0"/>
      <p:bldP spid="13"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91544" y="0"/>
            <a:ext cx="8229600" cy="1143000"/>
          </a:xfrm>
        </p:spPr>
        <p:txBody>
          <a:bodyPr>
            <a:normAutofit/>
          </a:bodyPr>
          <a:lstStyle/>
          <a:p>
            <a:pPr algn="l"/>
            <a:r>
              <a:rPr lang="es-ES" b="1" dirty="0"/>
              <a:t>Características de IPv6</a:t>
            </a:r>
            <a:endParaRPr lang="es-ES" dirty="0"/>
          </a:p>
        </p:txBody>
      </p:sp>
      <p:sp>
        <p:nvSpPr>
          <p:cNvPr id="3" name="2 Marcador de contenido"/>
          <p:cNvSpPr>
            <a:spLocks noGrp="1"/>
          </p:cNvSpPr>
          <p:nvPr>
            <p:ph idx="1"/>
          </p:nvPr>
        </p:nvSpPr>
        <p:spPr>
          <a:xfrm>
            <a:off x="1852700" y="1100138"/>
            <a:ext cx="8507288" cy="4525963"/>
          </a:xfrm>
        </p:spPr>
        <p:txBody>
          <a:bodyPr>
            <a:noAutofit/>
          </a:bodyPr>
          <a:lstStyle/>
          <a:p>
            <a:r>
              <a:rPr lang="es-ES" sz="1800" dirty="0"/>
              <a:t>El esquema de direcciones de 128 bits provee una gran cantidad de direcciones IP, con la posibilidad de asignar direcciones únicas globales a nuevos dispositivos.</a:t>
            </a:r>
          </a:p>
          <a:p>
            <a:r>
              <a:rPr lang="es-ES" sz="1800" dirty="0"/>
              <a:t>Los múltiples niveles de jerarquía permiten juntar rutas, promoviendo un enrutamiento eficiente y escalable al Internet.</a:t>
            </a:r>
          </a:p>
          <a:p>
            <a:r>
              <a:rPr lang="es-ES" sz="1800" dirty="0"/>
              <a:t>El proceso de autoconfiguración permite que los nodos de la red IPv6 configuren sus propias direcciones IPv6, facilitando su uso.</a:t>
            </a:r>
          </a:p>
          <a:p>
            <a:r>
              <a:rPr lang="es-ES" sz="1800" dirty="0"/>
              <a:t>La transición entre proveedores de IPv6 es transparente para los usuarios finales con el mecanismo de </a:t>
            </a:r>
            <a:r>
              <a:rPr lang="es-ES" sz="1800" dirty="0" err="1"/>
              <a:t>renumerado</a:t>
            </a:r>
            <a:r>
              <a:rPr lang="es-ES" sz="1800" dirty="0"/>
              <a:t>.</a:t>
            </a:r>
          </a:p>
          <a:p>
            <a:r>
              <a:rPr lang="es-ES" sz="1800" dirty="0"/>
              <a:t>La difusión </a:t>
            </a:r>
            <a:r>
              <a:rPr lang="es-ES" sz="1800" b="1" dirty="0"/>
              <a:t>ARP</a:t>
            </a:r>
            <a:r>
              <a:rPr lang="es-ES" sz="1800" dirty="0"/>
              <a:t> es reemplazada por el uso de </a:t>
            </a:r>
            <a:r>
              <a:rPr lang="es-ES" sz="1800" dirty="0" err="1"/>
              <a:t>multicast</a:t>
            </a:r>
            <a:r>
              <a:rPr lang="es-ES" sz="1800" dirty="0"/>
              <a:t> en el </a:t>
            </a:r>
            <a:r>
              <a:rPr lang="es-ES" sz="1800" b="1" dirty="0"/>
              <a:t>link local</a:t>
            </a:r>
            <a:r>
              <a:rPr lang="es-ES" sz="1800" dirty="0"/>
              <a:t>.</a:t>
            </a:r>
          </a:p>
          <a:p>
            <a:r>
              <a:rPr lang="es-ES" sz="1800" dirty="0"/>
              <a:t>El encabezado de IPv6 es más eficiente que el de IPv4: tiene menos campos y se elimina la suma de verificación del encabezado.</a:t>
            </a:r>
          </a:p>
          <a:p>
            <a:r>
              <a:rPr lang="es-ES" sz="1800" dirty="0"/>
              <a:t>Puede hacerse diferenciación de tráfico utilizando los campos del encabezado.</a:t>
            </a:r>
          </a:p>
          <a:p>
            <a:r>
              <a:rPr lang="es-ES" sz="1800" dirty="0"/>
              <a:t>Las nuevas extensiones de encabezado reemplazan el campo Opciones de IPv4 y proveen mayor flexibilidad.</a:t>
            </a:r>
          </a:p>
          <a:p>
            <a:r>
              <a:rPr lang="es-ES" sz="1800" dirty="0"/>
              <a:t>IPv6 fue esbozado para manejar mecanismos de movilidad y seguridad de manera más eficiente que el protocolo IPv4.</a:t>
            </a:r>
          </a:p>
          <a:p>
            <a:r>
              <a:rPr lang="es-ES" sz="1800" dirty="0"/>
              <a:t>Se crearon varios mecanismos junto con el protocolo para tener una transición sin problemas de las redes IPv4 a las IPv6.</a:t>
            </a:r>
          </a:p>
          <a:p>
            <a:endParaRPr lang="es-ES" sz="1800" dirty="0"/>
          </a:p>
        </p:txBody>
      </p:sp>
    </p:spTree>
    <p:extLst>
      <p:ext uri="{BB962C8B-B14F-4D97-AF65-F5344CB8AC3E}">
        <p14:creationId xmlns:p14="http://schemas.microsoft.com/office/powerpoint/2010/main" val="22893336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207569" y="476672"/>
            <a:ext cx="2335383" cy="369332"/>
          </a:xfrm>
          <a:prstGeom prst="rect">
            <a:avLst/>
          </a:prstGeom>
        </p:spPr>
        <p:txBody>
          <a:bodyPr wrap="none">
            <a:spAutoFit/>
          </a:bodyPr>
          <a:lstStyle/>
          <a:p>
            <a:r>
              <a:rPr lang="es-ES" b="1" dirty="0"/>
              <a:t>Direccionamiento IPv6</a:t>
            </a:r>
            <a:endParaRPr lang="es-ES" dirty="0"/>
          </a:p>
        </p:txBody>
      </p:sp>
      <p:sp>
        <p:nvSpPr>
          <p:cNvPr id="6" name="5 Rectángulo"/>
          <p:cNvSpPr/>
          <p:nvPr/>
        </p:nvSpPr>
        <p:spPr>
          <a:xfrm>
            <a:off x="2279576" y="908720"/>
            <a:ext cx="2576988" cy="369332"/>
          </a:xfrm>
          <a:prstGeom prst="rect">
            <a:avLst/>
          </a:prstGeom>
        </p:spPr>
        <p:txBody>
          <a:bodyPr wrap="none">
            <a:spAutoFit/>
          </a:bodyPr>
          <a:lstStyle/>
          <a:p>
            <a:r>
              <a:rPr lang="es-ES" b="1" dirty="0"/>
              <a:t>Tipos de direcciones IPv6</a:t>
            </a:r>
            <a:endParaRPr lang="es-ES" dirty="0"/>
          </a:p>
        </p:txBody>
      </p:sp>
      <p:sp>
        <p:nvSpPr>
          <p:cNvPr id="7" name="6 Rectángulo"/>
          <p:cNvSpPr/>
          <p:nvPr/>
        </p:nvSpPr>
        <p:spPr>
          <a:xfrm>
            <a:off x="2279576" y="1268761"/>
            <a:ext cx="7416824" cy="3693319"/>
          </a:xfrm>
          <a:prstGeom prst="rect">
            <a:avLst/>
          </a:prstGeom>
        </p:spPr>
        <p:txBody>
          <a:bodyPr wrap="square">
            <a:spAutoFit/>
          </a:bodyPr>
          <a:lstStyle/>
          <a:p>
            <a:r>
              <a:rPr lang="es-ES" dirty="0"/>
              <a:t>Una dirección IPv6 puede ser clasificada en alguno de los tres tipos creados:</a:t>
            </a:r>
          </a:p>
          <a:p>
            <a:endParaRPr lang="es-ES" dirty="0"/>
          </a:p>
          <a:p>
            <a:r>
              <a:rPr lang="es-ES" dirty="0"/>
              <a:t>· </a:t>
            </a:r>
            <a:r>
              <a:rPr lang="es-ES" b="1" i="1" dirty="0" err="1"/>
              <a:t>Unicast</a:t>
            </a:r>
            <a:r>
              <a:rPr lang="es-ES" b="1" i="1" dirty="0"/>
              <a:t>.</a:t>
            </a:r>
            <a:r>
              <a:rPr lang="es-ES" dirty="0"/>
              <a:t> Se utiliza únicamente para identificar una interface de un nodo IPv6. Un paquete enviado a una dirección </a:t>
            </a:r>
            <a:r>
              <a:rPr lang="es-ES" dirty="0" err="1"/>
              <a:t>unicast</a:t>
            </a:r>
            <a:r>
              <a:rPr lang="es-ES" dirty="0"/>
              <a:t> es entregado a la interface identificada por esa dirección.</a:t>
            </a:r>
          </a:p>
          <a:p>
            <a:endParaRPr lang="es-ES" dirty="0"/>
          </a:p>
          <a:p>
            <a:r>
              <a:rPr lang="es-ES" b="1" dirty="0"/>
              <a:t>· </a:t>
            </a:r>
            <a:r>
              <a:rPr lang="es-ES" b="1" i="1" dirty="0" err="1"/>
              <a:t>Multicast</a:t>
            </a:r>
            <a:r>
              <a:rPr lang="es-ES" b="1" i="1" dirty="0"/>
              <a:t>.</a:t>
            </a:r>
            <a:r>
              <a:rPr lang="es-ES" dirty="0"/>
              <a:t> Se utiliza para identificar a un grupo de interfaces IPv6. Un paquete enviado a una dirección </a:t>
            </a:r>
            <a:r>
              <a:rPr lang="es-ES" dirty="0" err="1"/>
              <a:t>multicast</a:t>
            </a:r>
            <a:r>
              <a:rPr lang="es-ES" dirty="0"/>
              <a:t> es procesado por todos los miembros del grupo </a:t>
            </a:r>
            <a:r>
              <a:rPr lang="es-ES" dirty="0" err="1"/>
              <a:t>multicast</a:t>
            </a:r>
            <a:r>
              <a:rPr lang="es-ES" dirty="0"/>
              <a:t>.</a:t>
            </a:r>
          </a:p>
          <a:p>
            <a:r>
              <a:rPr lang="es-ES" dirty="0"/>
              <a:t>·</a:t>
            </a:r>
          </a:p>
          <a:p>
            <a:r>
              <a:rPr lang="es-ES" b="1" dirty="0"/>
              <a:t> </a:t>
            </a:r>
            <a:r>
              <a:rPr lang="es-ES" b="1" i="1" dirty="0" err="1"/>
              <a:t>Anycast</a:t>
            </a:r>
            <a:r>
              <a:rPr lang="es-ES" b="1" i="1" dirty="0"/>
              <a:t>.</a:t>
            </a:r>
            <a:r>
              <a:rPr lang="es-ES" dirty="0"/>
              <a:t> Se asigna a múltiples interfaces (usualmente en múltiples nodos). Un paquete enviado a una dirección </a:t>
            </a:r>
            <a:r>
              <a:rPr lang="es-ES" dirty="0" err="1"/>
              <a:t>anycast</a:t>
            </a:r>
            <a:r>
              <a:rPr lang="es-ES" dirty="0"/>
              <a:t> es entregado a una de estas interfaces, usualmente la más cercana.</a:t>
            </a:r>
          </a:p>
        </p:txBody>
      </p:sp>
    </p:spTree>
    <p:extLst>
      <p:ext uri="{BB962C8B-B14F-4D97-AF65-F5344CB8AC3E}">
        <p14:creationId xmlns:p14="http://schemas.microsoft.com/office/powerpoint/2010/main" val="21425140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207569" y="476672"/>
            <a:ext cx="2335383" cy="369332"/>
          </a:xfrm>
          <a:prstGeom prst="rect">
            <a:avLst/>
          </a:prstGeom>
        </p:spPr>
        <p:txBody>
          <a:bodyPr wrap="none">
            <a:spAutoFit/>
          </a:bodyPr>
          <a:lstStyle/>
          <a:p>
            <a:r>
              <a:rPr lang="es-ES" b="1" dirty="0"/>
              <a:t>Direccionamiento IPv6</a:t>
            </a:r>
            <a:endParaRPr lang="es-ES" dirty="0"/>
          </a:p>
        </p:txBody>
      </p:sp>
      <p:sp>
        <p:nvSpPr>
          <p:cNvPr id="6" name="5 Rectángulo"/>
          <p:cNvSpPr/>
          <p:nvPr/>
        </p:nvSpPr>
        <p:spPr>
          <a:xfrm>
            <a:off x="2279576" y="908720"/>
            <a:ext cx="2576988" cy="369332"/>
          </a:xfrm>
          <a:prstGeom prst="rect">
            <a:avLst/>
          </a:prstGeom>
        </p:spPr>
        <p:txBody>
          <a:bodyPr wrap="none">
            <a:spAutoFit/>
          </a:bodyPr>
          <a:lstStyle/>
          <a:p>
            <a:r>
              <a:rPr lang="es-ES" b="1" dirty="0"/>
              <a:t>Tipos de direcciones IPv6</a:t>
            </a:r>
            <a:endParaRPr lang="es-ES" dirty="0"/>
          </a:p>
        </p:txBody>
      </p:sp>
      <p:sp>
        <p:nvSpPr>
          <p:cNvPr id="8" name="7 Rectángulo"/>
          <p:cNvSpPr/>
          <p:nvPr/>
        </p:nvSpPr>
        <p:spPr>
          <a:xfrm>
            <a:off x="2135560" y="1268760"/>
            <a:ext cx="7776864" cy="923330"/>
          </a:xfrm>
          <a:prstGeom prst="rect">
            <a:avLst/>
          </a:prstGeom>
        </p:spPr>
        <p:txBody>
          <a:bodyPr wrap="square">
            <a:spAutoFit/>
          </a:bodyPr>
          <a:lstStyle/>
          <a:p>
            <a:r>
              <a:rPr lang="es-ES" dirty="0"/>
              <a:t>Cada uno de los tres tipos se subdivide en direcciones diseñadas para resolver casos específicos de direccionamiento IP, los cuales a continuación se presentan y describen.</a:t>
            </a:r>
          </a:p>
        </p:txBody>
      </p:sp>
      <p:sp>
        <p:nvSpPr>
          <p:cNvPr id="9" name="8 Rectángulo"/>
          <p:cNvSpPr/>
          <p:nvPr/>
        </p:nvSpPr>
        <p:spPr>
          <a:xfrm>
            <a:off x="2351583" y="2348880"/>
            <a:ext cx="7966123" cy="3970318"/>
          </a:xfrm>
          <a:prstGeom prst="rect">
            <a:avLst/>
          </a:prstGeom>
        </p:spPr>
        <p:txBody>
          <a:bodyPr wrap="square">
            <a:spAutoFit/>
          </a:bodyPr>
          <a:lstStyle/>
          <a:p>
            <a:r>
              <a:rPr lang="es-ES" b="1" i="1" dirty="0" err="1"/>
              <a:t>Unicast</a:t>
            </a:r>
            <a:r>
              <a:rPr lang="es-ES" b="1" i="1" dirty="0"/>
              <a:t> </a:t>
            </a:r>
            <a:r>
              <a:rPr lang="es-ES" dirty="0"/>
              <a:t>agrupa los siguientes tipos:</a:t>
            </a:r>
          </a:p>
          <a:p>
            <a:pPr marL="358775"/>
            <a:r>
              <a:rPr lang="es-ES" dirty="0"/>
              <a:t>Enlace Local </a:t>
            </a:r>
            <a:r>
              <a:rPr lang="es-ES" b="1" dirty="0"/>
              <a:t>(Link-Local).</a:t>
            </a:r>
          </a:p>
          <a:p>
            <a:pPr marL="358775"/>
            <a:r>
              <a:rPr lang="es-ES" dirty="0"/>
              <a:t>Sitio Local </a:t>
            </a:r>
            <a:r>
              <a:rPr lang="es-ES" b="1" dirty="0"/>
              <a:t>(</a:t>
            </a:r>
            <a:r>
              <a:rPr lang="es-ES" b="1" dirty="0" err="1"/>
              <a:t>Site</a:t>
            </a:r>
            <a:r>
              <a:rPr lang="es-ES" b="1" dirty="0"/>
              <a:t>-Local).</a:t>
            </a:r>
          </a:p>
          <a:p>
            <a:pPr marL="358775"/>
            <a:r>
              <a:rPr lang="es-ES" dirty="0"/>
              <a:t>Agregable Global </a:t>
            </a:r>
            <a:r>
              <a:rPr lang="es-ES" b="1" dirty="0"/>
              <a:t>(</a:t>
            </a:r>
            <a:r>
              <a:rPr lang="es-ES" b="1" dirty="0" err="1"/>
              <a:t>Aggregatable</a:t>
            </a:r>
            <a:r>
              <a:rPr lang="es-ES" b="1" dirty="0"/>
              <a:t> Global).</a:t>
            </a:r>
          </a:p>
          <a:p>
            <a:pPr marL="358775"/>
            <a:r>
              <a:rPr lang="es-ES" b="1" dirty="0" err="1"/>
              <a:t>Loopback</a:t>
            </a:r>
            <a:r>
              <a:rPr lang="es-ES" b="1" dirty="0"/>
              <a:t>.</a:t>
            </a:r>
          </a:p>
          <a:p>
            <a:pPr marL="358775"/>
            <a:r>
              <a:rPr lang="es-ES" dirty="0"/>
              <a:t>Sin-Especificar</a:t>
            </a:r>
            <a:r>
              <a:rPr lang="es-ES" b="1" dirty="0"/>
              <a:t> (</a:t>
            </a:r>
            <a:r>
              <a:rPr lang="es-ES" b="1" dirty="0" err="1"/>
              <a:t>Unspecified</a:t>
            </a:r>
            <a:r>
              <a:rPr lang="es-ES" b="1" dirty="0"/>
              <a:t>).</a:t>
            </a:r>
          </a:p>
          <a:p>
            <a:pPr marL="358775"/>
            <a:r>
              <a:rPr lang="es-ES" dirty="0"/>
              <a:t>Compatible con </a:t>
            </a:r>
            <a:r>
              <a:rPr lang="es-ES" b="1" dirty="0"/>
              <a:t>IPv4.</a:t>
            </a:r>
          </a:p>
          <a:p>
            <a:r>
              <a:rPr lang="es-ES" b="1" i="1" dirty="0" err="1"/>
              <a:t>Anycast</a:t>
            </a:r>
            <a:r>
              <a:rPr lang="es-ES" b="1" i="1" dirty="0"/>
              <a:t> </a:t>
            </a:r>
            <a:r>
              <a:rPr lang="es-ES" dirty="0"/>
              <a:t>agrupa:</a:t>
            </a:r>
          </a:p>
          <a:p>
            <a:pPr marL="358775"/>
            <a:r>
              <a:rPr lang="es-ES" dirty="0"/>
              <a:t>Agregable Global (</a:t>
            </a:r>
            <a:r>
              <a:rPr lang="es-ES" b="1" dirty="0" err="1"/>
              <a:t>Aggregatable</a:t>
            </a:r>
            <a:r>
              <a:rPr lang="es-ES" b="1" dirty="0"/>
              <a:t> Global</a:t>
            </a:r>
            <a:r>
              <a:rPr lang="es-ES" dirty="0"/>
              <a:t>).</a:t>
            </a:r>
          </a:p>
          <a:p>
            <a:pPr marL="358775"/>
            <a:r>
              <a:rPr lang="es-ES" dirty="0"/>
              <a:t>Sitio Local (</a:t>
            </a:r>
            <a:r>
              <a:rPr lang="es-ES" b="1" dirty="0" err="1"/>
              <a:t>Site</a:t>
            </a:r>
            <a:r>
              <a:rPr lang="es-ES" b="1" dirty="0"/>
              <a:t> Local</a:t>
            </a:r>
            <a:r>
              <a:rPr lang="es-ES" dirty="0"/>
              <a:t>).</a:t>
            </a:r>
          </a:p>
          <a:p>
            <a:pPr marL="358775"/>
            <a:r>
              <a:rPr lang="es-ES" dirty="0"/>
              <a:t>Enlace Local (</a:t>
            </a:r>
            <a:r>
              <a:rPr lang="es-ES" b="1" dirty="0"/>
              <a:t>Link Local</a:t>
            </a:r>
            <a:r>
              <a:rPr lang="es-ES" dirty="0"/>
              <a:t>).</a:t>
            </a:r>
          </a:p>
          <a:p>
            <a:r>
              <a:rPr lang="es-ES" b="1" i="1" dirty="0" err="1"/>
              <a:t>Multicast</a:t>
            </a:r>
            <a:r>
              <a:rPr lang="es-ES" dirty="0"/>
              <a:t> agrupa:</a:t>
            </a:r>
          </a:p>
          <a:p>
            <a:pPr marL="358775"/>
            <a:r>
              <a:rPr lang="es-ES" dirty="0"/>
              <a:t>Asignada (</a:t>
            </a:r>
            <a:r>
              <a:rPr lang="es-ES" b="1" dirty="0" err="1"/>
              <a:t>Assigned</a:t>
            </a:r>
            <a:r>
              <a:rPr lang="es-ES" b="1" dirty="0"/>
              <a:t>)</a:t>
            </a:r>
            <a:r>
              <a:rPr lang="es-ES" dirty="0"/>
              <a:t>.</a:t>
            </a:r>
          </a:p>
          <a:p>
            <a:pPr marL="358775"/>
            <a:r>
              <a:rPr lang="es-ES" dirty="0"/>
              <a:t>Nodo Solicitado (</a:t>
            </a:r>
            <a:r>
              <a:rPr lang="es-ES" b="1" dirty="0" err="1"/>
              <a:t>Solicited</a:t>
            </a:r>
            <a:r>
              <a:rPr lang="es-ES" b="1" dirty="0"/>
              <a:t> </a:t>
            </a:r>
            <a:r>
              <a:rPr lang="es-ES" b="1" dirty="0" err="1"/>
              <a:t>Node</a:t>
            </a:r>
            <a:r>
              <a:rPr lang="es-ES" dirty="0"/>
              <a:t>).</a:t>
            </a:r>
          </a:p>
        </p:txBody>
      </p:sp>
    </p:spTree>
    <p:extLst>
      <p:ext uri="{BB962C8B-B14F-4D97-AF65-F5344CB8AC3E}">
        <p14:creationId xmlns:p14="http://schemas.microsoft.com/office/powerpoint/2010/main" val="3835193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152567" y="545911"/>
            <a:ext cx="12039433" cy="5540991"/>
          </a:xfrm>
          <a:prstGeom prst="rect">
            <a:avLst/>
          </a:prstGeom>
        </p:spPr>
      </p:pic>
    </p:spTree>
    <p:extLst>
      <p:ext uri="{BB962C8B-B14F-4D97-AF65-F5344CB8AC3E}">
        <p14:creationId xmlns:p14="http://schemas.microsoft.com/office/powerpoint/2010/main" val="38694837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207569" y="476672"/>
            <a:ext cx="2335383" cy="369332"/>
          </a:xfrm>
          <a:prstGeom prst="rect">
            <a:avLst/>
          </a:prstGeom>
        </p:spPr>
        <p:txBody>
          <a:bodyPr wrap="none">
            <a:spAutoFit/>
          </a:bodyPr>
          <a:lstStyle/>
          <a:p>
            <a:r>
              <a:rPr lang="es-ES" b="1" dirty="0"/>
              <a:t>Direccionamiento IPv6</a:t>
            </a:r>
            <a:endParaRPr lang="es-ES" dirty="0"/>
          </a:p>
        </p:txBody>
      </p:sp>
      <p:sp>
        <p:nvSpPr>
          <p:cNvPr id="6" name="5 Rectángulo"/>
          <p:cNvSpPr/>
          <p:nvPr/>
        </p:nvSpPr>
        <p:spPr>
          <a:xfrm>
            <a:off x="2279576" y="908720"/>
            <a:ext cx="2576988" cy="369332"/>
          </a:xfrm>
          <a:prstGeom prst="rect">
            <a:avLst/>
          </a:prstGeom>
        </p:spPr>
        <p:txBody>
          <a:bodyPr wrap="none">
            <a:spAutoFit/>
          </a:bodyPr>
          <a:lstStyle/>
          <a:p>
            <a:r>
              <a:rPr lang="es-ES" b="1" dirty="0"/>
              <a:t>Tipos de direcciones IPv6</a:t>
            </a:r>
            <a:endParaRPr lang="es-ES" dirty="0"/>
          </a:p>
        </p:txBody>
      </p:sp>
      <p:sp>
        <p:nvSpPr>
          <p:cNvPr id="7" name="6 Rectángulo"/>
          <p:cNvSpPr/>
          <p:nvPr/>
        </p:nvSpPr>
        <p:spPr>
          <a:xfrm>
            <a:off x="1991544" y="1268760"/>
            <a:ext cx="7992888" cy="2308324"/>
          </a:xfrm>
          <a:prstGeom prst="rect">
            <a:avLst/>
          </a:prstGeom>
        </p:spPr>
        <p:txBody>
          <a:bodyPr wrap="square">
            <a:spAutoFit/>
          </a:bodyPr>
          <a:lstStyle/>
          <a:p>
            <a:r>
              <a:rPr lang="es-ES" b="1" i="1" dirty="0"/>
              <a:t>Enlace Local.</a:t>
            </a:r>
            <a:r>
              <a:rPr lang="es-ES" dirty="0"/>
              <a:t> Se utiliza en un enlace sencillo y no debe nunca ser </a:t>
            </a:r>
            <a:r>
              <a:rPr lang="es-ES" dirty="0" err="1"/>
              <a:t>enrutada</a:t>
            </a:r>
            <a:r>
              <a:rPr lang="es-ES" dirty="0"/>
              <a:t>. Se usa para mecanismos de autoconfiguración, descubrimiento de vecinos y en redes sin </a:t>
            </a:r>
            <a:r>
              <a:rPr lang="es-ES" dirty="0" err="1"/>
              <a:t>ruteadores</a:t>
            </a:r>
            <a:r>
              <a:rPr lang="es-ES" dirty="0"/>
              <a:t>. Es útil para crear redes temporales. Puede ser utilizada sin un prefijo global.</a:t>
            </a:r>
          </a:p>
          <a:p>
            <a:r>
              <a:rPr lang="es-ES" b="1" i="1" dirty="0"/>
              <a:t>Sitio Local.</a:t>
            </a:r>
            <a:r>
              <a:rPr lang="es-ES" dirty="0"/>
              <a:t> Contiene información de subred dentro de la dirección. Son </a:t>
            </a:r>
            <a:r>
              <a:rPr lang="es-ES" dirty="0" err="1"/>
              <a:t>enrutadas</a:t>
            </a:r>
            <a:r>
              <a:rPr lang="es-ES" dirty="0"/>
              <a:t> dentro de un sitio, pero los </a:t>
            </a:r>
            <a:r>
              <a:rPr lang="es-ES" dirty="0" err="1"/>
              <a:t>ruteadores</a:t>
            </a:r>
            <a:r>
              <a:rPr lang="es-ES" dirty="0"/>
              <a:t> no deben enviarlas fuera de éste. Además es utilizada sin un prefijo global.</a:t>
            </a:r>
          </a:p>
          <a:p>
            <a:r>
              <a:rPr lang="es-ES" dirty="0"/>
              <a:t>Formato de direcciones de Enlace Local y Sitio Local.</a:t>
            </a:r>
          </a:p>
        </p:txBody>
      </p:sp>
      <p:pic>
        <p:nvPicPr>
          <p:cNvPr id="1026" name="Picture 2" descr="Formato de direcciones de Enlace Local y Sitio Local"/>
          <p:cNvPicPr>
            <a:picLocks noChangeAspect="1" noChangeArrowheads="1"/>
          </p:cNvPicPr>
          <p:nvPr/>
        </p:nvPicPr>
        <p:blipFill>
          <a:blip r:embed="rId2" cstate="print"/>
          <a:srcRect/>
          <a:stretch>
            <a:fillRect/>
          </a:stretch>
        </p:blipFill>
        <p:spPr bwMode="auto">
          <a:xfrm>
            <a:off x="2207568" y="3490148"/>
            <a:ext cx="7416824" cy="3267186"/>
          </a:xfrm>
          <a:prstGeom prst="rect">
            <a:avLst/>
          </a:prstGeom>
          <a:noFill/>
        </p:spPr>
      </p:pic>
    </p:spTree>
    <p:extLst>
      <p:ext uri="{BB962C8B-B14F-4D97-AF65-F5344CB8AC3E}">
        <p14:creationId xmlns:p14="http://schemas.microsoft.com/office/powerpoint/2010/main" val="12702160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207569" y="476672"/>
            <a:ext cx="2335383" cy="369332"/>
          </a:xfrm>
          <a:prstGeom prst="rect">
            <a:avLst/>
          </a:prstGeom>
        </p:spPr>
        <p:txBody>
          <a:bodyPr wrap="none">
            <a:spAutoFit/>
          </a:bodyPr>
          <a:lstStyle/>
          <a:p>
            <a:r>
              <a:rPr lang="es-ES" b="1" dirty="0"/>
              <a:t>Direccionamiento IPv6</a:t>
            </a:r>
            <a:endParaRPr lang="es-ES" dirty="0"/>
          </a:p>
        </p:txBody>
      </p:sp>
      <p:sp>
        <p:nvSpPr>
          <p:cNvPr id="6" name="5 Rectángulo"/>
          <p:cNvSpPr/>
          <p:nvPr/>
        </p:nvSpPr>
        <p:spPr>
          <a:xfrm>
            <a:off x="2279576" y="908720"/>
            <a:ext cx="2576988" cy="369332"/>
          </a:xfrm>
          <a:prstGeom prst="rect">
            <a:avLst/>
          </a:prstGeom>
        </p:spPr>
        <p:txBody>
          <a:bodyPr wrap="none">
            <a:spAutoFit/>
          </a:bodyPr>
          <a:lstStyle/>
          <a:p>
            <a:r>
              <a:rPr lang="es-ES" b="1" dirty="0"/>
              <a:t>Tipos de direcciones IPv6</a:t>
            </a:r>
            <a:endParaRPr lang="es-ES" dirty="0"/>
          </a:p>
        </p:txBody>
      </p:sp>
      <p:sp>
        <p:nvSpPr>
          <p:cNvPr id="8" name="7 Rectángulo"/>
          <p:cNvSpPr/>
          <p:nvPr/>
        </p:nvSpPr>
        <p:spPr>
          <a:xfrm>
            <a:off x="1919536" y="1268760"/>
            <a:ext cx="8568952" cy="5355312"/>
          </a:xfrm>
          <a:prstGeom prst="rect">
            <a:avLst/>
          </a:prstGeom>
        </p:spPr>
        <p:txBody>
          <a:bodyPr wrap="square">
            <a:spAutoFit/>
          </a:bodyPr>
          <a:lstStyle/>
          <a:p>
            <a:pPr algn="just"/>
            <a:r>
              <a:rPr lang="es-ES" b="1" dirty="0"/>
              <a:t>Agregable Global.</a:t>
            </a:r>
            <a:r>
              <a:rPr lang="es-ES" dirty="0"/>
              <a:t> Son las direcciones IPv6 utilizadas para el tráfico de IPv6 genéricos en el Internet de IPv6 y son similares a las direcciones </a:t>
            </a:r>
            <a:r>
              <a:rPr lang="es-ES" dirty="0" err="1"/>
              <a:t>unicast</a:t>
            </a:r>
            <a:r>
              <a:rPr lang="es-ES" dirty="0"/>
              <a:t> usadas para comunicarse a través del Internet de IPv4. Su estructura permite una agregación estricta de prefijos de enrutamiento para limitar el tamaño de la tabla de enrutamiento global de Internet.</a:t>
            </a:r>
          </a:p>
          <a:p>
            <a:pPr algn="just"/>
            <a:endParaRPr lang="es-ES" dirty="0"/>
          </a:p>
          <a:p>
            <a:pPr algn="just"/>
            <a:r>
              <a:rPr lang="es-ES" dirty="0"/>
              <a:t>Cada Dirección Agregable Global consta de tres partes:</a:t>
            </a:r>
          </a:p>
          <a:p>
            <a:pPr algn="just"/>
            <a:endParaRPr lang="es-ES" dirty="0"/>
          </a:p>
          <a:p>
            <a:pPr algn="just"/>
            <a:r>
              <a:rPr lang="es-ES" b="1" i="1" dirty="0"/>
              <a:t>Prefijo recibido del proveedor: </a:t>
            </a:r>
            <a:r>
              <a:rPr lang="es-ES" dirty="0"/>
              <a:t>el prefijo asignado a una organización por un proveedor debe ser al menos de 48 bits. El prefijo asignado a la organización es parte del prefijo del proveedor.</a:t>
            </a:r>
          </a:p>
          <a:p>
            <a:pPr algn="just"/>
            <a:endParaRPr lang="es-ES" b="1" i="1" dirty="0"/>
          </a:p>
          <a:p>
            <a:pPr algn="just"/>
            <a:r>
              <a:rPr lang="es-ES" b="1" i="1" dirty="0"/>
              <a:t>Sitio</a:t>
            </a:r>
            <a:r>
              <a:rPr lang="es-ES" b="1" dirty="0"/>
              <a:t>: </a:t>
            </a:r>
            <a:r>
              <a:rPr lang="es-ES" dirty="0"/>
              <a:t>con un prefijo de 48 bits distribuido a una organización por medio de un proveedor, se abre la posibilidad para esa organización de tener 65,535 subredes (asignando un prefijo de 64 bits a cada una de las subredes). La organización puede usar los bits 49 a 64 (16 bits) del prefijo recibido para subredes.</a:t>
            </a:r>
          </a:p>
          <a:p>
            <a:pPr algn="just"/>
            <a:endParaRPr lang="es-ES" b="1" i="1" dirty="0"/>
          </a:p>
          <a:p>
            <a:pPr algn="just"/>
            <a:r>
              <a:rPr lang="es-ES" b="1" i="1" dirty="0"/>
              <a:t>Computadora: </a:t>
            </a:r>
            <a:r>
              <a:rPr lang="es-ES" dirty="0"/>
              <a:t>utiliza cada Identificador de interface del nodo. Esta parte de la dirección IPv6, que representa los 64 bits de más bajo orden de la dirección, es llamada Identificador de Interface.</a:t>
            </a:r>
          </a:p>
        </p:txBody>
      </p:sp>
    </p:spTree>
    <p:extLst>
      <p:ext uri="{BB962C8B-B14F-4D97-AF65-F5344CB8AC3E}">
        <p14:creationId xmlns:p14="http://schemas.microsoft.com/office/powerpoint/2010/main" val="2525372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19536" y="332656"/>
            <a:ext cx="7272808" cy="1143000"/>
          </a:xfrm>
        </p:spPr>
        <p:txBody>
          <a:bodyPr/>
          <a:lstStyle/>
          <a:p>
            <a:pPr algn="l"/>
            <a:r>
              <a:rPr lang="es-ES" b="1" dirty="0" smtClean="0"/>
              <a:t>CAPA DE RED</a:t>
            </a:r>
            <a:endParaRPr lang="es-ES" b="1" dirty="0"/>
          </a:p>
        </p:txBody>
      </p:sp>
      <p:sp>
        <p:nvSpPr>
          <p:cNvPr id="4" name="3 Rectángulo"/>
          <p:cNvSpPr/>
          <p:nvPr/>
        </p:nvSpPr>
        <p:spPr>
          <a:xfrm>
            <a:off x="1991545" y="1268761"/>
            <a:ext cx="3777509" cy="461665"/>
          </a:xfrm>
          <a:prstGeom prst="rect">
            <a:avLst/>
          </a:prstGeom>
        </p:spPr>
        <p:txBody>
          <a:bodyPr wrap="none">
            <a:spAutoFit/>
          </a:bodyPr>
          <a:lstStyle/>
          <a:p>
            <a:r>
              <a:rPr lang="es-ES" sz="2400" dirty="0"/>
              <a:t>Protocolos de la capa de red </a:t>
            </a:r>
            <a:endParaRPr lang="es-ES" sz="2400" b="1" dirty="0"/>
          </a:p>
        </p:txBody>
      </p:sp>
      <p:sp>
        <p:nvSpPr>
          <p:cNvPr id="5" name="4 Rectángulo"/>
          <p:cNvSpPr/>
          <p:nvPr/>
        </p:nvSpPr>
        <p:spPr>
          <a:xfrm>
            <a:off x="2063552" y="1628800"/>
            <a:ext cx="6318448" cy="369332"/>
          </a:xfrm>
          <a:prstGeom prst="rect">
            <a:avLst/>
          </a:prstGeom>
        </p:spPr>
        <p:txBody>
          <a:bodyPr wrap="square">
            <a:spAutoFit/>
          </a:bodyPr>
          <a:lstStyle/>
          <a:p>
            <a:r>
              <a:rPr lang="es-ES" dirty="0"/>
              <a:t>Las características básicas del protocolo IP son las siguientes</a:t>
            </a:r>
          </a:p>
        </p:txBody>
      </p:sp>
      <p:sp>
        <p:nvSpPr>
          <p:cNvPr id="6" name="5 Rectángulo"/>
          <p:cNvSpPr/>
          <p:nvPr/>
        </p:nvSpPr>
        <p:spPr>
          <a:xfrm>
            <a:off x="2063552" y="2060849"/>
            <a:ext cx="7956376" cy="646331"/>
          </a:xfrm>
          <a:prstGeom prst="rect">
            <a:avLst/>
          </a:prstGeom>
        </p:spPr>
        <p:txBody>
          <a:bodyPr wrap="square">
            <a:spAutoFit/>
          </a:bodyPr>
          <a:lstStyle/>
          <a:p>
            <a:r>
              <a:rPr lang="es-ES" b="1" dirty="0">
                <a:solidFill>
                  <a:srgbClr val="FF0000"/>
                </a:solidFill>
              </a:rPr>
              <a:t>Sin conexión: </a:t>
            </a:r>
            <a:r>
              <a:rPr lang="es-ES" dirty="0"/>
              <a:t>no se establece ninguna conexión con el destino antes de enviar los paquetes de datos.</a:t>
            </a:r>
          </a:p>
        </p:txBody>
      </p:sp>
      <p:pic>
        <p:nvPicPr>
          <p:cNvPr id="3074" name="Picture 2"/>
          <p:cNvPicPr>
            <a:picLocks noChangeAspect="1" noChangeArrowheads="1"/>
          </p:cNvPicPr>
          <p:nvPr/>
        </p:nvPicPr>
        <p:blipFill>
          <a:blip r:embed="rId2" cstate="print"/>
          <a:srcRect/>
          <a:stretch>
            <a:fillRect/>
          </a:stretch>
        </p:blipFill>
        <p:spPr bwMode="auto">
          <a:xfrm>
            <a:off x="1991545" y="2636912"/>
            <a:ext cx="7987333" cy="3823840"/>
          </a:xfrm>
          <a:prstGeom prst="rect">
            <a:avLst/>
          </a:prstGeom>
          <a:noFill/>
          <a:ln w="9525">
            <a:noFill/>
            <a:miter lim="800000"/>
            <a:headEnd/>
            <a:tailEnd/>
          </a:ln>
        </p:spPr>
      </p:pic>
    </p:spTree>
    <p:extLst>
      <p:ext uri="{BB962C8B-B14F-4D97-AF65-F5344CB8AC3E}">
        <p14:creationId xmlns:p14="http://schemas.microsoft.com/office/powerpoint/2010/main" val="34475791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080436" y="263877"/>
            <a:ext cx="2335383" cy="369332"/>
          </a:xfrm>
          <a:prstGeom prst="rect">
            <a:avLst/>
          </a:prstGeom>
        </p:spPr>
        <p:txBody>
          <a:bodyPr wrap="none">
            <a:spAutoFit/>
          </a:bodyPr>
          <a:lstStyle/>
          <a:p>
            <a:r>
              <a:rPr lang="es-ES" b="1" dirty="0"/>
              <a:t>Direccionamiento IPv6</a:t>
            </a:r>
            <a:endParaRPr lang="es-ES" dirty="0"/>
          </a:p>
        </p:txBody>
      </p:sp>
      <p:sp>
        <p:nvSpPr>
          <p:cNvPr id="6" name="5 Rectángulo"/>
          <p:cNvSpPr/>
          <p:nvPr/>
        </p:nvSpPr>
        <p:spPr>
          <a:xfrm>
            <a:off x="2063532" y="946583"/>
            <a:ext cx="2576988" cy="369332"/>
          </a:xfrm>
          <a:prstGeom prst="rect">
            <a:avLst/>
          </a:prstGeom>
        </p:spPr>
        <p:txBody>
          <a:bodyPr wrap="none">
            <a:spAutoFit/>
          </a:bodyPr>
          <a:lstStyle/>
          <a:p>
            <a:r>
              <a:rPr lang="es-ES" b="1" dirty="0"/>
              <a:t>Tipos de direcciones IPv6</a:t>
            </a:r>
            <a:endParaRPr lang="es-ES" dirty="0"/>
          </a:p>
        </p:txBody>
      </p:sp>
      <p:sp>
        <p:nvSpPr>
          <p:cNvPr id="7" name="6 Rectángulo"/>
          <p:cNvSpPr/>
          <p:nvPr/>
        </p:nvSpPr>
        <p:spPr>
          <a:xfrm>
            <a:off x="2063552" y="1340768"/>
            <a:ext cx="8280920" cy="1754326"/>
          </a:xfrm>
          <a:prstGeom prst="rect">
            <a:avLst/>
          </a:prstGeom>
        </p:spPr>
        <p:txBody>
          <a:bodyPr wrap="square">
            <a:spAutoFit/>
          </a:bodyPr>
          <a:lstStyle/>
          <a:p>
            <a:r>
              <a:rPr lang="es-ES" dirty="0"/>
              <a:t>Al prefijo </a:t>
            </a:r>
            <a:r>
              <a:rPr lang="es-ES" b="1" dirty="0"/>
              <a:t>2001:0410:0110::/48 </a:t>
            </a:r>
            <a:r>
              <a:rPr lang="es-ES" dirty="0"/>
              <a:t>que es asignado por un </a:t>
            </a:r>
            <a:r>
              <a:rPr lang="es-ES" b="1" dirty="0"/>
              <a:t>proveedor a una organización. </a:t>
            </a:r>
          </a:p>
          <a:p>
            <a:endParaRPr lang="es-ES" dirty="0"/>
          </a:p>
          <a:p>
            <a:r>
              <a:rPr lang="es-ES" dirty="0"/>
              <a:t>Dentro de la organización el prefijo </a:t>
            </a:r>
            <a:r>
              <a:rPr lang="es-ES" b="1" dirty="0"/>
              <a:t>2001:0410:0110:</a:t>
            </a:r>
            <a:r>
              <a:rPr lang="es-ES" b="1" dirty="0">
                <a:solidFill>
                  <a:srgbClr val="FF0000"/>
                </a:solidFill>
              </a:rPr>
              <a:t>0002</a:t>
            </a:r>
            <a:r>
              <a:rPr lang="es-ES" b="1" dirty="0"/>
              <a:t>::/64 </a:t>
            </a:r>
            <a:r>
              <a:rPr lang="es-ES" dirty="0"/>
              <a:t>es habilitado en una </a:t>
            </a:r>
            <a:r>
              <a:rPr lang="es-ES" b="1" dirty="0"/>
              <a:t>subred. </a:t>
            </a:r>
          </a:p>
          <a:p>
            <a:endParaRPr lang="es-ES" dirty="0"/>
          </a:p>
          <a:p>
            <a:r>
              <a:rPr lang="es-ES" dirty="0"/>
              <a:t>Nodo en esta subred  </a:t>
            </a:r>
            <a:r>
              <a:rPr lang="es-ES" b="1" dirty="0"/>
              <a:t>2001:0410:0110:0002:0200:CBCF:</a:t>
            </a:r>
            <a:r>
              <a:rPr lang="es-ES" b="1" dirty="0">
                <a:solidFill>
                  <a:srgbClr val="00B0F0"/>
                </a:solidFill>
              </a:rPr>
              <a:t>1234:4402</a:t>
            </a:r>
            <a:r>
              <a:rPr lang="es-ES" dirty="0"/>
              <a:t>.</a:t>
            </a:r>
          </a:p>
        </p:txBody>
      </p:sp>
      <p:pic>
        <p:nvPicPr>
          <p:cNvPr id="18434" name="Picture 2" descr="Partes de una direccion agregable"/>
          <p:cNvPicPr>
            <a:picLocks noChangeAspect="1" noChangeArrowheads="1"/>
          </p:cNvPicPr>
          <p:nvPr/>
        </p:nvPicPr>
        <p:blipFill>
          <a:blip r:embed="rId2" cstate="print"/>
          <a:srcRect/>
          <a:stretch>
            <a:fillRect/>
          </a:stretch>
        </p:blipFill>
        <p:spPr bwMode="auto">
          <a:xfrm>
            <a:off x="2063552" y="3091591"/>
            <a:ext cx="7704856" cy="3650636"/>
          </a:xfrm>
          <a:prstGeom prst="rect">
            <a:avLst/>
          </a:prstGeom>
          <a:noFill/>
        </p:spPr>
      </p:pic>
    </p:spTree>
    <p:extLst>
      <p:ext uri="{BB962C8B-B14F-4D97-AF65-F5344CB8AC3E}">
        <p14:creationId xmlns:p14="http://schemas.microsoft.com/office/powerpoint/2010/main" val="10621997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207569" y="476672"/>
            <a:ext cx="2335383" cy="369332"/>
          </a:xfrm>
          <a:prstGeom prst="rect">
            <a:avLst/>
          </a:prstGeom>
        </p:spPr>
        <p:txBody>
          <a:bodyPr wrap="none">
            <a:spAutoFit/>
          </a:bodyPr>
          <a:lstStyle/>
          <a:p>
            <a:r>
              <a:rPr lang="es-ES" b="1" dirty="0"/>
              <a:t>Direccionamiento IPv6</a:t>
            </a:r>
            <a:endParaRPr lang="es-ES" dirty="0"/>
          </a:p>
        </p:txBody>
      </p:sp>
      <p:sp>
        <p:nvSpPr>
          <p:cNvPr id="6" name="5 Rectángulo"/>
          <p:cNvSpPr/>
          <p:nvPr/>
        </p:nvSpPr>
        <p:spPr>
          <a:xfrm>
            <a:off x="2279576" y="908720"/>
            <a:ext cx="2576988" cy="369332"/>
          </a:xfrm>
          <a:prstGeom prst="rect">
            <a:avLst/>
          </a:prstGeom>
        </p:spPr>
        <p:txBody>
          <a:bodyPr wrap="none">
            <a:spAutoFit/>
          </a:bodyPr>
          <a:lstStyle/>
          <a:p>
            <a:r>
              <a:rPr lang="es-ES" b="1" dirty="0"/>
              <a:t>Tipos de direcciones IPv6</a:t>
            </a:r>
            <a:endParaRPr lang="es-ES" dirty="0"/>
          </a:p>
        </p:txBody>
      </p:sp>
      <p:sp>
        <p:nvSpPr>
          <p:cNvPr id="8" name="7 Rectángulo"/>
          <p:cNvSpPr/>
          <p:nvPr/>
        </p:nvSpPr>
        <p:spPr>
          <a:xfrm>
            <a:off x="2207568" y="1556792"/>
            <a:ext cx="8136904" cy="3416320"/>
          </a:xfrm>
          <a:prstGeom prst="rect">
            <a:avLst/>
          </a:prstGeom>
        </p:spPr>
        <p:txBody>
          <a:bodyPr wrap="square">
            <a:spAutoFit/>
          </a:bodyPr>
          <a:lstStyle/>
          <a:p>
            <a:r>
              <a:rPr lang="es-ES" b="1" i="1" dirty="0" err="1"/>
              <a:t>Loopback</a:t>
            </a:r>
            <a:r>
              <a:rPr lang="es-ES" b="1" i="1" dirty="0"/>
              <a:t>.</a:t>
            </a:r>
            <a:r>
              <a:rPr lang="es-ES" dirty="0"/>
              <a:t> Al igual que en IPv4, cada dispositivo tiene una dirección </a:t>
            </a:r>
            <a:r>
              <a:rPr lang="es-ES" b="1" dirty="0" err="1"/>
              <a:t>loopback</a:t>
            </a:r>
            <a:r>
              <a:rPr lang="es-ES" dirty="0"/>
              <a:t>, que es usada por el nodo mismo. En IPv6 se representa en el formato preferido por el prefijo </a:t>
            </a:r>
            <a:r>
              <a:rPr lang="es-ES" b="1" dirty="0"/>
              <a:t>0000:0000:0000:0000:0000:0000:0000:0001</a:t>
            </a:r>
            <a:r>
              <a:rPr lang="es-ES" dirty="0"/>
              <a:t> y en el formato comprimido por </a:t>
            </a:r>
            <a:r>
              <a:rPr lang="es-ES" b="1" dirty="0"/>
              <a:t>::1.</a:t>
            </a:r>
          </a:p>
          <a:p>
            <a:endParaRPr lang="es-ES" b="1" i="1" dirty="0"/>
          </a:p>
          <a:p>
            <a:endParaRPr lang="es-ES" b="1" i="1" dirty="0"/>
          </a:p>
          <a:p>
            <a:r>
              <a:rPr lang="es-ES" b="1" i="1" dirty="0"/>
              <a:t>Sin-Especificar.</a:t>
            </a:r>
            <a:r>
              <a:rPr lang="es-ES" b="1" dirty="0"/>
              <a:t> </a:t>
            </a:r>
            <a:r>
              <a:rPr lang="es-ES" dirty="0"/>
              <a:t>Es una dirección </a:t>
            </a:r>
            <a:r>
              <a:rPr lang="es-ES" dirty="0" err="1"/>
              <a:t>unicast</a:t>
            </a:r>
            <a:r>
              <a:rPr lang="es-ES" dirty="0"/>
              <a:t> sin asignar a alguna interface. Indica la ausencia de una dirección y es usada para propósitos especiales. </a:t>
            </a:r>
          </a:p>
          <a:p>
            <a:endParaRPr lang="es-ES" dirty="0"/>
          </a:p>
          <a:p>
            <a:endParaRPr lang="es-ES" b="1" i="1" dirty="0"/>
          </a:p>
          <a:p>
            <a:r>
              <a:rPr lang="es-ES" b="1" i="1" dirty="0"/>
              <a:t>Compatible con IPv4.</a:t>
            </a:r>
            <a:r>
              <a:rPr lang="es-ES" dirty="0"/>
              <a:t> Es utilizada por los mecanismos de transición en computadoras y </a:t>
            </a:r>
            <a:r>
              <a:rPr lang="es-ES" dirty="0" err="1"/>
              <a:t>ruteadores</a:t>
            </a:r>
            <a:r>
              <a:rPr lang="es-ES" dirty="0"/>
              <a:t> para crear automáticamente túneles IPv4. De esa forma se entregan paquetes IPv6 sobre redes IPv4.</a:t>
            </a:r>
          </a:p>
        </p:txBody>
      </p:sp>
    </p:spTree>
    <p:extLst>
      <p:ext uri="{BB962C8B-B14F-4D97-AF65-F5344CB8AC3E}">
        <p14:creationId xmlns:p14="http://schemas.microsoft.com/office/powerpoint/2010/main" val="24582543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207569" y="476672"/>
            <a:ext cx="2335383" cy="369332"/>
          </a:xfrm>
          <a:prstGeom prst="rect">
            <a:avLst/>
          </a:prstGeom>
        </p:spPr>
        <p:txBody>
          <a:bodyPr wrap="none">
            <a:spAutoFit/>
          </a:bodyPr>
          <a:lstStyle/>
          <a:p>
            <a:r>
              <a:rPr lang="es-ES" b="1" dirty="0"/>
              <a:t>Direccionamiento IPv6</a:t>
            </a:r>
            <a:endParaRPr lang="es-ES" dirty="0"/>
          </a:p>
        </p:txBody>
      </p:sp>
      <p:sp>
        <p:nvSpPr>
          <p:cNvPr id="6" name="5 Rectángulo"/>
          <p:cNvSpPr/>
          <p:nvPr/>
        </p:nvSpPr>
        <p:spPr>
          <a:xfrm>
            <a:off x="2279576" y="908720"/>
            <a:ext cx="2576988" cy="369332"/>
          </a:xfrm>
          <a:prstGeom prst="rect">
            <a:avLst/>
          </a:prstGeom>
        </p:spPr>
        <p:txBody>
          <a:bodyPr wrap="none">
            <a:spAutoFit/>
          </a:bodyPr>
          <a:lstStyle/>
          <a:p>
            <a:r>
              <a:rPr lang="es-ES" b="1" dirty="0"/>
              <a:t>Tipos de direcciones IPv6</a:t>
            </a:r>
            <a:endParaRPr lang="es-ES" dirty="0"/>
          </a:p>
        </p:txBody>
      </p:sp>
      <p:sp>
        <p:nvSpPr>
          <p:cNvPr id="7" name="6 Rectángulo"/>
          <p:cNvSpPr/>
          <p:nvPr/>
        </p:nvSpPr>
        <p:spPr>
          <a:xfrm>
            <a:off x="2135560" y="1268760"/>
            <a:ext cx="7848872" cy="923330"/>
          </a:xfrm>
          <a:prstGeom prst="rect">
            <a:avLst/>
          </a:prstGeom>
        </p:spPr>
        <p:txBody>
          <a:bodyPr wrap="square">
            <a:spAutoFit/>
          </a:bodyPr>
          <a:lstStyle/>
          <a:p>
            <a:r>
              <a:rPr lang="es-ES" dirty="0"/>
              <a:t>Dirección IPv6 compatible con IPv4. En éste el prefijo se crea con el bit puesto a cero del de más alto nivel de los 96 bits, y los restantes 32 bits de menor nivel representan la dirección en formato decimal.</a:t>
            </a:r>
          </a:p>
        </p:txBody>
      </p:sp>
      <p:pic>
        <p:nvPicPr>
          <p:cNvPr id="20482" name="Picture 2" descr="Formato de dirección IPv6 compatible con IPv4"/>
          <p:cNvPicPr>
            <a:picLocks noChangeAspect="1" noChangeArrowheads="1"/>
          </p:cNvPicPr>
          <p:nvPr/>
        </p:nvPicPr>
        <p:blipFill>
          <a:blip r:embed="rId2" cstate="print"/>
          <a:srcRect/>
          <a:stretch>
            <a:fillRect/>
          </a:stretch>
        </p:blipFill>
        <p:spPr bwMode="auto">
          <a:xfrm>
            <a:off x="2567608" y="2276872"/>
            <a:ext cx="6408712" cy="1948494"/>
          </a:xfrm>
          <a:prstGeom prst="rect">
            <a:avLst/>
          </a:prstGeom>
          <a:noFill/>
        </p:spPr>
      </p:pic>
    </p:spTree>
    <p:extLst>
      <p:ext uri="{BB962C8B-B14F-4D97-AF65-F5344CB8AC3E}">
        <p14:creationId xmlns:p14="http://schemas.microsoft.com/office/powerpoint/2010/main" val="15294227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207569" y="332656"/>
            <a:ext cx="2335383" cy="369332"/>
          </a:xfrm>
          <a:prstGeom prst="rect">
            <a:avLst/>
          </a:prstGeom>
        </p:spPr>
        <p:txBody>
          <a:bodyPr wrap="none">
            <a:spAutoFit/>
          </a:bodyPr>
          <a:lstStyle/>
          <a:p>
            <a:r>
              <a:rPr lang="es-ES" b="1" dirty="0"/>
              <a:t>Direccionamiento IPv6</a:t>
            </a:r>
            <a:endParaRPr lang="es-ES" dirty="0"/>
          </a:p>
        </p:txBody>
      </p:sp>
      <p:sp>
        <p:nvSpPr>
          <p:cNvPr id="6" name="5 Rectángulo"/>
          <p:cNvSpPr/>
          <p:nvPr/>
        </p:nvSpPr>
        <p:spPr>
          <a:xfrm>
            <a:off x="2207568" y="620688"/>
            <a:ext cx="2576988" cy="369332"/>
          </a:xfrm>
          <a:prstGeom prst="rect">
            <a:avLst/>
          </a:prstGeom>
        </p:spPr>
        <p:txBody>
          <a:bodyPr wrap="none">
            <a:spAutoFit/>
          </a:bodyPr>
          <a:lstStyle/>
          <a:p>
            <a:r>
              <a:rPr lang="es-ES" b="1" dirty="0"/>
              <a:t>Tipos de direcciones IPv6</a:t>
            </a:r>
            <a:endParaRPr lang="es-ES" dirty="0"/>
          </a:p>
        </p:txBody>
      </p:sp>
      <p:sp>
        <p:nvSpPr>
          <p:cNvPr id="8" name="7 Rectángulo"/>
          <p:cNvSpPr/>
          <p:nvPr/>
        </p:nvSpPr>
        <p:spPr>
          <a:xfrm>
            <a:off x="2279576" y="908720"/>
            <a:ext cx="7776864" cy="923330"/>
          </a:xfrm>
          <a:prstGeom prst="rect">
            <a:avLst/>
          </a:prstGeom>
        </p:spPr>
        <p:txBody>
          <a:bodyPr wrap="square">
            <a:spAutoFit/>
          </a:bodyPr>
          <a:lstStyle/>
          <a:p>
            <a:r>
              <a:rPr lang="es-ES" i="1" dirty="0">
                <a:effectLst>
                  <a:outerShdw blurRad="38100" dist="38100" dir="2700000" algn="tl">
                    <a:srgbClr val="000000">
                      <a:alpha val="43137"/>
                    </a:srgbClr>
                  </a:outerShdw>
                </a:effectLst>
              </a:rPr>
              <a:t>Asignada </a:t>
            </a:r>
            <a:r>
              <a:rPr lang="es-ES" i="1" dirty="0" err="1">
                <a:effectLst>
                  <a:outerShdw blurRad="38100" dist="38100" dir="2700000" algn="tl">
                    <a:srgbClr val="000000">
                      <a:alpha val="43137"/>
                    </a:srgbClr>
                  </a:outerShdw>
                </a:effectLst>
              </a:rPr>
              <a:t>Multicast</a:t>
            </a:r>
            <a:r>
              <a:rPr lang="es-ES" i="1" dirty="0">
                <a:effectLst>
                  <a:outerShdw blurRad="38100" dist="38100" dir="2700000" algn="tl">
                    <a:srgbClr val="000000">
                      <a:alpha val="43137"/>
                    </a:srgbClr>
                  </a:outerShdw>
                </a:effectLst>
              </a:rPr>
              <a:t>.</a:t>
            </a:r>
            <a:r>
              <a:rPr lang="es-ES" dirty="0"/>
              <a:t> Está definida y reservada para la operación del protocolo IPv6. Dichas direcciones asignadas son usadas en el contexto de mecanismos específicos del protocolo. </a:t>
            </a:r>
          </a:p>
        </p:txBody>
      </p:sp>
      <p:pic>
        <p:nvPicPr>
          <p:cNvPr id="22530" name="Picture 2" descr="Direcciones Asignadas Multicast y su área de funcionamiento"/>
          <p:cNvPicPr>
            <a:picLocks noChangeAspect="1" noChangeArrowheads="1"/>
          </p:cNvPicPr>
          <p:nvPr/>
        </p:nvPicPr>
        <p:blipFill>
          <a:blip r:embed="rId2" cstate="print"/>
          <a:srcRect/>
          <a:stretch>
            <a:fillRect/>
          </a:stretch>
        </p:blipFill>
        <p:spPr bwMode="auto">
          <a:xfrm>
            <a:off x="2207569" y="1916832"/>
            <a:ext cx="7982149" cy="1944216"/>
          </a:xfrm>
          <a:prstGeom prst="rect">
            <a:avLst/>
          </a:prstGeom>
          <a:noFill/>
        </p:spPr>
      </p:pic>
      <p:sp>
        <p:nvSpPr>
          <p:cNvPr id="9" name="8 Rectángulo"/>
          <p:cNvSpPr/>
          <p:nvPr/>
        </p:nvSpPr>
        <p:spPr>
          <a:xfrm>
            <a:off x="2135560" y="4005064"/>
            <a:ext cx="7776864" cy="2308324"/>
          </a:xfrm>
          <a:prstGeom prst="rect">
            <a:avLst/>
          </a:prstGeom>
        </p:spPr>
        <p:txBody>
          <a:bodyPr wrap="square">
            <a:spAutoFit/>
          </a:bodyPr>
          <a:lstStyle/>
          <a:p>
            <a:pPr algn="just"/>
            <a:r>
              <a:rPr lang="es-ES" i="1" dirty="0">
                <a:effectLst>
                  <a:outerShdw blurRad="38100" dist="38100" dir="2700000" algn="tl">
                    <a:srgbClr val="000000">
                      <a:alpha val="43137"/>
                    </a:srgbClr>
                  </a:outerShdw>
                </a:effectLst>
              </a:rPr>
              <a:t>Nodo Solicitado </a:t>
            </a:r>
            <a:r>
              <a:rPr lang="es-ES" i="1" dirty="0" err="1">
                <a:effectLst>
                  <a:outerShdw blurRad="38100" dist="38100" dir="2700000" algn="tl">
                    <a:srgbClr val="000000">
                      <a:alpha val="43137"/>
                    </a:srgbClr>
                  </a:outerShdw>
                </a:effectLst>
              </a:rPr>
              <a:t>Multicast</a:t>
            </a:r>
            <a:r>
              <a:rPr lang="es-ES" i="1" dirty="0">
                <a:effectLst>
                  <a:outerShdw blurRad="38100" dist="38100" dir="2700000" algn="tl">
                    <a:srgbClr val="000000">
                      <a:alpha val="43137"/>
                    </a:srgbClr>
                  </a:outerShdw>
                </a:effectLst>
              </a:rPr>
              <a:t>.</a:t>
            </a:r>
            <a:r>
              <a:rPr lang="es-ES" dirty="0"/>
              <a:t> Es una dirección a la que se debe unir cada nodo por cada dirección </a:t>
            </a:r>
            <a:r>
              <a:rPr lang="es-ES" dirty="0" err="1"/>
              <a:t>unicast</a:t>
            </a:r>
            <a:r>
              <a:rPr lang="es-ES" dirty="0"/>
              <a:t> y </a:t>
            </a:r>
            <a:r>
              <a:rPr lang="es-ES" dirty="0" err="1"/>
              <a:t>anycast</a:t>
            </a:r>
            <a:r>
              <a:rPr lang="es-ES" dirty="0"/>
              <a:t> asignada. La dirección se forma tomando los 24 bits de bajo nivel de una dirección IPv6 </a:t>
            </a:r>
            <a:r>
              <a:rPr lang="es-ES" b="1" dirty="0"/>
              <a:t>(es la última parte del identificador de la computadora)</a:t>
            </a:r>
            <a:r>
              <a:rPr lang="es-ES" dirty="0"/>
              <a:t>. </a:t>
            </a:r>
          </a:p>
          <a:p>
            <a:pPr algn="just"/>
            <a:endParaRPr lang="es-ES" dirty="0"/>
          </a:p>
          <a:p>
            <a:pPr algn="just"/>
            <a:r>
              <a:rPr lang="es-ES" dirty="0"/>
              <a:t>La dirección los juntamos con el prefijo </a:t>
            </a:r>
            <a:r>
              <a:rPr lang="es-ES" b="1" dirty="0"/>
              <a:t>FF02:0:0:0:0:1:FF00::/104</a:t>
            </a:r>
            <a:r>
              <a:rPr lang="es-ES" dirty="0"/>
              <a:t>, de esa manera el rango de direcciones </a:t>
            </a:r>
            <a:r>
              <a:rPr lang="es-ES" dirty="0" err="1"/>
              <a:t>Multicast</a:t>
            </a:r>
            <a:r>
              <a:rPr lang="es-ES" dirty="0"/>
              <a:t> de Nodo Solicitado va de </a:t>
            </a:r>
            <a:r>
              <a:rPr lang="es-ES" b="1" dirty="0"/>
              <a:t>FF02:0:0:0:0:1:FF00:0000 </a:t>
            </a:r>
            <a:r>
              <a:rPr lang="es-ES" dirty="0"/>
              <a:t>a</a:t>
            </a:r>
            <a:r>
              <a:rPr lang="es-ES" b="1" dirty="0"/>
              <a:t> FF02:0:0:0:0:1:FFFF:FFFF.</a:t>
            </a:r>
          </a:p>
        </p:txBody>
      </p:sp>
    </p:spTree>
    <p:extLst>
      <p:ext uri="{BB962C8B-B14F-4D97-AF65-F5344CB8AC3E}">
        <p14:creationId xmlns:p14="http://schemas.microsoft.com/office/powerpoint/2010/main" val="27802358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Partes de una dirección IPv6"/>
          <p:cNvPicPr>
            <a:picLocks noChangeAspect="1" noChangeArrowheads="1"/>
          </p:cNvPicPr>
          <p:nvPr/>
        </p:nvPicPr>
        <p:blipFill>
          <a:blip r:embed="rId2" cstate="print"/>
          <a:srcRect/>
          <a:stretch>
            <a:fillRect/>
          </a:stretch>
        </p:blipFill>
        <p:spPr bwMode="auto">
          <a:xfrm>
            <a:off x="2063553" y="4221088"/>
            <a:ext cx="8352965" cy="2554214"/>
          </a:xfrm>
          <a:prstGeom prst="rect">
            <a:avLst/>
          </a:prstGeom>
          <a:noFill/>
        </p:spPr>
      </p:pic>
      <p:sp>
        <p:nvSpPr>
          <p:cNvPr id="5" name="4 Rectángulo"/>
          <p:cNvSpPr/>
          <p:nvPr/>
        </p:nvSpPr>
        <p:spPr>
          <a:xfrm>
            <a:off x="2207569" y="332656"/>
            <a:ext cx="2335383" cy="369332"/>
          </a:xfrm>
          <a:prstGeom prst="rect">
            <a:avLst/>
          </a:prstGeom>
        </p:spPr>
        <p:txBody>
          <a:bodyPr wrap="none">
            <a:spAutoFit/>
          </a:bodyPr>
          <a:lstStyle/>
          <a:p>
            <a:r>
              <a:rPr lang="es-ES" b="1" dirty="0"/>
              <a:t>Direccionamiento IPv6</a:t>
            </a:r>
            <a:endParaRPr lang="es-ES" dirty="0"/>
          </a:p>
        </p:txBody>
      </p:sp>
      <p:sp>
        <p:nvSpPr>
          <p:cNvPr id="6" name="5 Rectángulo"/>
          <p:cNvSpPr/>
          <p:nvPr/>
        </p:nvSpPr>
        <p:spPr>
          <a:xfrm>
            <a:off x="2207569" y="620688"/>
            <a:ext cx="2141997" cy="369332"/>
          </a:xfrm>
          <a:prstGeom prst="rect">
            <a:avLst/>
          </a:prstGeom>
        </p:spPr>
        <p:txBody>
          <a:bodyPr wrap="none">
            <a:spAutoFit/>
          </a:bodyPr>
          <a:lstStyle/>
          <a:p>
            <a:r>
              <a:rPr lang="es-ES" b="1" dirty="0"/>
              <a:t>Reglas de Utilización</a:t>
            </a:r>
            <a:endParaRPr lang="es-ES" dirty="0"/>
          </a:p>
        </p:txBody>
      </p:sp>
      <p:sp>
        <p:nvSpPr>
          <p:cNvPr id="7" name="6 Rectángulo"/>
          <p:cNvSpPr/>
          <p:nvPr/>
        </p:nvSpPr>
        <p:spPr>
          <a:xfrm>
            <a:off x="2207568" y="1124745"/>
            <a:ext cx="7920880" cy="3139321"/>
          </a:xfrm>
          <a:prstGeom prst="rect">
            <a:avLst/>
          </a:prstGeom>
        </p:spPr>
        <p:txBody>
          <a:bodyPr wrap="square">
            <a:spAutoFit/>
          </a:bodyPr>
          <a:lstStyle/>
          <a:p>
            <a:pPr algn="just"/>
            <a:r>
              <a:rPr lang="es-ES" dirty="0"/>
              <a:t>Las direcciones IPv6 son asignadas a interfaces, no a nodos, por lo que cada interface de un nodo necesita al menos una dirección </a:t>
            </a:r>
            <a:r>
              <a:rPr lang="es-ES" b="1" i="1" dirty="0" err="1"/>
              <a:t>unicast</a:t>
            </a:r>
            <a:r>
              <a:rPr lang="es-ES" dirty="0"/>
              <a:t>. </a:t>
            </a:r>
          </a:p>
          <a:p>
            <a:pPr algn="just"/>
            <a:endParaRPr lang="es-ES" dirty="0"/>
          </a:p>
          <a:p>
            <a:pPr algn="just"/>
            <a:r>
              <a:rPr lang="es-ES" dirty="0">
                <a:effectLst>
                  <a:outerShdw blurRad="38100" dist="38100" dir="2700000" algn="tl">
                    <a:srgbClr val="000000">
                      <a:alpha val="43137"/>
                    </a:srgbClr>
                  </a:outerShdw>
                </a:effectLst>
              </a:rPr>
              <a:t>A una sola interface se le pueden asignar múltiples direcciones IPv6 de cualquier tipo (</a:t>
            </a:r>
            <a:r>
              <a:rPr lang="es-ES" b="1" i="1" dirty="0" err="1">
                <a:effectLst>
                  <a:outerShdw blurRad="38100" dist="38100" dir="2700000" algn="tl">
                    <a:srgbClr val="000000">
                      <a:alpha val="43137"/>
                    </a:srgbClr>
                  </a:outerShdw>
                </a:effectLst>
              </a:rPr>
              <a:t>unicast</a:t>
            </a:r>
            <a:r>
              <a:rPr lang="es-ES" b="1" i="1" dirty="0">
                <a:effectLst>
                  <a:outerShdw blurRad="38100" dist="38100" dir="2700000" algn="tl">
                    <a:srgbClr val="000000">
                      <a:alpha val="43137"/>
                    </a:srgbClr>
                  </a:outerShdw>
                </a:effectLst>
              </a:rPr>
              <a:t>, </a:t>
            </a:r>
            <a:r>
              <a:rPr lang="es-ES" b="1" i="1" dirty="0" err="1">
                <a:effectLst>
                  <a:outerShdw blurRad="38100" dist="38100" dir="2700000" algn="tl">
                    <a:srgbClr val="000000">
                      <a:alpha val="43137"/>
                    </a:srgbClr>
                  </a:outerShdw>
                </a:effectLst>
              </a:rPr>
              <a:t>anycast</a:t>
            </a:r>
            <a:r>
              <a:rPr lang="es-ES" b="1" i="1" dirty="0">
                <a:effectLst>
                  <a:outerShdw blurRad="38100" dist="38100" dir="2700000" algn="tl">
                    <a:srgbClr val="000000">
                      <a:alpha val="43137"/>
                    </a:srgbClr>
                  </a:outerShdw>
                </a:effectLst>
              </a:rPr>
              <a:t>, </a:t>
            </a:r>
            <a:r>
              <a:rPr lang="es-ES" b="1" i="1" dirty="0" err="1">
                <a:effectLst>
                  <a:outerShdw blurRad="38100" dist="38100" dir="2700000" algn="tl">
                    <a:srgbClr val="000000">
                      <a:alpha val="43137"/>
                    </a:srgbClr>
                  </a:outerShdw>
                </a:effectLst>
              </a:rPr>
              <a:t>multicast</a:t>
            </a:r>
            <a:r>
              <a:rPr lang="es-ES" b="1" i="1" dirty="0">
                <a:effectLst>
                  <a:outerShdw blurRad="38100" dist="38100" dir="2700000" algn="tl">
                    <a:srgbClr val="000000">
                      <a:alpha val="43137"/>
                    </a:srgbClr>
                  </a:outerShdw>
                </a:effectLst>
              </a:rPr>
              <a:t>). </a:t>
            </a:r>
            <a:r>
              <a:rPr lang="es-ES" dirty="0">
                <a:effectLst>
                  <a:outerShdw blurRad="38100" dist="38100" dir="2700000" algn="tl">
                    <a:srgbClr val="000000">
                      <a:alpha val="43137"/>
                    </a:srgbClr>
                  </a:outerShdw>
                </a:effectLst>
              </a:rPr>
              <a:t>Por lo cual un nodo puede ser identificado por la dirección de cualquiera de sus interfaces. Existe la posibilidad de asignar una dirección </a:t>
            </a:r>
            <a:r>
              <a:rPr lang="es-ES" dirty="0" err="1">
                <a:effectLst>
                  <a:outerShdw blurRad="38100" dist="38100" dir="2700000" algn="tl">
                    <a:srgbClr val="000000">
                      <a:alpha val="43137"/>
                    </a:srgbClr>
                  </a:outerShdw>
                </a:effectLst>
              </a:rPr>
              <a:t>unicast</a:t>
            </a:r>
            <a:r>
              <a:rPr lang="es-ES" dirty="0">
                <a:effectLst>
                  <a:outerShdw blurRad="38100" dist="38100" dir="2700000" algn="tl">
                    <a:srgbClr val="000000">
                      <a:alpha val="43137"/>
                    </a:srgbClr>
                  </a:outerShdw>
                </a:effectLst>
              </a:rPr>
              <a:t> a múltiples interfaces para balanceo de cargas.</a:t>
            </a:r>
          </a:p>
          <a:p>
            <a:pPr algn="just"/>
            <a:endParaRPr lang="es-ES" dirty="0">
              <a:effectLst>
                <a:outerShdw blurRad="38100" dist="38100" dir="2700000" algn="tl">
                  <a:srgbClr val="000000">
                    <a:alpha val="43137"/>
                  </a:srgbClr>
                </a:outerShdw>
              </a:effectLst>
            </a:endParaRPr>
          </a:p>
          <a:p>
            <a:pPr algn="just"/>
            <a:r>
              <a:rPr lang="es-ES" dirty="0">
                <a:effectLst>
                  <a:outerShdw blurRad="38100" dist="38100" dir="2700000" algn="tl">
                    <a:srgbClr val="000000">
                      <a:alpha val="43137"/>
                    </a:srgbClr>
                  </a:outerShdw>
                </a:effectLst>
              </a:rPr>
              <a:t>a. El prefijo de enrutamiento global</a:t>
            </a:r>
          </a:p>
          <a:p>
            <a:pPr algn="just"/>
            <a:r>
              <a:rPr lang="es-ES" dirty="0">
                <a:effectLst>
                  <a:outerShdw blurRad="38100" dist="38100" dir="2700000" algn="tl">
                    <a:srgbClr val="000000">
                      <a:alpha val="43137"/>
                    </a:srgbClr>
                  </a:outerShdw>
                </a:effectLst>
              </a:rPr>
              <a:t>b. El </a:t>
            </a:r>
            <a:r>
              <a:rPr lang="es-ES" dirty="0" err="1">
                <a:effectLst>
                  <a:outerShdw blurRad="38100" dist="38100" dir="2700000" algn="tl">
                    <a:srgbClr val="000000">
                      <a:alpha val="43137"/>
                    </a:srgbClr>
                  </a:outerShdw>
                </a:effectLst>
              </a:rPr>
              <a:t>IDentificador</a:t>
            </a:r>
            <a:r>
              <a:rPr lang="es-ES" dirty="0">
                <a:effectLst>
                  <a:outerShdw blurRad="38100" dist="38100" dir="2700000" algn="tl">
                    <a:srgbClr val="000000">
                      <a:alpha val="43137"/>
                    </a:srgbClr>
                  </a:outerShdw>
                </a:effectLst>
              </a:rPr>
              <a:t> de subred</a:t>
            </a:r>
          </a:p>
          <a:p>
            <a:pPr algn="just"/>
            <a:r>
              <a:rPr lang="es-ES" dirty="0">
                <a:effectLst>
                  <a:outerShdw blurRad="38100" dist="38100" dir="2700000" algn="tl">
                    <a:srgbClr val="000000">
                      <a:alpha val="43137"/>
                    </a:srgbClr>
                  </a:outerShdw>
                </a:effectLst>
              </a:rPr>
              <a:t>c. El </a:t>
            </a:r>
            <a:r>
              <a:rPr lang="es-ES" dirty="0" err="1">
                <a:effectLst>
                  <a:outerShdw blurRad="38100" dist="38100" dir="2700000" algn="tl">
                    <a:srgbClr val="000000">
                      <a:alpha val="43137"/>
                    </a:srgbClr>
                  </a:outerShdw>
                </a:effectLst>
              </a:rPr>
              <a:t>IDentificador</a:t>
            </a:r>
            <a:r>
              <a:rPr lang="es-ES" dirty="0">
                <a:effectLst>
                  <a:outerShdw blurRad="38100" dist="38100" dir="2700000" algn="tl">
                    <a:srgbClr val="000000">
                      <a:alpha val="43137"/>
                    </a:srgbClr>
                  </a:outerShdw>
                </a:effectLst>
              </a:rPr>
              <a:t> de interface</a:t>
            </a:r>
          </a:p>
        </p:txBody>
      </p:sp>
    </p:spTree>
    <p:extLst>
      <p:ext uri="{BB962C8B-B14F-4D97-AF65-F5344CB8AC3E}">
        <p14:creationId xmlns:p14="http://schemas.microsoft.com/office/powerpoint/2010/main" val="36054995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207569" y="332656"/>
            <a:ext cx="2335383" cy="369332"/>
          </a:xfrm>
          <a:prstGeom prst="rect">
            <a:avLst/>
          </a:prstGeom>
        </p:spPr>
        <p:txBody>
          <a:bodyPr wrap="none">
            <a:spAutoFit/>
          </a:bodyPr>
          <a:lstStyle/>
          <a:p>
            <a:r>
              <a:rPr lang="es-ES" b="1" dirty="0"/>
              <a:t>Direccionamiento IPv6</a:t>
            </a:r>
            <a:endParaRPr lang="es-ES" dirty="0"/>
          </a:p>
        </p:txBody>
      </p:sp>
      <p:sp>
        <p:nvSpPr>
          <p:cNvPr id="6" name="5 Rectángulo"/>
          <p:cNvSpPr/>
          <p:nvPr/>
        </p:nvSpPr>
        <p:spPr>
          <a:xfrm>
            <a:off x="2207569" y="620688"/>
            <a:ext cx="2141997" cy="369332"/>
          </a:xfrm>
          <a:prstGeom prst="rect">
            <a:avLst/>
          </a:prstGeom>
        </p:spPr>
        <p:txBody>
          <a:bodyPr wrap="none">
            <a:spAutoFit/>
          </a:bodyPr>
          <a:lstStyle/>
          <a:p>
            <a:r>
              <a:rPr lang="es-ES" b="1" dirty="0"/>
              <a:t>Reglas de Utilización</a:t>
            </a:r>
            <a:endParaRPr lang="es-ES" dirty="0"/>
          </a:p>
        </p:txBody>
      </p:sp>
      <p:sp>
        <p:nvSpPr>
          <p:cNvPr id="8" name="7 Rectángulo"/>
          <p:cNvSpPr/>
          <p:nvPr/>
        </p:nvSpPr>
        <p:spPr>
          <a:xfrm>
            <a:off x="2207568" y="1124744"/>
            <a:ext cx="7920880" cy="1754326"/>
          </a:xfrm>
          <a:prstGeom prst="rect">
            <a:avLst/>
          </a:prstGeom>
        </p:spPr>
        <p:txBody>
          <a:bodyPr wrap="square">
            <a:spAutoFit/>
          </a:bodyPr>
          <a:lstStyle/>
          <a:p>
            <a:pPr algn="just"/>
            <a:r>
              <a:rPr lang="es-ES" dirty="0"/>
              <a:t>Existen tres formatos para representar direcciones IPv6.</a:t>
            </a:r>
          </a:p>
          <a:p>
            <a:pPr algn="just"/>
            <a:endParaRPr lang="es-ES" b="1" i="1" dirty="0">
              <a:effectLst>
                <a:outerShdw blurRad="38100" dist="38100" dir="2700000" algn="tl">
                  <a:srgbClr val="000000">
                    <a:alpha val="43137"/>
                  </a:srgbClr>
                </a:outerShdw>
              </a:effectLst>
            </a:endParaRPr>
          </a:p>
          <a:p>
            <a:pPr algn="just"/>
            <a:r>
              <a:rPr lang="es-ES" b="1" i="1" dirty="0">
                <a:effectLst>
                  <a:outerShdw blurRad="38100" dist="38100" dir="2700000" algn="tl">
                    <a:srgbClr val="000000">
                      <a:alpha val="43137"/>
                    </a:srgbClr>
                  </a:outerShdw>
                </a:effectLst>
              </a:rPr>
              <a:t>Formato preferido de dirección IPv6</a:t>
            </a:r>
            <a:endParaRPr lang="es-ES" b="1" dirty="0">
              <a:effectLst>
                <a:outerShdw blurRad="38100" dist="38100" dir="2700000" algn="tl">
                  <a:srgbClr val="000000">
                    <a:alpha val="43137"/>
                  </a:srgbClr>
                </a:outerShdw>
              </a:effectLst>
            </a:endParaRPr>
          </a:p>
          <a:p>
            <a:pPr algn="just"/>
            <a:r>
              <a:rPr lang="es-ES" dirty="0"/>
              <a:t>Este representa los 32 caracteres hexadecimales que forman la dirección. Es el más cercano a la forma en que la computadora procesa la dirección.</a:t>
            </a:r>
          </a:p>
          <a:p>
            <a:pPr algn="just"/>
            <a:endParaRPr lang="es-ES" dirty="0"/>
          </a:p>
        </p:txBody>
      </p:sp>
      <p:pic>
        <p:nvPicPr>
          <p:cNvPr id="24578" name="Picture 2" descr="Ejemplos de direcciones IPv6 en el formato preferido"/>
          <p:cNvPicPr>
            <a:picLocks noChangeAspect="1" noChangeArrowheads="1"/>
          </p:cNvPicPr>
          <p:nvPr/>
        </p:nvPicPr>
        <p:blipFill>
          <a:blip r:embed="rId2" cstate="print"/>
          <a:srcRect/>
          <a:stretch>
            <a:fillRect/>
          </a:stretch>
        </p:blipFill>
        <p:spPr bwMode="auto">
          <a:xfrm>
            <a:off x="3071665" y="2780929"/>
            <a:ext cx="6192688" cy="2666542"/>
          </a:xfrm>
          <a:prstGeom prst="rect">
            <a:avLst/>
          </a:prstGeom>
          <a:noFill/>
        </p:spPr>
      </p:pic>
    </p:spTree>
    <p:extLst>
      <p:ext uri="{BB962C8B-B14F-4D97-AF65-F5344CB8AC3E}">
        <p14:creationId xmlns:p14="http://schemas.microsoft.com/office/powerpoint/2010/main" val="41519528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207569" y="332656"/>
            <a:ext cx="2335383" cy="369332"/>
          </a:xfrm>
          <a:prstGeom prst="rect">
            <a:avLst/>
          </a:prstGeom>
        </p:spPr>
        <p:txBody>
          <a:bodyPr wrap="none">
            <a:spAutoFit/>
          </a:bodyPr>
          <a:lstStyle/>
          <a:p>
            <a:r>
              <a:rPr lang="es-ES" b="1" dirty="0"/>
              <a:t>Direccionamiento IPv6</a:t>
            </a:r>
            <a:endParaRPr lang="es-ES" dirty="0"/>
          </a:p>
        </p:txBody>
      </p:sp>
      <p:sp>
        <p:nvSpPr>
          <p:cNvPr id="6" name="5 Rectángulo"/>
          <p:cNvSpPr/>
          <p:nvPr/>
        </p:nvSpPr>
        <p:spPr>
          <a:xfrm>
            <a:off x="2207569" y="620688"/>
            <a:ext cx="2141997" cy="369332"/>
          </a:xfrm>
          <a:prstGeom prst="rect">
            <a:avLst/>
          </a:prstGeom>
        </p:spPr>
        <p:txBody>
          <a:bodyPr wrap="none">
            <a:spAutoFit/>
          </a:bodyPr>
          <a:lstStyle/>
          <a:p>
            <a:r>
              <a:rPr lang="es-ES" b="1" dirty="0"/>
              <a:t>Reglas de Utilización</a:t>
            </a:r>
            <a:endParaRPr lang="es-ES" dirty="0"/>
          </a:p>
        </p:txBody>
      </p:sp>
      <p:sp>
        <p:nvSpPr>
          <p:cNvPr id="7" name="6 Rectángulo"/>
          <p:cNvSpPr/>
          <p:nvPr/>
        </p:nvSpPr>
        <p:spPr>
          <a:xfrm>
            <a:off x="2135560" y="1052736"/>
            <a:ext cx="7920880" cy="1477328"/>
          </a:xfrm>
          <a:prstGeom prst="rect">
            <a:avLst/>
          </a:prstGeom>
        </p:spPr>
        <p:txBody>
          <a:bodyPr wrap="square">
            <a:spAutoFit/>
          </a:bodyPr>
          <a:lstStyle/>
          <a:p>
            <a:pPr algn="just"/>
            <a:r>
              <a:rPr lang="es-ES" i="1" dirty="0">
                <a:effectLst>
                  <a:outerShdw blurRad="38100" dist="38100" dir="2700000" algn="tl">
                    <a:srgbClr val="000000">
                      <a:alpha val="43137"/>
                    </a:srgbClr>
                  </a:outerShdw>
                </a:effectLst>
              </a:rPr>
              <a:t>Formato comprimido</a:t>
            </a:r>
          </a:p>
          <a:p>
            <a:pPr algn="just"/>
            <a:endParaRPr lang="es-ES" dirty="0"/>
          </a:p>
          <a:p>
            <a:pPr algn="just"/>
            <a:r>
              <a:rPr lang="es-ES" dirty="0"/>
              <a:t>Para simplificar su escritura se ha convenido en utilizar una sintaxis especial en donde se suprimen </a:t>
            </a:r>
            <a:r>
              <a:rPr lang="es-ES" i="1" dirty="0"/>
              <a:t>los valores consecutivos de ceros ante dos situaciones: campos sucesivos de ceros y campos con ceros al inicio</a:t>
            </a:r>
            <a:r>
              <a:rPr lang="es-ES" dirty="0"/>
              <a:t>.</a:t>
            </a:r>
          </a:p>
        </p:txBody>
      </p:sp>
      <p:sp>
        <p:nvSpPr>
          <p:cNvPr id="9" name="8 Rectángulo"/>
          <p:cNvSpPr/>
          <p:nvPr/>
        </p:nvSpPr>
        <p:spPr>
          <a:xfrm>
            <a:off x="2135560" y="2564904"/>
            <a:ext cx="7920880" cy="1477328"/>
          </a:xfrm>
          <a:prstGeom prst="rect">
            <a:avLst/>
          </a:prstGeom>
        </p:spPr>
        <p:txBody>
          <a:bodyPr wrap="square">
            <a:spAutoFit/>
          </a:bodyPr>
          <a:lstStyle/>
          <a:p>
            <a:pPr algn="just"/>
            <a:r>
              <a:rPr lang="es-ES" b="1" dirty="0"/>
              <a:t>Campos sucesivos de ceros</a:t>
            </a:r>
            <a:endParaRPr lang="es-ES" dirty="0"/>
          </a:p>
          <a:p>
            <a:pPr algn="just"/>
            <a:r>
              <a:rPr lang="es-ES" dirty="0">
                <a:solidFill>
                  <a:srgbClr val="FF0000"/>
                </a:solidFill>
              </a:rPr>
              <a:t>Para simplificar la longitud de una dirección IPv6, cuando se presentan de uno a múltiples campos de ceros, es legal representar estos como ceros o </a:t>
            </a:r>
            <a:r>
              <a:rPr lang="es-ES" b="1" i="1" dirty="0">
                <a:solidFill>
                  <a:srgbClr val="FF0000"/>
                </a:solidFill>
                <a:effectLst>
                  <a:outerShdw blurRad="38100" dist="38100" dir="2700000" algn="tl">
                    <a:srgbClr val="000000">
                      <a:alpha val="43137"/>
                    </a:srgbClr>
                  </a:outerShdw>
                </a:effectLst>
              </a:rPr>
              <a:t>:: (doble dos puntos)</a:t>
            </a:r>
            <a:r>
              <a:rPr lang="es-ES" dirty="0">
                <a:solidFill>
                  <a:srgbClr val="FF0000"/>
                </a:solidFill>
              </a:rPr>
              <a:t>. Sin embargo, es permitido usarlo una </a:t>
            </a:r>
            <a:r>
              <a:rPr lang="es-ES" i="1" dirty="0">
                <a:solidFill>
                  <a:srgbClr val="FF0000"/>
                </a:solidFill>
                <a:effectLst>
                  <a:outerShdw blurRad="38100" dist="38100" dir="2700000" algn="tl">
                    <a:srgbClr val="000000">
                      <a:alpha val="43137"/>
                    </a:srgbClr>
                  </a:outerShdw>
                </a:effectLst>
              </a:rPr>
              <a:t>sola vez en la escritura de la dirección</a:t>
            </a:r>
            <a:r>
              <a:rPr lang="es-ES" dirty="0"/>
              <a:t>. </a:t>
            </a:r>
          </a:p>
        </p:txBody>
      </p:sp>
      <p:pic>
        <p:nvPicPr>
          <p:cNvPr id="25602" name="Picture 2" descr="Direcciones IPv6 en formato preferido y en formato comprimido usando ::"/>
          <p:cNvPicPr>
            <a:picLocks noChangeAspect="1" noChangeArrowheads="1"/>
          </p:cNvPicPr>
          <p:nvPr/>
        </p:nvPicPr>
        <p:blipFill>
          <a:blip r:embed="rId2" cstate="print"/>
          <a:srcRect/>
          <a:stretch>
            <a:fillRect/>
          </a:stretch>
        </p:blipFill>
        <p:spPr bwMode="auto">
          <a:xfrm>
            <a:off x="1991545" y="4149081"/>
            <a:ext cx="8372433" cy="1951857"/>
          </a:xfrm>
          <a:prstGeom prst="rect">
            <a:avLst/>
          </a:prstGeom>
          <a:noFill/>
        </p:spPr>
      </p:pic>
    </p:spTree>
    <p:extLst>
      <p:ext uri="{BB962C8B-B14F-4D97-AF65-F5344CB8AC3E}">
        <p14:creationId xmlns:p14="http://schemas.microsoft.com/office/powerpoint/2010/main" val="41856733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207569" y="332656"/>
            <a:ext cx="2335383" cy="369332"/>
          </a:xfrm>
          <a:prstGeom prst="rect">
            <a:avLst/>
          </a:prstGeom>
        </p:spPr>
        <p:txBody>
          <a:bodyPr wrap="none">
            <a:spAutoFit/>
          </a:bodyPr>
          <a:lstStyle/>
          <a:p>
            <a:r>
              <a:rPr lang="es-ES" b="1" dirty="0"/>
              <a:t>Direccionamiento IPv6</a:t>
            </a:r>
            <a:endParaRPr lang="es-ES" dirty="0"/>
          </a:p>
        </p:txBody>
      </p:sp>
      <p:sp>
        <p:nvSpPr>
          <p:cNvPr id="6" name="5 Rectángulo"/>
          <p:cNvSpPr/>
          <p:nvPr/>
        </p:nvSpPr>
        <p:spPr>
          <a:xfrm>
            <a:off x="2207569" y="620688"/>
            <a:ext cx="2141997" cy="369332"/>
          </a:xfrm>
          <a:prstGeom prst="rect">
            <a:avLst/>
          </a:prstGeom>
        </p:spPr>
        <p:txBody>
          <a:bodyPr wrap="none">
            <a:spAutoFit/>
          </a:bodyPr>
          <a:lstStyle/>
          <a:p>
            <a:r>
              <a:rPr lang="es-ES" b="1" dirty="0"/>
              <a:t>Reglas de Utilización</a:t>
            </a:r>
            <a:endParaRPr lang="es-ES" dirty="0"/>
          </a:p>
        </p:txBody>
      </p:sp>
      <p:sp>
        <p:nvSpPr>
          <p:cNvPr id="8" name="7 Rectángulo"/>
          <p:cNvSpPr/>
          <p:nvPr/>
        </p:nvSpPr>
        <p:spPr>
          <a:xfrm>
            <a:off x="2279576" y="1052737"/>
            <a:ext cx="7560840" cy="2585323"/>
          </a:xfrm>
          <a:prstGeom prst="rect">
            <a:avLst/>
          </a:prstGeom>
        </p:spPr>
        <p:txBody>
          <a:bodyPr wrap="square">
            <a:spAutoFit/>
          </a:bodyPr>
          <a:lstStyle/>
          <a:p>
            <a:pPr algn="just"/>
            <a:r>
              <a:rPr lang="es-ES" b="1" dirty="0"/>
              <a:t>Campos con ceros al inicio</a:t>
            </a:r>
          </a:p>
          <a:p>
            <a:pPr algn="just"/>
            <a:endParaRPr lang="es-ES" dirty="0"/>
          </a:p>
          <a:p>
            <a:pPr algn="just"/>
            <a:r>
              <a:rPr lang="es-ES" dirty="0"/>
              <a:t>El segundo método para comprimir direcciones se aplica a cada uno de los campos hexadecimales de </a:t>
            </a:r>
            <a:r>
              <a:rPr lang="es-ES" i="1" dirty="0">
                <a:effectLst>
                  <a:outerShdw blurRad="38100" dist="38100" dir="2700000" algn="tl">
                    <a:srgbClr val="000000">
                      <a:alpha val="43137"/>
                    </a:srgbClr>
                  </a:outerShdw>
                </a:effectLst>
              </a:rPr>
              <a:t>16 bits que tienen uno o más ceros al inicio</a:t>
            </a:r>
            <a:r>
              <a:rPr lang="es-ES" dirty="0"/>
              <a:t>. Ello involucra que si hay uno o más ceros al inicio de cada campo, estos pueden ser suprimidos para simplificar su longitud y facilitar su lectura y escritura. </a:t>
            </a:r>
          </a:p>
          <a:p>
            <a:pPr algn="just"/>
            <a:endParaRPr lang="es-ES" dirty="0"/>
          </a:p>
          <a:p>
            <a:pPr algn="just"/>
            <a:r>
              <a:rPr lang="es-ES" dirty="0"/>
              <a:t>No obstante, </a:t>
            </a:r>
            <a:r>
              <a:rPr lang="es-ES" i="1" dirty="0">
                <a:effectLst>
                  <a:outerShdw blurRad="38100" dist="38100" dir="2700000" algn="tl">
                    <a:srgbClr val="000000">
                      <a:alpha val="43137"/>
                    </a:srgbClr>
                  </a:outerShdw>
                </a:effectLst>
              </a:rPr>
              <a:t>si cada carácter del campo es cero al menos uno debe de ser mantenido</a:t>
            </a:r>
            <a:r>
              <a:rPr lang="es-ES" dirty="0"/>
              <a:t>. </a:t>
            </a:r>
          </a:p>
        </p:txBody>
      </p:sp>
      <p:pic>
        <p:nvPicPr>
          <p:cNvPr id="26626" name="Picture 2" descr="Direcciones IPv6 en formato preferido y en fomato comprimido con ceros inciales suprimidos"/>
          <p:cNvPicPr>
            <a:picLocks noChangeAspect="1" noChangeArrowheads="1"/>
          </p:cNvPicPr>
          <p:nvPr/>
        </p:nvPicPr>
        <p:blipFill>
          <a:blip r:embed="rId2" cstate="print"/>
          <a:srcRect/>
          <a:stretch>
            <a:fillRect/>
          </a:stretch>
        </p:blipFill>
        <p:spPr bwMode="auto">
          <a:xfrm>
            <a:off x="1991544" y="4149081"/>
            <a:ext cx="8505636" cy="1666465"/>
          </a:xfrm>
          <a:prstGeom prst="rect">
            <a:avLst/>
          </a:prstGeom>
          <a:noFill/>
        </p:spPr>
      </p:pic>
    </p:spTree>
    <p:extLst>
      <p:ext uri="{BB962C8B-B14F-4D97-AF65-F5344CB8AC3E}">
        <p14:creationId xmlns:p14="http://schemas.microsoft.com/office/powerpoint/2010/main" val="14907527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207569" y="332656"/>
            <a:ext cx="2335383" cy="369332"/>
          </a:xfrm>
          <a:prstGeom prst="rect">
            <a:avLst/>
          </a:prstGeom>
        </p:spPr>
        <p:txBody>
          <a:bodyPr wrap="none">
            <a:spAutoFit/>
          </a:bodyPr>
          <a:lstStyle/>
          <a:p>
            <a:r>
              <a:rPr lang="es-ES" b="1" dirty="0"/>
              <a:t>Direccionamiento IPv6</a:t>
            </a:r>
            <a:endParaRPr lang="es-ES" dirty="0"/>
          </a:p>
        </p:txBody>
      </p:sp>
      <p:sp>
        <p:nvSpPr>
          <p:cNvPr id="6" name="5 Rectángulo"/>
          <p:cNvSpPr/>
          <p:nvPr/>
        </p:nvSpPr>
        <p:spPr>
          <a:xfrm>
            <a:off x="2207569" y="620688"/>
            <a:ext cx="2141997" cy="369332"/>
          </a:xfrm>
          <a:prstGeom prst="rect">
            <a:avLst/>
          </a:prstGeom>
        </p:spPr>
        <p:txBody>
          <a:bodyPr wrap="none">
            <a:spAutoFit/>
          </a:bodyPr>
          <a:lstStyle/>
          <a:p>
            <a:r>
              <a:rPr lang="es-ES" b="1" dirty="0"/>
              <a:t>Reglas de Utilización</a:t>
            </a:r>
            <a:endParaRPr lang="es-ES" dirty="0"/>
          </a:p>
        </p:txBody>
      </p:sp>
      <p:pic>
        <p:nvPicPr>
          <p:cNvPr id="27650" name="Picture 2" descr="Direcciones IPv6 en formato preferido y en formato comprimido usando ambos metodos de compresion"/>
          <p:cNvPicPr>
            <a:picLocks noChangeAspect="1" noChangeArrowheads="1"/>
          </p:cNvPicPr>
          <p:nvPr/>
        </p:nvPicPr>
        <p:blipFill>
          <a:blip r:embed="rId2" cstate="print"/>
          <a:srcRect/>
          <a:stretch>
            <a:fillRect/>
          </a:stretch>
        </p:blipFill>
        <p:spPr bwMode="auto">
          <a:xfrm>
            <a:off x="2207569" y="2996952"/>
            <a:ext cx="7721905" cy="1800200"/>
          </a:xfrm>
          <a:prstGeom prst="rect">
            <a:avLst/>
          </a:prstGeom>
          <a:noFill/>
        </p:spPr>
      </p:pic>
      <p:sp>
        <p:nvSpPr>
          <p:cNvPr id="7" name="6 Rectángulo"/>
          <p:cNvSpPr/>
          <p:nvPr/>
        </p:nvSpPr>
        <p:spPr>
          <a:xfrm>
            <a:off x="2135560" y="1052736"/>
            <a:ext cx="7704856" cy="1477328"/>
          </a:xfrm>
          <a:prstGeom prst="rect">
            <a:avLst/>
          </a:prstGeom>
        </p:spPr>
        <p:txBody>
          <a:bodyPr wrap="square">
            <a:spAutoFit/>
          </a:bodyPr>
          <a:lstStyle/>
          <a:p>
            <a:pPr algn="just"/>
            <a:r>
              <a:rPr lang="es-ES" b="1" dirty="0"/>
              <a:t>Combinación de ambos métodos de compresión</a:t>
            </a:r>
          </a:p>
          <a:p>
            <a:pPr algn="just"/>
            <a:endParaRPr lang="es-ES" dirty="0"/>
          </a:p>
          <a:p>
            <a:pPr algn="just"/>
            <a:r>
              <a:rPr lang="es-ES" dirty="0"/>
              <a:t>Se pueden combinar </a:t>
            </a:r>
            <a:r>
              <a:rPr lang="es-ES" i="1" dirty="0">
                <a:effectLst>
                  <a:outerShdw blurRad="38100" dist="38100" dir="2700000" algn="tl">
                    <a:srgbClr val="000000">
                      <a:alpha val="43137"/>
                    </a:srgbClr>
                  </a:outerShdw>
                </a:effectLst>
              </a:rPr>
              <a:t>la compresión de campos sucesivos de ceros con la compresión de campos con ceros al inicio para simplificar la longitud de la dirección IPv6</a:t>
            </a:r>
            <a:r>
              <a:rPr lang="es-ES" dirty="0"/>
              <a:t>. </a:t>
            </a:r>
          </a:p>
        </p:txBody>
      </p:sp>
    </p:spTree>
    <p:extLst>
      <p:ext uri="{BB962C8B-B14F-4D97-AF65-F5344CB8AC3E}">
        <p14:creationId xmlns:p14="http://schemas.microsoft.com/office/powerpoint/2010/main" val="33769349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207569" y="332656"/>
            <a:ext cx="2335383" cy="369332"/>
          </a:xfrm>
          <a:prstGeom prst="rect">
            <a:avLst/>
          </a:prstGeom>
        </p:spPr>
        <p:txBody>
          <a:bodyPr wrap="none">
            <a:spAutoFit/>
          </a:bodyPr>
          <a:lstStyle/>
          <a:p>
            <a:r>
              <a:rPr lang="es-ES" b="1" dirty="0"/>
              <a:t>Direccionamiento IPv6</a:t>
            </a:r>
            <a:endParaRPr lang="es-ES" dirty="0"/>
          </a:p>
        </p:txBody>
      </p:sp>
      <p:sp>
        <p:nvSpPr>
          <p:cNvPr id="6" name="5 Rectángulo"/>
          <p:cNvSpPr/>
          <p:nvPr/>
        </p:nvSpPr>
        <p:spPr>
          <a:xfrm>
            <a:off x="2207568" y="620688"/>
            <a:ext cx="4876784" cy="369332"/>
          </a:xfrm>
          <a:prstGeom prst="rect">
            <a:avLst/>
          </a:prstGeom>
        </p:spPr>
        <p:txBody>
          <a:bodyPr wrap="none">
            <a:spAutoFit/>
          </a:bodyPr>
          <a:lstStyle/>
          <a:p>
            <a:r>
              <a:rPr lang="es-ES" b="1" dirty="0"/>
              <a:t>Direcciones IPv6 con direcciones IPv4 incrustadas</a:t>
            </a:r>
            <a:endParaRPr lang="es-ES" dirty="0"/>
          </a:p>
        </p:txBody>
      </p:sp>
      <p:pic>
        <p:nvPicPr>
          <p:cNvPr id="28674" name="Picture 2" descr="Distribución de una dirección IPv6 con una direccion IPv4 incrustada"/>
          <p:cNvPicPr>
            <a:picLocks noChangeAspect="1" noChangeArrowheads="1"/>
          </p:cNvPicPr>
          <p:nvPr/>
        </p:nvPicPr>
        <p:blipFill>
          <a:blip r:embed="rId2" cstate="print"/>
          <a:srcRect/>
          <a:stretch>
            <a:fillRect/>
          </a:stretch>
        </p:blipFill>
        <p:spPr bwMode="auto">
          <a:xfrm>
            <a:off x="2423592" y="1268760"/>
            <a:ext cx="6389619" cy="3816424"/>
          </a:xfrm>
          <a:prstGeom prst="rect">
            <a:avLst/>
          </a:prstGeom>
          <a:noFill/>
        </p:spPr>
      </p:pic>
    </p:spTree>
    <p:extLst>
      <p:ext uri="{BB962C8B-B14F-4D97-AF65-F5344CB8AC3E}">
        <p14:creationId xmlns:p14="http://schemas.microsoft.com/office/powerpoint/2010/main" val="38294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19536" y="332656"/>
            <a:ext cx="7272808" cy="1143000"/>
          </a:xfrm>
        </p:spPr>
        <p:txBody>
          <a:bodyPr/>
          <a:lstStyle/>
          <a:p>
            <a:pPr algn="l"/>
            <a:r>
              <a:rPr lang="es-ES" b="1" dirty="0" smtClean="0"/>
              <a:t>CAPA DE RED</a:t>
            </a:r>
            <a:endParaRPr lang="es-ES" b="1" dirty="0"/>
          </a:p>
        </p:txBody>
      </p:sp>
      <p:sp>
        <p:nvSpPr>
          <p:cNvPr id="4" name="3 Rectángulo"/>
          <p:cNvSpPr/>
          <p:nvPr/>
        </p:nvSpPr>
        <p:spPr>
          <a:xfrm>
            <a:off x="1991545" y="1124745"/>
            <a:ext cx="3777509" cy="461665"/>
          </a:xfrm>
          <a:prstGeom prst="rect">
            <a:avLst/>
          </a:prstGeom>
        </p:spPr>
        <p:txBody>
          <a:bodyPr wrap="none">
            <a:spAutoFit/>
          </a:bodyPr>
          <a:lstStyle/>
          <a:p>
            <a:r>
              <a:rPr lang="es-ES" sz="2400" dirty="0"/>
              <a:t>Protocolos de la capa de red </a:t>
            </a:r>
            <a:endParaRPr lang="es-ES" sz="2400" b="1" dirty="0"/>
          </a:p>
        </p:txBody>
      </p:sp>
      <p:sp>
        <p:nvSpPr>
          <p:cNvPr id="5" name="4 Rectángulo"/>
          <p:cNvSpPr/>
          <p:nvPr/>
        </p:nvSpPr>
        <p:spPr>
          <a:xfrm>
            <a:off x="2063552" y="1412776"/>
            <a:ext cx="6318448" cy="369332"/>
          </a:xfrm>
          <a:prstGeom prst="rect">
            <a:avLst/>
          </a:prstGeom>
        </p:spPr>
        <p:txBody>
          <a:bodyPr wrap="square">
            <a:spAutoFit/>
          </a:bodyPr>
          <a:lstStyle/>
          <a:p>
            <a:r>
              <a:rPr lang="es-ES" dirty="0"/>
              <a:t>Las características básicas del protocolo IP son las siguientes</a:t>
            </a:r>
          </a:p>
        </p:txBody>
      </p:sp>
      <p:sp>
        <p:nvSpPr>
          <p:cNvPr id="6" name="5 Rectángulo"/>
          <p:cNvSpPr/>
          <p:nvPr/>
        </p:nvSpPr>
        <p:spPr>
          <a:xfrm>
            <a:off x="2063552" y="1772816"/>
            <a:ext cx="7956376" cy="369332"/>
          </a:xfrm>
          <a:prstGeom prst="rect">
            <a:avLst/>
          </a:prstGeom>
        </p:spPr>
        <p:txBody>
          <a:bodyPr wrap="square">
            <a:spAutoFit/>
          </a:bodyPr>
          <a:lstStyle/>
          <a:p>
            <a:r>
              <a:rPr lang="es-ES" dirty="0">
                <a:solidFill>
                  <a:srgbClr val="FF0000"/>
                </a:solidFill>
              </a:rPr>
              <a:t>Máximo esfuerzo </a:t>
            </a:r>
            <a:r>
              <a:rPr lang="es-ES" dirty="0"/>
              <a:t>(no confiable): la entrega de paquetes no está garantizada.</a:t>
            </a:r>
          </a:p>
        </p:txBody>
      </p:sp>
      <p:pic>
        <p:nvPicPr>
          <p:cNvPr id="4098" name="Picture 2"/>
          <p:cNvPicPr>
            <a:picLocks noChangeAspect="1" noChangeArrowheads="1"/>
          </p:cNvPicPr>
          <p:nvPr/>
        </p:nvPicPr>
        <p:blipFill>
          <a:blip r:embed="rId2" cstate="print"/>
          <a:srcRect/>
          <a:stretch>
            <a:fillRect/>
          </a:stretch>
        </p:blipFill>
        <p:spPr bwMode="auto">
          <a:xfrm>
            <a:off x="2279576" y="2132856"/>
            <a:ext cx="6990200" cy="4293096"/>
          </a:xfrm>
          <a:prstGeom prst="rect">
            <a:avLst/>
          </a:prstGeom>
          <a:noFill/>
          <a:ln w="9525">
            <a:noFill/>
            <a:miter lim="800000"/>
            <a:headEnd/>
            <a:tailEnd/>
          </a:ln>
        </p:spPr>
      </p:pic>
    </p:spTree>
    <p:extLst>
      <p:ext uri="{BB962C8B-B14F-4D97-AF65-F5344CB8AC3E}">
        <p14:creationId xmlns:p14="http://schemas.microsoft.com/office/powerpoint/2010/main" val="19472759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207569" y="332656"/>
            <a:ext cx="2335383" cy="369332"/>
          </a:xfrm>
          <a:prstGeom prst="rect">
            <a:avLst/>
          </a:prstGeom>
        </p:spPr>
        <p:txBody>
          <a:bodyPr wrap="none">
            <a:spAutoFit/>
          </a:bodyPr>
          <a:lstStyle/>
          <a:p>
            <a:r>
              <a:rPr lang="es-ES" b="1" dirty="0"/>
              <a:t>Direccionamiento IPv6</a:t>
            </a:r>
            <a:endParaRPr lang="es-ES" dirty="0"/>
          </a:p>
        </p:txBody>
      </p:sp>
      <p:sp>
        <p:nvSpPr>
          <p:cNvPr id="6" name="5 Rectángulo"/>
          <p:cNvSpPr/>
          <p:nvPr/>
        </p:nvSpPr>
        <p:spPr>
          <a:xfrm>
            <a:off x="2207569" y="620688"/>
            <a:ext cx="1690527" cy="369332"/>
          </a:xfrm>
          <a:prstGeom prst="rect">
            <a:avLst/>
          </a:prstGeom>
        </p:spPr>
        <p:txBody>
          <a:bodyPr wrap="none">
            <a:spAutoFit/>
          </a:bodyPr>
          <a:lstStyle/>
          <a:p>
            <a:r>
              <a:rPr lang="es-ES" b="1" dirty="0"/>
              <a:t>IPv6 y Subredes</a:t>
            </a:r>
            <a:endParaRPr lang="es-ES" dirty="0"/>
          </a:p>
        </p:txBody>
      </p:sp>
      <p:sp>
        <p:nvSpPr>
          <p:cNvPr id="7" name="6 Rectángulo"/>
          <p:cNvSpPr/>
          <p:nvPr/>
        </p:nvSpPr>
        <p:spPr>
          <a:xfrm>
            <a:off x="2279576" y="980728"/>
            <a:ext cx="7920880" cy="1477328"/>
          </a:xfrm>
          <a:prstGeom prst="rect">
            <a:avLst/>
          </a:prstGeom>
        </p:spPr>
        <p:txBody>
          <a:bodyPr wrap="square">
            <a:spAutoFit/>
          </a:bodyPr>
          <a:lstStyle/>
          <a:p>
            <a:r>
              <a:rPr lang="es-ES" dirty="0"/>
              <a:t>En IPv6 la única forma aceptable de representar una máscara de red es mediante notación CIDR. Aunque las direcciones estén en formato hexadecimal, el valor de la máscara de red se mantiene como un valor decimal. La siguiente tabla muestra ejemplos de direcciones IPv6 y prefijos de red utilizando el valor de red en notación CIDR.</a:t>
            </a:r>
          </a:p>
        </p:txBody>
      </p:sp>
      <p:pic>
        <p:nvPicPr>
          <p:cNvPr id="29698" name="Picture 2" descr="Ejemplos de direcciones IPv6 y prefijos de red utilizando el valor de red en notacion CIDR."/>
          <p:cNvPicPr>
            <a:picLocks noChangeAspect="1" noChangeArrowheads="1"/>
          </p:cNvPicPr>
          <p:nvPr/>
        </p:nvPicPr>
        <p:blipFill>
          <a:blip r:embed="rId2" cstate="print"/>
          <a:srcRect/>
          <a:stretch>
            <a:fillRect/>
          </a:stretch>
        </p:blipFill>
        <p:spPr bwMode="auto">
          <a:xfrm>
            <a:off x="1919537" y="2924945"/>
            <a:ext cx="8274399" cy="2521447"/>
          </a:xfrm>
          <a:prstGeom prst="rect">
            <a:avLst/>
          </a:prstGeom>
          <a:noFill/>
        </p:spPr>
      </p:pic>
    </p:spTree>
    <p:extLst>
      <p:ext uri="{BB962C8B-B14F-4D97-AF65-F5344CB8AC3E}">
        <p14:creationId xmlns:p14="http://schemas.microsoft.com/office/powerpoint/2010/main" val="36501765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207569" y="332656"/>
            <a:ext cx="2335383" cy="369332"/>
          </a:xfrm>
          <a:prstGeom prst="rect">
            <a:avLst/>
          </a:prstGeom>
        </p:spPr>
        <p:txBody>
          <a:bodyPr wrap="none">
            <a:spAutoFit/>
          </a:bodyPr>
          <a:lstStyle/>
          <a:p>
            <a:r>
              <a:rPr lang="es-ES" b="1" dirty="0"/>
              <a:t>Direccionamiento IPv6</a:t>
            </a:r>
            <a:endParaRPr lang="es-ES" dirty="0"/>
          </a:p>
        </p:txBody>
      </p:sp>
      <p:sp>
        <p:nvSpPr>
          <p:cNvPr id="6" name="5 Rectángulo"/>
          <p:cNvSpPr/>
          <p:nvPr/>
        </p:nvSpPr>
        <p:spPr>
          <a:xfrm>
            <a:off x="2207569" y="620688"/>
            <a:ext cx="1690527" cy="369332"/>
          </a:xfrm>
          <a:prstGeom prst="rect">
            <a:avLst/>
          </a:prstGeom>
        </p:spPr>
        <p:txBody>
          <a:bodyPr wrap="none">
            <a:spAutoFit/>
          </a:bodyPr>
          <a:lstStyle/>
          <a:p>
            <a:r>
              <a:rPr lang="es-ES" b="1" dirty="0"/>
              <a:t>IPv6 y Subredes</a:t>
            </a:r>
            <a:endParaRPr lang="es-ES" dirty="0"/>
          </a:p>
        </p:txBody>
      </p:sp>
      <p:sp>
        <p:nvSpPr>
          <p:cNvPr id="8" name="7 Rectángulo"/>
          <p:cNvSpPr/>
          <p:nvPr/>
        </p:nvSpPr>
        <p:spPr>
          <a:xfrm>
            <a:off x="2279576" y="1340769"/>
            <a:ext cx="7776864" cy="3693319"/>
          </a:xfrm>
          <a:prstGeom prst="rect">
            <a:avLst/>
          </a:prstGeom>
        </p:spPr>
        <p:txBody>
          <a:bodyPr wrap="square">
            <a:spAutoFit/>
          </a:bodyPr>
          <a:lstStyle/>
          <a:p>
            <a:pPr algn="just"/>
            <a:r>
              <a:rPr lang="es-ES" dirty="0"/>
              <a:t>De la misma forma que sucede con IPv4, en IPv6 el número de bits puestos a 1 en la máscara de red define la longitud del prefijo de red y la parte restante es para el direccionamiento del nodo. Esto es importante para las </a:t>
            </a:r>
            <a:r>
              <a:rPr lang="es-ES" dirty="0" err="1"/>
              <a:t>IPs</a:t>
            </a:r>
            <a:r>
              <a:rPr lang="es-ES" dirty="0"/>
              <a:t>, ya que define cuándo los paquetes van a ser enviados al </a:t>
            </a:r>
            <a:r>
              <a:rPr lang="es-ES" dirty="0" err="1"/>
              <a:t>ruteador</a:t>
            </a:r>
            <a:r>
              <a:rPr lang="es-ES" dirty="0"/>
              <a:t> por defecto o a un nodo específico en la misma subred.</a:t>
            </a:r>
          </a:p>
          <a:p>
            <a:pPr algn="just"/>
            <a:endParaRPr lang="es-ES" dirty="0"/>
          </a:p>
          <a:p>
            <a:pPr algn="just"/>
            <a:r>
              <a:rPr lang="es-ES" dirty="0"/>
              <a:t>En IPv6 se suprime el concepto de dirección reservada en un rango de red. A diferencia de IPv4 donde se reservaba la primera (dirección de red) y la última (dirección de difusión) de un rango, en IPv6 no existen estos conceptos.</a:t>
            </a:r>
          </a:p>
          <a:p>
            <a:pPr algn="just"/>
            <a:endParaRPr lang="es-ES" dirty="0"/>
          </a:p>
          <a:p>
            <a:pPr algn="just"/>
            <a:r>
              <a:rPr lang="es-ES" dirty="0"/>
              <a:t>El número de bits para el direccionamiento del nodo dentro de un prefijo de sitio (48 bits) en IPv6 resulta ser tan grande que no es necesario hacer un plan de direccionamiento para un sitio utilizando diferentes valores de máscara de red.  </a:t>
            </a:r>
          </a:p>
        </p:txBody>
      </p:sp>
    </p:spTree>
    <p:extLst>
      <p:ext uri="{BB962C8B-B14F-4D97-AF65-F5344CB8AC3E}">
        <p14:creationId xmlns:p14="http://schemas.microsoft.com/office/powerpoint/2010/main" val="28184162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207569" y="332656"/>
            <a:ext cx="2335383" cy="369332"/>
          </a:xfrm>
          <a:prstGeom prst="rect">
            <a:avLst/>
          </a:prstGeom>
        </p:spPr>
        <p:txBody>
          <a:bodyPr wrap="none">
            <a:spAutoFit/>
          </a:bodyPr>
          <a:lstStyle/>
          <a:p>
            <a:r>
              <a:rPr lang="es-ES" b="1" dirty="0"/>
              <a:t>Direccionamiento IPv6</a:t>
            </a:r>
            <a:endParaRPr lang="es-ES" dirty="0"/>
          </a:p>
        </p:txBody>
      </p:sp>
      <p:sp>
        <p:nvSpPr>
          <p:cNvPr id="6" name="5 Rectángulo"/>
          <p:cNvSpPr/>
          <p:nvPr/>
        </p:nvSpPr>
        <p:spPr>
          <a:xfrm>
            <a:off x="2207569" y="620688"/>
            <a:ext cx="1690527" cy="369332"/>
          </a:xfrm>
          <a:prstGeom prst="rect">
            <a:avLst/>
          </a:prstGeom>
        </p:spPr>
        <p:txBody>
          <a:bodyPr wrap="none">
            <a:spAutoFit/>
          </a:bodyPr>
          <a:lstStyle/>
          <a:p>
            <a:r>
              <a:rPr lang="es-ES" b="1" dirty="0"/>
              <a:t>IPv6 y Subredes</a:t>
            </a:r>
            <a:endParaRPr lang="es-ES" dirty="0"/>
          </a:p>
        </p:txBody>
      </p:sp>
      <p:pic>
        <p:nvPicPr>
          <p:cNvPr id="30722" name="Picture 2"/>
          <p:cNvPicPr>
            <a:picLocks noChangeAspect="1" noChangeArrowheads="1"/>
          </p:cNvPicPr>
          <p:nvPr/>
        </p:nvPicPr>
        <p:blipFill>
          <a:blip r:embed="rId2" cstate="print"/>
          <a:srcRect/>
          <a:stretch>
            <a:fillRect/>
          </a:stretch>
        </p:blipFill>
        <p:spPr bwMode="auto">
          <a:xfrm>
            <a:off x="3071664" y="1124744"/>
            <a:ext cx="4934694" cy="2887184"/>
          </a:xfrm>
          <a:prstGeom prst="rect">
            <a:avLst/>
          </a:prstGeom>
          <a:noFill/>
          <a:ln w="9525">
            <a:noFill/>
            <a:miter lim="800000"/>
            <a:headEnd/>
            <a:tailEnd/>
          </a:ln>
        </p:spPr>
      </p:pic>
      <p:pic>
        <p:nvPicPr>
          <p:cNvPr id="30723" name="Picture 3"/>
          <p:cNvPicPr>
            <a:picLocks noChangeAspect="1" noChangeArrowheads="1"/>
          </p:cNvPicPr>
          <p:nvPr/>
        </p:nvPicPr>
        <p:blipFill>
          <a:blip r:embed="rId3" cstate="print"/>
          <a:srcRect/>
          <a:stretch>
            <a:fillRect/>
          </a:stretch>
        </p:blipFill>
        <p:spPr bwMode="auto">
          <a:xfrm>
            <a:off x="2999656" y="3717033"/>
            <a:ext cx="5472608" cy="2978487"/>
          </a:xfrm>
          <a:prstGeom prst="rect">
            <a:avLst/>
          </a:prstGeom>
          <a:noFill/>
          <a:ln w="9525">
            <a:noFill/>
            <a:miter lim="800000"/>
            <a:headEnd/>
            <a:tailEnd/>
          </a:ln>
        </p:spPr>
      </p:pic>
    </p:spTree>
    <p:extLst>
      <p:ext uri="{BB962C8B-B14F-4D97-AF65-F5344CB8AC3E}">
        <p14:creationId xmlns:p14="http://schemas.microsoft.com/office/powerpoint/2010/main" val="28283582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207569" y="332656"/>
            <a:ext cx="2335383" cy="369332"/>
          </a:xfrm>
          <a:prstGeom prst="rect">
            <a:avLst/>
          </a:prstGeom>
        </p:spPr>
        <p:txBody>
          <a:bodyPr wrap="none">
            <a:spAutoFit/>
          </a:bodyPr>
          <a:lstStyle/>
          <a:p>
            <a:r>
              <a:rPr lang="es-ES" b="1" dirty="0"/>
              <a:t>Direccionamiento IPv6</a:t>
            </a:r>
            <a:endParaRPr lang="es-ES" dirty="0"/>
          </a:p>
        </p:txBody>
      </p:sp>
      <p:sp>
        <p:nvSpPr>
          <p:cNvPr id="6" name="5 Rectángulo"/>
          <p:cNvSpPr/>
          <p:nvPr/>
        </p:nvSpPr>
        <p:spPr>
          <a:xfrm>
            <a:off x="2207569" y="620688"/>
            <a:ext cx="1690527" cy="369332"/>
          </a:xfrm>
          <a:prstGeom prst="rect">
            <a:avLst/>
          </a:prstGeom>
        </p:spPr>
        <p:txBody>
          <a:bodyPr wrap="none">
            <a:spAutoFit/>
          </a:bodyPr>
          <a:lstStyle/>
          <a:p>
            <a:r>
              <a:rPr lang="es-ES" b="1" dirty="0"/>
              <a:t>IPv6 y Subredes</a:t>
            </a:r>
            <a:endParaRPr lang="es-ES" dirty="0"/>
          </a:p>
        </p:txBody>
      </p:sp>
      <p:pic>
        <p:nvPicPr>
          <p:cNvPr id="31747" name="Picture 3"/>
          <p:cNvPicPr>
            <a:picLocks noChangeAspect="1" noChangeArrowheads="1"/>
          </p:cNvPicPr>
          <p:nvPr/>
        </p:nvPicPr>
        <p:blipFill>
          <a:blip r:embed="rId2" cstate="print"/>
          <a:srcRect/>
          <a:stretch>
            <a:fillRect/>
          </a:stretch>
        </p:blipFill>
        <p:spPr bwMode="auto">
          <a:xfrm>
            <a:off x="2927648" y="2198016"/>
            <a:ext cx="6552728" cy="4659984"/>
          </a:xfrm>
          <a:prstGeom prst="rect">
            <a:avLst/>
          </a:prstGeom>
          <a:noFill/>
          <a:ln w="9525">
            <a:noFill/>
            <a:miter lim="800000"/>
            <a:headEnd/>
            <a:tailEnd/>
          </a:ln>
        </p:spPr>
      </p:pic>
      <p:sp>
        <p:nvSpPr>
          <p:cNvPr id="8" name="7 Rectángulo"/>
          <p:cNvSpPr/>
          <p:nvPr/>
        </p:nvSpPr>
        <p:spPr>
          <a:xfrm>
            <a:off x="2207568" y="908720"/>
            <a:ext cx="7992888" cy="1477328"/>
          </a:xfrm>
          <a:prstGeom prst="rect">
            <a:avLst/>
          </a:prstGeom>
        </p:spPr>
        <p:txBody>
          <a:bodyPr wrap="square">
            <a:spAutoFit/>
          </a:bodyPr>
          <a:lstStyle/>
          <a:p>
            <a:r>
              <a:rPr lang="es-ES" i="1" dirty="0" err="1">
                <a:effectLst>
                  <a:outerShdw blurRad="38100" dist="38100" dir="2700000" algn="tl">
                    <a:srgbClr val="000000">
                      <a:alpha val="43137"/>
                    </a:srgbClr>
                  </a:outerShdw>
                </a:effectLst>
              </a:rPr>
              <a:t>Direccion</a:t>
            </a:r>
            <a:r>
              <a:rPr lang="es-ES" i="1" dirty="0">
                <a:effectLst>
                  <a:outerShdw blurRad="38100" dist="38100" dir="2700000" algn="tl">
                    <a:srgbClr val="000000">
                      <a:alpha val="43137"/>
                    </a:srgbClr>
                  </a:outerShdw>
                </a:effectLst>
              </a:rPr>
              <a:t> enrutamiento global</a:t>
            </a:r>
            <a:r>
              <a:rPr lang="es-ES" dirty="0"/>
              <a:t> </a:t>
            </a:r>
            <a:r>
              <a:rPr lang="es-ES" b="1" dirty="0"/>
              <a:t>2001:db8:acad::/48</a:t>
            </a:r>
            <a:r>
              <a:rPr lang="es-ES" dirty="0"/>
              <a:t> con una </a:t>
            </a:r>
            <a:r>
              <a:rPr lang="es-ES" b="1" dirty="0"/>
              <a:t>ID de subred de 16 bits</a:t>
            </a:r>
            <a:r>
              <a:rPr lang="es-ES" dirty="0"/>
              <a:t>. Esto permitiría a la organización crear</a:t>
            </a:r>
            <a:r>
              <a:rPr lang="es-ES" b="1" dirty="0">
                <a:effectLst>
                  <a:outerShdw blurRad="38100" dist="38100" dir="2700000" algn="tl">
                    <a:srgbClr val="000000">
                      <a:alpha val="43137"/>
                    </a:srgbClr>
                  </a:outerShdw>
                </a:effectLst>
              </a:rPr>
              <a:t> 65.536</a:t>
            </a:r>
            <a:r>
              <a:rPr lang="es-ES" dirty="0"/>
              <a:t>. Observa cómo el prefijo de enrutamiento global es el mismo para todas las subredes. </a:t>
            </a:r>
          </a:p>
          <a:p>
            <a:endParaRPr lang="es-ES" dirty="0"/>
          </a:p>
          <a:p>
            <a:r>
              <a:rPr lang="es-ES" dirty="0"/>
              <a:t>Solo el </a:t>
            </a:r>
            <a:r>
              <a:rPr lang="es-ES" dirty="0" err="1"/>
              <a:t>hextet</a:t>
            </a:r>
            <a:r>
              <a:rPr lang="es-ES" dirty="0"/>
              <a:t> de ID de subred se incrementa en hexadecimal para cada subred.</a:t>
            </a:r>
          </a:p>
        </p:txBody>
      </p:sp>
    </p:spTree>
    <p:extLst>
      <p:ext uri="{BB962C8B-B14F-4D97-AF65-F5344CB8AC3E}">
        <p14:creationId xmlns:p14="http://schemas.microsoft.com/office/powerpoint/2010/main" val="22313567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207569" y="332656"/>
            <a:ext cx="2335383" cy="369332"/>
          </a:xfrm>
          <a:prstGeom prst="rect">
            <a:avLst/>
          </a:prstGeom>
        </p:spPr>
        <p:txBody>
          <a:bodyPr wrap="none">
            <a:spAutoFit/>
          </a:bodyPr>
          <a:lstStyle/>
          <a:p>
            <a:r>
              <a:rPr lang="es-ES" b="1" dirty="0"/>
              <a:t>Direccionamiento IPv6</a:t>
            </a:r>
            <a:endParaRPr lang="es-ES" dirty="0"/>
          </a:p>
        </p:txBody>
      </p:sp>
      <p:sp>
        <p:nvSpPr>
          <p:cNvPr id="6" name="5 Rectángulo"/>
          <p:cNvSpPr/>
          <p:nvPr/>
        </p:nvSpPr>
        <p:spPr>
          <a:xfrm>
            <a:off x="2207569" y="620688"/>
            <a:ext cx="1690527" cy="369332"/>
          </a:xfrm>
          <a:prstGeom prst="rect">
            <a:avLst/>
          </a:prstGeom>
        </p:spPr>
        <p:txBody>
          <a:bodyPr wrap="none">
            <a:spAutoFit/>
          </a:bodyPr>
          <a:lstStyle/>
          <a:p>
            <a:r>
              <a:rPr lang="es-ES" b="1" dirty="0"/>
              <a:t>IPv6 y Subredes</a:t>
            </a:r>
            <a:endParaRPr lang="es-ES" dirty="0"/>
          </a:p>
        </p:txBody>
      </p:sp>
      <p:pic>
        <p:nvPicPr>
          <p:cNvPr id="32770" name="Picture 2"/>
          <p:cNvPicPr>
            <a:picLocks noChangeAspect="1" noChangeArrowheads="1"/>
          </p:cNvPicPr>
          <p:nvPr/>
        </p:nvPicPr>
        <p:blipFill>
          <a:blip r:embed="rId2" cstate="print"/>
          <a:srcRect t="8750" b="3750"/>
          <a:stretch>
            <a:fillRect/>
          </a:stretch>
        </p:blipFill>
        <p:spPr bwMode="auto">
          <a:xfrm>
            <a:off x="2063553" y="908720"/>
            <a:ext cx="8314155" cy="5472608"/>
          </a:xfrm>
          <a:prstGeom prst="rect">
            <a:avLst/>
          </a:prstGeom>
          <a:noFill/>
          <a:ln w="9525">
            <a:noFill/>
            <a:miter lim="800000"/>
            <a:headEnd/>
            <a:tailEnd/>
          </a:ln>
        </p:spPr>
      </p:pic>
    </p:spTree>
    <p:extLst>
      <p:ext uri="{BB962C8B-B14F-4D97-AF65-F5344CB8AC3E}">
        <p14:creationId xmlns:p14="http://schemas.microsoft.com/office/powerpoint/2010/main" val="33817720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207569" y="332656"/>
            <a:ext cx="2335383" cy="369332"/>
          </a:xfrm>
          <a:prstGeom prst="rect">
            <a:avLst/>
          </a:prstGeom>
        </p:spPr>
        <p:txBody>
          <a:bodyPr wrap="none">
            <a:spAutoFit/>
          </a:bodyPr>
          <a:lstStyle/>
          <a:p>
            <a:r>
              <a:rPr lang="es-ES" b="1" dirty="0"/>
              <a:t>Direccionamiento IPv6</a:t>
            </a:r>
            <a:endParaRPr lang="es-ES" dirty="0"/>
          </a:p>
        </p:txBody>
      </p:sp>
      <p:sp>
        <p:nvSpPr>
          <p:cNvPr id="6" name="5 Rectángulo"/>
          <p:cNvSpPr/>
          <p:nvPr/>
        </p:nvSpPr>
        <p:spPr>
          <a:xfrm>
            <a:off x="2207569" y="620688"/>
            <a:ext cx="1690527" cy="369332"/>
          </a:xfrm>
          <a:prstGeom prst="rect">
            <a:avLst/>
          </a:prstGeom>
        </p:spPr>
        <p:txBody>
          <a:bodyPr wrap="none">
            <a:spAutoFit/>
          </a:bodyPr>
          <a:lstStyle/>
          <a:p>
            <a:r>
              <a:rPr lang="es-ES" b="1" dirty="0"/>
              <a:t>IPv6 y Subredes</a:t>
            </a:r>
            <a:endParaRPr lang="es-ES" dirty="0"/>
          </a:p>
        </p:txBody>
      </p:sp>
      <p:sp>
        <p:nvSpPr>
          <p:cNvPr id="7" name="6 Rectángulo"/>
          <p:cNvSpPr/>
          <p:nvPr/>
        </p:nvSpPr>
        <p:spPr>
          <a:xfrm>
            <a:off x="2135560" y="980728"/>
            <a:ext cx="8208912" cy="3970318"/>
          </a:xfrm>
          <a:prstGeom prst="rect">
            <a:avLst/>
          </a:prstGeom>
        </p:spPr>
        <p:txBody>
          <a:bodyPr wrap="square">
            <a:spAutoFit/>
          </a:bodyPr>
          <a:lstStyle/>
          <a:p>
            <a:r>
              <a:rPr lang="es-ES" dirty="0"/>
              <a:t>El gráfico muestra cuatro </a:t>
            </a:r>
            <a:r>
              <a:rPr lang="es-ES" b="1" dirty="0"/>
              <a:t>PC, PC1, PC2, PC3 </a:t>
            </a:r>
            <a:r>
              <a:rPr lang="es-ES" dirty="0"/>
              <a:t>y</a:t>
            </a:r>
            <a:r>
              <a:rPr lang="es-ES" b="1" dirty="0"/>
              <a:t> PC4</a:t>
            </a:r>
            <a:r>
              <a:rPr lang="es-ES" dirty="0"/>
              <a:t>, cada una con la </a:t>
            </a:r>
            <a:r>
              <a:rPr lang="es-ES" b="1" dirty="0"/>
              <a:t>ID</a:t>
            </a:r>
            <a:r>
              <a:rPr lang="es-ES" dirty="0"/>
              <a:t> de interfaz de </a:t>
            </a:r>
            <a:r>
              <a:rPr lang="es-ES" b="1" dirty="0"/>
              <a:t>::10</a:t>
            </a:r>
            <a:r>
              <a:rPr lang="es-ES" dirty="0"/>
              <a:t>. </a:t>
            </a:r>
          </a:p>
          <a:p>
            <a:r>
              <a:rPr lang="es-ES" dirty="0"/>
              <a:t>Cada PC está conectada a un </a:t>
            </a:r>
            <a:r>
              <a:rPr lang="es-ES" dirty="0" err="1"/>
              <a:t>Switch</a:t>
            </a:r>
            <a:r>
              <a:rPr lang="es-ES" dirty="0"/>
              <a:t>. </a:t>
            </a:r>
          </a:p>
          <a:p>
            <a:r>
              <a:rPr lang="es-ES" b="1" dirty="0"/>
              <a:t>PC1</a:t>
            </a:r>
            <a:r>
              <a:rPr lang="es-ES" dirty="0"/>
              <a:t> está en la red </a:t>
            </a:r>
            <a:r>
              <a:rPr lang="es-ES" b="1" dirty="0"/>
              <a:t>2001: db8:acad:1::/64 </a:t>
            </a:r>
            <a:r>
              <a:rPr lang="es-ES" dirty="0"/>
              <a:t>y se conecta a través de un </a:t>
            </a:r>
            <a:r>
              <a:rPr lang="es-ES" dirty="0" err="1"/>
              <a:t>Switch</a:t>
            </a:r>
            <a:r>
              <a:rPr lang="es-ES" dirty="0"/>
              <a:t> a la interfaz </a:t>
            </a:r>
            <a:r>
              <a:rPr lang="es-ES" b="1" dirty="0"/>
              <a:t>G0/0/0</a:t>
            </a:r>
            <a:r>
              <a:rPr lang="es-ES" dirty="0"/>
              <a:t>, con </a:t>
            </a:r>
            <a:r>
              <a:rPr lang="es-ES" b="1" dirty="0"/>
              <a:t>ID</a:t>
            </a:r>
            <a:r>
              <a:rPr lang="es-ES" dirty="0"/>
              <a:t> de interfaz </a:t>
            </a:r>
            <a:r>
              <a:rPr lang="es-ES" b="1" dirty="0"/>
              <a:t>::1</a:t>
            </a:r>
            <a:r>
              <a:rPr lang="es-ES" dirty="0"/>
              <a:t>, del </a:t>
            </a:r>
            <a:r>
              <a:rPr lang="es-ES" b="1" dirty="0" err="1"/>
              <a:t>Router</a:t>
            </a:r>
            <a:r>
              <a:rPr lang="es-ES" b="1" dirty="0"/>
              <a:t> 1</a:t>
            </a:r>
            <a:r>
              <a:rPr lang="es-ES" dirty="0"/>
              <a:t>. </a:t>
            </a:r>
          </a:p>
          <a:p>
            <a:r>
              <a:rPr lang="es-ES" b="1" dirty="0"/>
              <a:t>PC2</a:t>
            </a:r>
            <a:r>
              <a:rPr lang="es-ES" dirty="0"/>
              <a:t> está en la red </a:t>
            </a:r>
            <a:r>
              <a:rPr lang="es-ES" b="1" dirty="0"/>
              <a:t>2001:db8:acad:2::/64 </a:t>
            </a:r>
            <a:r>
              <a:rPr lang="es-ES" dirty="0"/>
              <a:t>y se conecta a través de un </a:t>
            </a:r>
            <a:r>
              <a:rPr lang="es-ES" dirty="0" err="1"/>
              <a:t>Switch</a:t>
            </a:r>
            <a:r>
              <a:rPr lang="es-ES" dirty="0"/>
              <a:t> a la interfaz </a:t>
            </a:r>
            <a:r>
              <a:rPr lang="es-ES" b="1" dirty="0"/>
              <a:t>G0/0/1</a:t>
            </a:r>
            <a:r>
              <a:rPr lang="es-ES" dirty="0"/>
              <a:t>, con </a:t>
            </a:r>
            <a:r>
              <a:rPr lang="es-ES" b="1" dirty="0"/>
              <a:t>ID</a:t>
            </a:r>
            <a:r>
              <a:rPr lang="es-ES" dirty="0"/>
              <a:t> de interfaz </a:t>
            </a:r>
            <a:r>
              <a:rPr lang="es-ES" b="1" dirty="0"/>
              <a:t>::1</a:t>
            </a:r>
            <a:r>
              <a:rPr lang="es-ES" dirty="0"/>
              <a:t>, del </a:t>
            </a:r>
            <a:r>
              <a:rPr lang="es-ES" b="1" dirty="0" err="1"/>
              <a:t>Router</a:t>
            </a:r>
            <a:r>
              <a:rPr lang="es-ES" b="1" dirty="0"/>
              <a:t> 1</a:t>
            </a:r>
            <a:r>
              <a:rPr lang="es-ES" dirty="0"/>
              <a:t>. </a:t>
            </a:r>
          </a:p>
          <a:p>
            <a:r>
              <a:rPr lang="es-ES" b="1" dirty="0"/>
              <a:t>PC3</a:t>
            </a:r>
            <a:r>
              <a:rPr lang="es-ES" dirty="0"/>
              <a:t> está en la red </a:t>
            </a:r>
            <a:r>
              <a:rPr lang="es-ES" b="1" dirty="0"/>
              <a:t>2001:db8:acad:4::/64 </a:t>
            </a:r>
            <a:r>
              <a:rPr lang="es-ES" dirty="0"/>
              <a:t>y se conecta a través de un </a:t>
            </a:r>
            <a:r>
              <a:rPr lang="es-ES" dirty="0" err="1"/>
              <a:t>Switch</a:t>
            </a:r>
            <a:r>
              <a:rPr lang="es-ES" dirty="0"/>
              <a:t> a la interfaz </a:t>
            </a:r>
            <a:r>
              <a:rPr lang="es-ES" b="1" dirty="0"/>
              <a:t>G0/0/0</a:t>
            </a:r>
            <a:r>
              <a:rPr lang="es-ES" dirty="0"/>
              <a:t>, con I</a:t>
            </a:r>
            <a:r>
              <a:rPr lang="es-ES" b="1" dirty="0"/>
              <a:t>D </a:t>
            </a:r>
            <a:r>
              <a:rPr lang="es-ES" dirty="0"/>
              <a:t>de interfaz </a:t>
            </a:r>
            <a:r>
              <a:rPr lang="es-ES" b="1" dirty="0"/>
              <a:t>::1</a:t>
            </a:r>
            <a:r>
              <a:rPr lang="es-ES" dirty="0"/>
              <a:t>, del </a:t>
            </a:r>
            <a:r>
              <a:rPr lang="es-ES" b="1" dirty="0" err="1"/>
              <a:t>Router</a:t>
            </a:r>
            <a:r>
              <a:rPr lang="es-ES" b="1" dirty="0"/>
              <a:t> 2</a:t>
            </a:r>
            <a:r>
              <a:rPr lang="es-ES" dirty="0"/>
              <a:t>. </a:t>
            </a:r>
          </a:p>
          <a:p>
            <a:r>
              <a:rPr lang="es-ES" b="1" dirty="0"/>
              <a:t>PC4</a:t>
            </a:r>
            <a:r>
              <a:rPr lang="es-ES" dirty="0"/>
              <a:t> está en la red </a:t>
            </a:r>
            <a:r>
              <a:rPr lang="es-ES" b="1" dirty="0"/>
              <a:t>2001:db8:acad:5::/64 </a:t>
            </a:r>
            <a:r>
              <a:rPr lang="es-ES" dirty="0"/>
              <a:t>y se conecta a través de un </a:t>
            </a:r>
            <a:r>
              <a:rPr lang="es-ES" dirty="0" err="1"/>
              <a:t>Switch</a:t>
            </a:r>
            <a:r>
              <a:rPr lang="es-ES" dirty="0"/>
              <a:t> a la interfaz </a:t>
            </a:r>
            <a:r>
              <a:rPr lang="es-ES" b="1" dirty="0"/>
              <a:t>G0/0/1</a:t>
            </a:r>
            <a:r>
              <a:rPr lang="es-ES" dirty="0"/>
              <a:t>, con ID de interfaz </a:t>
            </a:r>
            <a:r>
              <a:rPr lang="es-ES" b="1" dirty="0"/>
              <a:t>::1</a:t>
            </a:r>
            <a:r>
              <a:rPr lang="es-ES" dirty="0"/>
              <a:t> del </a:t>
            </a:r>
            <a:r>
              <a:rPr lang="es-ES" b="1" dirty="0" err="1"/>
              <a:t>Router</a:t>
            </a:r>
            <a:r>
              <a:rPr lang="es-ES" b="1" dirty="0"/>
              <a:t> 2</a:t>
            </a:r>
            <a:r>
              <a:rPr lang="es-ES" dirty="0"/>
              <a:t>. </a:t>
            </a:r>
          </a:p>
          <a:p>
            <a:endParaRPr lang="es-ES" dirty="0"/>
          </a:p>
          <a:p>
            <a:r>
              <a:rPr lang="es-ES" b="1" dirty="0"/>
              <a:t>Los </a:t>
            </a:r>
            <a:r>
              <a:rPr lang="es-ES" b="1" dirty="0" err="1"/>
              <a:t>routers</a:t>
            </a:r>
            <a:r>
              <a:rPr lang="es-ES" b="1" dirty="0"/>
              <a:t> 1 y 2 </a:t>
            </a:r>
            <a:r>
              <a:rPr lang="es-ES" dirty="0"/>
              <a:t>están conectados a través de sus interfaces </a:t>
            </a:r>
            <a:r>
              <a:rPr lang="es-ES" b="1" dirty="0"/>
              <a:t>S0/1/0</a:t>
            </a:r>
            <a:r>
              <a:rPr lang="es-ES" dirty="0"/>
              <a:t> con </a:t>
            </a:r>
            <a:r>
              <a:rPr lang="es-ES" b="1" dirty="0"/>
              <a:t>R1</a:t>
            </a:r>
            <a:r>
              <a:rPr lang="es-ES" dirty="0"/>
              <a:t> con un </a:t>
            </a:r>
            <a:r>
              <a:rPr lang="es-ES" b="1" dirty="0"/>
              <a:t>ID</a:t>
            </a:r>
            <a:r>
              <a:rPr lang="es-ES" dirty="0"/>
              <a:t> de interfaz de </a:t>
            </a:r>
            <a:r>
              <a:rPr lang="es-ES" b="1" dirty="0"/>
              <a:t>::1</a:t>
            </a:r>
            <a:r>
              <a:rPr lang="es-ES" dirty="0"/>
              <a:t> y </a:t>
            </a:r>
            <a:r>
              <a:rPr lang="es-ES" b="1" dirty="0"/>
              <a:t>R2</a:t>
            </a:r>
            <a:r>
              <a:rPr lang="es-ES" dirty="0"/>
              <a:t> con un </a:t>
            </a:r>
            <a:r>
              <a:rPr lang="es-ES" b="1" dirty="0"/>
              <a:t>ID</a:t>
            </a:r>
            <a:r>
              <a:rPr lang="es-ES" dirty="0"/>
              <a:t> de interfaz de </a:t>
            </a:r>
            <a:r>
              <a:rPr lang="es-ES" b="1" dirty="0"/>
              <a:t>::2</a:t>
            </a:r>
            <a:r>
              <a:rPr lang="es-ES" dirty="0"/>
              <a:t> en la </a:t>
            </a:r>
            <a:r>
              <a:rPr lang="es-ES" b="1" dirty="0"/>
              <a:t>red 2001:db8:acad:3::/64</a:t>
            </a:r>
            <a:r>
              <a:rPr lang="es-ES" dirty="0"/>
              <a:t>.</a:t>
            </a:r>
          </a:p>
        </p:txBody>
      </p:sp>
    </p:spTree>
    <p:extLst>
      <p:ext uri="{BB962C8B-B14F-4D97-AF65-F5344CB8AC3E}">
        <p14:creationId xmlns:p14="http://schemas.microsoft.com/office/powerpoint/2010/main" val="28270694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p:cNvSpPr/>
          <p:nvPr/>
        </p:nvSpPr>
        <p:spPr>
          <a:xfrm>
            <a:off x="2063552" y="404665"/>
            <a:ext cx="8280920" cy="646331"/>
          </a:xfrm>
          <a:prstGeom prst="rect">
            <a:avLst/>
          </a:prstGeom>
        </p:spPr>
        <p:txBody>
          <a:bodyPr wrap="square">
            <a:spAutoFit/>
          </a:bodyPr>
          <a:lstStyle/>
          <a:p>
            <a:r>
              <a:rPr lang="es-ES" dirty="0">
                <a:solidFill>
                  <a:srgbClr val="050505"/>
                </a:solidFill>
                <a:latin typeface="droid sans"/>
              </a:rPr>
              <a:t>De izquierda a derecha, la porción de red de una dirección IPv6 </a:t>
            </a:r>
            <a:r>
              <a:rPr lang="es-ES" dirty="0" err="1">
                <a:solidFill>
                  <a:srgbClr val="050505"/>
                </a:solidFill>
                <a:latin typeface="droid sans"/>
              </a:rPr>
              <a:t>unicast</a:t>
            </a:r>
            <a:r>
              <a:rPr lang="es-ES" dirty="0">
                <a:solidFill>
                  <a:srgbClr val="050505"/>
                </a:solidFill>
                <a:latin typeface="droid sans"/>
              </a:rPr>
              <a:t> global tiene una estructura jerárquica que proporcionará la siguiente información:</a:t>
            </a:r>
            <a:endParaRPr lang="es-BO" dirty="0"/>
          </a:p>
        </p:txBody>
      </p:sp>
      <p:sp>
        <p:nvSpPr>
          <p:cNvPr id="9" name="Rectángulo 8"/>
          <p:cNvSpPr/>
          <p:nvPr/>
        </p:nvSpPr>
        <p:spPr>
          <a:xfrm>
            <a:off x="2063552" y="1340768"/>
            <a:ext cx="7920880" cy="923330"/>
          </a:xfrm>
          <a:prstGeom prst="rect">
            <a:avLst/>
          </a:prstGeom>
        </p:spPr>
        <p:txBody>
          <a:bodyPr wrap="square">
            <a:spAutoFit/>
          </a:bodyPr>
          <a:lstStyle/>
          <a:p>
            <a:r>
              <a:rPr lang="es-ES" dirty="0">
                <a:solidFill>
                  <a:srgbClr val="050505"/>
                </a:solidFill>
                <a:latin typeface="droid sans"/>
              </a:rPr>
              <a:t>1) Número de enrutamiento global de IANA (los tres primeros bits binarios se fijan en 001)</a:t>
            </a:r>
            <a:r>
              <a:rPr lang="es-ES" dirty="0"/>
              <a:t/>
            </a:r>
            <a:br>
              <a:rPr lang="es-ES" dirty="0"/>
            </a:br>
            <a:r>
              <a:rPr lang="es-ES" b="1" dirty="0">
                <a:solidFill>
                  <a:srgbClr val="050505"/>
                </a:solidFill>
                <a:latin typeface="droid sans"/>
              </a:rPr>
              <a:t>200</a:t>
            </a:r>
            <a:r>
              <a:rPr lang="es-ES" dirty="0">
                <a:solidFill>
                  <a:srgbClr val="050505"/>
                </a:solidFill>
                <a:latin typeface="droid sans"/>
              </a:rPr>
              <a:t>::/12</a:t>
            </a:r>
            <a:endParaRPr lang="es-BO" dirty="0"/>
          </a:p>
        </p:txBody>
      </p:sp>
      <p:sp>
        <p:nvSpPr>
          <p:cNvPr id="10" name="Rectángulo 9"/>
          <p:cNvSpPr/>
          <p:nvPr/>
        </p:nvSpPr>
        <p:spPr>
          <a:xfrm>
            <a:off x="2049330" y="2169011"/>
            <a:ext cx="7920880" cy="923330"/>
          </a:xfrm>
          <a:prstGeom prst="rect">
            <a:avLst/>
          </a:prstGeom>
        </p:spPr>
        <p:txBody>
          <a:bodyPr wrap="square">
            <a:spAutoFit/>
          </a:bodyPr>
          <a:lstStyle/>
          <a:p>
            <a:r>
              <a:rPr lang="es-ES" dirty="0">
                <a:solidFill>
                  <a:srgbClr val="050505"/>
                </a:solidFill>
                <a:latin typeface="droid sans"/>
              </a:rPr>
              <a:t>2) Prefijo del registro regional de Internet (RIR) (bits del /12 al /23)</a:t>
            </a:r>
            <a:r>
              <a:rPr lang="es-ES" dirty="0"/>
              <a:t/>
            </a:r>
            <a:br>
              <a:rPr lang="es-ES" dirty="0"/>
            </a:br>
            <a:r>
              <a:rPr lang="es-ES" dirty="0">
                <a:solidFill>
                  <a:srgbClr val="050505"/>
                </a:solidFill>
                <a:latin typeface="droid sans"/>
              </a:rPr>
              <a:t>200</a:t>
            </a:r>
            <a:r>
              <a:rPr lang="es-ES" b="1" dirty="0">
                <a:solidFill>
                  <a:srgbClr val="050505"/>
                </a:solidFill>
                <a:latin typeface="droid sans"/>
              </a:rPr>
              <a:t>1:0D</a:t>
            </a:r>
            <a:r>
              <a:rPr lang="es-ES" dirty="0">
                <a:solidFill>
                  <a:srgbClr val="050505"/>
                </a:solidFill>
                <a:latin typeface="droid sans"/>
              </a:rPr>
              <a:t>::/23 (el carácter D hexadecimal es 1101 en sistema binario. Los bits del 21 al 23 son 110, y el último bit es parte del prefijo del ISP)</a:t>
            </a:r>
            <a:endParaRPr lang="es-BO" dirty="0"/>
          </a:p>
        </p:txBody>
      </p:sp>
      <p:sp>
        <p:nvSpPr>
          <p:cNvPr id="11" name="Rectángulo 10"/>
          <p:cNvSpPr/>
          <p:nvPr/>
        </p:nvSpPr>
        <p:spPr>
          <a:xfrm>
            <a:off x="2042006" y="3072111"/>
            <a:ext cx="7920880" cy="923330"/>
          </a:xfrm>
          <a:prstGeom prst="rect">
            <a:avLst/>
          </a:prstGeom>
        </p:spPr>
        <p:txBody>
          <a:bodyPr wrap="square">
            <a:spAutoFit/>
          </a:bodyPr>
          <a:lstStyle/>
          <a:p>
            <a:r>
              <a:rPr lang="es-ES" dirty="0">
                <a:solidFill>
                  <a:srgbClr val="050505"/>
                </a:solidFill>
                <a:latin typeface="droid sans"/>
              </a:rPr>
              <a:t>4) Prefijo de sitio o </a:t>
            </a:r>
            <a:r>
              <a:rPr lang="es-ES" dirty="0" err="1">
                <a:solidFill>
                  <a:srgbClr val="050505"/>
                </a:solidFill>
                <a:latin typeface="droid sans"/>
              </a:rPr>
              <a:t>agregador</a:t>
            </a:r>
            <a:r>
              <a:rPr lang="es-ES" dirty="0">
                <a:solidFill>
                  <a:srgbClr val="050505"/>
                </a:solidFill>
                <a:latin typeface="droid sans"/>
              </a:rPr>
              <a:t> de nivel de sitio (SLA), que el ISP asigna al cliente (bits hasta el /48)</a:t>
            </a:r>
            <a:r>
              <a:rPr lang="es-ES" dirty="0"/>
              <a:t/>
            </a:r>
            <a:br>
              <a:rPr lang="es-ES" dirty="0"/>
            </a:br>
            <a:r>
              <a:rPr lang="es-ES" dirty="0">
                <a:solidFill>
                  <a:srgbClr val="050505"/>
                </a:solidFill>
                <a:latin typeface="droid sans"/>
              </a:rPr>
              <a:t>2001:0DB8:</a:t>
            </a:r>
            <a:r>
              <a:rPr lang="es-ES" b="1" dirty="0">
                <a:solidFill>
                  <a:srgbClr val="050505"/>
                </a:solidFill>
                <a:latin typeface="droid sans"/>
              </a:rPr>
              <a:t>0001</a:t>
            </a:r>
            <a:r>
              <a:rPr lang="es-ES" dirty="0">
                <a:solidFill>
                  <a:srgbClr val="050505"/>
                </a:solidFill>
                <a:latin typeface="droid sans"/>
              </a:rPr>
              <a:t>::/48</a:t>
            </a:r>
            <a:endParaRPr lang="es-BO" dirty="0"/>
          </a:p>
        </p:txBody>
      </p:sp>
      <p:sp>
        <p:nvSpPr>
          <p:cNvPr id="12" name="Rectángulo 11"/>
          <p:cNvSpPr/>
          <p:nvPr/>
        </p:nvSpPr>
        <p:spPr>
          <a:xfrm>
            <a:off x="2042007" y="4210358"/>
            <a:ext cx="7935529" cy="646331"/>
          </a:xfrm>
          <a:prstGeom prst="rect">
            <a:avLst/>
          </a:prstGeom>
        </p:spPr>
        <p:txBody>
          <a:bodyPr wrap="square">
            <a:spAutoFit/>
          </a:bodyPr>
          <a:lstStyle/>
          <a:p>
            <a:r>
              <a:rPr lang="es-ES" dirty="0">
                <a:solidFill>
                  <a:srgbClr val="050505"/>
                </a:solidFill>
                <a:latin typeface="droid sans"/>
              </a:rPr>
              <a:t>5) Prefijo de subred (asignado por el cliente; bits hasta el /64)</a:t>
            </a:r>
            <a:r>
              <a:rPr lang="es-ES" dirty="0"/>
              <a:t/>
            </a:r>
            <a:br>
              <a:rPr lang="es-ES" dirty="0"/>
            </a:br>
            <a:r>
              <a:rPr lang="es-ES" dirty="0">
                <a:solidFill>
                  <a:srgbClr val="050505"/>
                </a:solidFill>
                <a:latin typeface="droid sans"/>
              </a:rPr>
              <a:t>2001:0DB8:0001:</a:t>
            </a:r>
            <a:r>
              <a:rPr lang="es-ES" b="1" dirty="0">
                <a:solidFill>
                  <a:srgbClr val="050505"/>
                </a:solidFill>
                <a:latin typeface="droid sans"/>
              </a:rPr>
              <a:t>ACAD</a:t>
            </a:r>
            <a:r>
              <a:rPr lang="es-ES" dirty="0">
                <a:solidFill>
                  <a:srgbClr val="050505"/>
                </a:solidFill>
                <a:latin typeface="droid sans"/>
              </a:rPr>
              <a:t>::/64</a:t>
            </a:r>
            <a:endParaRPr lang="es-BO" dirty="0"/>
          </a:p>
        </p:txBody>
      </p:sp>
      <p:sp>
        <p:nvSpPr>
          <p:cNvPr id="13" name="Rectángulo 12"/>
          <p:cNvSpPr/>
          <p:nvPr/>
        </p:nvSpPr>
        <p:spPr>
          <a:xfrm>
            <a:off x="2042006" y="4901607"/>
            <a:ext cx="7920880" cy="646331"/>
          </a:xfrm>
          <a:prstGeom prst="rect">
            <a:avLst/>
          </a:prstGeom>
        </p:spPr>
        <p:txBody>
          <a:bodyPr wrap="square">
            <a:spAutoFit/>
          </a:bodyPr>
          <a:lstStyle/>
          <a:p>
            <a:r>
              <a:rPr lang="es-ES" dirty="0">
                <a:solidFill>
                  <a:srgbClr val="050505"/>
                </a:solidFill>
                <a:latin typeface="droid sans"/>
              </a:rPr>
              <a:t>6) ID de interfaz (el host se identifica por los últimos 64 bits en la dirección)</a:t>
            </a:r>
            <a:r>
              <a:rPr lang="es-ES" dirty="0"/>
              <a:t/>
            </a:r>
            <a:br>
              <a:rPr lang="es-ES" dirty="0"/>
            </a:br>
            <a:r>
              <a:rPr lang="es-ES" dirty="0">
                <a:solidFill>
                  <a:srgbClr val="050505"/>
                </a:solidFill>
                <a:latin typeface="droid sans"/>
              </a:rPr>
              <a:t>2001:DB8:0001:ACAD:</a:t>
            </a:r>
            <a:r>
              <a:rPr lang="es-ES" b="1" dirty="0">
                <a:solidFill>
                  <a:srgbClr val="050505"/>
                </a:solidFill>
                <a:latin typeface="droid sans"/>
              </a:rPr>
              <a:t>8D4F:4F4D:3237:95E2</a:t>
            </a:r>
            <a:r>
              <a:rPr lang="es-ES" dirty="0">
                <a:solidFill>
                  <a:srgbClr val="050505"/>
                </a:solidFill>
                <a:latin typeface="droid sans"/>
              </a:rPr>
              <a:t>/64</a:t>
            </a:r>
            <a:endParaRPr lang="es-BO" dirty="0"/>
          </a:p>
        </p:txBody>
      </p:sp>
    </p:spTree>
    <p:extLst>
      <p:ext uri="{BB962C8B-B14F-4D97-AF65-F5344CB8AC3E}">
        <p14:creationId xmlns:p14="http://schemas.microsoft.com/office/powerpoint/2010/main" val="18845254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24186" y="458176"/>
            <a:ext cx="8743814" cy="594561"/>
          </a:xfrm>
        </p:spPr>
        <p:txBody>
          <a:bodyPr>
            <a:normAutofit fontScale="90000"/>
          </a:bodyPr>
          <a:lstStyle/>
          <a:p>
            <a:r>
              <a:rPr lang="es-ES" dirty="0" smtClean="0"/>
              <a:t>SUBNETING REDES DE COMPUTADORAS</a:t>
            </a:r>
            <a:r>
              <a:rPr lang="es-ES" dirty="0"/>
              <a:t/>
            </a:r>
            <a:br>
              <a:rPr lang="es-ES" dirty="0"/>
            </a:br>
            <a:endParaRPr lang="es-ES" dirty="0"/>
          </a:p>
        </p:txBody>
      </p:sp>
      <p:sp>
        <p:nvSpPr>
          <p:cNvPr id="4" name="Rectángulo 3"/>
          <p:cNvSpPr/>
          <p:nvPr/>
        </p:nvSpPr>
        <p:spPr>
          <a:xfrm>
            <a:off x="2075254" y="1052736"/>
            <a:ext cx="8128748" cy="369332"/>
          </a:xfrm>
          <a:prstGeom prst="rect">
            <a:avLst/>
          </a:prstGeom>
        </p:spPr>
        <p:txBody>
          <a:bodyPr wrap="square">
            <a:spAutoFit/>
          </a:bodyPr>
          <a:lstStyle/>
          <a:p>
            <a:r>
              <a:rPr lang="es-ES" dirty="0">
                <a:solidFill>
                  <a:srgbClr val="111111"/>
                </a:solidFill>
                <a:latin typeface="Libre Baskerville"/>
              </a:rPr>
              <a:t>DISEÑO REDES ASIMETRICO</a:t>
            </a:r>
            <a:endParaRPr lang="es-ES" dirty="0"/>
          </a:p>
        </p:txBody>
      </p:sp>
      <p:sp>
        <p:nvSpPr>
          <p:cNvPr id="6" name="CuadroTexto 5"/>
          <p:cNvSpPr txBox="1"/>
          <p:nvPr/>
        </p:nvSpPr>
        <p:spPr>
          <a:xfrm>
            <a:off x="2063553" y="1422069"/>
            <a:ext cx="8359942" cy="4247317"/>
          </a:xfrm>
          <a:prstGeom prst="rect">
            <a:avLst/>
          </a:prstGeom>
          <a:noFill/>
        </p:spPr>
        <p:txBody>
          <a:bodyPr wrap="square" rtlCol="0">
            <a:spAutoFit/>
          </a:bodyPr>
          <a:lstStyle/>
          <a:p>
            <a:r>
              <a:rPr lang="es-ES" b="1" dirty="0"/>
              <a:t>EMPRESA: </a:t>
            </a:r>
            <a:r>
              <a:rPr lang="es-ES" dirty="0"/>
              <a:t>SERVICIOS DE SEGURIDAD ELECTRONICA</a:t>
            </a:r>
          </a:p>
          <a:p>
            <a:r>
              <a:rPr lang="es-ES" b="1" dirty="0"/>
              <a:t>PROYECTO: </a:t>
            </a:r>
            <a:r>
              <a:rPr lang="es-ES" dirty="0"/>
              <a:t>IMPLEMENTACION DE UNA RED DE DATOS, RUTEO ESTATICO</a:t>
            </a:r>
          </a:p>
          <a:p>
            <a:r>
              <a:rPr lang="es-ES" b="1" dirty="0"/>
              <a:t>DIRECCIONAMIENTO DE CAPA 3: </a:t>
            </a:r>
            <a:r>
              <a:rPr lang="es-ES" dirty="0"/>
              <a:t>IPv4</a:t>
            </a:r>
          </a:p>
          <a:p>
            <a:r>
              <a:rPr lang="es-ES" b="1" dirty="0"/>
              <a:t>TIPO DE DISEÑO </a:t>
            </a:r>
            <a:r>
              <a:rPr lang="es-ES" dirty="0"/>
              <a:t>ASIMETRICO.</a:t>
            </a:r>
          </a:p>
          <a:p>
            <a:r>
              <a:rPr lang="es-ES" b="1" dirty="0"/>
              <a:t>RED DE AREA LOCAL DISPONIBLE: </a:t>
            </a:r>
            <a:r>
              <a:rPr lang="es-ES" dirty="0"/>
              <a:t>200.0.0.0/24  --255.255.255.0</a:t>
            </a:r>
          </a:p>
          <a:p>
            <a:endParaRPr lang="es-ES" dirty="0"/>
          </a:p>
          <a:p>
            <a:r>
              <a:rPr lang="es-ES" dirty="0"/>
              <a:t>HOST A COLOCAR EN RED </a:t>
            </a:r>
            <a:r>
              <a:rPr lang="es-ES" b="1" dirty="0"/>
              <a:t>195 HOST</a:t>
            </a:r>
          </a:p>
          <a:p>
            <a:endParaRPr lang="es-ES" b="1" dirty="0"/>
          </a:p>
          <a:p>
            <a:r>
              <a:rPr lang="es-ES" b="1" dirty="0"/>
              <a:t>DISEÑO DEBE CONTEMPLAR, SUBNETING BAJO LO SIGUIENTE</a:t>
            </a:r>
          </a:p>
          <a:p>
            <a:endParaRPr lang="es-ES" b="1" dirty="0"/>
          </a:p>
          <a:p>
            <a:r>
              <a:rPr lang="es-ES" b="1" dirty="0"/>
              <a:t>ADMINISTRACION: 		</a:t>
            </a:r>
            <a:r>
              <a:rPr lang="es-ES" dirty="0"/>
              <a:t>20 HOST</a:t>
            </a:r>
            <a:endParaRPr lang="es-ES" b="1" dirty="0"/>
          </a:p>
          <a:p>
            <a:r>
              <a:rPr lang="es-ES" b="1" dirty="0"/>
              <a:t>VENTAS: 				</a:t>
            </a:r>
            <a:r>
              <a:rPr lang="es-ES" dirty="0"/>
              <a:t>50 HOST</a:t>
            </a:r>
          </a:p>
          <a:p>
            <a:r>
              <a:rPr lang="es-ES" b="1" dirty="0"/>
              <a:t>ALMACENES:</a:t>
            </a:r>
            <a:r>
              <a:rPr lang="es-ES" dirty="0"/>
              <a:t>			15 HOST</a:t>
            </a:r>
          </a:p>
          <a:p>
            <a:r>
              <a:rPr lang="es-ES" b="1" dirty="0"/>
              <a:t>AREA TECNICA:	</a:t>
            </a:r>
            <a:r>
              <a:rPr lang="es-ES" dirty="0"/>
              <a:t>		110 HOST</a:t>
            </a:r>
          </a:p>
          <a:p>
            <a:endParaRPr lang="es-ES" b="1" dirty="0"/>
          </a:p>
        </p:txBody>
      </p:sp>
    </p:spTree>
    <p:extLst>
      <p:ext uri="{BB962C8B-B14F-4D97-AF65-F5344CB8AC3E}">
        <p14:creationId xmlns:p14="http://schemas.microsoft.com/office/powerpoint/2010/main" val="731587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nvPr>
        </p:nvGraphicFramePr>
        <p:xfrm>
          <a:off x="1776895" y="1971248"/>
          <a:ext cx="8591910" cy="1874520"/>
        </p:xfrm>
        <a:graphic>
          <a:graphicData uri="http://schemas.openxmlformats.org/drawingml/2006/table">
            <a:tbl>
              <a:tblPr firstRow="1" bandRow="1">
                <a:tableStyleId>{5C22544A-7EE6-4342-B048-85BDC9FD1C3A}</a:tableStyleId>
              </a:tblPr>
              <a:tblGrid>
                <a:gridCol w="1042709">
                  <a:extLst>
                    <a:ext uri="{9D8B030D-6E8A-4147-A177-3AD203B41FA5}">
                      <a16:colId xmlns:a16="http://schemas.microsoft.com/office/drawing/2014/main" val="4181931832"/>
                    </a:ext>
                  </a:extLst>
                </a:gridCol>
                <a:gridCol w="1021853">
                  <a:extLst>
                    <a:ext uri="{9D8B030D-6E8A-4147-A177-3AD203B41FA5}">
                      <a16:colId xmlns:a16="http://schemas.microsoft.com/office/drawing/2014/main" val="1634514137"/>
                    </a:ext>
                  </a:extLst>
                </a:gridCol>
                <a:gridCol w="713203">
                  <a:extLst>
                    <a:ext uri="{9D8B030D-6E8A-4147-A177-3AD203B41FA5}">
                      <a16:colId xmlns:a16="http://schemas.microsoft.com/office/drawing/2014/main" val="2168715246"/>
                    </a:ext>
                  </a:extLst>
                </a:gridCol>
                <a:gridCol w="975983">
                  <a:extLst>
                    <a:ext uri="{9D8B030D-6E8A-4147-A177-3AD203B41FA5}">
                      <a16:colId xmlns:a16="http://schemas.microsoft.com/office/drawing/2014/main" val="3730901933"/>
                    </a:ext>
                  </a:extLst>
                </a:gridCol>
                <a:gridCol w="959292">
                  <a:extLst>
                    <a:ext uri="{9D8B030D-6E8A-4147-A177-3AD203B41FA5}">
                      <a16:colId xmlns:a16="http://schemas.microsoft.com/office/drawing/2014/main" val="3061232256"/>
                    </a:ext>
                  </a:extLst>
                </a:gridCol>
                <a:gridCol w="493825">
                  <a:extLst>
                    <a:ext uri="{9D8B030D-6E8A-4147-A177-3AD203B41FA5}">
                      <a16:colId xmlns:a16="http://schemas.microsoft.com/office/drawing/2014/main" val="3009677167"/>
                    </a:ext>
                  </a:extLst>
                </a:gridCol>
                <a:gridCol w="1365273">
                  <a:extLst>
                    <a:ext uri="{9D8B030D-6E8A-4147-A177-3AD203B41FA5}">
                      <a16:colId xmlns:a16="http://schemas.microsoft.com/office/drawing/2014/main" val="2002948887"/>
                    </a:ext>
                  </a:extLst>
                </a:gridCol>
                <a:gridCol w="2019772">
                  <a:extLst>
                    <a:ext uri="{9D8B030D-6E8A-4147-A177-3AD203B41FA5}">
                      <a16:colId xmlns:a16="http://schemas.microsoft.com/office/drawing/2014/main" val="140946826"/>
                    </a:ext>
                  </a:extLst>
                </a:gridCol>
              </a:tblGrid>
              <a:tr h="617220">
                <a:tc>
                  <a:txBody>
                    <a:bodyPr/>
                    <a:lstStyle/>
                    <a:p>
                      <a:pPr algn="ctr"/>
                      <a:r>
                        <a:rPr lang="es-ES" sz="1200" dirty="0" smtClean="0"/>
                        <a:t>NOMBRE</a:t>
                      </a:r>
                      <a:r>
                        <a:rPr lang="es-ES" sz="1200" baseline="0" dirty="0" smtClean="0"/>
                        <a:t> AREA</a:t>
                      </a:r>
                      <a:endParaRPr lang="es-ES" sz="1200" dirty="0"/>
                    </a:p>
                  </a:txBody>
                  <a:tcPr marL="68580" marR="68580" marT="34290" marB="34290" anchor="ctr"/>
                </a:tc>
                <a:tc>
                  <a:txBody>
                    <a:bodyPr/>
                    <a:lstStyle/>
                    <a:p>
                      <a:pPr algn="ctr"/>
                      <a:r>
                        <a:rPr lang="es-ES" sz="1200" dirty="0" smtClean="0"/>
                        <a:t>CANTIDAD</a:t>
                      </a:r>
                      <a:r>
                        <a:rPr lang="es-ES" sz="1200" baseline="0" dirty="0" smtClean="0"/>
                        <a:t> DE EQUIPOS POR AREA</a:t>
                      </a:r>
                      <a:endParaRPr lang="es-ES" sz="1200" dirty="0"/>
                    </a:p>
                  </a:txBody>
                  <a:tcPr marL="68580" marR="68580" marT="34290" marB="34290" anchor="ctr"/>
                </a:tc>
                <a:tc>
                  <a:txBody>
                    <a:bodyPr/>
                    <a:lstStyle/>
                    <a:p>
                      <a:pPr algn="ctr"/>
                      <a:r>
                        <a:rPr lang="es-ES" sz="1200" dirty="0" smtClean="0"/>
                        <a:t>TAMAÑO</a:t>
                      </a:r>
                      <a:r>
                        <a:rPr lang="es-ES" sz="1200" baseline="0" dirty="0" smtClean="0"/>
                        <a:t> SUBNET</a:t>
                      </a:r>
                      <a:endParaRPr lang="es-ES" sz="1200" dirty="0"/>
                    </a:p>
                  </a:txBody>
                  <a:tcPr marL="68580" marR="68580" marT="34290" marB="34290" anchor="ctr"/>
                </a:tc>
                <a:tc>
                  <a:txBody>
                    <a:bodyPr/>
                    <a:lstStyle/>
                    <a:p>
                      <a:pPr algn="ctr"/>
                      <a:r>
                        <a:rPr lang="es-ES" sz="1200" dirty="0" smtClean="0"/>
                        <a:t>DIRECCION DE RED</a:t>
                      </a:r>
                      <a:endParaRPr lang="es-ES" sz="1200" dirty="0"/>
                    </a:p>
                  </a:txBody>
                  <a:tcPr marL="68580" marR="68580" marT="34290" marB="34290" anchor="ctr"/>
                </a:tc>
                <a:tc>
                  <a:txBody>
                    <a:bodyPr/>
                    <a:lstStyle/>
                    <a:p>
                      <a:pPr algn="ctr"/>
                      <a:r>
                        <a:rPr lang="es-ES" sz="1200" dirty="0" smtClean="0"/>
                        <a:t>BROADCATS</a:t>
                      </a:r>
                      <a:endParaRPr lang="es-ES" sz="1200" dirty="0"/>
                    </a:p>
                  </a:txBody>
                  <a:tcPr marL="68580" marR="68580" marT="34290" marB="34290" anchor="ctr"/>
                </a:tc>
                <a:tc>
                  <a:txBody>
                    <a:bodyPr/>
                    <a:lstStyle/>
                    <a:p>
                      <a:pPr algn="ctr"/>
                      <a:r>
                        <a:rPr lang="es-ES" sz="1200" dirty="0" smtClean="0"/>
                        <a:t>MR</a:t>
                      </a:r>
                      <a:endParaRPr lang="es-ES" sz="1200" dirty="0"/>
                    </a:p>
                  </a:txBody>
                  <a:tcPr marL="68580" marR="68580" marT="34290" marB="34290" anchor="ctr"/>
                </a:tc>
                <a:tc>
                  <a:txBody>
                    <a:bodyPr/>
                    <a:lstStyle/>
                    <a:p>
                      <a:pPr algn="ctr"/>
                      <a:r>
                        <a:rPr lang="es-ES" sz="1200" dirty="0" smtClean="0"/>
                        <a:t>MASCARA COMPLETA</a:t>
                      </a:r>
                      <a:endParaRPr lang="es-ES" sz="1200" dirty="0"/>
                    </a:p>
                  </a:txBody>
                  <a:tcPr marL="68580" marR="68580" marT="34290" marB="34290" anchor="ctr"/>
                </a:tc>
                <a:tc>
                  <a:txBody>
                    <a:bodyPr/>
                    <a:lstStyle/>
                    <a:p>
                      <a:pPr algn="ctr"/>
                      <a:r>
                        <a:rPr lang="es-ES" sz="1200" dirty="0" smtClean="0"/>
                        <a:t>RANGO ASIGNADO</a:t>
                      </a:r>
                      <a:endParaRPr lang="es-ES" sz="1200" dirty="0"/>
                    </a:p>
                  </a:txBody>
                  <a:tcPr marL="68580" marR="68580" marT="34290" marB="34290" anchor="ctr"/>
                </a:tc>
                <a:extLst>
                  <a:ext uri="{0D108BD9-81ED-4DB2-BD59-A6C34878D82A}">
                    <a16:rowId xmlns:a16="http://schemas.microsoft.com/office/drawing/2014/main" val="4128617826"/>
                  </a:ext>
                </a:extLst>
              </a:tr>
              <a:tr h="251460">
                <a:tc>
                  <a:txBody>
                    <a:bodyPr/>
                    <a:lstStyle/>
                    <a:p>
                      <a:r>
                        <a:rPr lang="es-ES" sz="1200" b="1" dirty="0" smtClean="0"/>
                        <a:t>PRODUCCION</a:t>
                      </a:r>
                      <a:endParaRPr lang="es-ES" sz="1200" b="1" dirty="0"/>
                    </a:p>
                  </a:txBody>
                  <a:tcPr marL="68580" marR="68580" marT="34290" marB="34290"/>
                </a:tc>
                <a:tc>
                  <a:txBody>
                    <a:bodyPr/>
                    <a:lstStyle/>
                    <a:p>
                      <a:pPr algn="ctr"/>
                      <a:r>
                        <a:rPr lang="es-ES" sz="1200" dirty="0" smtClean="0"/>
                        <a:t>96</a:t>
                      </a:r>
                      <a:endParaRPr lang="es-ES" sz="1200" dirty="0"/>
                    </a:p>
                  </a:txBody>
                  <a:tcPr marL="68580" marR="68580" marT="34290" marB="34290"/>
                </a:tc>
                <a:tc>
                  <a:txBody>
                    <a:bodyPr/>
                    <a:lstStyle/>
                    <a:p>
                      <a:pPr algn="ctr"/>
                      <a:r>
                        <a:rPr lang="es-ES" sz="1200" dirty="0" smtClean="0"/>
                        <a:t>128</a:t>
                      </a:r>
                      <a:endParaRPr lang="es-ES" sz="1200" dirty="0"/>
                    </a:p>
                  </a:txBody>
                  <a:tcPr marL="68580" marR="68580" marT="34290" marB="3429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s-ES" sz="1200" dirty="0" smtClean="0"/>
                        <a:t>200.0.0.0</a:t>
                      </a:r>
                    </a:p>
                  </a:txBody>
                  <a:tcPr marL="68580" marR="68580" marT="34290" marB="34290"/>
                </a:tc>
                <a:tc>
                  <a:txBody>
                    <a:bodyPr/>
                    <a:lstStyle/>
                    <a:p>
                      <a:pPr algn="ctr"/>
                      <a:r>
                        <a:rPr lang="es-ES" sz="1200" dirty="0" smtClean="0"/>
                        <a:t>200.0.0.127</a:t>
                      </a:r>
                      <a:endParaRPr lang="es-ES" sz="1200" dirty="0"/>
                    </a:p>
                  </a:txBody>
                  <a:tcPr marL="68580" marR="68580" marT="34290" marB="34290"/>
                </a:tc>
                <a:tc>
                  <a:txBody>
                    <a:bodyPr/>
                    <a:lstStyle/>
                    <a:p>
                      <a:pPr algn="ctr"/>
                      <a:r>
                        <a:rPr lang="es-ES" sz="1200" dirty="0" smtClean="0"/>
                        <a:t>/25</a:t>
                      </a:r>
                      <a:endParaRPr lang="es-ES" sz="1200" dirty="0"/>
                    </a:p>
                  </a:txBody>
                  <a:tcPr marL="68580" marR="68580" marT="34290" marB="34290"/>
                </a:tc>
                <a:tc>
                  <a:txBody>
                    <a:bodyPr/>
                    <a:lstStyle/>
                    <a:p>
                      <a:pPr algn="ctr"/>
                      <a:r>
                        <a:rPr lang="es-ES" sz="1200" dirty="0" smtClean="0"/>
                        <a:t>255.255.255.128</a:t>
                      </a:r>
                      <a:endParaRPr lang="es-ES" sz="1200" dirty="0"/>
                    </a:p>
                  </a:txBody>
                  <a:tcPr marL="68580" marR="68580" marT="34290" marB="34290"/>
                </a:tc>
                <a:tc>
                  <a:txBody>
                    <a:bodyPr/>
                    <a:lstStyle/>
                    <a:p>
                      <a:pPr algn="ctr"/>
                      <a:r>
                        <a:rPr lang="es-ES" sz="1200" dirty="0" smtClean="0">
                          <a:solidFill>
                            <a:srgbClr val="FF0000"/>
                          </a:solidFill>
                        </a:rPr>
                        <a:t>200.0.0.1</a:t>
                      </a:r>
                      <a:r>
                        <a:rPr lang="es-ES" sz="1200" dirty="0" smtClean="0"/>
                        <a:t> – 200.0.0.126</a:t>
                      </a:r>
                      <a:endParaRPr lang="es-ES" sz="1200" dirty="0"/>
                    </a:p>
                  </a:txBody>
                  <a:tcPr marL="68580" marR="68580" marT="34290" marB="34290"/>
                </a:tc>
                <a:extLst>
                  <a:ext uri="{0D108BD9-81ED-4DB2-BD59-A6C34878D82A}">
                    <a16:rowId xmlns:a16="http://schemas.microsoft.com/office/drawing/2014/main" val="2067913369"/>
                  </a:ext>
                </a:extLst>
              </a:tr>
              <a:tr h="251460">
                <a:tc>
                  <a:txBody>
                    <a:bodyPr/>
                    <a:lstStyle/>
                    <a:p>
                      <a:r>
                        <a:rPr lang="es-ES" sz="1200" b="1" dirty="0" smtClean="0"/>
                        <a:t>VENTAS</a:t>
                      </a:r>
                      <a:endParaRPr lang="es-ES" sz="1200" b="1" dirty="0"/>
                    </a:p>
                  </a:txBody>
                  <a:tcPr marL="68580" marR="68580" marT="34290" marB="34290"/>
                </a:tc>
                <a:tc>
                  <a:txBody>
                    <a:bodyPr/>
                    <a:lstStyle/>
                    <a:p>
                      <a:pPr algn="ctr"/>
                      <a:r>
                        <a:rPr lang="es-ES" sz="1200" dirty="0" smtClean="0"/>
                        <a:t>38</a:t>
                      </a:r>
                      <a:endParaRPr lang="es-ES" sz="1200" dirty="0"/>
                    </a:p>
                  </a:txBody>
                  <a:tcPr marL="68580" marR="68580" marT="34290" marB="34290"/>
                </a:tc>
                <a:tc>
                  <a:txBody>
                    <a:bodyPr/>
                    <a:lstStyle/>
                    <a:p>
                      <a:pPr algn="ctr"/>
                      <a:r>
                        <a:rPr lang="es-ES" sz="1200" dirty="0" smtClean="0"/>
                        <a:t>64</a:t>
                      </a:r>
                      <a:endParaRPr lang="es-ES" sz="1200" dirty="0"/>
                    </a:p>
                  </a:txBody>
                  <a:tcPr marL="68580" marR="68580" marT="34290" marB="34290"/>
                </a:tc>
                <a:tc>
                  <a:txBody>
                    <a:bodyPr/>
                    <a:lstStyle/>
                    <a:p>
                      <a:pPr algn="ctr"/>
                      <a:r>
                        <a:rPr lang="es-ES" sz="1200" dirty="0" smtClean="0"/>
                        <a:t>200.0.0.128</a:t>
                      </a:r>
                      <a:endParaRPr lang="es-ES" sz="1200" dirty="0"/>
                    </a:p>
                  </a:txBody>
                  <a:tcPr marL="68580" marR="68580" marT="34290" marB="34290"/>
                </a:tc>
                <a:tc>
                  <a:txBody>
                    <a:bodyPr/>
                    <a:lstStyle/>
                    <a:p>
                      <a:pPr algn="ctr"/>
                      <a:r>
                        <a:rPr lang="es-ES" sz="1200" dirty="0" smtClean="0"/>
                        <a:t>200.0.0.191</a:t>
                      </a:r>
                      <a:endParaRPr lang="es-ES" sz="1200" dirty="0"/>
                    </a:p>
                  </a:txBody>
                  <a:tcPr marL="68580" marR="68580" marT="34290" marB="34290"/>
                </a:tc>
                <a:tc>
                  <a:txBody>
                    <a:bodyPr/>
                    <a:lstStyle/>
                    <a:p>
                      <a:pPr algn="ctr"/>
                      <a:r>
                        <a:rPr lang="es-ES" sz="1200" dirty="0" smtClean="0"/>
                        <a:t>/26</a:t>
                      </a:r>
                      <a:endParaRPr lang="es-ES" sz="1200" dirty="0"/>
                    </a:p>
                  </a:txBody>
                  <a:tcPr marL="68580" marR="68580" marT="34290" marB="34290"/>
                </a:tc>
                <a:tc>
                  <a:txBody>
                    <a:bodyPr/>
                    <a:lstStyle/>
                    <a:p>
                      <a:pPr algn="ctr"/>
                      <a:r>
                        <a:rPr lang="es-ES" sz="1200" dirty="0" smtClean="0"/>
                        <a:t>255.255.255.192</a:t>
                      </a:r>
                      <a:endParaRPr lang="es-ES" sz="1200" dirty="0"/>
                    </a:p>
                  </a:txBody>
                  <a:tcPr marL="68580" marR="68580" marT="34290" marB="34290"/>
                </a:tc>
                <a:tc>
                  <a:txBody>
                    <a:bodyPr/>
                    <a:lstStyle/>
                    <a:p>
                      <a:pPr algn="ctr"/>
                      <a:r>
                        <a:rPr lang="es-ES" sz="1200" dirty="0" smtClean="0"/>
                        <a:t>200.0.0.129 – 200.0.0.190</a:t>
                      </a:r>
                      <a:endParaRPr lang="es-ES" sz="1200" dirty="0"/>
                    </a:p>
                  </a:txBody>
                  <a:tcPr marL="68580" marR="68580" marT="34290" marB="34290"/>
                </a:tc>
                <a:extLst>
                  <a:ext uri="{0D108BD9-81ED-4DB2-BD59-A6C34878D82A}">
                    <a16:rowId xmlns:a16="http://schemas.microsoft.com/office/drawing/2014/main" val="3909174415"/>
                  </a:ext>
                </a:extLst>
              </a:tr>
              <a:tr h="251460">
                <a:tc>
                  <a:txBody>
                    <a:bodyPr/>
                    <a:lstStyle/>
                    <a:p>
                      <a:r>
                        <a:rPr lang="es-ES" sz="1200" b="1" dirty="0" smtClean="0"/>
                        <a:t>GERENCIA</a:t>
                      </a:r>
                      <a:endParaRPr lang="es-ES" sz="1200" b="1" dirty="0"/>
                    </a:p>
                  </a:txBody>
                  <a:tcPr marL="68580" marR="68580" marT="34290" marB="34290"/>
                </a:tc>
                <a:tc>
                  <a:txBody>
                    <a:bodyPr/>
                    <a:lstStyle/>
                    <a:p>
                      <a:pPr algn="ctr"/>
                      <a:r>
                        <a:rPr lang="es-ES" sz="1200" dirty="0" smtClean="0"/>
                        <a:t>28</a:t>
                      </a:r>
                      <a:endParaRPr lang="es-ES" sz="1200" dirty="0"/>
                    </a:p>
                  </a:txBody>
                  <a:tcPr marL="68580" marR="68580" marT="34290" marB="34290"/>
                </a:tc>
                <a:tc>
                  <a:txBody>
                    <a:bodyPr/>
                    <a:lstStyle/>
                    <a:p>
                      <a:pPr algn="ctr"/>
                      <a:r>
                        <a:rPr lang="es-ES" sz="1200" dirty="0" smtClean="0"/>
                        <a:t>32</a:t>
                      </a:r>
                      <a:endParaRPr lang="es-ES" sz="1200" dirty="0"/>
                    </a:p>
                  </a:txBody>
                  <a:tcPr marL="68580" marR="68580" marT="34290" marB="34290"/>
                </a:tc>
                <a:tc>
                  <a:txBody>
                    <a:bodyPr/>
                    <a:lstStyle/>
                    <a:p>
                      <a:pPr algn="ctr"/>
                      <a:r>
                        <a:rPr lang="es-ES" sz="1200" dirty="0" smtClean="0"/>
                        <a:t>200.0.0.192</a:t>
                      </a:r>
                      <a:endParaRPr lang="es-ES" sz="1200" dirty="0"/>
                    </a:p>
                  </a:txBody>
                  <a:tcPr marL="68580" marR="68580" marT="34290" marB="34290"/>
                </a:tc>
                <a:tc>
                  <a:txBody>
                    <a:bodyPr/>
                    <a:lstStyle/>
                    <a:p>
                      <a:pPr algn="ctr"/>
                      <a:r>
                        <a:rPr lang="es-ES" sz="1200" dirty="0" smtClean="0"/>
                        <a:t>200.0.0.223</a:t>
                      </a:r>
                      <a:endParaRPr lang="es-ES" sz="1200" dirty="0"/>
                    </a:p>
                  </a:txBody>
                  <a:tcPr marL="68580" marR="68580" marT="34290" marB="34290"/>
                </a:tc>
                <a:tc>
                  <a:txBody>
                    <a:bodyPr/>
                    <a:lstStyle/>
                    <a:p>
                      <a:pPr algn="ctr"/>
                      <a:r>
                        <a:rPr lang="es-ES" sz="1200" dirty="0" smtClean="0"/>
                        <a:t>/27</a:t>
                      </a:r>
                      <a:endParaRPr lang="es-ES" sz="1200" dirty="0"/>
                    </a:p>
                  </a:txBody>
                  <a:tcPr marL="68580" marR="68580" marT="34290" marB="34290"/>
                </a:tc>
                <a:tc>
                  <a:txBody>
                    <a:bodyPr/>
                    <a:lstStyle/>
                    <a:p>
                      <a:pPr algn="ctr"/>
                      <a:r>
                        <a:rPr lang="es-ES" sz="1200" dirty="0" smtClean="0"/>
                        <a:t>255.255.255.224</a:t>
                      </a:r>
                      <a:endParaRPr lang="es-ES" sz="1200" dirty="0"/>
                    </a:p>
                  </a:txBody>
                  <a:tcPr marL="68580" marR="68580" marT="34290" marB="34290"/>
                </a:tc>
                <a:tc>
                  <a:txBody>
                    <a:bodyPr/>
                    <a:lstStyle/>
                    <a:p>
                      <a:pPr algn="ctr"/>
                      <a:r>
                        <a:rPr lang="es-ES" sz="1200" dirty="0" smtClean="0"/>
                        <a:t>200.0.0.193 – 200.0.0.222</a:t>
                      </a:r>
                      <a:endParaRPr lang="es-ES" sz="1200" dirty="0"/>
                    </a:p>
                  </a:txBody>
                  <a:tcPr marL="68580" marR="68580" marT="34290" marB="34290"/>
                </a:tc>
                <a:extLst>
                  <a:ext uri="{0D108BD9-81ED-4DB2-BD59-A6C34878D82A}">
                    <a16:rowId xmlns:a16="http://schemas.microsoft.com/office/drawing/2014/main" val="4270000614"/>
                  </a:ext>
                </a:extLst>
              </a:tr>
              <a:tr h="251460">
                <a:tc>
                  <a:txBody>
                    <a:bodyPr/>
                    <a:lstStyle/>
                    <a:p>
                      <a:r>
                        <a:rPr lang="es-ES" sz="1200" b="1" dirty="0" smtClean="0"/>
                        <a:t>ENLACE_1</a:t>
                      </a:r>
                      <a:endParaRPr lang="es-ES" sz="1200" b="1" dirty="0"/>
                    </a:p>
                  </a:txBody>
                  <a:tcPr marL="68580" marR="68580" marT="34290" marB="34290"/>
                </a:tc>
                <a:tc>
                  <a:txBody>
                    <a:bodyPr/>
                    <a:lstStyle/>
                    <a:p>
                      <a:pPr algn="ctr"/>
                      <a:r>
                        <a:rPr lang="es-ES" sz="1200" dirty="0" smtClean="0"/>
                        <a:t>2</a:t>
                      </a:r>
                      <a:endParaRPr lang="es-ES" sz="1200" dirty="0"/>
                    </a:p>
                  </a:txBody>
                  <a:tcPr marL="68580" marR="68580" marT="34290" marB="34290"/>
                </a:tc>
                <a:tc>
                  <a:txBody>
                    <a:bodyPr/>
                    <a:lstStyle/>
                    <a:p>
                      <a:pPr algn="ctr"/>
                      <a:r>
                        <a:rPr lang="es-ES" sz="1200" dirty="0" smtClean="0"/>
                        <a:t>8</a:t>
                      </a:r>
                      <a:endParaRPr lang="es-ES" sz="1200" dirty="0"/>
                    </a:p>
                  </a:txBody>
                  <a:tcPr marL="68580" marR="68580" marT="34290" marB="34290"/>
                </a:tc>
                <a:tc>
                  <a:txBody>
                    <a:bodyPr/>
                    <a:lstStyle/>
                    <a:p>
                      <a:pPr algn="ctr"/>
                      <a:r>
                        <a:rPr lang="es-ES" sz="1200" dirty="0" smtClean="0"/>
                        <a:t>200.0.0.224</a:t>
                      </a:r>
                      <a:endParaRPr lang="es-ES" sz="1200" dirty="0"/>
                    </a:p>
                  </a:txBody>
                  <a:tcPr marL="68580" marR="68580" marT="34290" marB="34290"/>
                </a:tc>
                <a:tc>
                  <a:txBody>
                    <a:bodyPr/>
                    <a:lstStyle/>
                    <a:p>
                      <a:pPr algn="ctr"/>
                      <a:r>
                        <a:rPr lang="es-ES" sz="1200" dirty="0" smtClean="0"/>
                        <a:t>200.0.0.231</a:t>
                      </a:r>
                      <a:endParaRPr lang="es-ES" sz="1200" dirty="0"/>
                    </a:p>
                  </a:txBody>
                  <a:tcPr marL="68580" marR="68580" marT="34290" marB="34290"/>
                </a:tc>
                <a:tc>
                  <a:txBody>
                    <a:bodyPr/>
                    <a:lstStyle/>
                    <a:p>
                      <a:pPr algn="ctr"/>
                      <a:r>
                        <a:rPr lang="es-ES" sz="1200" dirty="0" smtClean="0"/>
                        <a:t>/29</a:t>
                      </a:r>
                      <a:endParaRPr lang="es-ES" sz="1200" dirty="0"/>
                    </a:p>
                  </a:txBody>
                  <a:tcPr marL="68580" marR="68580" marT="34290" marB="34290"/>
                </a:tc>
                <a:tc>
                  <a:txBody>
                    <a:bodyPr/>
                    <a:lstStyle/>
                    <a:p>
                      <a:pPr algn="ctr"/>
                      <a:r>
                        <a:rPr lang="es-ES" sz="1200" dirty="0" smtClean="0"/>
                        <a:t>255.255.255.248</a:t>
                      </a:r>
                      <a:endParaRPr lang="es-ES" sz="1200" dirty="0"/>
                    </a:p>
                  </a:txBody>
                  <a:tcPr marL="68580" marR="68580" marT="34290" marB="34290"/>
                </a:tc>
                <a:tc>
                  <a:txBody>
                    <a:bodyPr/>
                    <a:lstStyle/>
                    <a:p>
                      <a:pPr algn="ctr"/>
                      <a:r>
                        <a:rPr lang="es-ES" sz="1200" dirty="0" smtClean="0"/>
                        <a:t>200.0.0.225 – 200.0.0.230</a:t>
                      </a:r>
                      <a:endParaRPr lang="es-ES" sz="1200" dirty="0"/>
                    </a:p>
                  </a:txBody>
                  <a:tcPr marL="68580" marR="68580" marT="34290" marB="34290"/>
                </a:tc>
                <a:extLst>
                  <a:ext uri="{0D108BD9-81ED-4DB2-BD59-A6C34878D82A}">
                    <a16:rowId xmlns:a16="http://schemas.microsoft.com/office/drawing/2014/main" val="2317682397"/>
                  </a:ext>
                </a:extLst>
              </a:tr>
              <a:tr h="251460">
                <a:tc>
                  <a:txBody>
                    <a:bodyPr/>
                    <a:lstStyle/>
                    <a:p>
                      <a:r>
                        <a:rPr lang="es-ES" sz="1200" dirty="0" smtClean="0"/>
                        <a:t>ENLACE_2</a:t>
                      </a:r>
                      <a:endParaRPr lang="es-ES" sz="1200" dirty="0"/>
                    </a:p>
                  </a:txBody>
                  <a:tcPr marL="68580" marR="68580" marT="34290" marB="34290"/>
                </a:tc>
                <a:tc>
                  <a:txBody>
                    <a:bodyPr/>
                    <a:lstStyle/>
                    <a:p>
                      <a:pPr algn="ctr"/>
                      <a:r>
                        <a:rPr lang="es-ES" sz="1200" dirty="0" smtClean="0"/>
                        <a:t>2</a:t>
                      </a:r>
                      <a:endParaRPr lang="es-ES" sz="1200" dirty="0"/>
                    </a:p>
                  </a:txBody>
                  <a:tcPr marL="68580" marR="68580" marT="34290" marB="34290"/>
                </a:tc>
                <a:tc>
                  <a:txBody>
                    <a:bodyPr/>
                    <a:lstStyle/>
                    <a:p>
                      <a:pPr algn="ctr"/>
                      <a:r>
                        <a:rPr lang="es-ES" sz="1200" dirty="0" smtClean="0"/>
                        <a:t>8</a:t>
                      </a:r>
                      <a:endParaRPr lang="es-ES" sz="1200" dirty="0"/>
                    </a:p>
                  </a:txBody>
                  <a:tcPr marL="68580" marR="68580" marT="34290" marB="34290"/>
                </a:tc>
                <a:tc>
                  <a:txBody>
                    <a:bodyPr/>
                    <a:lstStyle/>
                    <a:p>
                      <a:pPr algn="ctr"/>
                      <a:r>
                        <a:rPr lang="es-ES" sz="1200" dirty="0" smtClean="0"/>
                        <a:t>200.0.0.232</a:t>
                      </a:r>
                      <a:endParaRPr lang="es-ES" sz="1200" dirty="0"/>
                    </a:p>
                  </a:txBody>
                  <a:tcPr marL="68580" marR="68580" marT="34290" marB="34290"/>
                </a:tc>
                <a:tc>
                  <a:txBody>
                    <a:bodyPr/>
                    <a:lstStyle/>
                    <a:p>
                      <a:pPr algn="ctr"/>
                      <a:r>
                        <a:rPr lang="es-ES" sz="1200" dirty="0" smtClean="0"/>
                        <a:t>200.0.0.239</a:t>
                      </a:r>
                      <a:endParaRPr lang="es-ES" sz="1200" dirty="0"/>
                    </a:p>
                  </a:txBody>
                  <a:tcPr marL="68580" marR="68580" marT="34290" marB="34290"/>
                </a:tc>
                <a:tc>
                  <a:txBody>
                    <a:bodyPr/>
                    <a:lstStyle/>
                    <a:p>
                      <a:pPr algn="ctr"/>
                      <a:r>
                        <a:rPr lang="es-ES" sz="1200" dirty="0" smtClean="0"/>
                        <a:t>/29</a:t>
                      </a:r>
                      <a:endParaRPr lang="es-ES" sz="1200" dirty="0"/>
                    </a:p>
                  </a:txBody>
                  <a:tcPr marL="68580" marR="68580" marT="34290" marB="34290"/>
                </a:tc>
                <a:tc>
                  <a:txBody>
                    <a:bodyPr/>
                    <a:lstStyle/>
                    <a:p>
                      <a:pPr algn="ctr"/>
                      <a:r>
                        <a:rPr lang="es-ES" sz="1200" dirty="0" smtClean="0"/>
                        <a:t>255.255.255.248</a:t>
                      </a:r>
                      <a:endParaRPr lang="es-ES" sz="1200" dirty="0"/>
                    </a:p>
                  </a:txBody>
                  <a:tcPr marL="68580" marR="68580" marT="34290" marB="34290"/>
                </a:tc>
                <a:tc>
                  <a:txBody>
                    <a:bodyPr/>
                    <a:lstStyle/>
                    <a:p>
                      <a:pPr algn="ctr"/>
                      <a:r>
                        <a:rPr lang="es-ES" sz="1200" dirty="0" smtClean="0"/>
                        <a:t>200.0.0.233 – 200.0.0.238</a:t>
                      </a:r>
                      <a:endParaRPr lang="es-ES" sz="1200" dirty="0"/>
                    </a:p>
                  </a:txBody>
                  <a:tcPr marL="68580" marR="68580" marT="34290" marB="34290"/>
                </a:tc>
                <a:extLst>
                  <a:ext uri="{0D108BD9-81ED-4DB2-BD59-A6C34878D82A}">
                    <a16:rowId xmlns:a16="http://schemas.microsoft.com/office/drawing/2014/main" val="647795626"/>
                  </a:ext>
                </a:extLst>
              </a:tr>
            </a:tbl>
          </a:graphicData>
        </a:graphic>
      </p:graphicFrame>
      <p:sp>
        <p:nvSpPr>
          <p:cNvPr id="5" name="Rectángulo 4"/>
          <p:cNvSpPr/>
          <p:nvPr/>
        </p:nvSpPr>
        <p:spPr>
          <a:xfrm>
            <a:off x="1776895" y="1364209"/>
            <a:ext cx="4237250" cy="300082"/>
          </a:xfrm>
          <a:prstGeom prst="rect">
            <a:avLst/>
          </a:prstGeom>
        </p:spPr>
        <p:txBody>
          <a:bodyPr wrap="none">
            <a:spAutoFit/>
          </a:bodyPr>
          <a:lstStyle/>
          <a:p>
            <a:r>
              <a:rPr lang="es-ES" sz="1350" b="1" dirty="0"/>
              <a:t>IP DATO DISEÑO 200.0.0.0/24  -  200.0.0.1 255.255.255.0</a:t>
            </a:r>
            <a:endParaRPr lang="es-ES" sz="1350" dirty="0"/>
          </a:p>
        </p:txBody>
      </p:sp>
      <p:sp>
        <p:nvSpPr>
          <p:cNvPr id="6" name="CuadroTexto 5"/>
          <p:cNvSpPr txBox="1"/>
          <p:nvPr/>
        </p:nvSpPr>
        <p:spPr>
          <a:xfrm>
            <a:off x="2714712" y="4065371"/>
            <a:ext cx="7616165" cy="369332"/>
          </a:xfrm>
          <a:prstGeom prst="rect">
            <a:avLst/>
          </a:prstGeom>
          <a:noFill/>
        </p:spPr>
        <p:txBody>
          <a:bodyPr wrap="square" rtlCol="0">
            <a:spAutoFit/>
          </a:bodyPr>
          <a:lstStyle/>
          <a:p>
            <a:r>
              <a:rPr lang="es-ES" b="1" dirty="0"/>
              <a:t>MASCARA DE RED: </a:t>
            </a:r>
            <a:r>
              <a:rPr lang="es-ES" dirty="0"/>
              <a:t>11111111.11111111.11111111.00000000  - /24</a:t>
            </a:r>
          </a:p>
        </p:txBody>
      </p:sp>
      <p:sp>
        <p:nvSpPr>
          <p:cNvPr id="7" name="CuadroTexto 6"/>
          <p:cNvSpPr txBox="1"/>
          <p:nvPr/>
        </p:nvSpPr>
        <p:spPr>
          <a:xfrm>
            <a:off x="4775794" y="4409123"/>
            <a:ext cx="5055523" cy="369332"/>
          </a:xfrm>
          <a:prstGeom prst="rect">
            <a:avLst/>
          </a:prstGeom>
          <a:noFill/>
        </p:spPr>
        <p:txBody>
          <a:bodyPr wrap="square" rtlCol="0">
            <a:spAutoFit/>
          </a:bodyPr>
          <a:lstStyle/>
          <a:p>
            <a:r>
              <a:rPr lang="es-ES" dirty="0"/>
              <a:t>255	.      255    .       255	.     0</a:t>
            </a:r>
          </a:p>
        </p:txBody>
      </p:sp>
      <p:sp>
        <p:nvSpPr>
          <p:cNvPr id="8" name="CuadroTexto 7"/>
          <p:cNvSpPr txBox="1"/>
          <p:nvPr/>
        </p:nvSpPr>
        <p:spPr>
          <a:xfrm>
            <a:off x="1871500" y="4827033"/>
            <a:ext cx="8677892" cy="369332"/>
          </a:xfrm>
          <a:prstGeom prst="rect">
            <a:avLst/>
          </a:prstGeom>
          <a:noFill/>
        </p:spPr>
        <p:txBody>
          <a:bodyPr wrap="square" rtlCol="0">
            <a:spAutoFit/>
          </a:bodyPr>
          <a:lstStyle/>
          <a:p>
            <a:r>
              <a:rPr lang="es-ES" b="1" dirty="0"/>
              <a:t>MASCARA DE RED SUB RED: </a:t>
            </a:r>
            <a:r>
              <a:rPr lang="es-ES" dirty="0"/>
              <a:t>11111111.11111111.11111111.</a:t>
            </a:r>
            <a:r>
              <a:rPr lang="es-ES" dirty="0">
                <a:solidFill>
                  <a:srgbClr val="FF0000"/>
                </a:solidFill>
              </a:rPr>
              <a:t>11111000 </a:t>
            </a:r>
            <a:r>
              <a:rPr lang="es-ES" dirty="0"/>
              <a:t> - /29</a:t>
            </a:r>
          </a:p>
        </p:txBody>
      </p:sp>
      <p:sp>
        <p:nvSpPr>
          <p:cNvPr id="9" name="CuadroTexto 8"/>
          <p:cNvSpPr txBox="1"/>
          <p:nvPr/>
        </p:nvSpPr>
        <p:spPr>
          <a:xfrm>
            <a:off x="4775794" y="5206615"/>
            <a:ext cx="4073840" cy="369332"/>
          </a:xfrm>
          <a:prstGeom prst="rect">
            <a:avLst/>
          </a:prstGeom>
          <a:noFill/>
        </p:spPr>
        <p:txBody>
          <a:bodyPr wrap="square" rtlCol="0">
            <a:spAutoFit/>
          </a:bodyPr>
          <a:lstStyle/>
          <a:p>
            <a:r>
              <a:rPr lang="es-ES" dirty="0"/>
              <a:t>255	.    255	    .       255   .    </a:t>
            </a:r>
            <a:r>
              <a:rPr lang="es-ES" b="1" dirty="0">
                <a:solidFill>
                  <a:srgbClr val="FF0000"/>
                </a:solidFill>
              </a:rPr>
              <a:t>248</a:t>
            </a:r>
          </a:p>
        </p:txBody>
      </p:sp>
      <p:sp>
        <p:nvSpPr>
          <p:cNvPr id="10" name="Abrir llave 9"/>
          <p:cNvSpPr/>
          <p:nvPr/>
        </p:nvSpPr>
        <p:spPr>
          <a:xfrm rot="5400000">
            <a:off x="6350918" y="2108460"/>
            <a:ext cx="343751" cy="3880493"/>
          </a:xfrm>
          <a:prstGeom prst="leftBrace">
            <a:avLst>
              <a:gd name="adj1" fmla="val 8333"/>
              <a:gd name="adj2" fmla="val 4908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p>
        </p:txBody>
      </p:sp>
      <p:sp>
        <p:nvSpPr>
          <p:cNvPr id="11" name="Rectángulo 10"/>
          <p:cNvSpPr/>
          <p:nvPr/>
        </p:nvSpPr>
        <p:spPr>
          <a:xfrm>
            <a:off x="1776896" y="1612510"/>
            <a:ext cx="3060903" cy="300082"/>
          </a:xfrm>
          <a:prstGeom prst="rect">
            <a:avLst/>
          </a:prstGeom>
        </p:spPr>
        <p:txBody>
          <a:bodyPr wrap="none">
            <a:spAutoFit/>
          </a:bodyPr>
          <a:lstStyle/>
          <a:p>
            <a:r>
              <a:rPr lang="es-ES" sz="1350" b="1" dirty="0"/>
              <a:t>PASO 1.- </a:t>
            </a:r>
            <a:r>
              <a:rPr lang="es-ES" sz="1350" dirty="0"/>
              <a:t>ORDENAR DE MAYOR A MENOR</a:t>
            </a:r>
          </a:p>
        </p:txBody>
      </p:sp>
    </p:spTree>
    <p:extLst>
      <p:ext uri="{BB962C8B-B14F-4D97-AF65-F5344CB8AC3E}">
        <p14:creationId xmlns:p14="http://schemas.microsoft.com/office/powerpoint/2010/main" val="5976837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33323" y="1829668"/>
            <a:ext cx="6683765" cy="469850"/>
          </a:xfrm>
        </p:spPr>
        <p:txBody>
          <a:bodyPr>
            <a:normAutofit fontScale="90000"/>
          </a:bodyPr>
          <a:lstStyle/>
          <a:p>
            <a:r>
              <a:rPr lang="es-ES" dirty="0"/>
              <a:t>TIPOS DE ENRUTAMIENTO</a:t>
            </a:r>
            <a:br>
              <a:rPr lang="es-ES" dirty="0"/>
            </a:br>
            <a:endParaRPr lang="es-ES" dirty="0"/>
          </a:p>
        </p:txBody>
      </p:sp>
      <p:sp>
        <p:nvSpPr>
          <p:cNvPr id="4" name="Rectángulo 3"/>
          <p:cNvSpPr/>
          <p:nvPr/>
        </p:nvSpPr>
        <p:spPr>
          <a:xfrm>
            <a:off x="2320739" y="2379914"/>
            <a:ext cx="8128748" cy="369332"/>
          </a:xfrm>
          <a:prstGeom prst="rect">
            <a:avLst/>
          </a:prstGeom>
        </p:spPr>
        <p:txBody>
          <a:bodyPr wrap="square">
            <a:spAutoFit/>
          </a:bodyPr>
          <a:lstStyle/>
          <a:p>
            <a:r>
              <a:rPr lang="es-ES" dirty="0">
                <a:solidFill>
                  <a:srgbClr val="111111"/>
                </a:solidFill>
                <a:latin typeface="Libre Baskerville"/>
              </a:rPr>
              <a:t>ENRUTAMIENTO ESTATICO</a:t>
            </a:r>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3679102516"/>
              </p:ext>
            </p:extLst>
          </p:nvPr>
        </p:nvGraphicFramePr>
        <p:xfrm>
          <a:off x="1577624" y="692697"/>
          <a:ext cx="9090376" cy="2302557"/>
        </p:xfrm>
        <a:graphic>
          <a:graphicData uri="http://schemas.openxmlformats.org/drawingml/2006/table">
            <a:tbl>
              <a:tblPr firstRow="1" bandRow="1">
                <a:tableStyleId>{5C22544A-7EE6-4342-B048-85BDC9FD1C3A}</a:tableStyleId>
              </a:tblPr>
              <a:tblGrid>
                <a:gridCol w="1103202">
                  <a:extLst>
                    <a:ext uri="{9D8B030D-6E8A-4147-A177-3AD203B41FA5}">
                      <a16:colId xmlns:a16="http://schemas.microsoft.com/office/drawing/2014/main" val="4181931832"/>
                    </a:ext>
                  </a:extLst>
                </a:gridCol>
                <a:gridCol w="1081136">
                  <a:extLst>
                    <a:ext uri="{9D8B030D-6E8A-4147-A177-3AD203B41FA5}">
                      <a16:colId xmlns:a16="http://schemas.microsoft.com/office/drawing/2014/main" val="1634514137"/>
                    </a:ext>
                  </a:extLst>
                </a:gridCol>
                <a:gridCol w="871528">
                  <a:extLst>
                    <a:ext uri="{9D8B030D-6E8A-4147-A177-3AD203B41FA5}">
                      <a16:colId xmlns:a16="http://schemas.microsoft.com/office/drawing/2014/main" val="2168715246"/>
                    </a:ext>
                  </a:extLst>
                </a:gridCol>
                <a:gridCol w="915658">
                  <a:extLst>
                    <a:ext uri="{9D8B030D-6E8A-4147-A177-3AD203B41FA5}">
                      <a16:colId xmlns:a16="http://schemas.microsoft.com/office/drawing/2014/main" val="3730901933"/>
                    </a:ext>
                  </a:extLst>
                </a:gridCol>
                <a:gridCol w="1014946">
                  <a:extLst>
                    <a:ext uri="{9D8B030D-6E8A-4147-A177-3AD203B41FA5}">
                      <a16:colId xmlns:a16="http://schemas.microsoft.com/office/drawing/2014/main" val="3061232256"/>
                    </a:ext>
                  </a:extLst>
                </a:gridCol>
                <a:gridCol w="816369">
                  <a:extLst>
                    <a:ext uri="{9D8B030D-6E8A-4147-A177-3AD203B41FA5}">
                      <a16:colId xmlns:a16="http://schemas.microsoft.com/office/drawing/2014/main" val="3009677167"/>
                    </a:ext>
                  </a:extLst>
                </a:gridCol>
                <a:gridCol w="1246616">
                  <a:extLst>
                    <a:ext uri="{9D8B030D-6E8A-4147-A177-3AD203B41FA5}">
                      <a16:colId xmlns:a16="http://schemas.microsoft.com/office/drawing/2014/main" val="2002948887"/>
                    </a:ext>
                  </a:extLst>
                </a:gridCol>
                <a:gridCol w="2040921">
                  <a:extLst>
                    <a:ext uri="{9D8B030D-6E8A-4147-A177-3AD203B41FA5}">
                      <a16:colId xmlns:a16="http://schemas.microsoft.com/office/drawing/2014/main" val="140946826"/>
                    </a:ext>
                  </a:extLst>
                </a:gridCol>
              </a:tblGrid>
              <a:tr h="513141">
                <a:tc>
                  <a:txBody>
                    <a:bodyPr/>
                    <a:lstStyle/>
                    <a:p>
                      <a:pPr algn="ctr"/>
                      <a:r>
                        <a:rPr lang="es-ES" sz="800" dirty="0" smtClean="0"/>
                        <a:t>NOMBRE</a:t>
                      </a:r>
                      <a:r>
                        <a:rPr lang="es-ES" sz="800" baseline="0" dirty="0" smtClean="0"/>
                        <a:t> AREA</a:t>
                      </a:r>
                      <a:endParaRPr lang="es-ES" sz="800" dirty="0"/>
                    </a:p>
                  </a:txBody>
                  <a:tcPr marL="68580" marR="68580" marT="34290" marB="34290" anchor="ctr"/>
                </a:tc>
                <a:tc>
                  <a:txBody>
                    <a:bodyPr/>
                    <a:lstStyle/>
                    <a:p>
                      <a:pPr algn="ctr"/>
                      <a:r>
                        <a:rPr lang="es-ES" sz="800" dirty="0" smtClean="0"/>
                        <a:t>CANTIDAD</a:t>
                      </a:r>
                      <a:r>
                        <a:rPr lang="es-ES" sz="800" baseline="0" dirty="0" smtClean="0"/>
                        <a:t> DE EQUIPOS POR AREA</a:t>
                      </a:r>
                      <a:endParaRPr lang="es-ES" sz="800" dirty="0"/>
                    </a:p>
                  </a:txBody>
                  <a:tcPr marL="68580" marR="68580" marT="34290" marB="34290" anchor="ctr"/>
                </a:tc>
                <a:tc>
                  <a:txBody>
                    <a:bodyPr/>
                    <a:lstStyle/>
                    <a:p>
                      <a:pPr algn="ctr"/>
                      <a:r>
                        <a:rPr lang="es-ES" sz="800" dirty="0" smtClean="0"/>
                        <a:t>TAMAÑO</a:t>
                      </a:r>
                      <a:r>
                        <a:rPr lang="es-ES" sz="800" baseline="0" dirty="0" smtClean="0"/>
                        <a:t> DE SUBNETING</a:t>
                      </a:r>
                      <a:endParaRPr lang="es-ES" sz="800" dirty="0"/>
                    </a:p>
                  </a:txBody>
                  <a:tcPr marL="68580" marR="68580" marT="34290" marB="34290" anchor="ctr"/>
                </a:tc>
                <a:tc>
                  <a:txBody>
                    <a:bodyPr/>
                    <a:lstStyle/>
                    <a:p>
                      <a:pPr algn="ctr"/>
                      <a:r>
                        <a:rPr lang="es-ES" sz="800" dirty="0" smtClean="0"/>
                        <a:t>DIRECCION DE SUB RED</a:t>
                      </a:r>
                      <a:endParaRPr lang="es-ES" sz="800" dirty="0"/>
                    </a:p>
                  </a:txBody>
                  <a:tcPr marL="68580" marR="68580" marT="34290" marB="34290" anchor="ctr"/>
                </a:tc>
                <a:tc>
                  <a:txBody>
                    <a:bodyPr/>
                    <a:lstStyle/>
                    <a:p>
                      <a:pPr algn="ctr"/>
                      <a:r>
                        <a:rPr lang="es-ES" sz="800" dirty="0" smtClean="0"/>
                        <a:t>BROADCATS</a:t>
                      </a:r>
                      <a:endParaRPr lang="es-ES" sz="800" dirty="0"/>
                    </a:p>
                  </a:txBody>
                  <a:tcPr marL="68580" marR="68580" marT="34290" marB="34290" anchor="ctr"/>
                </a:tc>
                <a:tc>
                  <a:txBody>
                    <a:bodyPr/>
                    <a:lstStyle/>
                    <a:p>
                      <a:pPr algn="ctr"/>
                      <a:r>
                        <a:rPr lang="es-ES" sz="800" dirty="0" smtClean="0"/>
                        <a:t>MASCARA</a:t>
                      </a:r>
                      <a:endParaRPr lang="es-ES" sz="800" dirty="0"/>
                    </a:p>
                  </a:txBody>
                  <a:tcPr marL="68580" marR="68580" marT="34290" marB="34290" anchor="ctr"/>
                </a:tc>
                <a:tc>
                  <a:txBody>
                    <a:bodyPr/>
                    <a:lstStyle/>
                    <a:p>
                      <a:pPr algn="ctr"/>
                      <a:r>
                        <a:rPr lang="es-ES" sz="800" dirty="0" smtClean="0"/>
                        <a:t>MASCARA COMPLETA</a:t>
                      </a:r>
                      <a:endParaRPr lang="es-ES" sz="800" dirty="0"/>
                    </a:p>
                  </a:txBody>
                  <a:tcPr marL="68580" marR="68580" marT="34290" marB="34290" anchor="ctr"/>
                </a:tc>
                <a:tc>
                  <a:txBody>
                    <a:bodyPr/>
                    <a:lstStyle/>
                    <a:p>
                      <a:pPr algn="ctr"/>
                      <a:r>
                        <a:rPr lang="es-ES" sz="800" dirty="0" smtClean="0"/>
                        <a:t>RANGO ASIGNADO</a:t>
                      </a:r>
                      <a:endParaRPr lang="es-ES" sz="800" dirty="0"/>
                    </a:p>
                  </a:txBody>
                  <a:tcPr marL="68580" marR="68580" marT="34290" marB="34290" anchor="ctr"/>
                </a:tc>
                <a:extLst>
                  <a:ext uri="{0D108BD9-81ED-4DB2-BD59-A6C34878D82A}">
                    <a16:rowId xmlns:a16="http://schemas.microsoft.com/office/drawing/2014/main" val="4128617826"/>
                  </a:ext>
                </a:extLst>
              </a:tr>
              <a:tr h="223677">
                <a:tc>
                  <a:txBody>
                    <a:bodyPr/>
                    <a:lstStyle/>
                    <a:p>
                      <a:r>
                        <a:rPr lang="es-ES" sz="800" b="1" dirty="0" smtClean="0"/>
                        <a:t>AREA_TECNICA</a:t>
                      </a:r>
                      <a:endParaRPr lang="es-ES" sz="800" b="1" dirty="0"/>
                    </a:p>
                  </a:txBody>
                  <a:tcPr marL="68580" marR="68580" marT="34290" marB="34290"/>
                </a:tc>
                <a:tc>
                  <a:txBody>
                    <a:bodyPr/>
                    <a:lstStyle/>
                    <a:p>
                      <a:pPr algn="ctr"/>
                      <a:r>
                        <a:rPr lang="es-ES" sz="800" dirty="0" smtClean="0"/>
                        <a:t>102</a:t>
                      </a:r>
                      <a:endParaRPr lang="es-ES" sz="800" dirty="0"/>
                    </a:p>
                  </a:txBody>
                  <a:tcPr marL="68580" marR="68580" marT="34290" marB="34290"/>
                </a:tc>
                <a:tc>
                  <a:txBody>
                    <a:bodyPr/>
                    <a:lstStyle/>
                    <a:p>
                      <a:pPr algn="ctr"/>
                      <a:r>
                        <a:rPr lang="es-ES" sz="800" dirty="0" smtClean="0"/>
                        <a:t>128</a:t>
                      </a:r>
                      <a:endParaRPr lang="es-ES" sz="800" dirty="0"/>
                    </a:p>
                  </a:txBody>
                  <a:tcPr marL="68580" marR="68580" marT="34290" marB="3429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s-ES" sz="800" dirty="0" smtClean="0"/>
                        <a:t>200.0.0.0</a:t>
                      </a:r>
                    </a:p>
                  </a:txBody>
                  <a:tcPr marL="68580" marR="68580" marT="34290" marB="34290"/>
                </a:tc>
                <a:tc>
                  <a:txBody>
                    <a:bodyPr/>
                    <a:lstStyle/>
                    <a:p>
                      <a:pPr algn="ctr"/>
                      <a:r>
                        <a:rPr lang="es-ES" sz="800" dirty="0" smtClean="0"/>
                        <a:t>200.0.0.127</a:t>
                      </a:r>
                      <a:endParaRPr lang="es-ES" sz="800" dirty="0"/>
                    </a:p>
                  </a:txBody>
                  <a:tcPr marL="68580" marR="68580" marT="34290" marB="34290"/>
                </a:tc>
                <a:tc>
                  <a:txBody>
                    <a:bodyPr/>
                    <a:lstStyle/>
                    <a:p>
                      <a:pPr algn="ctr"/>
                      <a:r>
                        <a:rPr lang="es-ES" sz="800" dirty="0" smtClean="0">
                          <a:effectLst>
                            <a:outerShdw blurRad="38100" dist="38100" dir="2700000" algn="tl">
                              <a:srgbClr val="000000">
                                <a:alpha val="43137"/>
                              </a:srgbClr>
                            </a:outerShdw>
                          </a:effectLst>
                        </a:rPr>
                        <a:t>/25</a:t>
                      </a:r>
                      <a:endParaRPr lang="es-ES" sz="800" dirty="0">
                        <a:effectLst>
                          <a:outerShdw blurRad="38100" dist="38100" dir="2700000" algn="tl">
                            <a:srgbClr val="000000">
                              <a:alpha val="43137"/>
                            </a:srgbClr>
                          </a:outerShdw>
                        </a:effectLst>
                      </a:endParaRPr>
                    </a:p>
                  </a:txBody>
                  <a:tcPr marL="68580" marR="68580" marT="34290" marB="3429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s-ES" sz="800" dirty="0" smtClean="0"/>
                        <a:t>255.255.255.128</a:t>
                      </a:r>
                    </a:p>
                  </a:txBody>
                  <a:tcPr marL="68580" marR="68580" marT="34290" marB="34290"/>
                </a:tc>
                <a:tc>
                  <a:txBody>
                    <a:bodyPr/>
                    <a:lstStyle/>
                    <a:p>
                      <a:pPr algn="ctr"/>
                      <a:r>
                        <a:rPr lang="es-ES" sz="800" b="1" dirty="0" smtClean="0">
                          <a:solidFill>
                            <a:srgbClr val="00B050"/>
                          </a:solidFill>
                          <a:effectLst>
                            <a:outerShdw blurRad="38100" dist="38100" dir="2700000" algn="tl">
                              <a:srgbClr val="000000">
                                <a:alpha val="43137"/>
                              </a:srgbClr>
                            </a:outerShdw>
                          </a:effectLst>
                        </a:rPr>
                        <a:t>200.0.0.1 – </a:t>
                      </a:r>
                      <a:r>
                        <a:rPr lang="es-ES" sz="800" b="1" dirty="0" smtClean="0">
                          <a:solidFill>
                            <a:schemeClr val="tx1"/>
                          </a:solidFill>
                          <a:effectLst>
                            <a:outerShdw blurRad="38100" dist="38100" dir="2700000" algn="tl">
                              <a:srgbClr val="000000">
                                <a:alpha val="43137"/>
                              </a:srgbClr>
                            </a:outerShdw>
                          </a:effectLst>
                        </a:rPr>
                        <a:t>200.0.0.126</a:t>
                      </a:r>
                      <a:endParaRPr lang="es-ES" sz="800" b="1" dirty="0">
                        <a:solidFill>
                          <a:srgbClr val="00B050"/>
                        </a:solidFill>
                        <a:effectLst>
                          <a:outerShdw blurRad="38100" dist="38100" dir="2700000" algn="tl">
                            <a:srgbClr val="000000">
                              <a:alpha val="43137"/>
                            </a:srgbClr>
                          </a:outerShdw>
                        </a:effectLst>
                      </a:endParaRPr>
                    </a:p>
                  </a:txBody>
                  <a:tcPr marL="68580" marR="68580" marT="34290" marB="34290"/>
                </a:tc>
                <a:extLst>
                  <a:ext uri="{0D108BD9-81ED-4DB2-BD59-A6C34878D82A}">
                    <a16:rowId xmlns:a16="http://schemas.microsoft.com/office/drawing/2014/main" val="2067913369"/>
                  </a:ext>
                </a:extLst>
              </a:tr>
              <a:tr h="223677">
                <a:tc>
                  <a:txBody>
                    <a:bodyPr/>
                    <a:lstStyle/>
                    <a:p>
                      <a:r>
                        <a:rPr lang="es-ES" sz="800" b="1" dirty="0" smtClean="0"/>
                        <a:t>VENTAS</a:t>
                      </a:r>
                      <a:endParaRPr lang="es-ES" sz="800" b="1" dirty="0"/>
                    </a:p>
                  </a:txBody>
                  <a:tcPr marL="68580" marR="68580" marT="34290" marB="34290"/>
                </a:tc>
                <a:tc>
                  <a:txBody>
                    <a:bodyPr/>
                    <a:lstStyle/>
                    <a:p>
                      <a:pPr algn="ctr"/>
                      <a:r>
                        <a:rPr lang="es-ES" sz="800" dirty="0" smtClean="0"/>
                        <a:t>55</a:t>
                      </a:r>
                      <a:endParaRPr lang="es-ES" sz="800" dirty="0"/>
                    </a:p>
                  </a:txBody>
                  <a:tcPr marL="68580" marR="68580" marT="34290" marB="34290"/>
                </a:tc>
                <a:tc>
                  <a:txBody>
                    <a:bodyPr/>
                    <a:lstStyle/>
                    <a:p>
                      <a:pPr algn="ctr"/>
                      <a:r>
                        <a:rPr lang="es-ES" sz="800" dirty="0" smtClean="0"/>
                        <a:t>64</a:t>
                      </a:r>
                      <a:endParaRPr lang="es-ES" sz="800" dirty="0"/>
                    </a:p>
                  </a:txBody>
                  <a:tcPr marL="68580" marR="68580" marT="34290" marB="34290"/>
                </a:tc>
                <a:tc>
                  <a:txBody>
                    <a:bodyPr/>
                    <a:lstStyle/>
                    <a:p>
                      <a:pPr algn="ctr"/>
                      <a:r>
                        <a:rPr lang="es-ES" sz="800" dirty="0" smtClean="0"/>
                        <a:t>200.0.0.128</a:t>
                      </a:r>
                      <a:endParaRPr lang="es-ES" sz="800" dirty="0"/>
                    </a:p>
                  </a:txBody>
                  <a:tcPr marL="68580" marR="68580" marT="34290" marB="34290"/>
                </a:tc>
                <a:tc>
                  <a:txBody>
                    <a:bodyPr/>
                    <a:lstStyle/>
                    <a:p>
                      <a:pPr algn="ctr"/>
                      <a:r>
                        <a:rPr lang="es-ES" sz="800" dirty="0" smtClean="0"/>
                        <a:t>200.0.0.191</a:t>
                      </a:r>
                      <a:endParaRPr lang="es-ES" sz="800" dirty="0"/>
                    </a:p>
                  </a:txBody>
                  <a:tcPr marL="68580" marR="68580" marT="34290" marB="34290"/>
                </a:tc>
                <a:tc>
                  <a:txBody>
                    <a:bodyPr/>
                    <a:lstStyle/>
                    <a:p>
                      <a:pPr algn="ctr"/>
                      <a:r>
                        <a:rPr lang="es-ES" sz="800" b="1" dirty="0" smtClean="0">
                          <a:effectLst>
                            <a:outerShdw blurRad="38100" dist="38100" dir="2700000" algn="tl">
                              <a:srgbClr val="000000">
                                <a:alpha val="43137"/>
                              </a:srgbClr>
                            </a:outerShdw>
                          </a:effectLst>
                        </a:rPr>
                        <a:t>/26</a:t>
                      </a:r>
                      <a:endParaRPr lang="es-ES" sz="800" b="1" dirty="0">
                        <a:effectLst>
                          <a:outerShdw blurRad="38100" dist="38100" dir="2700000" algn="tl">
                            <a:srgbClr val="000000">
                              <a:alpha val="43137"/>
                            </a:srgbClr>
                          </a:outerShdw>
                        </a:effectLst>
                      </a:endParaRPr>
                    </a:p>
                  </a:txBody>
                  <a:tcPr marL="68580" marR="68580" marT="34290" marB="34290"/>
                </a:tc>
                <a:tc>
                  <a:txBody>
                    <a:bodyPr/>
                    <a:lstStyle/>
                    <a:p>
                      <a:pPr algn="ctr"/>
                      <a:r>
                        <a:rPr lang="es-ES" sz="800" b="1" dirty="0" smtClean="0">
                          <a:effectLst>
                            <a:outerShdw blurRad="38100" dist="38100" dir="2700000" algn="tl">
                              <a:srgbClr val="000000">
                                <a:alpha val="43137"/>
                              </a:srgbClr>
                            </a:outerShdw>
                          </a:effectLst>
                        </a:rPr>
                        <a:t>255.255.255.192</a:t>
                      </a:r>
                      <a:endParaRPr lang="es-ES" sz="800" b="1" dirty="0">
                        <a:effectLst>
                          <a:outerShdw blurRad="38100" dist="38100" dir="2700000" algn="tl">
                            <a:srgbClr val="000000">
                              <a:alpha val="43137"/>
                            </a:srgbClr>
                          </a:outerShdw>
                        </a:effectLst>
                      </a:endParaRPr>
                    </a:p>
                  </a:txBody>
                  <a:tcPr marL="68580" marR="68580" marT="34290" marB="34290"/>
                </a:tc>
                <a:tc>
                  <a:txBody>
                    <a:bodyPr/>
                    <a:lstStyle/>
                    <a:p>
                      <a:pPr algn="ctr"/>
                      <a:r>
                        <a:rPr lang="es-ES" sz="800" b="1" dirty="0" smtClean="0">
                          <a:solidFill>
                            <a:schemeClr val="accent2"/>
                          </a:solidFill>
                          <a:effectLst>
                            <a:outerShdw blurRad="38100" dist="38100" dir="2700000" algn="tl">
                              <a:srgbClr val="000000">
                                <a:alpha val="43137"/>
                              </a:srgbClr>
                            </a:outerShdw>
                          </a:effectLst>
                        </a:rPr>
                        <a:t>200.0.0.129</a:t>
                      </a:r>
                      <a:r>
                        <a:rPr lang="es-ES" sz="800" dirty="0" smtClean="0"/>
                        <a:t> </a:t>
                      </a:r>
                      <a:r>
                        <a:rPr lang="es-ES" sz="800" b="1" dirty="0" smtClean="0">
                          <a:effectLst>
                            <a:outerShdw blurRad="38100" dist="38100" dir="2700000" algn="tl">
                              <a:srgbClr val="000000">
                                <a:alpha val="43137"/>
                              </a:srgbClr>
                            </a:outerShdw>
                          </a:effectLst>
                        </a:rPr>
                        <a:t>– 200.0.0.190</a:t>
                      </a:r>
                      <a:endParaRPr lang="es-ES" sz="800" b="1" dirty="0">
                        <a:effectLst>
                          <a:outerShdw blurRad="38100" dist="38100" dir="2700000" algn="tl">
                            <a:srgbClr val="000000">
                              <a:alpha val="43137"/>
                            </a:srgbClr>
                          </a:outerShdw>
                        </a:effectLst>
                      </a:endParaRPr>
                    </a:p>
                  </a:txBody>
                  <a:tcPr marL="68580" marR="68580" marT="34290" marB="34290"/>
                </a:tc>
                <a:extLst>
                  <a:ext uri="{0D108BD9-81ED-4DB2-BD59-A6C34878D82A}">
                    <a16:rowId xmlns:a16="http://schemas.microsoft.com/office/drawing/2014/main" val="3909174415"/>
                  </a:ext>
                </a:extLst>
              </a:tr>
              <a:tr h="223677">
                <a:tc>
                  <a:txBody>
                    <a:bodyPr/>
                    <a:lstStyle/>
                    <a:p>
                      <a:r>
                        <a:rPr lang="es-ES" sz="800" b="1" dirty="0" smtClean="0"/>
                        <a:t>ADMINISTRACION</a:t>
                      </a:r>
                      <a:endParaRPr lang="es-ES" sz="800" b="1" dirty="0"/>
                    </a:p>
                  </a:txBody>
                  <a:tcPr marL="68580" marR="68580" marT="34290" marB="34290"/>
                </a:tc>
                <a:tc>
                  <a:txBody>
                    <a:bodyPr/>
                    <a:lstStyle/>
                    <a:p>
                      <a:pPr algn="ctr"/>
                      <a:r>
                        <a:rPr lang="es-ES" sz="800" dirty="0" smtClean="0"/>
                        <a:t>25</a:t>
                      </a:r>
                      <a:endParaRPr lang="es-ES" sz="800" dirty="0"/>
                    </a:p>
                  </a:txBody>
                  <a:tcPr marL="68580" marR="68580" marT="34290" marB="34290"/>
                </a:tc>
                <a:tc>
                  <a:txBody>
                    <a:bodyPr/>
                    <a:lstStyle/>
                    <a:p>
                      <a:pPr algn="ctr"/>
                      <a:r>
                        <a:rPr lang="es-ES" sz="800" dirty="0" smtClean="0"/>
                        <a:t>32</a:t>
                      </a:r>
                      <a:endParaRPr lang="es-ES" sz="800" dirty="0"/>
                    </a:p>
                  </a:txBody>
                  <a:tcPr marL="68580" marR="68580" marT="34290" marB="34290"/>
                </a:tc>
                <a:tc>
                  <a:txBody>
                    <a:bodyPr/>
                    <a:lstStyle/>
                    <a:p>
                      <a:pPr algn="ctr"/>
                      <a:r>
                        <a:rPr lang="es-ES" sz="800" b="1" dirty="0" smtClean="0">
                          <a:solidFill>
                            <a:srgbClr val="FF0000"/>
                          </a:solidFill>
                        </a:rPr>
                        <a:t>200.0.0.192</a:t>
                      </a:r>
                      <a:endParaRPr lang="es-ES" sz="800" b="1" dirty="0">
                        <a:solidFill>
                          <a:srgbClr val="FF0000"/>
                        </a:solidFill>
                      </a:endParaRPr>
                    </a:p>
                  </a:txBody>
                  <a:tcPr marL="68580" marR="68580" marT="34290" marB="34290"/>
                </a:tc>
                <a:tc>
                  <a:txBody>
                    <a:bodyPr/>
                    <a:lstStyle/>
                    <a:p>
                      <a:pPr algn="ctr"/>
                      <a:r>
                        <a:rPr lang="es-ES" sz="800" dirty="0" smtClean="0"/>
                        <a:t>200.0.0.223</a:t>
                      </a:r>
                      <a:endParaRPr lang="es-ES" sz="800" dirty="0"/>
                    </a:p>
                  </a:txBody>
                  <a:tcPr marL="68580" marR="68580" marT="34290" marB="34290"/>
                </a:tc>
                <a:tc>
                  <a:txBody>
                    <a:bodyPr/>
                    <a:lstStyle/>
                    <a:p>
                      <a:pPr algn="ctr"/>
                      <a:r>
                        <a:rPr lang="es-ES" sz="800" b="1" dirty="0" smtClean="0">
                          <a:effectLst>
                            <a:outerShdw blurRad="38100" dist="38100" dir="2700000" algn="tl">
                              <a:srgbClr val="000000">
                                <a:alpha val="43137"/>
                              </a:srgbClr>
                            </a:outerShdw>
                          </a:effectLst>
                        </a:rPr>
                        <a:t>/27</a:t>
                      </a:r>
                      <a:endParaRPr lang="es-ES" sz="800" b="1" dirty="0">
                        <a:effectLst>
                          <a:outerShdw blurRad="38100" dist="38100" dir="2700000" algn="tl">
                            <a:srgbClr val="000000">
                              <a:alpha val="43137"/>
                            </a:srgbClr>
                          </a:outerShdw>
                        </a:effectLst>
                      </a:endParaRPr>
                    </a:p>
                  </a:txBody>
                  <a:tcPr marL="68580" marR="68580" marT="34290" marB="34290"/>
                </a:tc>
                <a:tc>
                  <a:txBody>
                    <a:bodyPr/>
                    <a:lstStyle/>
                    <a:p>
                      <a:pPr algn="ctr"/>
                      <a:r>
                        <a:rPr lang="es-ES" sz="800" b="1" dirty="0" smtClean="0">
                          <a:effectLst>
                            <a:outerShdw blurRad="38100" dist="38100" dir="2700000" algn="tl">
                              <a:srgbClr val="000000">
                                <a:alpha val="43137"/>
                              </a:srgbClr>
                            </a:outerShdw>
                          </a:effectLst>
                        </a:rPr>
                        <a:t>255.255.255.224</a:t>
                      </a:r>
                      <a:endParaRPr lang="es-ES" sz="800" b="1" dirty="0">
                        <a:effectLst>
                          <a:outerShdw blurRad="38100" dist="38100" dir="2700000" algn="tl">
                            <a:srgbClr val="000000">
                              <a:alpha val="43137"/>
                            </a:srgbClr>
                          </a:outerShdw>
                        </a:effectLst>
                      </a:endParaRPr>
                    </a:p>
                  </a:txBody>
                  <a:tcPr marL="68580" marR="68580" marT="34290" marB="34290"/>
                </a:tc>
                <a:tc>
                  <a:txBody>
                    <a:bodyPr/>
                    <a:lstStyle/>
                    <a:p>
                      <a:pPr algn="ctr"/>
                      <a:r>
                        <a:rPr lang="es-ES" sz="800" b="1" dirty="0" smtClean="0">
                          <a:solidFill>
                            <a:srgbClr val="00B050"/>
                          </a:solidFill>
                          <a:effectLst>
                            <a:outerShdw blurRad="38100" dist="38100" dir="2700000" algn="tl">
                              <a:srgbClr val="000000">
                                <a:alpha val="43137"/>
                              </a:srgbClr>
                            </a:outerShdw>
                          </a:effectLst>
                        </a:rPr>
                        <a:t>200.0.0.193</a:t>
                      </a:r>
                      <a:r>
                        <a:rPr lang="es-ES" sz="800" dirty="0" smtClean="0"/>
                        <a:t> – </a:t>
                      </a:r>
                      <a:r>
                        <a:rPr lang="es-ES" sz="800" b="1" dirty="0" smtClean="0">
                          <a:effectLst>
                            <a:outerShdw blurRad="38100" dist="38100" dir="2700000" algn="tl">
                              <a:srgbClr val="000000">
                                <a:alpha val="43137"/>
                              </a:srgbClr>
                            </a:outerShdw>
                          </a:effectLst>
                        </a:rPr>
                        <a:t>200.0.0.222</a:t>
                      </a:r>
                      <a:endParaRPr lang="es-ES" sz="800" b="1" dirty="0">
                        <a:effectLst>
                          <a:outerShdw blurRad="38100" dist="38100" dir="2700000" algn="tl">
                            <a:srgbClr val="000000">
                              <a:alpha val="43137"/>
                            </a:srgbClr>
                          </a:outerShdw>
                        </a:effectLst>
                      </a:endParaRPr>
                    </a:p>
                  </a:txBody>
                  <a:tcPr marL="68580" marR="68580" marT="34290" marB="34290"/>
                </a:tc>
                <a:extLst>
                  <a:ext uri="{0D108BD9-81ED-4DB2-BD59-A6C34878D82A}">
                    <a16:rowId xmlns:a16="http://schemas.microsoft.com/office/drawing/2014/main" val="4270000614"/>
                  </a:ext>
                </a:extLst>
              </a:tr>
              <a:tr h="223677">
                <a:tc>
                  <a:txBody>
                    <a:bodyPr/>
                    <a:lstStyle/>
                    <a:p>
                      <a:r>
                        <a:rPr lang="es-ES" sz="800" b="1" dirty="0" smtClean="0"/>
                        <a:t>ALMACENES</a:t>
                      </a:r>
                      <a:endParaRPr lang="es-ES" sz="800" b="1" dirty="0"/>
                    </a:p>
                  </a:txBody>
                  <a:tcPr marL="68580" marR="68580" marT="34290" marB="34290"/>
                </a:tc>
                <a:tc>
                  <a:txBody>
                    <a:bodyPr/>
                    <a:lstStyle/>
                    <a:p>
                      <a:pPr algn="ctr"/>
                      <a:r>
                        <a:rPr lang="es-ES" sz="800" dirty="0" smtClean="0"/>
                        <a:t>18</a:t>
                      </a:r>
                      <a:endParaRPr lang="es-ES" sz="800" dirty="0"/>
                    </a:p>
                  </a:txBody>
                  <a:tcPr marL="68580" marR="68580" marT="34290" marB="34290"/>
                </a:tc>
                <a:tc>
                  <a:txBody>
                    <a:bodyPr/>
                    <a:lstStyle/>
                    <a:p>
                      <a:pPr algn="ctr"/>
                      <a:r>
                        <a:rPr lang="es-ES" sz="800" dirty="0" smtClean="0"/>
                        <a:t>32</a:t>
                      </a:r>
                      <a:endParaRPr lang="es-ES" sz="800" dirty="0"/>
                    </a:p>
                  </a:txBody>
                  <a:tcPr marL="68580" marR="68580" marT="34290" marB="34290"/>
                </a:tc>
                <a:tc>
                  <a:txBody>
                    <a:bodyPr/>
                    <a:lstStyle/>
                    <a:p>
                      <a:pPr algn="ctr"/>
                      <a:r>
                        <a:rPr lang="es-ES" sz="800" dirty="0" smtClean="0"/>
                        <a:t>200.0.0.224</a:t>
                      </a:r>
                      <a:endParaRPr lang="es-ES" sz="800" dirty="0"/>
                    </a:p>
                  </a:txBody>
                  <a:tcPr marL="68580" marR="68580" marT="34290" marB="34290"/>
                </a:tc>
                <a:tc>
                  <a:txBody>
                    <a:bodyPr/>
                    <a:lstStyle/>
                    <a:p>
                      <a:pPr algn="ctr"/>
                      <a:r>
                        <a:rPr lang="es-ES" sz="800" dirty="0" smtClean="0"/>
                        <a:t>200.0.0.239</a:t>
                      </a:r>
                      <a:endParaRPr lang="es-ES" sz="800" dirty="0"/>
                    </a:p>
                  </a:txBody>
                  <a:tcPr marL="68580" marR="68580" marT="34290" marB="34290"/>
                </a:tc>
                <a:tc>
                  <a:txBody>
                    <a:bodyPr/>
                    <a:lstStyle/>
                    <a:p>
                      <a:pPr algn="ctr"/>
                      <a:r>
                        <a:rPr lang="es-ES" sz="800" b="1" dirty="0" smtClean="0">
                          <a:solidFill>
                            <a:schemeClr val="tx1"/>
                          </a:solidFill>
                          <a:effectLst>
                            <a:outerShdw blurRad="38100" dist="38100" dir="2700000" algn="tl">
                              <a:srgbClr val="000000">
                                <a:alpha val="43137"/>
                              </a:srgbClr>
                            </a:outerShdw>
                          </a:effectLst>
                        </a:rPr>
                        <a:t>/28</a:t>
                      </a:r>
                      <a:endParaRPr lang="es-ES" sz="800" b="1" dirty="0">
                        <a:solidFill>
                          <a:schemeClr val="tx1"/>
                        </a:solidFill>
                        <a:effectLst>
                          <a:outerShdw blurRad="38100" dist="38100" dir="2700000" algn="tl">
                            <a:srgbClr val="000000">
                              <a:alpha val="43137"/>
                            </a:srgbClr>
                          </a:outerShdw>
                        </a:effectLst>
                      </a:endParaRPr>
                    </a:p>
                  </a:txBody>
                  <a:tcPr marL="68580" marR="68580" marT="34290" marB="34290"/>
                </a:tc>
                <a:tc>
                  <a:txBody>
                    <a:bodyPr/>
                    <a:lstStyle/>
                    <a:p>
                      <a:pPr algn="ctr"/>
                      <a:r>
                        <a:rPr lang="es-ES" sz="800" b="1" dirty="0" smtClean="0">
                          <a:solidFill>
                            <a:schemeClr val="tx1"/>
                          </a:solidFill>
                          <a:effectLst>
                            <a:outerShdw blurRad="38100" dist="38100" dir="2700000" algn="tl">
                              <a:srgbClr val="000000">
                                <a:alpha val="43137"/>
                              </a:srgbClr>
                            </a:outerShdw>
                          </a:effectLst>
                        </a:rPr>
                        <a:t>255.255.255.240</a:t>
                      </a:r>
                      <a:endParaRPr lang="es-ES" sz="800" b="1" dirty="0">
                        <a:solidFill>
                          <a:schemeClr val="tx1"/>
                        </a:solidFill>
                        <a:effectLst>
                          <a:outerShdw blurRad="38100" dist="38100" dir="2700000" algn="tl">
                            <a:srgbClr val="000000">
                              <a:alpha val="43137"/>
                            </a:srgbClr>
                          </a:outerShdw>
                        </a:effectLst>
                      </a:endParaRPr>
                    </a:p>
                  </a:txBody>
                  <a:tcPr marL="68580" marR="68580" marT="34290" marB="34290"/>
                </a:tc>
                <a:tc>
                  <a:txBody>
                    <a:bodyPr/>
                    <a:lstStyle/>
                    <a:p>
                      <a:pPr algn="ctr"/>
                      <a:r>
                        <a:rPr lang="es-ES" sz="800" b="1" dirty="0" smtClean="0">
                          <a:solidFill>
                            <a:srgbClr val="00B050"/>
                          </a:solidFill>
                          <a:effectLst>
                            <a:outerShdw blurRad="38100" dist="38100" dir="2700000" algn="tl">
                              <a:srgbClr val="000000">
                                <a:alpha val="43137"/>
                              </a:srgbClr>
                            </a:outerShdw>
                          </a:effectLst>
                        </a:rPr>
                        <a:t>200.0.0.225</a:t>
                      </a:r>
                      <a:r>
                        <a:rPr lang="es-ES" sz="800" dirty="0" smtClean="0"/>
                        <a:t> – </a:t>
                      </a:r>
                      <a:r>
                        <a:rPr lang="es-ES" sz="800" b="1" dirty="0" smtClean="0">
                          <a:effectLst>
                            <a:outerShdw blurRad="38100" dist="38100" dir="2700000" algn="tl">
                              <a:srgbClr val="000000">
                                <a:alpha val="43137"/>
                              </a:srgbClr>
                            </a:outerShdw>
                          </a:effectLst>
                        </a:rPr>
                        <a:t>200.0.0.238</a:t>
                      </a:r>
                      <a:endParaRPr lang="es-ES" sz="800" b="1" dirty="0">
                        <a:effectLst>
                          <a:outerShdw blurRad="38100" dist="38100" dir="2700000" algn="tl">
                            <a:srgbClr val="000000">
                              <a:alpha val="43137"/>
                            </a:srgbClr>
                          </a:outerShdw>
                        </a:effectLst>
                      </a:endParaRPr>
                    </a:p>
                  </a:txBody>
                  <a:tcPr marL="68580" marR="68580" marT="34290" marB="34290"/>
                </a:tc>
                <a:extLst>
                  <a:ext uri="{0D108BD9-81ED-4DB2-BD59-A6C34878D82A}">
                    <a16:rowId xmlns:a16="http://schemas.microsoft.com/office/drawing/2014/main" val="2317682397"/>
                  </a:ext>
                </a:extLst>
              </a:tr>
              <a:tr h="223677">
                <a:tc>
                  <a:txBody>
                    <a:bodyPr/>
                    <a:lstStyle/>
                    <a:p>
                      <a:r>
                        <a:rPr lang="es-ES" sz="800" dirty="0" smtClean="0"/>
                        <a:t>ENLACE</a:t>
                      </a:r>
                      <a:r>
                        <a:rPr lang="es-ES" sz="800" baseline="0" dirty="0" smtClean="0"/>
                        <a:t>_1</a:t>
                      </a:r>
                      <a:endParaRPr lang="es-ES" sz="800" dirty="0"/>
                    </a:p>
                  </a:txBody>
                  <a:tcPr marL="68580" marR="68580" marT="34290" marB="34290"/>
                </a:tc>
                <a:tc>
                  <a:txBody>
                    <a:bodyPr/>
                    <a:lstStyle/>
                    <a:p>
                      <a:pPr algn="ctr"/>
                      <a:endParaRPr lang="es-ES" sz="800" dirty="0"/>
                    </a:p>
                  </a:txBody>
                  <a:tcPr marL="68580" marR="68580" marT="34290" marB="34290"/>
                </a:tc>
                <a:tc>
                  <a:txBody>
                    <a:bodyPr/>
                    <a:lstStyle/>
                    <a:p>
                      <a:pPr algn="ctr"/>
                      <a:endParaRPr lang="es-ES" sz="800" dirty="0"/>
                    </a:p>
                  </a:txBody>
                  <a:tcPr marL="68580" marR="68580" marT="34290" marB="34290"/>
                </a:tc>
                <a:tc>
                  <a:txBody>
                    <a:bodyPr/>
                    <a:lstStyle/>
                    <a:p>
                      <a:pPr algn="ctr"/>
                      <a:r>
                        <a:rPr lang="es-ES" sz="800" b="1" dirty="0" smtClean="0">
                          <a:effectLst>
                            <a:outerShdw blurRad="38100" dist="38100" dir="2700000" algn="tl">
                              <a:srgbClr val="000000">
                                <a:alpha val="43137"/>
                              </a:srgbClr>
                            </a:outerShdw>
                          </a:effectLst>
                        </a:rPr>
                        <a:t>200.0.0.240</a:t>
                      </a:r>
                      <a:endParaRPr lang="es-ES" sz="800" b="1" dirty="0">
                        <a:effectLst>
                          <a:outerShdw blurRad="38100" dist="38100" dir="2700000" algn="tl">
                            <a:srgbClr val="000000">
                              <a:alpha val="43137"/>
                            </a:srgbClr>
                          </a:outerShdw>
                        </a:effectLst>
                      </a:endParaRPr>
                    </a:p>
                  </a:txBody>
                  <a:tcPr marL="68580" marR="68580" marT="34290" marB="34290"/>
                </a:tc>
                <a:tc>
                  <a:txBody>
                    <a:bodyPr/>
                    <a:lstStyle/>
                    <a:p>
                      <a:pPr algn="ctr"/>
                      <a:r>
                        <a:rPr lang="es-ES" sz="800" dirty="0" smtClean="0"/>
                        <a:t>200.0.0.243</a:t>
                      </a:r>
                      <a:endParaRPr lang="es-ES" sz="800" dirty="0"/>
                    </a:p>
                  </a:txBody>
                  <a:tcPr marL="68580" marR="68580" marT="34290" marB="34290"/>
                </a:tc>
                <a:tc>
                  <a:txBody>
                    <a:bodyPr/>
                    <a:lstStyle/>
                    <a:p>
                      <a:pPr algn="ctr"/>
                      <a:r>
                        <a:rPr lang="es-ES" sz="800" dirty="0" smtClean="0">
                          <a:solidFill>
                            <a:schemeClr val="tx1"/>
                          </a:solidFill>
                          <a:effectLst>
                            <a:outerShdw blurRad="38100" dist="38100" dir="2700000" algn="tl">
                              <a:srgbClr val="000000">
                                <a:alpha val="43137"/>
                              </a:srgbClr>
                            </a:outerShdw>
                          </a:effectLst>
                        </a:rPr>
                        <a:t>/30</a:t>
                      </a:r>
                      <a:endParaRPr lang="es-ES" sz="800" dirty="0">
                        <a:solidFill>
                          <a:schemeClr val="tx1"/>
                        </a:solidFill>
                        <a:effectLst>
                          <a:outerShdw blurRad="38100" dist="38100" dir="2700000" algn="tl">
                            <a:srgbClr val="000000">
                              <a:alpha val="43137"/>
                            </a:srgbClr>
                          </a:outerShdw>
                        </a:effectLst>
                      </a:endParaRPr>
                    </a:p>
                  </a:txBody>
                  <a:tcPr marL="68580" marR="68580" marT="34290" marB="34290"/>
                </a:tc>
                <a:tc>
                  <a:txBody>
                    <a:bodyPr/>
                    <a:lstStyle/>
                    <a:p>
                      <a:pPr algn="ctr"/>
                      <a:r>
                        <a:rPr lang="es-ES" sz="800" b="1" dirty="0" smtClean="0">
                          <a:solidFill>
                            <a:schemeClr val="tx1"/>
                          </a:solidFill>
                          <a:effectLst>
                            <a:outerShdw blurRad="38100" dist="38100" dir="2700000" algn="tl">
                              <a:srgbClr val="000000">
                                <a:alpha val="43137"/>
                              </a:srgbClr>
                            </a:outerShdw>
                          </a:effectLst>
                        </a:rPr>
                        <a:t>255.255.255.252</a:t>
                      </a:r>
                      <a:endParaRPr lang="es-ES" sz="800" b="1" dirty="0">
                        <a:solidFill>
                          <a:schemeClr val="tx1"/>
                        </a:solidFill>
                        <a:effectLst>
                          <a:outerShdw blurRad="38100" dist="38100" dir="2700000" algn="tl">
                            <a:srgbClr val="000000">
                              <a:alpha val="43137"/>
                            </a:srgbClr>
                          </a:outerShdw>
                        </a:effectLst>
                      </a:endParaRPr>
                    </a:p>
                  </a:txBody>
                  <a:tcPr marL="68580" marR="68580" marT="34290" marB="34290"/>
                </a:tc>
                <a:tc>
                  <a:txBody>
                    <a:bodyPr/>
                    <a:lstStyle/>
                    <a:p>
                      <a:pPr algn="ctr"/>
                      <a:r>
                        <a:rPr lang="es-ES" sz="800" b="1" dirty="0" smtClean="0">
                          <a:solidFill>
                            <a:srgbClr val="00B050"/>
                          </a:solidFill>
                          <a:effectLst>
                            <a:outerShdw blurRad="38100" dist="38100" dir="2700000" algn="tl">
                              <a:srgbClr val="000000">
                                <a:alpha val="43137"/>
                              </a:srgbClr>
                            </a:outerShdw>
                          </a:effectLst>
                        </a:rPr>
                        <a:t>200.0.0.241</a:t>
                      </a:r>
                      <a:r>
                        <a:rPr lang="es-ES" sz="800" dirty="0" smtClean="0"/>
                        <a:t> – 200.0.0.242</a:t>
                      </a:r>
                      <a:endParaRPr lang="es-ES" sz="800" dirty="0"/>
                    </a:p>
                  </a:txBody>
                  <a:tcPr marL="68580" marR="68580" marT="34290" marB="34290"/>
                </a:tc>
                <a:extLst>
                  <a:ext uri="{0D108BD9-81ED-4DB2-BD59-A6C34878D82A}">
                    <a16:rowId xmlns:a16="http://schemas.microsoft.com/office/drawing/2014/main" val="647795626"/>
                  </a:ext>
                </a:extLst>
              </a:tr>
              <a:tr h="223677">
                <a:tc>
                  <a:txBody>
                    <a:bodyPr/>
                    <a:lstStyle/>
                    <a:p>
                      <a:endParaRPr lang="es-ES" sz="800" dirty="0"/>
                    </a:p>
                  </a:txBody>
                  <a:tcPr marL="68580" marR="68580" marT="34290" marB="34290"/>
                </a:tc>
                <a:tc>
                  <a:txBody>
                    <a:bodyPr/>
                    <a:lstStyle/>
                    <a:p>
                      <a:pPr algn="ctr"/>
                      <a:endParaRPr lang="es-ES" sz="800" dirty="0"/>
                    </a:p>
                  </a:txBody>
                  <a:tcPr marL="68580" marR="68580" marT="34290" marB="34290"/>
                </a:tc>
                <a:tc>
                  <a:txBody>
                    <a:bodyPr/>
                    <a:lstStyle/>
                    <a:p>
                      <a:pPr algn="ctr"/>
                      <a:endParaRPr lang="es-ES" sz="800" dirty="0"/>
                    </a:p>
                  </a:txBody>
                  <a:tcPr marL="68580" marR="68580" marT="34290" marB="34290"/>
                </a:tc>
                <a:tc>
                  <a:txBody>
                    <a:bodyPr/>
                    <a:lstStyle/>
                    <a:p>
                      <a:pPr algn="ctr"/>
                      <a:endParaRPr lang="es-ES" sz="800" b="1" dirty="0"/>
                    </a:p>
                  </a:txBody>
                  <a:tcPr marL="68580" marR="68580" marT="34290" marB="34290"/>
                </a:tc>
                <a:tc>
                  <a:txBody>
                    <a:bodyPr/>
                    <a:lstStyle/>
                    <a:p>
                      <a:pPr algn="ctr"/>
                      <a:endParaRPr lang="es-ES" sz="800" dirty="0"/>
                    </a:p>
                  </a:txBody>
                  <a:tcPr marL="68580" marR="68580" marT="34290" marB="34290"/>
                </a:tc>
                <a:tc>
                  <a:txBody>
                    <a:bodyPr/>
                    <a:lstStyle/>
                    <a:p>
                      <a:pPr algn="ctr"/>
                      <a:endParaRPr lang="es-ES" sz="800" dirty="0"/>
                    </a:p>
                  </a:txBody>
                  <a:tcPr marL="68580" marR="68580" marT="34290" marB="34290"/>
                </a:tc>
                <a:tc>
                  <a:txBody>
                    <a:bodyPr/>
                    <a:lstStyle/>
                    <a:p>
                      <a:pPr algn="ctr"/>
                      <a:endParaRPr lang="es-ES" sz="800" dirty="0"/>
                    </a:p>
                  </a:txBody>
                  <a:tcPr marL="68580" marR="68580" marT="34290" marB="34290"/>
                </a:tc>
                <a:tc>
                  <a:txBody>
                    <a:bodyPr/>
                    <a:lstStyle/>
                    <a:p>
                      <a:pPr algn="ctr"/>
                      <a:endParaRPr lang="es-ES" sz="800" dirty="0"/>
                    </a:p>
                  </a:txBody>
                  <a:tcPr marL="68580" marR="68580" marT="34290" marB="34290"/>
                </a:tc>
                <a:extLst>
                  <a:ext uri="{0D108BD9-81ED-4DB2-BD59-A6C34878D82A}">
                    <a16:rowId xmlns:a16="http://schemas.microsoft.com/office/drawing/2014/main" val="2646467535"/>
                  </a:ext>
                </a:extLst>
              </a:tr>
              <a:tr h="223677">
                <a:tc>
                  <a:txBody>
                    <a:bodyPr/>
                    <a:lstStyle/>
                    <a:p>
                      <a:endParaRPr lang="es-ES" sz="800" dirty="0"/>
                    </a:p>
                  </a:txBody>
                  <a:tcPr marL="68580" marR="68580" marT="34290" marB="34290"/>
                </a:tc>
                <a:tc>
                  <a:txBody>
                    <a:bodyPr/>
                    <a:lstStyle/>
                    <a:p>
                      <a:pPr algn="ctr"/>
                      <a:r>
                        <a:rPr lang="es-ES" sz="800" dirty="0" smtClean="0"/>
                        <a:t>204</a:t>
                      </a:r>
                      <a:endParaRPr lang="es-ES" sz="800" dirty="0"/>
                    </a:p>
                  </a:txBody>
                  <a:tcPr marL="68580" marR="68580" marT="34290" marB="34290"/>
                </a:tc>
                <a:tc>
                  <a:txBody>
                    <a:bodyPr/>
                    <a:lstStyle/>
                    <a:p>
                      <a:pPr algn="ctr"/>
                      <a:r>
                        <a:rPr lang="es-ES" sz="800" dirty="0" smtClean="0"/>
                        <a:t>244</a:t>
                      </a:r>
                      <a:endParaRPr lang="es-ES" sz="800" dirty="0"/>
                    </a:p>
                  </a:txBody>
                  <a:tcPr marL="68580" marR="68580" marT="34290" marB="34290"/>
                </a:tc>
                <a:tc>
                  <a:txBody>
                    <a:bodyPr/>
                    <a:lstStyle/>
                    <a:p>
                      <a:pPr algn="ctr"/>
                      <a:endParaRPr lang="es-ES" sz="800" b="1" dirty="0">
                        <a:effectLst>
                          <a:outerShdw blurRad="38100" dist="38100" dir="2700000" algn="tl">
                            <a:srgbClr val="000000">
                              <a:alpha val="43137"/>
                            </a:srgbClr>
                          </a:outerShdw>
                        </a:effectLst>
                      </a:endParaRPr>
                    </a:p>
                  </a:txBody>
                  <a:tcPr marL="68580" marR="68580" marT="34290" marB="34290"/>
                </a:tc>
                <a:tc>
                  <a:txBody>
                    <a:bodyPr/>
                    <a:lstStyle/>
                    <a:p>
                      <a:pPr algn="ctr"/>
                      <a:endParaRPr lang="es-ES" sz="800" dirty="0" smtClean="0"/>
                    </a:p>
                  </a:txBody>
                  <a:tcPr marL="68580" marR="68580" marT="34290" marB="34290"/>
                </a:tc>
                <a:tc>
                  <a:txBody>
                    <a:bodyPr/>
                    <a:lstStyle/>
                    <a:p>
                      <a:pPr algn="ctr"/>
                      <a:endParaRPr lang="es-ES" sz="800" dirty="0"/>
                    </a:p>
                  </a:txBody>
                  <a:tcPr marL="68580" marR="68580" marT="34290" marB="34290"/>
                </a:tc>
                <a:tc>
                  <a:txBody>
                    <a:bodyPr/>
                    <a:lstStyle/>
                    <a:p>
                      <a:pPr algn="ctr"/>
                      <a:endParaRPr lang="es-ES" sz="800" dirty="0"/>
                    </a:p>
                  </a:txBody>
                  <a:tcPr marL="68580" marR="68580" marT="34290" marB="34290"/>
                </a:tc>
                <a:tc>
                  <a:txBody>
                    <a:bodyPr/>
                    <a:lstStyle/>
                    <a:p>
                      <a:pPr algn="ctr"/>
                      <a:endParaRPr lang="es-ES" sz="800" dirty="0"/>
                    </a:p>
                  </a:txBody>
                  <a:tcPr marL="68580" marR="68580" marT="34290" marB="34290"/>
                </a:tc>
                <a:extLst>
                  <a:ext uri="{0D108BD9-81ED-4DB2-BD59-A6C34878D82A}">
                    <a16:rowId xmlns:a16="http://schemas.microsoft.com/office/drawing/2014/main" val="2615381541"/>
                  </a:ext>
                </a:extLst>
              </a:tr>
              <a:tr h="223677">
                <a:tc>
                  <a:txBody>
                    <a:bodyPr/>
                    <a:lstStyle/>
                    <a:p>
                      <a:endParaRPr lang="es-ES" sz="800" dirty="0"/>
                    </a:p>
                  </a:txBody>
                  <a:tcPr marL="68580" marR="68580" marT="34290" marB="34290"/>
                </a:tc>
                <a:tc>
                  <a:txBody>
                    <a:bodyPr/>
                    <a:lstStyle/>
                    <a:p>
                      <a:pPr algn="ctr"/>
                      <a:endParaRPr lang="es-ES" sz="800" dirty="0"/>
                    </a:p>
                  </a:txBody>
                  <a:tcPr marL="68580" marR="68580" marT="34290" marB="34290"/>
                </a:tc>
                <a:tc>
                  <a:txBody>
                    <a:bodyPr/>
                    <a:lstStyle/>
                    <a:p>
                      <a:pPr algn="ctr"/>
                      <a:endParaRPr lang="es-ES" sz="800" dirty="0"/>
                    </a:p>
                  </a:txBody>
                  <a:tcPr marL="68580" marR="68580" marT="34290" marB="34290"/>
                </a:tc>
                <a:tc>
                  <a:txBody>
                    <a:bodyPr/>
                    <a:lstStyle/>
                    <a:p>
                      <a:pPr algn="ctr"/>
                      <a:endParaRPr lang="es-ES" sz="800" b="1" dirty="0">
                        <a:effectLst>
                          <a:outerShdw blurRad="38100" dist="38100" dir="2700000" algn="tl">
                            <a:srgbClr val="000000">
                              <a:alpha val="43137"/>
                            </a:srgbClr>
                          </a:outerShdw>
                        </a:effectLst>
                      </a:endParaRPr>
                    </a:p>
                  </a:txBody>
                  <a:tcPr marL="68580" marR="68580" marT="34290" marB="34290"/>
                </a:tc>
                <a:tc>
                  <a:txBody>
                    <a:bodyPr/>
                    <a:lstStyle/>
                    <a:p>
                      <a:pPr algn="ctr"/>
                      <a:endParaRPr lang="es-ES" sz="800" b="1" dirty="0">
                        <a:effectLst>
                          <a:outerShdw blurRad="38100" dist="38100" dir="2700000" algn="tl">
                            <a:srgbClr val="000000">
                              <a:alpha val="43137"/>
                            </a:srgbClr>
                          </a:outerShdw>
                        </a:effectLst>
                      </a:endParaRPr>
                    </a:p>
                  </a:txBody>
                  <a:tcPr marL="68580" marR="68580" marT="34290" marB="34290"/>
                </a:tc>
                <a:tc>
                  <a:txBody>
                    <a:bodyPr/>
                    <a:lstStyle/>
                    <a:p>
                      <a:pPr algn="ctr"/>
                      <a:endParaRPr lang="es-ES" sz="800" dirty="0"/>
                    </a:p>
                  </a:txBody>
                  <a:tcPr marL="68580" marR="68580" marT="34290" marB="34290"/>
                </a:tc>
                <a:tc>
                  <a:txBody>
                    <a:bodyPr/>
                    <a:lstStyle/>
                    <a:p>
                      <a:pPr algn="ctr"/>
                      <a:endParaRPr lang="es-ES" sz="800" dirty="0"/>
                    </a:p>
                  </a:txBody>
                  <a:tcPr marL="68580" marR="68580" marT="34290" marB="34290"/>
                </a:tc>
                <a:tc>
                  <a:txBody>
                    <a:bodyPr/>
                    <a:lstStyle/>
                    <a:p>
                      <a:pPr algn="ctr"/>
                      <a:endParaRPr lang="es-ES" sz="800" dirty="0"/>
                    </a:p>
                  </a:txBody>
                  <a:tcPr marL="68580" marR="68580" marT="34290" marB="34290"/>
                </a:tc>
                <a:extLst>
                  <a:ext uri="{0D108BD9-81ED-4DB2-BD59-A6C34878D82A}">
                    <a16:rowId xmlns:a16="http://schemas.microsoft.com/office/drawing/2014/main" val="4105885062"/>
                  </a:ext>
                </a:extLst>
              </a:tr>
            </a:tbl>
          </a:graphicData>
        </a:graphic>
      </p:graphicFrame>
      <p:sp>
        <p:nvSpPr>
          <p:cNvPr id="7" name="CuadroTexto 6"/>
          <p:cNvSpPr txBox="1"/>
          <p:nvPr/>
        </p:nvSpPr>
        <p:spPr>
          <a:xfrm>
            <a:off x="2871344" y="3472653"/>
            <a:ext cx="7616165" cy="369332"/>
          </a:xfrm>
          <a:prstGeom prst="rect">
            <a:avLst/>
          </a:prstGeom>
          <a:noFill/>
        </p:spPr>
        <p:txBody>
          <a:bodyPr wrap="square" rtlCol="0">
            <a:spAutoFit/>
          </a:bodyPr>
          <a:lstStyle/>
          <a:p>
            <a:r>
              <a:rPr lang="es-ES" b="1" dirty="0"/>
              <a:t>MASCARA DE RED: </a:t>
            </a:r>
            <a:r>
              <a:rPr lang="es-ES" dirty="0" smtClean="0"/>
              <a:t>11111111.11111111.1111111</a:t>
            </a:r>
            <a:r>
              <a:rPr lang="es-ES" dirty="0" smtClean="0">
                <a:solidFill>
                  <a:srgbClr val="FF0000"/>
                </a:solidFill>
              </a:rPr>
              <a:t>1.000</a:t>
            </a:r>
            <a:r>
              <a:rPr lang="es-ES" dirty="0" smtClean="0">
                <a:solidFill>
                  <a:srgbClr val="FF0000"/>
                </a:solidFill>
                <a:effectLst>
                  <a:outerShdw blurRad="38100" dist="38100" dir="2700000" algn="tl">
                    <a:srgbClr val="000000">
                      <a:alpha val="43137"/>
                    </a:srgbClr>
                  </a:outerShdw>
                </a:effectLst>
              </a:rPr>
              <a:t>0</a:t>
            </a:r>
            <a:r>
              <a:rPr lang="es-ES" b="1" dirty="0" smtClean="0">
                <a:solidFill>
                  <a:srgbClr val="FF0000"/>
                </a:solidFill>
                <a:effectLst>
                  <a:outerShdw blurRad="38100" dist="38100" dir="2700000" algn="tl">
                    <a:srgbClr val="000000">
                      <a:alpha val="43137"/>
                    </a:srgbClr>
                  </a:outerShdw>
                </a:effectLst>
              </a:rPr>
              <a:t>00</a:t>
            </a:r>
            <a:r>
              <a:rPr lang="es-ES" dirty="0" smtClean="0">
                <a:solidFill>
                  <a:srgbClr val="00B0F0"/>
                </a:solidFill>
              </a:rPr>
              <a:t>00 </a:t>
            </a:r>
            <a:r>
              <a:rPr lang="es-ES" dirty="0" smtClean="0"/>
              <a:t>  </a:t>
            </a:r>
            <a:r>
              <a:rPr lang="es-ES" dirty="0"/>
              <a:t>/</a:t>
            </a:r>
            <a:r>
              <a:rPr lang="es-ES" dirty="0" smtClean="0"/>
              <a:t>23</a:t>
            </a:r>
            <a:endParaRPr lang="es-ES" dirty="0"/>
          </a:p>
        </p:txBody>
      </p:sp>
      <p:sp>
        <p:nvSpPr>
          <p:cNvPr id="9" name="CuadroTexto 8"/>
          <p:cNvSpPr txBox="1"/>
          <p:nvPr/>
        </p:nvSpPr>
        <p:spPr>
          <a:xfrm>
            <a:off x="5415428" y="3788954"/>
            <a:ext cx="5055523" cy="369332"/>
          </a:xfrm>
          <a:prstGeom prst="rect">
            <a:avLst/>
          </a:prstGeom>
          <a:noFill/>
        </p:spPr>
        <p:txBody>
          <a:bodyPr wrap="square" rtlCol="0">
            <a:spAutoFit/>
          </a:bodyPr>
          <a:lstStyle/>
          <a:p>
            <a:r>
              <a:rPr lang="es-ES" dirty="0"/>
              <a:t>255   .    255   .      255    .	 252 SR /30</a:t>
            </a:r>
          </a:p>
        </p:txBody>
      </p:sp>
      <p:sp>
        <p:nvSpPr>
          <p:cNvPr id="10" name="CuadroTexto 9"/>
          <p:cNvSpPr txBox="1"/>
          <p:nvPr/>
        </p:nvSpPr>
        <p:spPr>
          <a:xfrm>
            <a:off x="2004956" y="4267271"/>
            <a:ext cx="8677892" cy="369332"/>
          </a:xfrm>
          <a:prstGeom prst="rect">
            <a:avLst/>
          </a:prstGeom>
          <a:noFill/>
        </p:spPr>
        <p:txBody>
          <a:bodyPr wrap="square" rtlCol="0">
            <a:spAutoFit/>
          </a:bodyPr>
          <a:lstStyle/>
          <a:p>
            <a:r>
              <a:rPr lang="es-ES" b="1" dirty="0"/>
              <a:t>MASCARA DE RED SUB RED: </a:t>
            </a:r>
            <a:r>
              <a:rPr lang="es-ES" dirty="0" smtClean="0"/>
              <a:t>11111111.11111111.1111111.</a:t>
            </a:r>
            <a:r>
              <a:rPr lang="es-ES" dirty="0" smtClean="0">
                <a:solidFill>
                  <a:srgbClr val="FF0000"/>
                </a:solidFill>
              </a:rPr>
              <a:t>11111100 </a:t>
            </a:r>
            <a:r>
              <a:rPr lang="es-ES" dirty="0" smtClean="0"/>
              <a:t> </a:t>
            </a:r>
            <a:r>
              <a:rPr lang="es-ES" dirty="0"/>
              <a:t>- /30</a:t>
            </a:r>
          </a:p>
        </p:txBody>
      </p:sp>
      <p:sp>
        <p:nvSpPr>
          <p:cNvPr id="11" name="CuadroTexto 10"/>
          <p:cNvSpPr txBox="1"/>
          <p:nvPr/>
        </p:nvSpPr>
        <p:spPr>
          <a:xfrm>
            <a:off x="5481268" y="4587711"/>
            <a:ext cx="4073840" cy="646331"/>
          </a:xfrm>
          <a:prstGeom prst="rect">
            <a:avLst/>
          </a:prstGeom>
          <a:noFill/>
        </p:spPr>
        <p:txBody>
          <a:bodyPr wrap="square" rtlCol="0">
            <a:spAutoFit/>
          </a:bodyPr>
          <a:lstStyle/>
          <a:p>
            <a:r>
              <a:rPr lang="es-ES" dirty="0"/>
              <a:t>255	.	255	.	255	.    252</a:t>
            </a:r>
            <a:endParaRPr lang="es-ES" dirty="0">
              <a:solidFill>
                <a:srgbClr val="FF0000"/>
              </a:solidFill>
            </a:endParaRPr>
          </a:p>
        </p:txBody>
      </p:sp>
      <p:sp>
        <p:nvSpPr>
          <p:cNvPr id="8" name="Abrir llave 7"/>
          <p:cNvSpPr/>
          <p:nvPr/>
        </p:nvSpPr>
        <p:spPr>
          <a:xfrm rot="5400000">
            <a:off x="7355313" y="961744"/>
            <a:ext cx="365603" cy="4918748"/>
          </a:xfrm>
          <a:prstGeom prst="leftBrace">
            <a:avLst>
              <a:gd name="adj1" fmla="val 8333"/>
              <a:gd name="adj2" fmla="val 4908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2" name="Rectángulo 11"/>
          <p:cNvSpPr/>
          <p:nvPr/>
        </p:nvSpPr>
        <p:spPr>
          <a:xfrm>
            <a:off x="7227213" y="3042507"/>
            <a:ext cx="717183" cy="346249"/>
          </a:xfrm>
          <a:prstGeom prst="rect">
            <a:avLst/>
          </a:prstGeom>
          <a:noFill/>
        </p:spPr>
        <p:txBody>
          <a:bodyPr wrap="none" lIns="68580" tIns="34290" rIns="68580" bIns="34290">
            <a:spAutoFit/>
          </a:bodyPr>
          <a:lstStyle/>
          <a:p>
            <a:pPr algn="ctr"/>
            <a:r>
              <a:rPr lang="es-ES" dirty="0">
                <a:ln w="0"/>
                <a:effectLst>
                  <a:outerShdw blurRad="38100" dist="19050" dir="2700000" algn="tl" rotWithShape="0">
                    <a:schemeClr val="dk1">
                      <a:alpha val="40000"/>
                    </a:schemeClr>
                  </a:outerShdw>
                </a:effectLst>
              </a:rPr>
              <a:t>32Bits</a:t>
            </a:r>
          </a:p>
        </p:txBody>
      </p:sp>
    </p:spTree>
    <p:extLst>
      <p:ext uri="{BB962C8B-B14F-4D97-AF65-F5344CB8AC3E}">
        <p14:creationId xmlns:p14="http://schemas.microsoft.com/office/powerpoint/2010/main" val="1747576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19536" y="332656"/>
            <a:ext cx="7272808" cy="1143000"/>
          </a:xfrm>
        </p:spPr>
        <p:txBody>
          <a:bodyPr/>
          <a:lstStyle/>
          <a:p>
            <a:pPr algn="l"/>
            <a:r>
              <a:rPr lang="es-ES" b="1" dirty="0" smtClean="0"/>
              <a:t>CAPA DE RED</a:t>
            </a:r>
            <a:endParaRPr lang="es-ES" b="1" dirty="0"/>
          </a:p>
        </p:txBody>
      </p:sp>
      <p:sp>
        <p:nvSpPr>
          <p:cNvPr id="4" name="3 Rectángulo"/>
          <p:cNvSpPr/>
          <p:nvPr/>
        </p:nvSpPr>
        <p:spPr>
          <a:xfrm>
            <a:off x="1991545" y="1124745"/>
            <a:ext cx="3777509" cy="461665"/>
          </a:xfrm>
          <a:prstGeom prst="rect">
            <a:avLst/>
          </a:prstGeom>
        </p:spPr>
        <p:txBody>
          <a:bodyPr wrap="none">
            <a:spAutoFit/>
          </a:bodyPr>
          <a:lstStyle/>
          <a:p>
            <a:r>
              <a:rPr lang="es-ES" sz="2400" dirty="0"/>
              <a:t>Protocolos de la capa de red </a:t>
            </a:r>
            <a:endParaRPr lang="es-ES" sz="2400" b="1" dirty="0"/>
          </a:p>
        </p:txBody>
      </p:sp>
      <p:sp>
        <p:nvSpPr>
          <p:cNvPr id="5" name="4 Rectángulo"/>
          <p:cNvSpPr/>
          <p:nvPr/>
        </p:nvSpPr>
        <p:spPr>
          <a:xfrm>
            <a:off x="1847528" y="1484784"/>
            <a:ext cx="6318448" cy="369332"/>
          </a:xfrm>
          <a:prstGeom prst="rect">
            <a:avLst/>
          </a:prstGeom>
        </p:spPr>
        <p:txBody>
          <a:bodyPr wrap="square">
            <a:spAutoFit/>
          </a:bodyPr>
          <a:lstStyle/>
          <a:p>
            <a:r>
              <a:rPr lang="es-ES" dirty="0"/>
              <a:t>Las características básicas del protocolo IP son las siguientes</a:t>
            </a:r>
          </a:p>
        </p:txBody>
      </p:sp>
      <p:sp>
        <p:nvSpPr>
          <p:cNvPr id="6" name="5 Rectángulo"/>
          <p:cNvSpPr/>
          <p:nvPr/>
        </p:nvSpPr>
        <p:spPr>
          <a:xfrm>
            <a:off x="1847528" y="1772817"/>
            <a:ext cx="8748464" cy="646331"/>
          </a:xfrm>
          <a:prstGeom prst="rect">
            <a:avLst/>
          </a:prstGeom>
        </p:spPr>
        <p:txBody>
          <a:bodyPr wrap="square">
            <a:spAutoFit/>
          </a:bodyPr>
          <a:lstStyle/>
          <a:p>
            <a:r>
              <a:rPr lang="es-ES" dirty="0">
                <a:solidFill>
                  <a:srgbClr val="FF0000"/>
                </a:solidFill>
              </a:rPr>
              <a:t>Independiente de los medios: </a:t>
            </a:r>
            <a:r>
              <a:rPr lang="es-ES" dirty="0"/>
              <a:t>la operación es independiente del medio que transporta los datos</a:t>
            </a:r>
          </a:p>
        </p:txBody>
      </p:sp>
      <p:pic>
        <p:nvPicPr>
          <p:cNvPr id="5122" name="Picture 2"/>
          <p:cNvPicPr>
            <a:picLocks noChangeAspect="1" noChangeArrowheads="1"/>
          </p:cNvPicPr>
          <p:nvPr/>
        </p:nvPicPr>
        <p:blipFill>
          <a:blip r:embed="rId2" cstate="print"/>
          <a:srcRect/>
          <a:stretch>
            <a:fillRect/>
          </a:stretch>
        </p:blipFill>
        <p:spPr bwMode="auto">
          <a:xfrm>
            <a:off x="3215680" y="2204864"/>
            <a:ext cx="5976664" cy="4315048"/>
          </a:xfrm>
          <a:prstGeom prst="rect">
            <a:avLst/>
          </a:prstGeom>
          <a:noFill/>
          <a:ln w="9525">
            <a:noFill/>
            <a:miter lim="800000"/>
            <a:headEnd/>
            <a:tailEnd/>
          </a:ln>
        </p:spPr>
      </p:pic>
    </p:spTree>
    <p:extLst>
      <p:ext uri="{BB962C8B-B14F-4D97-AF65-F5344CB8AC3E}">
        <p14:creationId xmlns:p14="http://schemas.microsoft.com/office/powerpoint/2010/main" val="24193900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cstate="print"/>
          <a:srcRect/>
          <a:stretch>
            <a:fillRect/>
          </a:stretch>
        </p:blipFill>
        <p:spPr bwMode="auto">
          <a:xfrm>
            <a:off x="3071665" y="2132856"/>
            <a:ext cx="5945805" cy="2448272"/>
          </a:xfrm>
          <a:prstGeom prst="rect">
            <a:avLst/>
          </a:prstGeom>
          <a:noFill/>
          <a:ln w="9525">
            <a:noFill/>
            <a:miter lim="800000"/>
            <a:headEnd/>
            <a:tailEnd/>
          </a:ln>
        </p:spPr>
      </p:pic>
      <p:sp>
        <p:nvSpPr>
          <p:cNvPr id="2" name="1 Título"/>
          <p:cNvSpPr>
            <a:spLocks noGrp="1"/>
          </p:cNvSpPr>
          <p:nvPr>
            <p:ph type="title"/>
          </p:nvPr>
        </p:nvSpPr>
        <p:spPr>
          <a:xfrm>
            <a:off x="1919536" y="0"/>
            <a:ext cx="7272808" cy="1143000"/>
          </a:xfrm>
        </p:spPr>
        <p:txBody>
          <a:bodyPr/>
          <a:lstStyle/>
          <a:p>
            <a:pPr algn="l"/>
            <a:r>
              <a:rPr lang="es-ES" b="1" dirty="0" smtClean="0"/>
              <a:t>CAPA DE RED</a:t>
            </a:r>
            <a:endParaRPr lang="es-ES" b="1" dirty="0"/>
          </a:p>
        </p:txBody>
      </p:sp>
      <p:sp>
        <p:nvSpPr>
          <p:cNvPr id="4" name="3 Rectángulo"/>
          <p:cNvSpPr/>
          <p:nvPr/>
        </p:nvSpPr>
        <p:spPr>
          <a:xfrm>
            <a:off x="1919536" y="908721"/>
            <a:ext cx="2627322" cy="461665"/>
          </a:xfrm>
          <a:prstGeom prst="rect">
            <a:avLst/>
          </a:prstGeom>
        </p:spPr>
        <p:txBody>
          <a:bodyPr wrap="none">
            <a:spAutoFit/>
          </a:bodyPr>
          <a:lstStyle/>
          <a:p>
            <a:r>
              <a:rPr lang="es-ES" sz="2400" dirty="0"/>
              <a:t>Encapsulamiento IP</a:t>
            </a:r>
            <a:endParaRPr lang="es-ES" sz="2400" b="1" dirty="0"/>
          </a:p>
        </p:txBody>
      </p:sp>
      <p:sp>
        <p:nvSpPr>
          <p:cNvPr id="6" name="5 Rectángulo"/>
          <p:cNvSpPr/>
          <p:nvPr/>
        </p:nvSpPr>
        <p:spPr>
          <a:xfrm>
            <a:off x="1919536" y="1340769"/>
            <a:ext cx="8496944" cy="1200329"/>
          </a:xfrm>
          <a:prstGeom prst="rect">
            <a:avLst/>
          </a:prstGeom>
        </p:spPr>
        <p:txBody>
          <a:bodyPr wrap="square">
            <a:spAutoFit/>
          </a:bodyPr>
          <a:lstStyle/>
          <a:p>
            <a:r>
              <a:rPr lang="es-ES" dirty="0"/>
              <a:t>El protocolo IP encapsula o empaqueta el segmento de la </a:t>
            </a:r>
            <a:r>
              <a:rPr lang="es-ES" dirty="0">
                <a:solidFill>
                  <a:srgbClr val="FF0000"/>
                </a:solidFill>
              </a:rPr>
              <a:t>capa de transporte </a:t>
            </a:r>
            <a:r>
              <a:rPr lang="es-ES" dirty="0"/>
              <a:t>agregando un </a:t>
            </a:r>
            <a:r>
              <a:rPr lang="es-ES" b="1" dirty="0">
                <a:solidFill>
                  <a:srgbClr val="FF0000"/>
                </a:solidFill>
              </a:rPr>
              <a:t>encabezado IP. </a:t>
            </a:r>
            <a:r>
              <a:rPr lang="es-ES" dirty="0"/>
              <a:t>Este encabezado se utiliza para entregar el paquete al host de destino. El encabezado IP permanece en su lugar desde el momento en que el paquete abandona la capa de red del host de origen hasta que llega a la capa de red del host de destino.</a:t>
            </a:r>
          </a:p>
        </p:txBody>
      </p:sp>
      <p:pic>
        <p:nvPicPr>
          <p:cNvPr id="6148" name="Picture 4"/>
          <p:cNvPicPr>
            <a:picLocks noChangeAspect="1" noChangeArrowheads="1"/>
          </p:cNvPicPr>
          <p:nvPr/>
        </p:nvPicPr>
        <p:blipFill>
          <a:blip r:embed="rId3" cstate="print"/>
          <a:srcRect/>
          <a:stretch>
            <a:fillRect/>
          </a:stretch>
        </p:blipFill>
        <p:spPr bwMode="auto">
          <a:xfrm>
            <a:off x="2999656" y="4437112"/>
            <a:ext cx="6251880" cy="2420888"/>
          </a:xfrm>
          <a:prstGeom prst="rect">
            <a:avLst/>
          </a:prstGeom>
          <a:noFill/>
          <a:ln w="9525">
            <a:noFill/>
            <a:miter lim="800000"/>
            <a:headEnd/>
            <a:tailEnd/>
          </a:ln>
        </p:spPr>
      </p:pic>
    </p:spTree>
    <p:extLst>
      <p:ext uri="{BB962C8B-B14F-4D97-AF65-F5344CB8AC3E}">
        <p14:creationId xmlns:p14="http://schemas.microsoft.com/office/powerpoint/2010/main" val="2181256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19536" y="332656"/>
            <a:ext cx="7272808" cy="1143000"/>
          </a:xfrm>
        </p:spPr>
        <p:txBody>
          <a:bodyPr/>
          <a:lstStyle/>
          <a:p>
            <a:pPr algn="l"/>
            <a:r>
              <a:rPr lang="es-ES" b="1" dirty="0" smtClean="0"/>
              <a:t>CAPA DE RED</a:t>
            </a:r>
            <a:endParaRPr lang="es-ES" b="1" dirty="0"/>
          </a:p>
        </p:txBody>
      </p:sp>
      <p:sp>
        <p:nvSpPr>
          <p:cNvPr id="4" name="3 Rectángulo"/>
          <p:cNvSpPr/>
          <p:nvPr/>
        </p:nvSpPr>
        <p:spPr>
          <a:xfrm>
            <a:off x="2063552" y="1340769"/>
            <a:ext cx="3884718" cy="461665"/>
          </a:xfrm>
          <a:prstGeom prst="rect">
            <a:avLst/>
          </a:prstGeom>
        </p:spPr>
        <p:txBody>
          <a:bodyPr wrap="none">
            <a:spAutoFit/>
          </a:bodyPr>
          <a:lstStyle/>
          <a:p>
            <a:r>
              <a:rPr lang="es-ES" sz="2400" dirty="0"/>
              <a:t>Encabezado de paquetes IPv4</a:t>
            </a:r>
            <a:endParaRPr lang="es-ES" sz="2400" b="1" dirty="0"/>
          </a:p>
        </p:txBody>
      </p:sp>
      <p:pic>
        <p:nvPicPr>
          <p:cNvPr id="7170" name="Picture 2"/>
          <p:cNvPicPr>
            <a:picLocks noChangeAspect="1" noChangeArrowheads="1"/>
          </p:cNvPicPr>
          <p:nvPr/>
        </p:nvPicPr>
        <p:blipFill>
          <a:blip r:embed="rId2" cstate="print"/>
          <a:srcRect/>
          <a:stretch>
            <a:fillRect/>
          </a:stretch>
        </p:blipFill>
        <p:spPr bwMode="auto">
          <a:xfrm>
            <a:off x="2711624" y="1751192"/>
            <a:ext cx="7128792" cy="5106808"/>
          </a:xfrm>
          <a:prstGeom prst="rect">
            <a:avLst/>
          </a:prstGeom>
          <a:noFill/>
          <a:ln w="9525">
            <a:noFill/>
            <a:miter lim="800000"/>
            <a:headEnd/>
            <a:tailEnd/>
          </a:ln>
        </p:spPr>
      </p:pic>
    </p:spTree>
    <p:extLst>
      <p:ext uri="{BB962C8B-B14F-4D97-AF65-F5344CB8AC3E}">
        <p14:creationId xmlns:p14="http://schemas.microsoft.com/office/powerpoint/2010/main" val="3947610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40130</TotalTime>
  <Words>4221</Words>
  <Application>Microsoft Office PowerPoint</Application>
  <PresentationFormat>Panorámica</PresentationFormat>
  <Paragraphs>655</Paragraphs>
  <Slides>69</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69</vt:i4>
      </vt:variant>
    </vt:vector>
  </HeadingPairs>
  <TitlesOfParts>
    <vt:vector size="77" baseType="lpstr">
      <vt:lpstr>Arial</vt:lpstr>
      <vt:lpstr>Calibri</vt:lpstr>
      <vt:lpstr>Calibri Light</vt:lpstr>
      <vt:lpstr>droid sans</vt:lpstr>
      <vt:lpstr>Libre Baskerville</vt:lpstr>
      <vt:lpstr>Monotype Sorts</vt:lpstr>
      <vt:lpstr>Wingdings</vt:lpstr>
      <vt:lpstr>Tema de Office</vt:lpstr>
      <vt:lpstr>TEMA 4 – CAPA DE RED TRANSMISION DE DATOS EN UNA RED DE COMPUTADORAS   CALCULO DE SUBREDES</vt:lpstr>
      <vt:lpstr>CAPA DE RED</vt:lpstr>
      <vt:lpstr>CAPA DE RED</vt:lpstr>
      <vt:lpstr>CAPA DE RED</vt:lpstr>
      <vt:lpstr>CAPA DE RED</vt:lpstr>
      <vt:lpstr>CAPA DE RED</vt:lpstr>
      <vt:lpstr>CAPA DE RED</vt:lpstr>
      <vt:lpstr>CAPA DE RED</vt:lpstr>
      <vt:lpstr>CAPA DE RED</vt:lpstr>
      <vt:lpstr>CAPA DE RED</vt:lpstr>
      <vt:lpstr>Presentación de PowerPoint</vt:lpstr>
      <vt:lpstr>Presentación de PowerPoint</vt:lpstr>
      <vt:lpstr>Presentación de PowerPoint</vt:lpstr>
      <vt:lpstr>Presentación de PowerPoint</vt:lpstr>
      <vt:lpstr>Presentación de PowerPoint</vt:lpstr>
      <vt:lpstr>Subnetting (“Subneteo”)</vt:lpstr>
      <vt:lpstr>Dividiendo en Subredes (Subnetting ó “Subneteo”)</vt:lpstr>
      <vt:lpstr>Subnetting ó “Subneteo”</vt:lpstr>
      <vt:lpstr>PRACTICA 1</vt:lpstr>
      <vt:lpstr>Ejemplo</vt:lpstr>
      <vt:lpstr>Ejemplo</vt:lpstr>
      <vt:lpstr>Ejemplo</vt:lpstr>
      <vt:lpstr>Ejemplo</vt:lpstr>
      <vt:lpstr>Ejemplo</vt:lpstr>
      <vt:lpstr>Ejemplo</vt:lpstr>
      <vt:lpstr>Ejemplo</vt:lpstr>
      <vt:lpstr>Presentación de PowerPoint</vt:lpstr>
      <vt:lpstr>CAPA DE RED</vt:lpstr>
      <vt:lpstr>CAPA DE RED</vt:lpstr>
      <vt:lpstr>CAPA DE RED</vt:lpstr>
      <vt:lpstr>CAPA DE RED</vt:lpstr>
      <vt:lpstr>CAPA DE RED</vt:lpstr>
      <vt:lpstr>CAPA DE RED</vt:lpstr>
      <vt:lpstr>CAPA DE RED</vt:lpstr>
      <vt:lpstr>CAPA DE RED</vt:lpstr>
      <vt:lpstr>CAPA DE RED</vt:lpstr>
      <vt:lpstr>CAPA DE RED</vt:lpstr>
      <vt:lpstr>CAPA DE RED</vt:lpstr>
      <vt:lpstr>Presentación de PowerPoint</vt:lpstr>
      <vt:lpstr>PRACTICA 1</vt:lpstr>
      <vt:lpstr>Presentación de PowerPoint</vt:lpstr>
      <vt:lpstr>Direccionamiento IP</vt:lpstr>
      <vt:lpstr>Subnetting (“Subneteo”)</vt:lpstr>
      <vt:lpstr>Características de IPv6</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SUBNETING REDES DE COMPUTADORAS </vt:lpstr>
      <vt:lpstr>Presentación de PowerPoint</vt:lpstr>
      <vt:lpstr>TIPOS DE ENRUTAMIENTO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TRANSMISION DE DATOS EN UNA RED DE COMPUTADORAS APLICACIÓN PAPA LA CAPA DE RED</dc:title>
  <dc:creator>WINDOWS</dc:creator>
  <cp:lastModifiedBy>WINDOWS</cp:lastModifiedBy>
  <cp:revision>31</cp:revision>
  <dcterms:created xsi:type="dcterms:W3CDTF">2022-09-10T10:34:55Z</dcterms:created>
  <dcterms:modified xsi:type="dcterms:W3CDTF">2025-01-21T00:22:21Z</dcterms:modified>
</cp:coreProperties>
</file>