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B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BO"/>
          </a:p>
        </p:txBody>
      </p:sp>
      <p:sp>
        <p:nvSpPr>
          <p:cNvPr id="4" name="Marcador de fecha 3"/>
          <p:cNvSpPr>
            <a:spLocks noGrp="1"/>
          </p:cNvSpPr>
          <p:nvPr>
            <p:ph type="dt" sz="half" idx="10"/>
          </p:nvPr>
        </p:nvSpPr>
        <p:spPr/>
        <p:txBody>
          <a:bodyPr/>
          <a:lstStyle/>
          <a:p>
            <a:fld id="{CD3720C0-BAA3-4FEE-9775-DB0E11250FF4}" type="datetimeFigureOut">
              <a:rPr lang="es-BO" smtClean="0"/>
              <a:t>15/1/2025</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15286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CD3720C0-BAA3-4FEE-9775-DB0E11250FF4}" type="datetimeFigureOut">
              <a:rPr lang="es-BO" smtClean="0"/>
              <a:t>15/1/2025</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3214352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B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CD3720C0-BAA3-4FEE-9775-DB0E11250FF4}" type="datetimeFigureOut">
              <a:rPr lang="es-BO" smtClean="0"/>
              <a:t>15/1/2025</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340524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10"/>
          </p:nvPr>
        </p:nvSpPr>
        <p:spPr/>
        <p:txBody>
          <a:bodyPr/>
          <a:lstStyle/>
          <a:p>
            <a:fld id="{CD3720C0-BAA3-4FEE-9775-DB0E11250FF4}" type="datetimeFigureOut">
              <a:rPr lang="es-BO" smtClean="0"/>
              <a:t>15/1/2025</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148281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CD3720C0-BAA3-4FEE-9775-DB0E11250FF4}" type="datetimeFigureOut">
              <a:rPr lang="es-BO" smtClean="0"/>
              <a:t>15/1/2025</a:t>
            </a:fld>
            <a:endParaRPr lang="es-BO"/>
          </a:p>
        </p:txBody>
      </p:sp>
      <p:sp>
        <p:nvSpPr>
          <p:cNvPr id="5" name="Marcador de pie de página 4"/>
          <p:cNvSpPr>
            <a:spLocks noGrp="1"/>
          </p:cNvSpPr>
          <p:nvPr>
            <p:ph type="ftr" sz="quarter" idx="11"/>
          </p:nvPr>
        </p:nvSpPr>
        <p:spPr/>
        <p:txBody>
          <a:bodyPr/>
          <a:lstStyle/>
          <a:p>
            <a:endParaRPr lang="es-BO"/>
          </a:p>
        </p:txBody>
      </p:sp>
      <p:sp>
        <p:nvSpPr>
          <p:cNvPr id="6" name="Marcador de número de diapositiva 5"/>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432481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Marcador de fecha 4"/>
          <p:cNvSpPr>
            <a:spLocks noGrp="1"/>
          </p:cNvSpPr>
          <p:nvPr>
            <p:ph type="dt" sz="half" idx="10"/>
          </p:nvPr>
        </p:nvSpPr>
        <p:spPr/>
        <p:txBody>
          <a:bodyPr/>
          <a:lstStyle/>
          <a:p>
            <a:fld id="{CD3720C0-BAA3-4FEE-9775-DB0E11250FF4}" type="datetimeFigureOut">
              <a:rPr lang="es-BO" smtClean="0"/>
              <a:t>15/1/2025</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42889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7" name="Marcador de fecha 6"/>
          <p:cNvSpPr>
            <a:spLocks noGrp="1"/>
          </p:cNvSpPr>
          <p:nvPr>
            <p:ph type="dt" sz="half" idx="10"/>
          </p:nvPr>
        </p:nvSpPr>
        <p:spPr/>
        <p:txBody>
          <a:bodyPr/>
          <a:lstStyle/>
          <a:p>
            <a:fld id="{CD3720C0-BAA3-4FEE-9775-DB0E11250FF4}" type="datetimeFigureOut">
              <a:rPr lang="es-BO" smtClean="0"/>
              <a:t>15/1/2025</a:t>
            </a:fld>
            <a:endParaRPr lang="es-BO"/>
          </a:p>
        </p:txBody>
      </p:sp>
      <p:sp>
        <p:nvSpPr>
          <p:cNvPr id="8" name="Marcador de pie de página 7"/>
          <p:cNvSpPr>
            <a:spLocks noGrp="1"/>
          </p:cNvSpPr>
          <p:nvPr>
            <p:ph type="ftr" sz="quarter" idx="11"/>
          </p:nvPr>
        </p:nvSpPr>
        <p:spPr/>
        <p:txBody>
          <a:bodyPr/>
          <a:lstStyle/>
          <a:p>
            <a:endParaRPr lang="es-BO"/>
          </a:p>
        </p:txBody>
      </p:sp>
      <p:sp>
        <p:nvSpPr>
          <p:cNvPr id="9" name="Marcador de número de diapositiva 8"/>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2472757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BO"/>
          </a:p>
        </p:txBody>
      </p:sp>
      <p:sp>
        <p:nvSpPr>
          <p:cNvPr id="3" name="Marcador de fecha 2"/>
          <p:cNvSpPr>
            <a:spLocks noGrp="1"/>
          </p:cNvSpPr>
          <p:nvPr>
            <p:ph type="dt" sz="half" idx="10"/>
          </p:nvPr>
        </p:nvSpPr>
        <p:spPr/>
        <p:txBody>
          <a:bodyPr/>
          <a:lstStyle/>
          <a:p>
            <a:fld id="{CD3720C0-BAA3-4FEE-9775-DB0E11250FF4}" type="datetimeFigureOut">
              <a:rPr lang="es-BO" smtClean="0"/>
              <a:t>15/1/2025</a:t>
            </a:fld>
            <a:endParaRPr lang="es-BO"/>
          </a:p>
        </p:txBody>
      </p:sp>
      <p:sp>
        <p:nvSpPr>
          <p:cNvPr id="4" name="Marcador de pie de página 3"/>
          <p:cNvSpPr>
            <a:spLocks noGrp="1"/>
          </p:cNvSpPr>
          <p:nvPr>
            <p:ph type="ftr" sz="quarter" idx="11"/>
          </p:nvPr>
        </p:nvSpPr>
        <p:spPr/>
        <p:txBody>
          <a:bodyPr/>
          <a:lstStyle/>
          <a:p>
            <a:endParaRPr lang="es-BO"/>
          </a:p>
        </p:txBody>
      </p:sp>
      <p:sp>
        <p:nvSpPr>
          <p:cNvPr id="5" name="Marcador de número de diapositiva 4"/>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3070435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D3720C0-BAA3-4FEE-9775-DB0E11250FF4}" type="datetimeFigureOut">
              <a:rPr lang="es-BO" smtClean="0"/>
              <a:t>15/1/2025</a:t>
            </a:fld>
            <a:endParaRPr lang="es-BO"/>
          </a:p>
        </p:txBody>
      </p:sp>
      <p:sp>
        <p:nvSpPr>
          <p:cNvPr id="3" name="Marcador de pie de página 2"/>
          <p:cNvSpPr>
            <a:spLocks noGrp="1"/>
          </p:cNvSpPr>
          <p:nvPr>
            <p:ph type="ftr" sz="quarter" idx="11"/>
          </p:nvPr>
        </p:nvSpPr>
        <p:spPr/>
        <p:txBody>
          <a:bodyPr/>
          <a:lstStyle/>
          <a:p>
            <a:endParaRPr lang="es-BO"/>
          </a:p>
        </p:txBody>
      </p:sp>
      <p:sp>
        <p:nvSpPr>
          <p:cNvPr id="4" name="Marcador de número de diapositiva 3"/>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71927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B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D3720C0-BAA3-4FEE-9775-DB0E11250FF4}" type="datetimeFigureOut">
              <a:rPr lang="es-BO" smtClean="0"/>
              <a:t>15/1/2025</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187959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B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B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CD3720C0-BAA3-4FEE-9775-DB0E11250FF4}" type="datetimeFigureOut">
              <a:rPr lang="es-BO" smtClean="0"/>
              <a:t>15/1/2025</a:t>
            </a:fld>
            <a:endParaRPr lang="es-BO"/>
          </a:p>
        </p:txBody>
      </p:sp>
      <p:sp>
        <p:nvSpPr>
          <p:cNvPr id="6" name="Marcador de pie de página 5"/>
          <p:cNvSpPr>
            <a:spLocks noGrp="1"/>
          </p:cNvSpPr>
          <p:nvPr>
            <p:ph type="ftr" sz="quarter" idx="11"/>
          </p:nvPr>
        </p:nvSpPr>
        <p:spPr/>
        <p:txBody>
          <a:bodyPr/>
          <a:lstStyle/>
          <a:p>
            <a:endParaRPr lang="es-BO"/>
          </a:p>
        </p:txBody>
      </p:sp>
      <p:sp>
        <p:nvSpPr>
          <p:cNvPr id="7" name="Marcador de número de diapositiva 6"/>
          <p:cNvSpPr>
            <a:spLocks noGrp="1"/>
          </p:cNvSpPr>
          <p:nvPr>
            <p:ph type="sldNum" sz="quarter" idx="12"/>
          </p:nvPr>
        </p:nvSpPr>
        <p:spPr/>
        <p:txBody>
          <a:bodyPr/>
          <a:lstStyle/>
          <a:p>
            <a:fld id="{8280807F-0C82-466B-BE7C-4A9AFC16CBCB}" type="slidenum">
              <a:rPr lang="es-BO" smtClean="0"/>
              <a:t>‹Nº›</a:t>
            </a:fld>
            <a:endParaRPr lang="es-BO"/>
          </a:p>
        </p:txBody>
      </p:sp>
    </p:spTree>
    <p:extLst>
      <p:ext uri="{BB962C8B-B14F-4D97-AF65-F5344CB8AC3E}">
        <p14:creationId xmlns:p14="http://schemas.microsoft.com/office/powerpoint/2010/main" val="21446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B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B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720C0-BAA3-4FEE-9775-DB0E11250FF4}" type="datetimeFigureOut">
              <a:rPr lang="es-BO" smtClean="0"/>
              <a:t>15/1/2025</a:t>
            </a:fld>
            <a:endParaRPr lang="es-B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B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80807F-0C82-466B-BE7C-4A9AFC16CBCB}" type="slidenum">
              <a:rPr lang="es-BO" smtClean="0"/>
              <a:t>‹Nº›</a:t>
            </a:fld>
            <a:endParaRPr lang="es-BO"/>
          </a:p>
        </p:txBody>
      </p:sp>
    </p:spTree>
    <p:extLst>
      <p:ext uri="{BB962C8B-B14F-4D97-AF65-F5344CB8AC3E}">
        <p14:creationId xmlns:p14="http://schemas.microsoft.com/office/powerpoint/2010/main" val="2296744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624083"/>
            <a:ext cx="9144000" cy="1080662"/>
          </a:xfrm>
        </p:spPr>
        <p:txBody>
          <a:bodyPr>
            <a:normAutofit fontScale="90000"/>
          </a:bodyPr>
          <a:lstStyle/>
          <a:p>
            <a:r>
              <a:rPr lang="es-BO" b="1" smtClean="0">
                <a:effectLst>
                  <a:outerShdw blurRad="38100" dist="38100" dir="2700000" algn="tl">
                    <a:srgbClr val="000000">
                      <a:alpha val="43137"/>
                    </a:srgbClr>
                  </a:outerShdw>
                </a:effectLst>
              </a:rPr>
              <a:t>CONFIGURACION </a:t>
            </a:r>
            <a:r>
              <a:rPr lang="es-BO" b="1" dirty="0" smtClean="0">
                <a:effectLst>
                  <a:outerShdw blurRad="38100" dist="38100" dir="2700000" algn="tl">
                    <a:srgbClr val="000000">
                      <a:alpha val="43137"/>
                    </a:srgbClr>
                  </a:outerShdw>
                </a:effectLst>
              </a:rPr>
              <a:t>BASICA DE DISPOSITIVOS DE RED</a:t>
            </a:r>
            <a:endParaRPr lang="es-BO" b="1" dirty="0">
              <a:effectLst>
                <a:outerShdw blurRad="38100" dist="38100" dir="2700000" algn="tl">
                  <a:srgbClr val="000000">
                    <a:alpha val="43137"/>
                  </a:srgbClr>
                </a:outerShdw>
              </a:effectLst>
            </a:endParaRPr>
          </a:p>
        </p:txBody>
      </p:sp>
      <p:sp>
        <p:nvSpPr>
          <p:cNvPr id="3" name="Subtítulo 2"/>
          <p:cNvSpPr>
            <a:spLocks noGrp="1"/>
          </p:cNvSpPr>
          <p:nvPr>
            <p:ph type="subTitle" idx="1"/>
          </p:nvPr>
        </p:nvSpPr>
        <p:spPr>
          <a:xfrm>
            <a:off x="1524000" y="2704745"/>
            <a:ext cx="9144000" cy="533234"/>
          </a:xfrm>
        </p:spPr>
        <p:txBody>
          <a:bodyPr>
            <a:normAutofit/>
          </a:bodyPr>
          <a:lstStyle/>
          <a:p>
            <a:r>
              <a:rPr lang="es-BO" sz="3200" dirty="0" smtClean="0"/>
              <a:t>TEMA </a:t>
            </a:r>
            <a:r>
              <a:rPr lang="es-BO" sz="3200" dirty="0" smtClean="0"/>
              <a:t>5</a:t>
            </a:r>
            <a:endParaRPr lang="es-BO" sz="3200" dirty="0"/>
          </a:p>
        </p:txBody>
      </p:sp>
      <p:pic>
        <p:nvPicPr>
          <p:cNvPr id="4" name="Imagen 3"/>
          <p:cNvPicPr>
            <a:picLocks noChangeAspect="1"/>
          </p:cNvPicPr>
          <p:nvPr/>
        </p:nvPicPr>
        <p:blipFill>
          <a:blip r:embed="rId2"/>
          <a:stretch>
            <a:fillRect/>
          </a:stretch>
        </p:blipFill>
        <p:spPr>
          <a:xfrm>
            <a:off x="3831315" y="3087854"/>
            <a:ext cx="4239061" cy="3476223"/>
          </a:xfrm>
          <a:prstGeom prst="rect">
            <a:avLst/>
          </a:prstGeom>
        </p:spPr>
      </p:pic>
    </p:spTree>
    <p:extLst>
      <p:ext uri="{BB962C8B-B14F-4D97-AF65-F5344CB8AC3E}">
        <p14:creationId xmlns:p14="http://schemas.microsoft.com/office/powerpoint/2010/main" val="143613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304365" y="1099607"/>
            <a:ext cx="10381129" cy="1200329"/>
          </a:xfrm>
          <a:prstGeom prst="rect">
            <a:avLst/>
          </a:prstGeom>
        </p:spPr>
        <p:txBody>
          <a:bodyPr wrap="square">
            <a:spAutoFit/>
          </a:bodyPr>
          <a:lstStyle/>
          <a:p>
            <a:r>
              <a:rPr lang="es-ES" b="1" dirty="0"/>
              <a:t>Paso 2: </a:t>
            </a:r>
            <a:r>
              <a:rPr lang="es-ES" dirty="0"/>
              <a:t>El siguiente paso consiste en obtener la IP del destinatario. Para ello, el </a:t>
            </a:r>
            <a:r>
              <a:rPr lang="es-ES" dirty="0" err="1"/>
              <a:t>router</a:t>
            </a:r>
            <a:r>
              <a:rPr lang="es-ES" dirty="0"/>
              <a:t> debe </a:t>
            </a:r>
            <a:r>
              <a:rPr lang="es-ES" dirty="0" err="1"/>
              <a:t>desencapsular</a:t>
            </a:r>
            <a:r>
              <a:rPr lang="es-ES" dirty="0"/>
              <a:t> la trama, gracias a lo cual accede al paquete IP y lee el campo “</a:t>
            </a:r>
            <a:r>
              <a:rPr lang="es-ES" b="1" dirty="0"/>
              <a:t>dirección de destino</a:t>
            </a:r>
            <a:r>
              <a:rPr lang="es-ES" dirty="0"/>
              <a:t>”, proceso que se lleva a cabo eliminando la cabecera y el tráiler Ethernet (capa 2).</a:t>
            </a:r>
          </a:p>
        </p:txBody>
      </p:sp>
      <p:sp>
        <p:nvSpPr>
          <p:cNvPr id="9" name="Rectángulo 8"/>
          <p:cNvSpPr/>
          <p:nvPr/>
        </p:nvSpPr>
        <p:spPr>
          <a:xfrm>
            <a:off x="1206043" y="528028"/>
            <a:ext cx="5371983" cy="461665"/>
          </a:xfrm>
          <a:prstGeom prst="rect">
            <a:avLst/>
          </a:prstGeom>
        </p:spPr>
        <p:txBody>
          <a:bodyPr wrap="none">
            <a:spAutoFit/>
          </a:bodyPr>
          <a:lstStyle/>
          <a:p>
            <a:r>
              <a:rPr lang="es-ES" sz="2400" dirty="0"/>
              <a:t>Lógica de enrutamiento en </a:t>
            </a:r>
            <a:r>
              <a:rPr lang="es-ES" sz="2400" dirty="0" err="1"/>
              <a:t>routers</a:t>
            </a:r>
            <a:endParaRPr lang="es-ES" sz="2400" dirty="0"/>
          </a:p>
        </p:txBody>
      </p:sp>
      <p:pic>
        <p:nvPicPr>
          <p:cNvPr id="2" name="Imagen 1"/>
          <p:cNvPicPr>
            <a:picLocks noChangeAspect="1"/>
          </p:cNvPicPr>
          <p:nvPr/>
        </p:nvPicPr>
        <p:blipFill>
          <a:blip r:embed="rId2"/>
          <a:stretch>
            <a:fillRect/>
          </a:stretch>
        </p:blipFill>
        <p:spPr>
          <a:xfrm>
            <a:off x="3318306" y="2409850"/>
            <a:ext cx="5101234" cy="3027829"/>
          </a:xfrm>
          <a:prstGeom prst="rect">
            <a:avLst/>
          </a:prstGeom>
        </p:spPr>
      </p:pic>
    </p:spTree>
    <p:extLst>
      <p:ext uri="{BB962C8B-B14F-4D97-AF65-F5344CB8AC3E}">
        <p14:creationId xmlns:p14="http://schemas.microsoft.com/office/powerpoint/2010/main" val="4187362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304365" y="1099607"/>
            <a:ext cx="10381129" cy="1754326"/>
          </a:xfrm>
          <a:prstGeom prst="rect">
            <a:avLst/>
          </a:prstGeom>
        </p:spPr>
        <p:txBody>
          <a:bodyPr wrap="square">
            <a:spAutoFit/>
          </a:bodyPr>
          <a:lstStyle/>
          <a:p>
            <a:pPr algn="just"/>
            <a:r>
              <a:rPr lang="es-ES" b="1" dirty="0"/>
              <a:t>Paso 3: </a:t>
            </a:r>
            <a:r>
              <a:rPr lang="es-ES" dirty="0"/>
              <a:t>Una vez obtenida la </a:t>
            </a:r>
            <a:r>
              <a:rPr lang="es-ES" b="1" dirty="0"/>
              <a:t>IP</a:t>
            </a:r>
            <a:r>
              <a:rPr lang="es-ES" dirty="0"/>
              <a:t>, el </a:t>
            </a:r>
            <a:r>
              <a:rPr lang="es-ES" dirty="0" err="1"/>
              <a:t>router</a:t>
            </a:r>
            <a:r>
              <a:rPr lang="es-ES" dirty="0"/>
              <a:t> debe seleccionar la interfaz por la cual reenviar los datos. Para ello, calcula la red a la que pertenece dicha dirección y comprueba en su tabla de rutas la interfaz necesaria para acceder a la misma. </a:t>
            </a:r>
            <a:endParaRPr lang="es-ES" dirty="0" smtClean="0"/>
          </a:p>
          <a:p>
            <a:r>
              <a:rPr lang="es-ES" dirty="0" smtClean="0"/>
              <a:t>Si </a:t>
            </a:r>
            <a:r>
              <a:rPr lang="es-ES" dirty="0"/>
              <a:t>la red de destino no se encontrara en la tabla de rutas, el paquete es descartado. Para evitarlo se puede optar por definir una ruta por defecto en el dispositivo, configuración que será analizada en párrafos posteriores.</a:t>
            </a:r>
          </a:p>
        </p:txBody>
      </p:sp>
      <p:sp>
        <p:nvSpPr>
          <p:cNvPr id="9" name="Rectángulo 8"/>
          <p:cNvSpPr/>
          <p:nvPr/>
        </p:nvSpPr>
        <p:spPr>
          <a:xfrm>
            <a:off x="1206043" y="528028"/>
            <a:ext cx="5371983" cy="461665"/>
          </a:xfrm>
          <a:prstGeom prst="rect">
            <a:avLst/>
          </a:prstGeom>
        </p:spPr>
        <p:txBody>
          <a:bodyPr wrap="none">
            <a:spAutoFit/>
          </a:bodyPr>
          <a:lstStyle/>
          <a:p>
            <a:r>
              <a:rPr lang="es-ES" sz="2400" dirty="0"/>
              <a:t>Lógica de enrutamiento en </a:t>
            </a:r>
            <a:r>
              <a:rPr lang="es-ES" sz="2400" dirty="0" err="1"/>
              <a:t>routers</a:t>
            </a:r>
            <a:endParaRPr lang="es-ES" sz="2400" dirty="0"/>
          </a:p>
        </p:txBody>
      </p:sp>
      <p:pic>
        <p:nvPicPr>
          <p:cNvPr id="3" name="Imagen 2"/>
          <p:cNvPicPr>
            <a:picLocks noChangeAspect="1"/>
          </p:cNvPicPr>
          <p:nvPr/>
        </p:nvPicPr>
        <p:blipFill>
          <a:blip r:embed="rId2"/>
          <a:stretch>
            <a:fillRect/>
          </a:stretch>
        </p:blipFill>
        <p:spPr>
          <a:xfrm>
            <a:off x="3286931" y="2963847"/>
            <a:ext cx="5257555" cy="3021387"/>
          </a:xfrm>
          <a:prstGeom prst="rect">
            <a:avLst/>
          </a:prstGeom>
        </p:spPr>
      </p:pic>
    </p:spTree>
    <p:extLst>
      <p:ext uri="{BB962C8B-B14F-4D97-AF65-F5344CB8AC3E}">
        <p14:creationId xmlns:p14="http://schemas.microsoft.com/office/powerpoint/2010/main" val="322237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751730" y="3111029"/>
            <a:ext cx="4972330" cy="2832136"/>
          </a:xfrm>
          <a:prstGeom prst="rect">
            <a:avLst/>
          </a:prstGeom>
        </p:spPr>
      </p:pic>
      <p:sp>
        <p:nvSpPr>
          <p:cNvPr id="9" name="Rectángulo 8"/>
          <p:cNvSpPr/>
          <p:nvPr/>
        </p:nvSpPr>
        <p:spPr>
          <a:xfrm>
            <a:off x="1206043" y="528028"/>
            <a:ext cx="5371983" cy="461665"/>
          </a:xfrm>
          <a:prstGeom prst="rect">
            <a:avLst/>
          </a:prstGeom>
        </p:spPr>
        <p:txBody>
          <a:bodyPr wrap="none">
            <a:spAutoFit/>
          </a:bodyPr>
          <a:lstStyle/>
          <a:p>
            <a:r>
              <a:rPr lang="es-ES" sz="2400" dirty="0"/>
              <a:t>Lógica de enrutamiento en </a:t>
            </a:r>
            <a:r>
              <a:rPr lang="es-ES" sz="2400" dirty="0" err="1"/>
              <a:t>routers</a:t>
            </a:r>
            <a:endParaRPr lang="es-ES" sz="2400" dirty="0"/>
          </a:p>
        </p:txBody>
      </p:sp>
      <p:sp>
        <p:nvSpPr>
          <p:cNvPr id="2" name="Rectángulo 1"/>
          <p:cNvSpPr/>
          <p:nvPr/>
        </p:nvSpPr>
        <p:spPr>
          <a:xfrm>
            <a:off x="1206043" y="1103636"/>
            <a:ext cx="10999694" cy="2308324"/>
          </a:xfrm>
          <a:prstGeom prst="rect">
            <a:avLst/>
          </a:prstGeom>
        </p:spPr>
        <p:txBody>
          <a:bodyPr wrap="square">
            <a:spAutoFit/>
          </a:bodyPr>
          <a:lstStyle/>
          <a:p>
            <a:pPr algn="just"/>
            <a:r>
              <a:rPr lang="es-ES" b="1" dirty="0"/>
              <a:t>Paso 4: </a:t>
            </a:r>
            <a:r>
              <a:rPr lang="es-ES" dirty="0"/>
              <a:t>El </a:t>
            </a:r>
            <a:r>
              <a:rPr lang="es-ES" dirty="0" err="1"/>
              <a:t>router</a:t>
            </a:r>
            <a:r>
              <a:rPr lang="es-ES" dirty="0"/>
              <a:t> ha comprobado su tabla de rutas y ha seleccionado la interfaz </a:t>
            </a:r>
            <a:r>
              <a:rPr lang="es-ES" b="1" dirty="0"/>
              <a:t>Fa0/1</a:t>
            </a:r>
            <a:r>
              <a:rPr lang="es-ES" dirty="0"/>
              <a:t> para reenviar los datos. El siguiente paso consiste en crear el paquete IP, el cual, a su vez, será encapsulado en una trama. En capa 3, las direcciones de origen y destino no se modifican, siempre se utilizarán las mismas que fueron incluidas por el host de origen. Sin embargo, en capa 2 sí que varían a lo largo de la comunicación. Al crear la trama, la </a:t>
            </a:r>
            <a:r>
              <a:rPr lang="es-ES" b="1" dirty="0"/>
              <a:t>MAC de origen </a:t>
            </a:r>
            <a:r>
              <a:rPr lang="es-ES" dirty="0"/>
              <a:t>corresponde a la dirección de la interfaz del </a:t>
            </a:r>
            <a:r>
              <a:rPr lang="es-ES" dirty="0" err="1"/>
              <a:t>router</a:t>
            </a:r>
            <a:r>
              <a:rPr lang="es-ES" dirty="0"/>
              <a:t> por la cual se va a realizar el reenvío, mientras que la de destino identifica al dispositivo a quien va dirigida la comunicación. Este último puede ser otro </a:t>
            </a:r>
            <a:r>
              <a:rPr lang="es-ES" dirty="0" err="1"/>
              <a:t>router</a:t>
            </a:r>
            <a:r>
              <a:rPr lang="es-ES" dirty="0"/>
              <a:t>, el propio host de destino o cualquier otro dispositivo intermediario. </a:t>
            </a:r>
          </a:p>
        </p:txBody>
      </p:sp>
      <p:sp>
        <p:nvSpPr>
          <p:cNvPr id="6" name="Rectángulo 5"/>
          <p:cNvSpPr/>
          <p:nvPr/>
        </p:nvSpPr>
        <p:spPr>
          <a:xfrm>
            <a:off x="1206042" y="5943165"/>
            <a:ext cx="10802181" cy="369332"/>
          </a:xfrm>
          <a:prstGeom prst="rect">
            <a:avLst/>
          </a:prstGeom>
        </p:spPr>
        <p:txBody>
          <a:bodyPr wrap="square">
            <a:spAutoFit/>
          </a:bodyPr>
          <a:lstStyle/>
          <a:p>
            <a:r>
              <a:rPr lang="es-ES" b="1" dirty="0"/>
              <a:t>Paso 5: </a:t>
            </a:r>
            <a:r>
              <a:rPr lang="es-ES" dirty="0"/>
              <a:t>Por último, el </a:t>
            </a:r>
            <a:r>
              <a:rPr lang="es-ES" dirty="0" err="1"/>
              <a:t>router</a:t>
            </a:r>
            <a:r>
              <a:rPr lang="es-ES" dirty="0"/>
              <a:t> reenvía la trama creada a través de la interfaz seleccionada.</a:t>
            </a:r>
          </a:p>
        </p:txBody>
      </p:sp>
    </p:spTree>
    <p:extLst>
      <p:ext uri="{BB962C8B-B14F-4D97-AF65-F5344CB8AC3E}">
        <p14:creationId xmlns:p14="http://schemas.microsoft.com/office/powerpoint/2010/main" val="102773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760" y="610662"/>
            <a:ext cx="8911687" cy="626466"/>
          </a:xfrm>
        </p:spPr>
        <p:txBody>
          <a:bodyPr>
            <a:normAutofit fontScale="90000"/>
          </a:bodyPr>
          <a:lstStyle/>
          <a:p>
            <a:r>
              <a:rPr lang="es-ES" dirty="0"/>
              <a:t>TIPOS DE ENRUTAMIENTO</a:t>
            </a:r>
            <a:br>
              <a:rPr lang="es-ES" dirty="0"/>
            </a:br>
            <a:endParaRPr lang="es-ES" dirty="0"/>
          </a:p>
        </p:txBody>
      </p:sp>
      <p:sp>
        <p:nvSpPr>
          <p:cNvPr id="4" name="Rectángulo 3"/>
          <p:cNvSpPr/>
          <p:nvPr/>
        </p:nvSpPr>
        <p:spPr>
          <a:xfrm>
            <a:off x="1037932" y="1573303"/>
            <a:ext cx="10838330" cy="4524315"/>
          </a:xfrm>
          <a:prstGeom prst="rect">
            <a:avLst/>
          </a:prstGeom>
        </p:spPr>
        <p:txBody>
          <a:bodyPr wrap="square">
            <a:spAutoFit/>
          </a:bodyPr>
          <a:lstStyle/>
          <a:p>
            <a:pPr algn="just"/>
            <a:r>
              <a:rPr lang="es-ES" sz="2400" dirty="0"/>
              <a:t>Se conoce con el nombre de enrutamiento (</a:t>
            </a:r>
            <a:r>
              <a:rPr lang="es-ES" sz="2400" dirty="0" err="1"/>
              <a:t>routing</a:t>
            </a:r>
            <a:r>
              <a:rPr lang="es-ES" sz="2400" dirty="0"/>
              <a:t>) el proceso que permite que los paquetes IP enviados por el host origen lleguen al host destino de forma adecuada</a:t>
            </a:r>
            <a:r>
              <a:rPr lang="es-ES" sz="2400" dirty="0" smtClean="0"/>
              <a:t>.</a:t>
            </a:r>
          </a:p>
          <a:p>
            <a:pPr algn="just"/>
            <a:endParaRPr lang="es-ES" sz="2400" dirty="0"/>
          </a:p>
          <a:p>
            <a:pPr algn="just"/>
            <a:r>
              <a:rPr lang="es-ES" sz="2400" dirty="0"/>
              <a:t>En su viaje entre ambos host los paquetes han de atravesar un número indefinidos de host o dispositivos de red intermedios, debiendo existir algún mecanismo capaz de direccionar los paquetes correctamente de uno a otro hasta alcanzar el destino final</a:t>
            </a:r>
            <a:r>
              <a:rPr lang="es-ES" sz="2400" dirty="0" smtClean="0"/>
              <a:t>.</a:t>
            </a:r>
          </a:p>
          <a:p>
            <a:pPr algn="just"/>
            <a:endParaRPr lang="es-ES" sz="2400" dirty="0"/>
          </a:p>
          <a:p>
            <a:pPr algn="just"/>
            <a:r>
              <a:rPr lang="es-ES" sz="2400" dirty="0" smtClean="0"/>
              <a:t>Este </a:t>
            </a:r>
            <a:r>
              <a:rPr lang="es-ES" sz="2400" dirty="0"/>
              <a:t>mecanismo de ruteo es responsabilidad del protocolo IP, y lo hace de tal forma que los protocolos de las capas superiores, como TCP y UDP, no tienen constancia alguna del mismo, limitándose a preocuparse de sus respectivas tareas.</a:t>
            </a:r>
          </a:p>
          <a:p>
            <a:pPr algn="just"/>
            <a:r>
              <a:rPr lang="es-ES" sz="2400" dirty="0"/>
              <a:t/>
            </a:r>
            <a:br>
              <a:rPr lang="es-ES" sz="2400" dirty="0"/>
            </a:br>
            <a:endParaRPr lang="es-ES" sz="2400" dirty="0"/>
          </a:p>
        </p:txBody>
      </p:sp>
    </p:spTree>
    <p:extLst>
      <p:ext uri="{BB962C8B-B14F-4D97-AF65-F5344CB8AC3E}">
        <p14:creationId xmlns:p14="http://schemas.microsoft.com/office/powerpoint/2010/main" val="1444267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760" y="610662"/>
            <a:ext cx="8911687" cy="626466"/>
          </a:xfrm>
        </p:spPr>
        <p:txBody>
          <a:bodyPr>
            <a:normAutofit fontScale="90000"/>
          </a:bodyPr>
          <a:lstStyle/>
          <a:p>
            <a:r>
              <a:rPr lang="es-ES" dirty="0"/>
              <a:t>TIPOS DE ENRUTAMIENTO</a:t>
            </a:r>
            <a:br>
              <a:rPr lang="es-ES" dirty="0"/>
            </a:br>
            <a:endParaRPr lang="es-ES" dirty="0"/>
          </a:p>
        </p:txBody>
      </p:sp>
      <p:sp>
        <p:nvSpPr>
          <p:cNvPr id="4" name="Rectángulo 3"/>
          <p:cNvSpPr/>
          <p:nvPr/>
        </p:nvSpPr>
        <p:spPr>
          <a:xfrm>
            <a:off x="1062317" y="867796"/>
            <a:ext cx="10838330" cy="369332"/>
          </a:xfrm>
          <a:prstGeom prst="rect">
            <a:avLst/>
          </a:prstGeom>
        </p:spPr>
        <p:txBody>
          <a:bodyPr wrap="square">
            <a:spAutoFit/>
          </a:bodyPr>
          <a:lstStyle/>
          <a:p>
            <a:r>
              <a:rPr lang="es-ES" dirty="0" smtClean="0">
                <a:solidFill>
                  <a:srgbClr val="111111"/>
                </a:solidFill>
                <a:latin typeface="Libre Baskerville"/>
              </a:rPr>
              <a:t>ENRUTAMIENTO ESTATICO.</a:t>
            </a:r>
            <a:endParaRPr lang="es-ES" dirty="0"/>
          </a:p>
        </p:txBody>
      </p:sp>
      <p:sp>
        <p:nvSpPr>
          <p:cNvPr id="6" name="Rectángulo 5"/>
          <p:cNvSpPr/>
          <p:nvPr/>
        </p:nvSpPr>
        <p:spPr>
          <a:xfrm>
            <a:off x="1062317" y="1171096"/>
            <a:ext cx="10730754" cy="646331"/>
          </a:xfrm>
          <a:prstGeom prst="rect">
            <a:avLst/>
          </a:prstGeom>
        </p:spPr>
        <p:txBody>
          <a:bodyPr wrap="square">
            <a:spAutoFit/>
          </a:bodyPr>
          <a:lstStyle/>
          <a:p>
            <a:pPr algn="just"/>
            <a:r>
              <a:rPr lang="es-ES" dirty="0" smtClean="0"/>
              <a:t>Se  </a:t>
            </a:r>
            <a:r>
              <a:rPr lang="es-ES" dirty="0"/>
              <a:t>administra en forma manual por el administrador de la red, ya que este es el encargado de actualizar las rutas y  las modificaciones se hacen de forma manual.</a:t>
            </a:r>
          </a:p>
        </p:txBody>
      </p:sp>
      <p:sp>
        <p:nvSpPr>
          <p:cNvPr id="9" name="Rectángulo 8"/>
          <p:cNvSpPr/>
          <p:nvPr/>
        </p:nvSpPr>
        <p:spPr>
          <a:xfrm>
            <a:off x="1062317" y="2056686"/>
            <a:ext cx="10475258" cy="4247317"/>
          </a:xfrm>
          <a:prstGeom prst="rect">
            <a:avLst/>
          </a:prstGeom>
        </p:spPr>
        <p:txBody>
          <a:bodyPr wrap="square">
            <a:spAutoFit/>
          </a:bodyPr>
          <a:lstStyle/>
          <a:p>
            <a:pPr algn="just"/>
            <a:r>
              <a:rPr lang="es-ES" dirty="0" smtClean="0"/>
              <a:t>El </a:t>
            </a:r>
            <a:r>
              <a:rPr lang="es-ES" dirty="0"/>
              <a:t>principal problema que plantea mantener tablas de enrutamiento </a:t>
            </a:r>
            <a:r>
              <a:rPr lang="es-ES" dirty="0" smtClean="0"/>
              <a:t>estáticas, </a:t>
            </a:r>
            <a:r>
              <a:rPr lang="es-ES" dirty="0"/>
              <a:t>es que el </a:t>
            </a:r>
            <a:r>
              <a:rPr lang="es-ES" dirty="0" err="1"/>
              <a:t>router</a:t>
            </a:r>
            <a:r>
              <a:rPr lang="es-ES" dirty="0"/>
              <a:t> no puede adaptarse por sí solo a los cambios que puedan producirse en la topología de la red. </a:t>
            </a:r>
            <a:endParaRPr lang="es-ES" dirty="0" smtClean="0"/>
          </a:p>
          <a:p>
            <a:pPr algn="just"/>
            <a:endParaRPr lang="es-ES" dirty="0"/>
          </a:p>
          <a:p>
            <a:pPr algn="just"/>
            <a:r>
              <a:rPr lang="es-ES" dirty="0" smtClean="0"/>
              <a:t>Sin </a:t>
            </a:r>
            <a:r>
              <a:rPr lang="es-ES" dirty="0"/>
              <a:t>embargo, este método de enrutamiento resulta ventajoso en las siguientes situaciones: </a:t>
            </a:r>
            <a:endParaRPr lang="es-ES" dirty="0" smtClean="0"/>
          </a:p>
          <a:p>
            <a:pPr marL="285750" indent="-285750" algn="just">
              <a:buFont typeface="Wingdings" panose="05000000000000000000" pitchFamily="2" charset="2"/>
              <a:buChar char="§"/>
            </a:pPr>
            <a:endParaRPr lang="es-ES" dirty="0" smtClean="0"/>
          </a:p>
          <a:p>
            <a:pPr marL="285750" indent="-285750" algn="just">
              <a:buFont typeface="Wingdings" panose="05000000000000000000" pitchFamily="2" charset="2"/>
              <a:buChar char="§"/>
            </a:pPr>
            <a:r>
              <a:rPr lang="es-ES" dirty="0" smtClean="0"/>
              <a:t>Un </a:t>
            </a:r>
            <a:r>
              <a:rPr lang="es-ES" dirty="0"/>
              <a:t>circuito poco fiable que deja de funcionar constantemente. Un protocolo de enrutamiento dinámico podría producir demasiada inestabilidad, mientras que las rutas estáticas no cambian</a:t>
            </a:r>
            <a:r>
              <a:rPr lang="es-ES" dirty="0" smtClean="0"/>
              <a:t>.</a:t>
            </a:r>
          </a:p>
          <a:p>
            <a:pPr marL="285750" indent="-285750" algn="just">
              <a:buFont typeface="Wingdings" panose="05000000000000000000" pitchFamily="2" charset="2"/>
              <a:buChar char="§"/>
            </a:pPr>
            <a:endParaRPr lang="es-ES" dirty="0" smtClean="0"/>
          </a:p>
          <a:p>
            <a:pPr marL="285750" indent="-285750" algn="just">
              <a:buFont typeface="Wingdings" panose="05000000000000000000" pitchFamily="2" charset="2"/>
              <a:buChar char="§"/>
            </a:pPr>
            <a:r>
              <a:rPr lang="es-ES" dirty="0" smtClean="0"/>
              <a:t> </a:t>
            </a:r>
            <a:r>
              <a:rPr lang="es-ES" dirty="0"/>
              <a:t>Se puede acceder a una red a través de una conexión de acceso telefónico. Dicha red no puede proporcionar las actualizaciones constantes que requiere un protocolo de enrutamiento dinámico. </a:t>
            </a:r>
          </a:p>
          <a:p>
            <a:pPr marL="285750" indent="-285750" algn="just">
              <a:buFont typeface="Wingdings" panose="05000000000000000000" pitchFamily="2" charset="2"/>
              <a:buChar char="§"/>
            </a:pPr>
            <a:endParaRPr lang="es-ES" dirty="0" smtClean="0"/>
          </a:p>
          <a:p>
            <a:pPr marL="285750" indent="-285750" algn="just">
              <a:buFont typeface="Wingdings" panose="05000000000000000000" pitchFamily="2" charset="2"/>
              <a:buChar char="§"/>
            </a:pPr>
            <a:r>
              <a:rPr lang="es-ES" dirty="0" smtClean="0"/>
              <a:t>Existe </a:t>
            </a:r>
            <a:r>
              <a:rPr lang="es-ES" dirty="0"/>
              <a:t>una </a:t>
            </a:r>
            <a:r>
              <a:rPr lang="es-ES" dirty="0" err="1"/>
              <a:t>sóla</a:t>
            </a:r>
            <a:r>
              <a:rPr lang="es-ES" dirty="0"/>
              <a:t> conexión con un solo ISP. En lugar de conocer todas las rutas globales, se utiliza una única ruta </a:t>
            </a:r>
            <a:r>
              <a:rPr lang="es-ES" dirty="0" smtClean="0"/>
              <a:t>estática.</a:t>
            </a:r>
          </a:p>
          <a:p>
            <a:pPr marL="285750" indent="-285750" algn="just">
              <a:buFont typeface="Wingdings" panose="05000000000000000000" pitchFamily="2" charset="2"/>
              <a:buChar char="§"/>
            </a:pPr>
            <a:endParaRPr lang="es-ES" dirty="0" smtClean="0"/>
          </a:p>
          <a:p>
            <a:pPr marL="285750" indent="-285750" algn="just">
              <a:buFont typeface="Wingdings" panose="05000000000000000000" pitchFamily="2" charset="2"/>
              <a:buChar char="§"/>
            </a:pPr>
            <a:r>
              <a:rPr lang="es-ES" dirty="0" smtClean="0"/>
              <a:t>Un </a:t>
            </a:r>
            <a:r>
              <a:rPr lang="es-ES" dirty="0"/>
              <a:t>cliente no desea intercambiar información de enrutamiento </a:t>
            </a:r>
            <a:r>
              <a:rPr lang="es-ES" dirty="0" smtClean="0"/>
              <a:t>dinámico</a:t>
            </a:r>
          </a:p>
        </p:txBody>
      </p:sp>
    </p:spTree>
    <p:extLst>
      <p:ext uri="{BB962C8B-B14F-4D97-AF65-F5344CB8AC3E}">
        <p14:creationId xmlns:p14="http://schemas.microsoft.com/office/powerpoint/2010/main" val="399513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760" y="610662"/>
            <a:ext cx="8911687" cy="626466"/>
          </a:xfrm>
        </p:spPr>
        <p:txBody>
          <a:bodyPr>
            <a:normAutofit fontScale="90000"/>
          </a:bodyPr>
          <a:lstStyle/>
          <a:p>
            <a:r>
              <a:rPr lang="es-ES" dirty="0"/>
              <a:t>TIPOS DE ENRUTAMIENTO</a:t>
            </a:r>
            <a:br>
              <a:rPr lang="es-ES" dirty="0"/>
            </a:br>
            <a:endParaRPr lang="es-ES" dirty="0"/>
          </a:p>
        </p:txBody>
      </p:sp>
      <p:sp>
        <p:nvSpPr>
          <p:cNvPr id="4" name="Rectángulo 3"/>
          <p:cNvSpPr/>
          <p:nvPr/>
        </p:nvSpPr>
        <p:spPr>
          <a:xfrm>
            <a:off x="1062317" y="1344323"/>
            <a:ext cx="10838330" cy="369332"/>
          </a:xfrm>
          <a:prstGeom prst="rect">
            <a:avLst/>
          </a:prstGeom>
        </p:spPr>
        <p:txBody>
          <a:bodyPr wrap="square">
            <a:spAutoFit/>
          </a:bodyPr>
          <a:lstStyle/>
          <a:p>
            <a:r>
              <a:rPr lang="es-ES" dirty="0" smtClean="0">
                <a:solidFill>
                  <a:srgbClr val="111111"/>
                </a:solidFill>
                <a:latin typeface="Libre Baskerville"/>
              </a:rPr>
              <a:t>ENRUTAMIENTO ESTATICO.</a:t>
            </a:r>
            <a:endParaRPr lang="es-ES" dirty="0"/>
          </a:p>
        </p:txBody>
      </p:sp>
      <p:pic>
        <p:nvPicPr>
          <p:cNvPr id="15362" name="Picture 2" descr="Ver las imágenes de orig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140" y="1923849"/>
            <a:ext cx="8316072" cy="4367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217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745760" y="610662"/>
            <a:ext cx="8911687" cy="626466"/>
          </a:xfrm>
        </p:spPr>
        <p:txBody>
          <a:bodyPr>
            <a:normAutofit fontScale="90000"/>
          </a:bodyPr>
          <a:lstStyle/>
          <a:p>
            <a:r>
              <a:rPr lang="es-ES" dirty="0"/>
              <a:t>TIPOS DE ENRUTAMIENTO</a:t>
            </a:r>
            <a:br>
              <a:rPr lang="es-ES" dirty="0"/>
            </a:br>
            <a:endParaRPr lang="es-ES" dirty="0"/>
          </a:p>
        </p:txBody>
      </p:sp>
      <p:sp>
        <p:nvSpPr>
          <p:cNvPr id="4" name="Rectángulo 3"/>
          <p:cNvSpPr/>
          <p:nvPr/>
        </p:nvSpPr>
        <p:spPr>
          <a:xfrm>
            <a:off x="1062317" y="1344323"/>
            <a:ext cx="10838330" cy="369332"/>
          </a:xfrm>
          <a:prstGeom prst="rect">
            <a:avLst/>
          </a:prstGeom>
        </p:spPr>
        <p:txBody>
          <a:bodyPr wrap="square">
            <a:spAutoFit/>
          </a:bodyPr>
          <a:lstStyle/>
          <a:p>
            <a:r>
              <a:rPr lang="es-ES" dirty="0" smtClean="0">
                <a:solidFill>
                  <a:srgbClr val="111111"/>
                </a:solidFill>
                <a:latin typeface="Libre Baskerville"/>
              </a:rPr>
              <a:t>ENRUTAMIENTO DINAMICO</a:t>
            </a:r>
            <a:endParaRPr lang="es-ES" dirty="0"/>
          </a:p>
        </p:txBody>
      </p:sp>
      <p:sp>
        <p:nvSpPr>
          <p:cNvPr id="3" name="Rectángulo 2"/>
          <p:cNvSpPr/>
          <p:nvPr/>
        </p:nvSpPr>
        <p:spPr>
          <a:xfrm>
            <a:off x="1062317" y="1713655"/>
            <a:ext cx="10824882" cy="1754326"/>
          </a:xfrm>
          <a:prstGeom prst="rect">
            <a:avLst/>
          </a:prstGeom>
        </p:spPr>
        <p:txBody>
          <a:bodyPr wrap="square">
            <a:spAutoFit/>
          </a:bodyPr>
          <a:lstStyle/>
          <a:p>
            <a:r>
              <a:rPr lang="es-ES" dirty="0" smtClean="0"/>
              <a:t>Los </a:t>
            </a:r>
            <a:r>
              <a:rPr lang="es-ES" dirty="0"/>
              <a:t>protocolos de enrutamiento mantienen tablas de </a:t>
            </a:r>
            <a:r>
              <a:rPr lang="es-ES" dirty="0" smtClean="0"/>
              <a:t> enrutamiento </a:t>
            </a:r>
            <a:r>
              <a:rPr lang="es-ES" dirty="0"/>
              <a:t>dinámicas por medio de mensajes de actualización del </a:t>
            </a:r>
            <a:r>
              <a:rPr lang="es-ES" dirty="0" smtClean="0"/>
              <a:t> enrutamiento</a:t>
            </a:r>
            <a:r>
              <a:rPr lang="es-ES" dirty="0"/>
              <a:t>, que contienen información acerca de los cambios sufridos en la red, </a:t>
            </a:r>
            <a:r>
              <a:rPr lang="es-ES" dirty="0" smtClean="0"/>
              <a:t> y </a:t>
            </a:r>
            <a:r>
              <a:rPr lang="es-ES" dirty="0"/>
              <a:t>que indican al software del </a:t>
            </a:r>
            <a:r>
              <a:rPr lang="es-ES" dirty="0" err="1"/>
              <a:t>router</a:t>
            </a:r>
            <a:r>
              <a:rPr lang="es-ES" dirty="0"/>
              <a:t> que actualice la tabla de enrutamiento en </a:t>
            </a:r>
            <a:r>
              <a:rPr lang="es-ES" dirty="0" smtClean="0"/>
              <a:t>consecuencia</a:t>
            </a:r>
            <a:r>
              <a:rPr lang="es-ES" dirty="0"/>
              <a:t>. Intentar utilizar el enrutamiento dinámico sobre situaciones que no </a:t>
            </a:r>
            <a:r>
              <a:rPr lang="es-ES" dirty="0" smtClean="0"/>
              <a:t>lo </a:t>
            </a:r>
            <a:r>
              <a:rPr lang="es-ES" dirty="0"/>
              <a:t>requieren es una pérdida de ancho de banda, esfuerzo, y en consecuencia de </a:t>
            </a:r>
          </a:p>
          <a:p>
            <a:r>
              <a:rPr lang="es-ES" dirty="0"/>
              <a:t>dinero.</a:t>
            </a:r>
          </a:p>
        </p:txBody>
      </p:sp>
      <p:sp>
        <p:nvSpPr>
          <p:cNvPr id="5" name="Rectángulo 4"/>
          <p:cNvSpPr/>
          <p:nvPr/>
        </p:nvSpPr>
        <p:spPr>
          <a:xfrm>
            <a:off x="1062318" y="3615952"/>
            <a:ext cx="10824882" cy="2862322"/>
          </a:xfrm>
          <a:prstGeom prst="rect">
            <a:avLst/>
          </a:prstGeom>
        </p:spPr>
        <p:txBody>
          <a:bodyPr wrap="square">
            <a:spAutoFit/>
          </a:bodyPr>
          <a:lstStyle/>
          <a:p>
            <a:r>
              <a:rPr lang="es-ES" dirty="0">
                <a:solidFill>
                  <a:srgbClr val="111111"/>
                </a:solidFill>
              </a:rPr>
              <a:t>Los protocolos de enrutamiento pueden clasificarse en diferentes grupos según sus características:</a:t>
            </a:r>
            <a:br>
              <a:rPr lang="es-ES" dirty="0">
                <a:solidFill>
                  <a:srgbClr val="111111"/>
                </a:solidFill>
              </a:rPr>
            </a:br>
            <a:endParaRPr lang="es-ES" dirty="0">
              <a:solidFill>
                <a:srgbClr val="111111"/>
              </a:solidFill>
            </a:endParaRPr>
          </a:p>
          <a:p>
            <a:pPr>
              <a:buFont typeface="Arial" panose="020B0604020202020204" pitchFamily="34" charset="0"/>
              <a:buChar char="•"/>
            </a:pPr>
            <a:r>
              <a:rPr lang="es-ES" b="1" dirty="0">
                <a:solidFill>
                  <a:srgbClr val="111111"/>
                </a:solidFill>
              </a:rPr>
              <a:t>RIP:</a:t>
            </a:r>
            <a:r>
              <a:rPr lang="es-ES" dirty="0">
                <a:solidFill>
                  <a:srgbClr val="111111"/>
                </a:solidFill>
              </a:rPr>
              <a:t> un protocolo de enrutamiento interior por vector de distancia</a:t>
            </a:r>
          </a:p>
          <a:p>
            <a:pPr>
              <a:buFont typeface="Arial" panose="020B0604020202020204" pitchFamily="34" charset="0"/>
              <a:buChar char="•"/>
            </a:pPr>
            <a:r>
              <a:rPr lang="es-ES" b="1" dirty="0">
                <a:solidFill>
                  <a:srgbClr val="111111"/>
                </a:solidFill>
              </a:rPr>
              <a:t>IGRP: </a:t>
            </a:r>
            <a:r>
              <a:rPr lang="es-ES" dirty="0">
                <a:solidFill>
                  <a:srgbClr val="111111"/>
                </a:solidFill>
              </a:rPr>
              <a:t>el enrutamiento interior por vector de distancia desarrollado por Cisco </a:t>
            </a:r>
            <a:r>
              <a:rPr lang="es-ES" dirty="0" smtClean="0">
                <a:solidFill>
                  <a:srgbClr val="111111"/>
                </a:solidFill>
              </a:rPr>
              <a:t>(en desuso).</a:t>
            </a:r>
            <a:endParaRPr lang="es-ES" dirty="0">
              <a:solidFill>
                <a:srgbClr val="111111"/>
              </a:solidFill>
            </a:endParaRPr>
          </a:p>
          <a:p>
            <a:pPr>
              <a:buFont typeface="Arial" panose="020B0604020202020204" pitchFamily="34" charset="0"/>
              <a:buChar char="•"/>
            </a:pPr>
            <a:r>
              <a:rPr lang="es-ES" b="1" dirty="0">
                <a:solidFill>
                  <a:srgbClr val="111111"/>
                </a:solidFill>
              </a:rPr>
              <a:t>OSPF:</a:t>
            </a:r>
            <a:r>
              <a:rPr lang="es-ES" dirty="0">
                <a:solidFill>
                  <a:srgbClr val="111111"/>
                </a:solidFill>
              </a:rPr>
              <a:t> un protocolo de enrutamiento interior de estado de enlace</a:t>
            </a:r>
          </a:p>
          <a:p>
            <a:pPr>
              <a:buFont typeface="Arial" panose="020B0604020202020204" pitchFamily="34" charset="0"/>
              <a:buChar char="•"/>
            </a:pPr>
            <a:r>
              <a:rPr lang="es-ES" b="1" dirty="0">
                <a:solidFill>
                  <a:srgbClr val="111111"/>
                </a:solidFill>
              </a:rPr>
              <a:t>IS-IS: </a:t>
            </a:r>
            <a:r>
              <a:rPr lang="es-ES" dirty="0">
                <a:solidFill>
                  <a:srgbClr val="111111"/>
                </a:solidFill>
              </a:rPr>
              <a:t>un protocolo de enrutamiento interior de estado de enlace</a:t>
            </a:r>
          </a:p>
          <a:p>
            <a:pPr>
              <a:buFont typeface="Arial" panose="020B0604020202020204" pitchFamily="34" charset="0"/>
              <a:buChar char="•"/>
            </a:pPr>
            <a:r>
              <a:rPr lang="es-ES" dirty="0">
                <a:solidFill>
                  <a:srgbClr val="111111"/>
                </a:solidFill>
              </a:rPr>
              <a:t> </a:t>
            </a:r>
            <a:r>
              <a:rPr lang="es-ES" b="1" dirty="0">
                <a:solidFill>
                  <a:srgbClr val="111111"/>
                </a:solidFill>
              </a:rPr>
              <a:t>EIGRP: </a:t>
            </a:r>
            <a:r>
              <a:rPr lang="es-ES" dirty="0">
                <a:solidFill>
                  <a:srgbClr val="111111"/>
                </a:solidFill>
              </a:rPr>
              <a:t>El protocolo avanzado de enrutamiento interior por vector de distancia desarrollado por Cisco</a:t>
            </a:r>
          </a:p>
          <a:p>
            <a:pPr>
              <a:buFont typeface="Arial" panose="020B0604020202020204" pitchFamily="34" charset="0"/>
              <a:buChar char="•"/>
            </a:pPr>
            <a:r>
              <a:rPr lang="es-ES" b="1" dirty="0">
                <a:solidFill>
                  <a:srgbClr val="111111"/>
                </a:solidFill>
              </a:rPr>
              <a:t>BGP:</a:t>
            </a:r>
            <a:r>
              <a:rPr lang="es-ES" dirty="0">
                <a:solidFill>
                  <a:srgbClr val="111111"/>
                </a:solidFill>
              </a:rPr>
              <a:t> Un protocolo de enrutamiento exterior de vector de ruta</a:t>
            </a:r>
            <a:endParaRPr lang="es-ES" b="0" i="0" dirty="0">
              <a:solidFill>
                <a:srgbClr val="111111"/>
              </a:solidFill>
              <a:effectLst/>
            </a:endParaRPr>
          </a:p>
        </p:txBody>
      </p:sp>
    </p:spTree>
    <p:extLst>
      <p:ext uri="{BB962C8B-B14F-4D97-AF65-F5344CB8AC3E}">
        <p14:creationId xmlns:p14="http://schemas.microsoft.com/office/powerpoint/2010/main" val="257054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132114" y="1849789"/>
            <a:ext cx="9739086" cy="1200329"/>
          </a:xfrm>
          <a:prstGeom prst="rect">
            <a:avLst/>
          </a:prstGeom>
        </p:spPr>
        <p:txBody>
          <a:bodyPr wrap="square">
            <a:spAutoFit/>
          </a:bodyPr>
          <a:lstStyle/>
          <a:p>
            <a:r>
              <a:rPr lang="es-ES" dirty="0"/>
              <a:t>Configurar </a:t>
            </a:r>
            <a:r>
              <a:rPr lang="es-ES" dirty="0" smtClean="0"/>
              <a:t>Rutas </a:t>
            </a:r>
            <a:r>
              <a:rPr lang="es-ES" dirty="0" err="1" smtClean="0"/>
              <a:t>estaticas</a:t>
            </a:r>
            <a:r>
              <a:rPr lang="es-ES" dirty="0" smtClean="0"/>
              <a:t> </a:t>
            </a:r>
            <a:r>
              <a:rPr lang="es-ES" dirty="0"/>
              <a:t>en los </a:t>
            </a:r>
            <a:r>
              <a:rPr lang="es-ES" dirty="0" err="1"/>
              <a:t>routers</a:t>
            </a:r>
            <a:r>
              <a:rPr lang="es-ES" dirty="0"/>
              <a:t> TFE, Central y EXT, cumpliendo los siguientes requisitos: - Definir como interfaces pasivas aquellas que se consideren oportunas. </a:t>
            </a:r>
            <a:endParaRPr lang="es-ES" dirty="0" smtClean="0"/>
          </a:p>
          <a:p>
            <a:pPr marL="285750" indent="-285750">
              <a:buFontTx/>
              <a:buChar char="-"/>
            </a:pPr>
            <a:r>
              <a:rPr lang="es-ES" dirty="0" smtClean="0"/>
              <a:t>Propagar </a:t>
            </a:r>
            <a:r>
              <a:rPr lang="es-ES" dirty="0"/>
              <a:t>la ruta por defecto, ubicada en EXT. </a:t>
            </a:r>
            <a:endParaRPr lang="es-ES" dirty="0" smtClean="0"/>
          </a:p>
          <a:p>
            <a:pPr marL="285750" indent="-285750">
              <a:buFontTx/>
              <a:buChar char="-"/>
            </a:pPr>
            <a:r>
              <a:rPr lang="es-ES" dirty="0" smtClean="0"/>
              <a:t>Deshabilitar </a:t>
            </a:r>
            <a:r>
              <a:rPr lang="es-ES" dirty="0"/>
              <a:t>la </a:t>
            </a:r>
            <a:r>
              <a:rPr lang="es-ES" dirty="0" err="1"/>
              <a:t>sumarización</a:t>
            </a:r>
            <a:r>
              <a:rPr lang="es-ES" dirty="0"/>
              <a:t> automática en todos los </a:t>
            </a:r>
            <a:r>
              <a:rPr lang="es-ES" dirty="0" err="1"/>
              <a:t>routers</a:t>
            </a:r>
            <a:r>
              <a:rPr lang="es-ES" dirty="0"/>
              <a:t>. </a:t>
            </a:r>
          </a:p>
        </p:txBody>
      </p:sp>
      <p:pic>
        <p:nvPicPr>
          <p:cNvPr id="9" name="Imagen 8"/>
          <p:cNvPicPr>
            <a:picLocks noChangeAspect="1"/>
          </p:cNvPicPr>
          <p:nvPr/>
        </p:nvPicPr>
        <p:blipFill>
          <a:blip r:embed="rId2"/>
          <a:stretch>
            <a:fillRect/>
          </a:stretch>
        </p:blipFill>
        <p:spPr>
          <a:xfrm>
            <a:off x="1132114" y="3050118"/>
            <a:ext cx="9315896" cy="3254305"/>
          </a:xfrm>
          <a:prstGeom prst="rect">
            <a:avLst/>
          </a:prstGeom>
        </p:spPr>
      </p:pic>
      <p:sp>
        <p:nvSpPr>
          <p:cNvPr id="2" name="Título 1"/>
          <p:cNvSpPr>
            <a:spLocks noGrp="1"/>
          </p:cNvSpPr>
          <p:nvPr>
            <p:ph type="title"/>
          </p:nvPr>
        </p:nvSpPr>
        <p:spPr>
          <a:xfrm>
            <a:off x="961647" y="154894"/>
            <a:ext cx="10515600" cy="1325563"/>
          </a:xfrm>
        </p:spPr>
        <p:txBody>
          <a:bodyPr/>
          <a:lstStyle/>
          <a:p>
            <a:r>
              <a:rPr lang="es-BO" dirty="0" smtClean="0"/>
              <a:t>RUTAS ESTATICAS</a:t>
            </a:r>
            <a:endParaRPr lang="en-US" dirty="0"/>
          </a:p>
        </p:txBody>
      </p:sp>
    </p:spTree>
    <p:extLst>
      <p:ext uri="{BB962C8B-B14F-4D97-AF65-F5344CB8AC3E}">
        <p14:creationId xmlns:p14="http://schemas.microsoft.com/office/powerpoint/2010/main" val="414389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2122179" y="2485513"/>
            <a:ext cx="7257608" cy="1917104"/>
          </a:xfrm>
          <a:prstGeom prst="rect">
            <a:avLst/>
          </a:prstGeom>
        </p:spPr>
      </p:pic>
      <p:sp>
        <p:nvSpPr>
          <p:cNvPr id="2" name="Título 1"/>
          <p:cNvSpPr>
            <a:spLocks noGrp="1"/>
          </p:cNvSpPr>
          <p:nvPr>
            <p:ph type="title"/>
          </p:nvPr>
        </p:nvSpPr>
        <p:spPr/>
        <p:txBody>
          <a:bodyPr>
            <a:normAutofit/>
          </a:bodyPr>
          <a:lstStyle/>
          <a:p>
            <a:r>
              <a:rPr lang="es-ES" dirty="0" smtClean="0"/>
              <a:t>DIRECCIONAMIENTO EN REDES</a:t>
            </a:r>
            <a:r>
              <a:rPr lang="es-ES" dirty="0"/>
              <a:t/>
            </a:r>
            <a:br>
              <a:rPr lang="es-ES" dirty="0"/>
            </a:br>
            <a:endParaRPr lang="es-ES" dirty="0"/>
          </a:p>
        </p:txBody>
      </p:sp>
      <p:sp>
        <p:nvSpPr>
          <p:cNvPr id="3" name="Rectángulo 2"/>
          <p:cNvSpPr/>
          <p:nvPr/>
        </p:nvSpPr>
        <p:spPr>
          <a:xfrm>
            <a:off x="1093692" y="1180277"/>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5" name="Rectángulo 4"/>
          <p:cNvSpPr/>
          <p:nvPr/>
        </p:nvSpPr>
        <p:spPr>
          <a:xfrm>
            <a:off x="1707843" y="1575110"/>
            <a:ext cx="9749118" cy="1200329"/>
          </a:xfrm>
          <a:prstGeom prst="rect">
            <a:avLst/>
          </a:prstGeom>
        </p:spPr>
        <p:txBody>
          <a:bodyPr wrap="square">
            <a:spAutoFit/>
          </a:bodyPr>
          <a:lstStyle/>
          <a:p>
            <a:pPr algn="just"/>
            <a:r>
              <a:rPr lang="es-ES" b="1" dirty="0"/>
              <a:t>Una ruta estática </a:t>
            </a:r>
            <a:r>
              <a:rPr lang="es-ES" dirty="0"/>
              <a:t>es configurada mediante el comando </a:t>
            </a:r>
            <a:r>
              <a:rPr lang="es-ES" b="1" dirty="0" err="1"/>
              <a:t>ip</a:t>
            </a:r>
            <a:r>
              <a:rPr lang="es-ES" b="1" dirty="0"/>
              <a:t> </a:t>
            </a:r>
            <a:r>
              <a:rPr lang="es-ES" b="1" dirty="0" err="1"/>
              <a:t>route</a:t>
            </a:r>
            <a:r>
              <a:rPr lang="es-ES" b="1" dirty="0"/>
              <a:t> [red destino]</a:t>
            </a:r>
          </a:p>
          <a:p>
            <a:pPr algn="just"/>
            <a:r>
              <a:rPr lang="es-ES" b="1" dirty="0"/>
              <a:t>[máscara de red de destino] [interfaz de salida o IP de siguiente salto]</a:t>
            </a:r>
            <a:r>
              <a:rPr lang="es-ES" dirty="0"/>
              <a:t> desde el</a:t>
            </a:r>
          </a:p>
          <a:p>
            <a:pPr algn="just"/>
            <a:r>
              <a:rPr lang="es-ES" dirty="0"/>
              <a:t>modo de configuración global, donde red de destino indica la red remota, con su</a:t>
            </a:r>
          </a:p>
          <a:p>
            <a:pPr algn="just"/>
            <a:r>
              <a:rPr lang="es-ES" dirty="0"/>
              <a:t>máscara, e interfaz de salida o IP de siguiente salto hace referencia </a:t>
            </a:r>
          </a:p>
        </p:txBody>
      </p:sp>
      <p:sp>
        <p:nvSpPr>
          <p:cNvPr id="7" name="Rectángulo 6"/>
          <p:cNvSpPr/>
          <p:nvPr/>
        </p:nvSpPr>
        <p:spPr>
          <a:xfrm>
            <a:off x="1896159" y="4514114"/>
            <a:ext cx="7709648" cy="923330"/>
          </a:xfrm>
          <a:prstGeom prst="rect">
            <a:avLst/>
          </a:prstGeom>
        </p:spPr>
        <p:txBody>
          <a:bodyPr wrap="square">
            <a:spAutoFit/>
          </a:bodyPr>
          <a:lstStyle/>
          <a:p>
            <a:r>
              <a:rPr lang="pt-BR" b="1" dirty="0"/>
              <a:t>R1(</a:t>
            </a:r>
            <a:r>
              <a:rPr lang="pt-BR" b="1" dirty="0" err="1"/>
              <a:t>config</a:t>
            </a:r>
            <a:r>
              <a:rPr lang="pt-BR" b="1" dirty="0"/>
              <a:t>)#</a:t>
            </a:r>
            <a:r>
              <a:rPr lang="pt-BR" b="1" dirty="0" err="1"/>
              <a:t>ip</a:t>
            </a:r>
            <a:r>
              <a:rPr lang="pt-BR" b="1" dirty="0"/>
              <a:t> </a:t>
            </a:r>
            <a:r>
              <a:rPr lang="pt-BR" b="1" dirty="0" err="1"/>
              <a:t>route</a:t>
            </a:r>
            <a:r>
              <a:rPr lang="pt-BR" b="1" dirty="0"/>
              <a:t> </a:t>
            </a:r>
            <a:r>
              <a:rPr lang="pt-BR" dirty="0"/>
              <a:t>172.20.0.0 255.255.0.0 Se0/1/1</a:t>
            </a:r>
          </a:p>
          <a:p>
            <a:r>
              <a:rPr lang="pt-BR" b="1" dirty="0"/>
              <a:t>ó</a:t>
            </a:r>
          </a:p>
          <a:p>
            <a:r>
              <a:rPr lang="pt-BR" b="1" dirty="0"/>
              <a:t>R1(</a:t>
            </a:r>
            <a:r>
              <a:rPr lang="pt-BR" b="1" dirty="0" err="1"/>
              <a:t>config</a:t>
            </a:r>
            <a:r>
              <a:rPr lang="pt-BR" b="1" dirty="0"/>
              <a:t>)#</a:t>
            </a:r>
            <a:r>
              <a:rPr lang="pt-BR" b="1" dirty="0" err="1"/>
              <a:t>ip</a:t>
            </a:r>
            <a:r>
              <a:rPr lang="pt-BR" b="1" dirty="0"/>
              <a:t> </a:t>
            </a:r>
            <a:r>
              <a:rPr lang="pt-BR" b="1" dirty="0" err="1"/>
              <a:t>route</a:t>
            </a:r>
            <a:r>
              <a:rPr lang="pt-BR" b="1" dirty="0"/>
              <a:t> </a:t>
            </a:r>
            <a:r>
              <a:rPr lang="pt-BR" dirty="0"/>
              <a:t>172.20.0.0 255.255.0.0 192.168.1.2</a:t>
            </a:r>
            <a:endParaRPr lang="es-ES" dirty="0"/>
          </a:p>
        </p:txBody>
      </p:sp>
      <p:sp>
        <p:nvSpPr>
          <p:cNvPr id="8" name="Rectángulo 7"/>
          <p:cNvSpPr/>
          <p:nvPr/>
        </p:nvSpPr>
        <p:spPr>
          <a:xfrm>
            <a:off x="1896159" y="5755947"/>
            <a:ext cx="6096000" cy="923330"/>
          </a:xfrm>
          <a:prstGeom prst="rect">
            <a:avLst/>
          </a:prstGeom>
        </p:spPr>
        <p:txBody>
          <a:bodyPr>
            <a:spAutoFit/>
          </a:bodyPr>
          <a:lstStyle/>
          <a:p>
            <a:r>
              <a:rPr lang="pt-BR" b="1" dirty="0"/>
              <a:t>R2(</a:t>
            </a:r>
            <a:r>
              <a:rPr lang="pt-BR" b="1" dirty="0" err="1"/>
              <a:t>config</a:t>
            </a:r>
            <a:r>
              <a:rPr lang="pt-BR" b="1" dirty="0"/>
              <a:t>)#</a:t>
            </a:r>
            <a:r>
              <a:rPr lang="pt-BR" b="1" dirty="0" err="1"/>
              <a:t>ip</a:t>
            </a:r>
            <a:r>
              <a:rPr lang="pt-BR" b="1" dirty="0"/>
              <a:t> </a:t>
            </a:r>
            <a:r>
              <a:rPr lang="pt-BR" b="1" dirty="0" err="1"/>
              <a:t>route</a:t>
            </a:r>
            <a:r>
              <a:rPr lang="pt-BR" b="1" dirty="0"/>
              <a:t> </a:t>
            </a:r>
            <a:r>
              <a:rPr lang="pt-BR" dirty="0"/>
              <a:t>172.10.0.0 255.255.0.0 Se0/0/0</a:t>
            </a:r>
          </a:p>
          <a:p>
            <a:r>
              <a:rPr lang="pt-BR" b="1" dirty="0"/>
              <a:t>ó</a:t>
            </a:r>
          </a:p>
          <a:p>
            <a:r>
              <a:rPr lang="pt-BR" b="1" dirty="0"/>
              <a:t>R2(</a:t>
            </a:r>
            <a:r>
              <a:rPr lang="pt-BR" b="1" dirty="0" err="1"/>
              <a:t>config</a:t>
            </a:r>
            <a:r>
              <a:rPr lang="pt-BR" b="1" dirty="0"/>
              <a:t>)#</a:t>
            </a:r>
            <a:r>
              <a:rPr lang="pt-BR" b="1" dirty="0" err="1"/>
              <a:t>ip</a:t>
            </a:r>
            <a:r>
              <a:rPr lang="pt-BR" b="1" dirty="0"/>
              <a:t> </a:t>
            </a:r>
            <a:r>
              <a:rPr lang="pt-BR" b="1" dirty="0" err="1"/>
              <a:t>route</a:t>
            </a:r>
            <a:r>
              <a:rPr lang="pt-BR" b="1" dirty="0"/>
              <a:t> </a:t>
            </a:r>
            <a:r>
              <a:rPr lang="pt-BR" dirty="0"/>
              <a:t>172.10.0.0 255.255.0.0 192.168.1.1</a:t>
            </a:r>
            <a:endParaRPr lang="es-ES" dirty="0"/>
          </a:p>
        </p:txBody>
      </p:sp>
    </p:spTree>
    <p:extLst>
      <p:ext uri="{BB962C8B-B14F-4D97-AF65-F5344CB8AC3E}">
        <p14:creationId xmlns:p14="http://schemas.microsoft.com/office/powerpoint/2010/main" val="2038982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smtClean="0"/>
              <a:t>DIRECCIONAMIENTO EN REDES</a:t>
            </a:r>
            <a:r>
              <a:rPr lang="es-ES" dirty="0"/>
              <a:t/>
            </a:r>
            <a:br>
              <a:rPr lang="es-ES" dirty="0"/>
            </a:br>
            <a:endParaRPr lang="es-ES" dirty="0"/>
          </a:p>
        </p:txBody>
      </p:sp>
      <p:sp>
        <p:nvSpPr>
          <p:cNvPr id="3" name="Rectángulo 2"/>
          <p:cNvSpPr/>
          <p:nvPr/>
        </p:nvSpPr>
        <p:spPr>
          <a:xfrm>
            <a:off x="1093693" y="1535668"/>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pic>
        <p:nvPicPr>
          <p:cNvPr id="4" name="Imagen 3"/>
          <p:cNvPicPr>
            <a:picLocks noChangeAspect="1"/>
          </p:cNvPicPr>
          <p:nvPr/>
        </p:nvPicPr>
        <p:blipFill rotWithShape="1">
          <a:blip r:embed="rId2"/>
          <a:srcRect l="3736" r="6118"/>
          <a:stretch/>
        </p:blipFill>
        <p:spPr>
          <a:xfrm>
            <a:off x="336177" y="1905000"/>
            <a:ext cx="6373907" cy="3665725"/>
          </a:xfrm>
          <a:prstGeom prst="rect">
            <a:avLst/>
          </a:prstGeom>
        </p:spPr>
      </p:pic>
      <p:pic>
        <p:nvPicPr>
          <p:cNvPr id="9" name="Imagen 8"/>
          <p:cNvPicPr>
            <a:picLocks noChangeAspect="1"/>
          </p:cNvPicPr>
          <p:nvPr/>
        </p:nvPicPr>
        <p:blipFill>
          <a:blip r:embed="rId3"/>
          <a:stretch>
            <a:fillRect/>
          </a:stretch>
        </p:blipFill>
        <p:spPr>
          <a:xfrm>
            <a:off x="5419559" y="1720334"/>
            <a:ext cx="6587268" cy="2079391"/>
          </a:xfrm>
          <a:prstGeom prst="rect">
            <a:avLst/>
          </a:prstGeom>
        </p:spPr>
      </p:pic>
    </p:spTree>
    <p:extLst>
      <p:ext uri="{BB962C8B-B14F-4D97-AF65-F5344CB8AC3E}">
        <p14:creationId xmlns:p14="http://schemas.microsoft.com/office/powerpoint/2010/main" val="1817932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4555" y="322683"/>
            <a:ext cx="9905998" cy="1478570"/>
          </a:xfrm>
        </p:spPr>
        <p:txBody>
          <a:bodyPr>
            <a:normAutofit/>
          </a:bodyPr>
          <a:lstStyle/>
          <a:p>
            <a:r>
              <a:rPr lang="es-ES" sz="3200" dirty="0"/>
              <a:t>Instalación física de un </a:t>
            </a:r>
            <a:r>
              <a:rPr lang="es-ES" sz="3200" dirty="0" err="1" smtClean="0"/>
              <a:t>Router</a:t>
            </a:r>
            <a:r>
              <a:rPr lang="es-ES" sz="3200" dirty="0" smtClean="0"/>
              <a:t> </a:t>
            </a:r>
            <a:r>
              <a:rPr lang="es-ES" sz="3200" dirty="0"/>
              <a:t>corporativo</a:t>
            </a:r>
          </a:p>
        </p:txBody>
      </p:sp>
      <p:pic>
        <p:nvPicPr>
          <p:cNvPr id="4" name="Imagen 3"/>
          <p:cNvPicPr>
            <a:picLocks noChangeAspect="1"/>
          </p:cNvPicPr>
          <p:nvPr/>
        </p:nvPicPr>
        <p:blipFill>
          <a:blip r:embed="rId2"/>
          <a:stretch>
            <a:fillRect/>
          </a:stretch>
        </p:blipFill>
        <p:spPr>
          <a:xfrm>
            <a:off x="0" y="3203891"/>
            <a:ext cx="8752644" cy="3371487"/>
          </a:xfrm>
          <a:prstGeom prst="rect">
            <a:avLst/>
          </a:prstGeom>
        </p:spPr>
      </p:pic>
      <p:pic>
        <p:nvPicPr>
          <p:cNvPr id="5" name="Imagen 4"/>
          <p:cNvPicPr>
            <a:picLocks noChangeAspect="1"/>
          </p:cNvPicPr>
          <p:nvPr/>
        </p:nvPicPr>
        <p:blipFill>
          <a:blip r:embed="rId3"/>
          <a:stretch>
            <a:fillRect/>
          </a:stretch>
        </p:blipFill>
        <p:spPr>
          <a:xfrm>
            <a:off x="626408" y="1393842"/>
            <a:ext cx="4693737" cy="1641571"/>
          </a:xfrm>
          <a:prstGeom prst="rect">
            <a:avLst/>
          </a:prstGeom>
        </p:spPr>
      </p:pic>
      <p:pic>
        <p:nvPicPr>
          <p:cNvPr id="1026" name="Picture 2" descr="🥇 Cómo Conectar un Switch a un 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814" y="1211586"/>
            <a:ext cx="3759275" cy="188756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p:cNvPicPr>
            <a:picLocks noChangeAspect="1"/>
          </p:cNvPicPr>
          <p:nvPr/>
        </p:nvPicPr>
        <p:blipFill>
          <a:blip r:embed="rId5"/>
          <a:stretch>
            <a:fillRect/>
          </a:stretch>
        </p:blipFill>
        <p:spPr>
          <a:xfrm>
            <a:off x="7952939" y="3099155"/>
            <a:ext cx="4239061" cy="3476223"/>
          </a:xfrm>
          <a:prstGeom prst="rect">
            <a:avLst/>
          </a:prstGeom>
        </p:spPr>
      </p:pic>
    </p:spTree>
    <p:extLst>
      <p:ext uri="{BB962C8B-B14F-4D97-AF65-F5344CB8AC3E}">
        <p14:creationId xmlns:p14="http://schemas.microsoft.com/office/powerpoint/2010/main" val="2513343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752599" y="648162"/>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6" name="Rectángulo 5"/>
          <p:cNvSpPr/>
          <p:nvPr/>
        </p:nvSpPr>
        <p:spPr>
          <a:xfrm>
            <a:off x="210242" y="1153460"/>
            <a:ext cx="10062882" cy="1754326"/>
          </a:xfrm>
          <a:prstGeom prst="rect">
            <a:avLst/>
          </a:prstGeom>
        </p:spPr>
        <p:txBody>
          <a:bodyPr wrap="square">
            <a:spAutoFit/>
          </a:bodyPr>
          <a:lstStyle/>
          <a:p>
            <a:r>
              <a:rPr lang="es-ES" dirty="0"/>
              <a:t>Configuración en R1 </a:t>
            </a:r>
            <a:endParaRPr lang="es-ES" dirty="0" smtClean="0"/>
          </a:p>
          <a:p>
            <a:r>
              <a:rPr lang="es-ES" b="1" dirty="0" smtClean="0"/>
              <a:t>R1#conf </a:t>
            </a:r>
            <a:r>
              <a:rPr lang="es-ES" b="1" dirty="0"/>
              <a:t>t </a:t>
            </a:r>
            <a:endParaRPr lang="es-ES" b="1" dirty="0" smtClean="0"/>
          </a:p>
          <a:p>
            <a:r>
              <a:rPr lang="es-ES" b="1" dirty="0" smtClean="0"/>
              <a:t>R1(</a:t>
            </a:r>
            <a:r>
              <a:rPr lang="es-ES" b="1" dirty="0" err="1" smtClean="0"/>
              <a:t>config</a:t>
            </a:r>
            <a:r>
              <a:rPr lang="es-ES" b="1" dirty="0"/>
              <a:t>)#</a:t>
            </a:r>
            <a:r>
              <a:rPr lang="es-ES" b="1" dirty="0" err="1"/>
              <a:t>ip</a:t>
            </a:r>
            <a:r>
              <a:rPr lang="es-ES" b="1" dirty="0"/>
              <a:t> </a:t>
            </a:r>
            <a:r>
              <a:rPr lang="es-ES" b="1" dirty="0" err="1"/>
              <a:t>route</a:t>
            </a:r>
            <a:r>
              <a:rPr lang="es-ES" b="1" dirty="0"/>
              <a:t> </a:t>
            </a:r>
            <a:r>
              <a:rPr lang="es-ES" dirty="0"/>
              <a:t>192.168.10.0 255.255.255.0 Se0/1/1 </a:t>
            </a:r>
            <a:endParaRPr lang="es-ES" dirty="0" smtClean="0"/>
          </a:p>
          <a:p>
            <a:r>
              <a:rPr lang="es-ES" b="1" dirty="0" smtClean="0"/>
              <a:t>R1(</a:t>
            </a:r>
            <a:r>
              <a:rPr lang="es-ES" b="1" dirty="0" err="1" smtClean="0"/>
              <a:t>config</a:t>
            </a:r>
            <a:r>
              <a:rPr lang="es-ES" b="1" dirty="0"/>
              <a:t>)#</a:t>
            </a:r>
            <a:r>
              <a:rPr lang="es-ES" b="1" dirty="0" err="1"/>
              <a:t>ip</a:t>
            </a:r>
            <a:r>
              <a:rPr lang="es-ES" b="1" dirty="0"/>
              <a:t> </a:t>
            </a:r>
            <a:r>
              <a:rPr lang="es-ES" b="1" dirty="0" err="1"/>
              <a:t>route</a:t>
            </a:r>
            <a:r>
              <a:rPr lang="es-ES" b="1" dirty="0"/>
              <a:t> </a:t>
            </a:r>
            <a:r>
              <a:rPr lang="es-ES" dirty="0"/>
              <a:t>192.168.20.0 255.255.255.0 Se0/1/1 </a:t>
            </a:r>
            <a:endParaRPr lang="es-ES" dirty="0" smtClean="0"/>
          </a:p>
          <a:p>
            <a:r>
              <a:rPr lang="es-ES" b="1" dirty="0" smtClean="0"/>
              <a:t>R1(</a:t>
            </a:r>
            <a:r>
              <a:rPr lang="es-ES" b="1" dirty="0" err="1" smtClean="0"/>
              <a:t>config</a:t>
            </a:r>
            <a:r>
              <a:rPr lang="es-ES" b="1" dirty="0"/>
              <a:t>)#</a:t>
            </a:r>
            <a:r>
              <a:rPr lang="es-ES" b="1" dirty="0" err="1"/>
              <a:t>ip</a:t>
            </a:r>
            <a:r>
              <a:rPr lang="es-ES" b="1" dirty="0"/>
              <a:t> </a:t>
            </a:r>
            <a:r>
              <a:rPr lang="es-ES" b="1" dirty="0" err="1"/>
              <a:t>route</a:t>
            </a:r>
            <a:r>
              <a:rPr lang="es-ES" b="1" dirty="0"/>
              <a:t> </a:t>
            </a:r>
            <a:r>
              <a:rPr lang="es-ES" dirty="0"/>
              <a:t>192.168.30.0 255.255.255.0 Se0/1/1 </a:t>
            </a:r>
            <a:endParaRPr lang="es-ES" dirty="0" smtClean="0"/>
          </a:p>
          <a:p>
            <a:r>
              <a:rPr lang="es-ES" b="1" dirty="0" smtClean="0"/>
              <a:t>R1#show </a:t>
            </a:r>
            <a:r>
              <a:rPr lang="es-ES" b="1" dirty="0" err="1"/>
              <a:t>ip</a:t>
            </a:r>
            <a:r>
              <a:rPr lang="es-ES" b="1" dirty="0"/>
              <a:t> </a:t>
            </a:r>
            <a:r>
              <a:rPr lang="es-ES" b="1" dirty="0" err="1" smtClean="0"/>
              <a:t>route</a:t>
            </a:r>
            <a:endParaRPr lang="es-ES" b="1" dirty="0"/>
          </a:p>
        </p:txBody>
      </p:sp>
      <p:sp>
        <p:nvSpPr>
          <p:cNvPr id="7" name="Rectángulo 6"/>
          <p:cNvSpPr/>
          <p:nvPr/>
        </p:nvSpPr>
        <p:spPr>
          <a:xfrm>
            <a:off x="6244969" y="1153460"/>
            <a:ext cx="6135525" cy="1754326"/>
          </a:xfrm>
          <a:prstGeom prst="rect">
            <a:avLst/>
          </a:prstGeom>
        </p:spPr>
        <p:txBody>
          <a:bodyPr wrap="square">
            <a:spAutoFit/>
          </a:bodyPr>
          <a:lstStyle/>
          <a:p>
            <a:r>
              <a:rPr lang="es-ES" dirty="0" smtClean="0"/>
              <a:t>Configuración </a:t>
            </a:r>
            <a:r>
              <a:rPr lang="es-ES" dirty="0"/>
              <a:t>en </a:t>
            </a:r>
            <a:r>
              <a:rPr lang="es-ES" dirty="0" smtClean="0"/>
              <a:t>R2 </a:t>
            </a:r>
            <a:endParaRPr lang="es-ES" dirty="0"/>
          </a:p>
          <a:p>
            <a:endParaRPr lang="pt-BR" dirty="0" smtClean="0"/>
          </a:p>
          <a:p>
            <a:r>
              <a:rPr lang="pt-BR" b="1" dirty="0" smtClean="0"/>
              <a:t>R2#conf </a:t>
            </a:r>
            <a:r>
              <a:rPr lang="pt-BR" b="1" dirty="0"/>
              <a:t>t </a:t>
            </a:r>
            <a:endParaRPr lang="pt-BR" b="1" dirty="0" smtClean="0"/>
          </a:p>
          <a:p>
            <a:r>
              <a:rPr lang="pt-BR" b="1" dirty="0" smtClean="0"/>
              <a:t>R2(</a:t>
            </a:r>
            <a:r>
              <a:rPr lang="pt-BR" b="1" dirty="0" err="1" smtClean="0"/>
              <a:t>config</a:t>
            </a:r>
            <a:r>
              <a:rPr lang="pt-BR" b="1" dirty="0"/>
              <a:t>)#</a:t>
            </a:r>
            <a:r>
              <a:rPr lang="pt-BR" b="1" dirty="0" err="1"/>
              <a:t>ip</a:t>
            </a:r>
            <a:r>
              <a:rPr lang="pt-BR" b="1" dirty="0"/>
              <a:t> </a:t>
            </a:r>
            <a:r>
              <a:rPr lang="pt-BR" b="1" dirty="0" err="1"/>
              <a:t>route</a:t>
            </a:r>
            <a:r>
              <a:rPr lang="pt-BR" b="1" dirty="0"/>
              <a:t> </a:t>
            </a:r>
            <a:r>
              <a:rPr lang="pt-BR" dirty="0"/>
              <a:t>172.20.0.0 255.255.0.0 Se0/1/0 </a:t>
            </a:r>
            <a:r>
              <a:rPr lang="pt-BR" b="1" dirty="0"/>
              <a:t>R2(</a:t>
            </a:r>
            <a:r>
              <a:rPr lang="pt-BR" b="1" dirty="0" err="1"/>
              <a:t>config</a:t>
            </a:r>
            <a:r>
              <a:rPr lang="pt-BR" b="1" dirty="0"/>
              <a:t>)#</a:t>
            </a:r>
            <a:r>
              <a:rPr lang="pt-BR" b="1" dirty="0" err="1"/>
              <a:t>ip</a:t>
            </a:r>
            <a:r>
              <a:rPr lang="pt-BR" b="1" dirty="0"/>
              <a:t> </a:t>
            </a:r>
            <a:r>
              <a:rPr lang="pt-BR" b="1" dirty="0" err="1"/>
              <a:t>route</a:t>
            </a:r>
            <a:r>
              <a:rPr lang="pt-BR" b="1" dirty="0"/>
              <a:t> </a:t>
            </a:r>
            <a:r>
              <a:rPr lang="pt-BR" dirty="0"/>
              <a:t>192.168.1.0 255.255.255.0 Se0/1/0 </a:t>
            </a:r>
            <a:r>
              <a:rPr lang="pt-BR" b="1" dirty="0"/>
              <a:t>R2#show </a:t>
            </a:r>
            <a:r>
              <a:rPr lang="pt-BR" b="1" dirty="0" err="1"/>
              <a:t>ip</a:t>
            </a:r>
            <a:r>
              <a:rPr lang="pt-BR" b="1" dirty="0"/>
              <a:t> </a:t>
            </a:r>
            <a:r>
              <a:rPr lang="pt-BR" b="1" dirty="0" err="1"/>
              <a:t>route</a:t>
            </a:r>
            <a:endParaRPr lang="es-ES" b="1" dirty="0"/>
          </a:p>
        </p:txBody>
      </p:sp>
      <p:pic>
        <p:nvPicPr>
          <p:cNvPr id="10" name="Imagen 9"/>
          <p:cNvPicPr>
            <a:picLocks noChangeAspect="1"/>
          </p:cNvPicPr>
          <p:nvPr/>
        </p:nvPicPr>
        <p:blipFill>
          <a:blip r:embed="rId2"/>
          <a:stretch>
            <a:fillRect/>
          </a:stretch>
        </p:blipFill>
        <p:spPr>
          <a:xfrm>
            <a:off x="1349681" y="3043752"/>
            <a:ext cx="8923443" cy="3558754"/>
          </a:xfrm>
          <a:prstGeom prst="rect">
            <a:avLst/>
          </a:prstGeom>
        </p:spPr>
      </p:pic>
    </p:spTree>
    <p:extLst>
      <p:ext uri="{BB962C8B-B14F-4D97-AF65-F5344CB8AC3E}">
        <p14:creationId xmlns:p14="http://schemas.microsoft.com/office/powerpoint/2010/main" val="503757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97105" y="684073"/>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497105" y="1053405"/>
            <a:ext cx="3677610" cy="369332"/>
          </a:xfrm>
          <a:prstGeom prst="rect">
            <a:avLst/>
          </a:prstGeom>
        </p:spPr>
        <p:txBody>
          <a:bodyPr wrap="none">
            <a:spAutoFit/>
          </a:bodyPr>
          <a:lstStyle/>
          <a:p>
            <a:r>
              <a:rPr lang="es-ES" b="1" cap="all" dirty="0">
                <a:effectLst>
                  <a:outerShdw blurRad="38100" dist="38100" dir="2700000" algn="tl">
                    <a:srgbClr val="000000">
                      <a:alpha val="43137"/>
                    </a:srgbClr>
                  </a:outerShdw>
                </a:effectLst>
              </a:rPr>
              <a:t>Rutas estáticas por defecto</a:t>
            </a:r>
          </a:p>
        </p:txBody>
      </p:sp>
      <p:sp>
        <p:nvSpPr>
          <p:cNvPr id="4" name="Rectángulo 3"/>
          <p:cNvSpPr/>
          <p:nvPr/>
        </p:nvSpPr>
        <p:spPr>
          <a:xfrm>
            <a:off x="887506" y="1539331"/>
            <a:ext cx="10932459" cy="2585323"/>
          </a:xfrm>
          <a:prstGeom prst="rect">
            <a:avLst/>
          </a:prstGeom>
        </p:spPr>
        <p:txBody>
          <a:bodyPr wrap="square">
            <a:spAutoFit/>
          </a:bodyPr>
          <a:lstStyle/>
          <a:p>
            <a:pPr algn="just"/>
            <a:r>
              <a:rPr lang="es-ES" dirty="0"/>
              <a:t>L</a:t>
            </a:r>
            <a:r>
              <a:rPr lang="es-ES" dirty="0" smtClean="0"/>
              <a:t>a </a:t>
            </a:r>
            <a:r>
              <a:rPr lang="es-ES" dirty="0"/>
              <a:t>manera de proceder de un </a:t>
            </a:r>
            <a:r>
              <a:rPr lang="es-ES" dirty="0" err="1"/>
              <a:t>router</a:t>
            </a:r>
            <a:r>
              <a:rPr lang="es-ES" dirty="0"/>
              <a:t> ante un paquete cuya red de destino sea desconocida, es descartándolo. </a:t>
            </a:r>
            <a:endParaRPr lang="es-ES" dirty="0" smtClean="0"/>
          </a:p>
          <a:p>
            <a:pPr algn="just"/>
            <a:r>
              <a:rPr lang="es-ES" b="1" dirty="0"/>
              <a:t>R</a:t>
            </a:r>
            <a:r>
              <a:rPr lang="es-ES" b="1" dirty="0" smtClean="0"/>
              <a:t>uta </a:t>
            </a:r>
            <a:r>
              <a:rPr lang="es-ES" b="1" dirty="0"/>
              <a:t>por defecto, e</a:t>
            </a:r>
            <a:r>
              <a:rPr lang="es-ES" b="1" dirty="0" smtClean="0"/>
              <a:t>s </a:t>
            </a:r>
            <a:r>
              <a:rPr lang="es-ES" b="1" dirty="0"/>
              <a:t>aquella que se utilizará para enviar los paquetes cuyo destino no coincida con ninguno de los existentes en la tabla de rutas. </a:t>
            </a:r>
            <a:endParaRPr lang="es-ES" b="1" dirty="0" smtClean="0"/>
          </a:p>
          <a:p>
            <a:endParaRPr lang="es-ES" dirty="0"/>
          </a:p>
          <a:p>
            <a:pPr algn="ctr"/>
            <a:r>
              <a:rPr lang="es-ES" b="1" dirty="0" err="1" smtClean="0"/>
              <a:t>ip</a:t>
            </a:r>
            <a:r>
              <a:rPr lang="es-ES" b="1" dirty="0" smtClean="0"/>
              <a:t> </a:t>
            </a:r>
            <a:r>
              <a:rPr lang="es-ES" b="1" dirty="0" err="1"/>
              <a:t>route</a:t>
            </a:r>
            <a:r>
              <a:rPr lang="es-ES" b="1" dirty="0"/>
              <a:t> </a:t>
            </a:r>
            <a:r>
              <a:rPr lang="es-ES" dirty="0"/>
              <a:t>0.0.0.0 0.0.0.0 </a:t>
            </a:r>
            <a:r>
              <a:rPr lang="es-ES" b="1" dirty="0"/>
              <a:t>[interfaz salida] </a:t>
            </a:r>
            <a:r>
              <a:rPr lang="es-ES" dirty="0"/>
              <a:t>desde el modo de configuración global. </a:t>
            </a:r>
            <a:endParaRPr lang="es-ES" dirty="0" smtClean="0"/>
          </a:p>
          <a:p>
            <a:endParaRPr lang="es-ES" dirty="0"/>
          </a:p>
          <a:p>
            <a:r>
              <a:rPr lang="es-ES" dirty="0" smtClean="0"/>
              <a:t>Una </a:t>
            </a:r>
            <a:r>
              <a:rPr lang="es-ES" dirty="0"/>
              <a:t>vez aplicado, la nueva entrada será representada con el código </a:t>
            </a:r>
            <a:r>
              <a:rPr lang="es-ES" b="1" dirty="0"/>
              <a:t>“S*”</a:t>
            </a:r>
            <a:r>
              <a:rPr lang="es-ES" dirty="0"/>
              <a:t>. </a:t>
            </a:r>
            <a:r>
              <a:rPr lang="es-ES" dirty="0" smtClean="0"/>
              <a:t>La </a:t>
            </a:r>
            <a:r>
              <a:rPr lang="es-ES" b="1" dirty="0" smtClean="0"/>
              <a:t>“S</a:t>
            </a:r>
            <a:r>
              <a:rPr lang="es-ES" b="1" dirty="0"/>
              <a:t>”</a:t>
            </a:r>
            <a:r>
              <a:rPr lang="es-ES" dirty="0"/>
              <a:t> la identifica como una ruta estática</a:t>
            </a:r>
            <a:r>
              <a:rPr lang="es-ES" b="1" dirty="0"/>
              <a:t>, </a:t>
            </a:r>
            <a:r>
              <a:rPr lang="es-ES" b="1" dirty="0" smtClean="0"/>
              <a:t>“*” </a:t>
            </a:r>
            <a:r>
              <a:rPr lang="es-ES" dirty="0"/>
              <a:t>la marca como principal. </a:t>
            </a:r>
          </a:p>
        </p:txBody>
      </p:sp>
    </p:spTree>
    <p:extLst>
      <p:ext uri="{BB962C8B-B14F-4D97-AF65-F5344CB8AC3E}">
        <p14:creationId xmlns:p14="http://schemas.microsoft.com/office/powerpoint/2010/main" val="3736488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97105" y="567479"/>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497105" y="936811"/>
            <a:ext cx="3677610" cy="369332"/>
          </a:xfrm>
          <a:prstGeom prst="rect">
            <a:avLst/>
          </a:prstGeom>
        </p:spPr>
        <p:txBody>
          <a:bodyPr wrap="none">
            <a:spAutoFit/>
          </a:bodyPr>
          <a:lstStyle/>
          <a:p>
            <a:r>
              <a:rPr lang="es-ES" b="1" cap="all" dirty="0">
                <a:effectLst>
                  <a:outerShdw blurRad="38100" dist="38100" dir="2700000" algn="tl">
                    <a:srgbClr val="000000">
                      <a:alpha val="43137"/>
                    </a:srgbClr>
                  </a:outerShdw>
                </a:effectLst>
              </a:rPr>
              <a:t>Rutas estáticas por defecto</a:t>
            </a:r>
          </a:p>
        </p:txBody>
      </p:sp>
      <p:sp>
        <p:nvSpPr>
          <p:cNvPr id="5" name="Rectángulo 4"/>
          <p:cNvSpPr/>
          <p:nvPr/>
        </p:nvSpPr>
        <p:spPr>
          <a:xfrm>
            <a:off x="1353671" y="1528500"/>
            <a:ext cx="6096000" cy="923330"/>
          </a:xfrm>
          <a:prstGeom prst="rect">
            <a:avLst/>
          </a:prstGeom>
        </p:spPr>
        <p:txBody>
          <a:bodyPr>
            <a:spAutoFit/>
          </a:bodyPr>
          <a:lstStyle/>
          <a:p>
            <a:r>
              <a:rPr lang="pt-BR" b="1" dirty="0"/>
              <a:t>R2(</a:t>
            </a:r>
            <a:r>
              <a:rPr lang="pt-BR" b="1" dirty="0" err="1"/>
              <a:t>config</a:t>
            </a:r>
            <a:r>
              <a:rPr lang="pt-BR" b="1" dirty="0"/>
              <a:t>)#</a:t>
            </a:r>
            <a:r>
              <a:rPr lang="pt-BR" b="1" dirty="0" err="1"/>
              <a:t>ip</a:t>
            </a:r>
            <a:r>
              <a:rPr lang="pt-BR" b="1" dirty="0"/>
              <a:t> </a:t>
            </a:r>
            <a:r>
              <a:rPr lang="pt-BR" b="1" dirty="0" err="1"/>
              <a:t>route</a:t>
            </a:r>
            <a:r>
              <a:rPr lang="pt-BR" b="1" dirty="0"/>
              <a:t> </a:t>
            </a:r>
            <a:r>
              <a:rPr lang="pt-BR" dirty="0"/>
              <a:t>0.0.0.0 0.0.0.0 </a:t>
            </a:r>
            <a:r>
              <a:rPr lang="pt-BR" b="1" dirty="0"/>
              <a:t>Se0/1/1</a:t>
            </a:r>
          </a:p>
          <a:p>
            <a:r>
              <a:rPr lang="pt-BR" b="1" dirty="0"/>
              <a:t>R2(</a:t>
            </a:r>
            <a:r>
              <a:rPr lang="pt-BR" b="1" dirty="0" err="1"/>
              <a:t>config</a:t>
            </a:r>
            <a:r>
              <a:rPr lang="pt-BR" b="1" dirty="0"/>
              <a:t>)#</a:t>
            </a:r>
            <a:r>
              <a:rPr lang="pt-BR" b="1" dirty="0" err="1"/>
              <a:t>exit</a:t>
            </a:r>
            <a:endParaRPr lang="pt-BR" b="1" dirty="0"/>
          </a:p>
          <a:p>
            <a:r>
              <a:rPr lang="pt-BR" b="1" dirty="0"/>
              <a:t>R2#show </a:t>
            </a:r>
            <a:r>
              <a:rPr lang="pt-BR" b="1" dirty="0" err="1"/>
              <a:t>ip</a:t>
            </a:r>
            <a:r>
              <a:rPr lang="pt-BR" b="1" dirty="0"/>
              <a:t> </a:t>
            </a:r>
            <a:r>
              <a:rPr lang="pt-BR" b="1" dirty="0" err="1"/>
              <a:t>route</a:t>
            </a:r>
            <a:endParaRPr lang="es-ES" b="1" dirty="0"/>
          </a:p>
        </p:txBody>
      </p:sp>
      <p:pic>
        <p:nvPicPr>
          <p:cNvPr id="6" name="Imagen 5"/>
          <p:cNvPicPr>
            <a:picLocks noChangeAspect="1"/>
          </p:cNvPicPr>
          <p:nvPr/>
        </p:nvPicPr>
        <p:blipFill>
          <a:blip r:embed="rId2"/>
          <a:stretch>
            <a:fillRect/>
          </a:stretch>
        </p:blipFill>
        <p:spPr>
          <a:xfrm>
            <a:off x="1353671" y="2579874"/>
            <a:ext cx="8733035" cy="3740244"/>
          </a:xfrm>
          <a:prstGeom prst="rect">
            <a:avLst/>
          </a:prstGeom>
        </p:spPr>
      </p:pic>
    </p:spTree>
    <p:extLst>
      <p:ext uri="{BB962C8B-B14F-4D97-AF65-F5344CB8AC3E}">
        <p14:creationId xmlns:p14="http://schemas.microsoft.com/office/powerpoint/2010/main" val="3993417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97105" y="567479"/>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497105" y="936811"/>
            <a:ext cx="5723042" cy="369332"/>
          </a:xfrm>
          <a:prstGeom prst="rect">
            <a:avLst/>
          </a:prstGeom>
        </p:spPr>
        <p:txBody>
          <a:bodyPr wrap="none">
            <a:spAutoFit/>
          </a:bodyPr>
          <a:lstStyle/>
          <a:p>
            <a:r>
              <a:rPr lang="es-ES" b="1" dirty="0">
                <a:effectLst>
                  <a:outerShdw blurRad="38100" dist="38100" dir="2700000" algn="tl">
                    <a:srgbClr val="000000">
                      <a:alpha val="43137"/>
                    </a:srgbClr>
                  </a:outerShdw>
                </a:effectLst>
              </a:rPr>
              <a:t>PROTOCOLO DHCP: ANÁLISIS Y CONFIGURACIÓN</a:t>
            </a:r>
            <a:endParaRPr lang="es-ES" b="1" cap="all" dirty="0">
              <a:effectLst>
                <a:outerShdw blurRad="38100" dist="38100" dir="2700000" algn="tl">
                  <a:srgbClr val="000000">
                    <a:alpha val="43137"/>
                  </a:srgbClr>
                </a:outerShdw>
              </a:effectLst>
            </a:endParaRPr>
          </a:p>
        </p:txBody>
      </p:sp>
      <p:sp>
        <p:nvSpPr>
          <p:cNvPr id="4" name="Rectángulo 3"/>
          <p:cNvSpPr/>
          <p:nvPr/>
        </p:nvSpPr>
        <p:spPr>
          <a:xfrm>
            <a:off x="712694" y="1454620"/>
            <a:ext cx="11053482" cy="2031325"/>
          </a:xfrm>
          <a:prstGeom prst="rect">
            <a:avLst/>
          </a:prstGeom>
        </p:spPr>
        <p:txBody>
          <a:bodyPr wrap="square">
            <a:spAutoFit/>
          </a:bodyPr>
          <a:lstStyle/>
          <a:p>
            <a:pPr algn="just"/>
            <a:r>
              <a:rPr lang="es-ES" dirty="0" smtClean="0"/>
              <a:t> </a:t>
            </a:r>
            <a:r>
              <a:rPr lang="es-ES" b="1" dirty="0"/>
              <a:t>DHCP (</a:t>
            </a:r>
            <a:r>
              <a:rPr lang="es-ES" b="1" dirty="0" err="1"/>
              <a:t>Dynamic</a:t>
            </a:r>
            <a:r>
              <a:rPr lang="es-ES" b="1" dirty="0"/>
              <a:t> Host </a:t>
            </a:r>
            <a:r>
              <a:rPr lang="es-ES" b="1" dirty="0" err="1"/>
              <a:t>Configuration</a:t>
            </a:r>
            <a:r>
              <a:rPr lang="es-ES" b="1" dirty="0"/>
              <a:t> </a:t>
            </a:r>
            <a:r>
              <a:rPr lang="es-ES" b="1" dirty="0" err="1"/>
              <a:t>Protocol</a:t>
            </a:r>
            <a:r>
              <a:rPr lang="es-ES" b="1" dirty="0"/>
              <a:t>), </a:t>
            </a:r>
            <a:r>
              <a:rPr lang="es-ES" dirty="0"/>
              <a:t>el cual se encarga de </a:t>
            </a:r>
            <a:r>
              <a:rPr lang="es-ES" dirty="0" smtClean="0"/>
              <a:t>proporcionar </a:t>
            </a:r>
            <a:r>
              <a:rPr lang="es-ES" dirty="0"/>
              <a:t>datos de conexión de manera automática a los miembros la </a:t>
            </a:r>
            <a:r>
              <a:rPr lang="es-ES" dirty="0" smtClean="0"/>
              <a:t>red. </a:t>
            </a:r>
            <a:r>
              <a:rPr lang="es-ES" b="1" dirty="0" smtClean="0"/>
              <a:t>DHCP</a:t>
            </a:r>
            <a:r>
              <a:rPr lang="es-ES" dirty="0" smtClean="0"/>
              <a:t> </a:t>
            </a:r>
            <a:r>
              <a:rPr lang="es-ES" dirty="0"/>
              <a:t>se convierte en la opción ideal debido su facilidad de administración y servicio centralizado. </a:t>
            </a:r>
            <a:endParaRPr lang="es-ES" dirty="0" smtClean="0"/>
          </a:p>
          <a:p>
            <a:pPr algn="just"/>
            <a:endParaRPr lang="es-ES" dirty="0" smtClean="0"/>
          </a:p>
          <a:p>
            <a:pPr algn="just"/>
            <a:r>
              <a:rPr lang="es-ES" dirty="0" smtClean="0"/>
              <a:t>El </a:t>
            </a:r>
            <a:r>
              <a:rPr lang="es-ES" dirty="0"/>
              <a:t>protocolo </a:t>
            </a:r>
            <a:r>
              <a:rPr lang="es-ES" b="1" dirty="0"/>
              <a:t>DHCP</a:t>
            </a:r>
            <a:r>
              <a:rPr lang="es-ES" dirty="0"/>
              <a:t> basa su modo de operar en el intercambio de una serie de mensajes entre cliente y servidor con el fin de que el primero obtenga una configuración de red válida de manera automática. </a:t>
            </a:r>
          </a:p>
        </p:txBody>
      </p:sp>
      <p:sp>
        <p:nvSpPr>
          <p:cNvPr id="7" name="Rectángulo 6"/>
          <p:cNvSpPr/>
          <p:nvPr/>
        </p:nvSpPr>
        <p:spPr>
          <a:xfrm>
            <a:off x="712694" y="3441680"/>
            <a:ext cx="11698941" cy="2862322"/>
          </a:xfrm>
          <a:prstGeom prst="rect">
            <a:avLst/>
          </a:prstGeom>
        </p:spPr>
        <p:txBody>
          <a:bodyPr wrap="square">
            <a:spAutoFit/>
          </a:bodyPr>
          <a:lstStyle/>
          <a:p>
            <a:pPr marL="285750" indent="-285750">
              <a:buFontTx/>
              <a:buChar char="-"/>
            </a:pPr>
            <a:r>
              <a:rPr lang="es-ES" b="1" dirty="0" smtClean="0"/>
              <a:t>Paso </a:t>
            </a:r>
            <a:r>
              <a:rPr lang="es-ES" b="1" dirty="0"/>
              <a:t>1: </a:t>
            </a:r>
            <a:r>
              <a:rPr lang="es-ES" dirty="0"/>
              <a:t>El </a:t>
            </a:r>
            <a:r>
              <a:rPr lang="es-ES" dirty="0" smtClean="0"/>
              <a:t>cliente </a:t>
            </a:r>
            <a:r>
              <a:rPr lang="es-ES" dirty="0"/>
              <a:t>inicia una búsqueda de </a:t>
            </a:r>
            <a:r>
              <a:rPr lang="es-ES" b="1" dirty="0"/>
              <a:t>servidores DHCP</a:t>
            </a:r>
            <a:r>
              <a:rPr lang="es-ES" dirty="0"/>
              <a:t>. Para ello, envía un mensaje a la red denominado </a:t>
            </a:r>
            <a:r>
              <a:rPr lang="es-ES" b="1" dirty="0"/>
              <a:t>DHCPDISCOVER</a:t>
            </a:r>
            <a:r>
              <a:rPr lang="es-ES" dirty="0"/>
              <a:t>, con dirección de destino </a:t>
            </a:r>
            <a:r>
              <a:rPr lang="es-ES" dirty="0" err="1"/>
              <a:t>broadcast</a:t>
            </a:r>
            <a:r>
              <a:rPr lang="es-ES" dirty="0"/>
              <a:t>, tanto en </a:t>
            </a:r>
            <a:r>
              <a:rPr lang="es-ES" b="1" dirty="0"/>
              <a:t>capa 2 (FFFF.FFFF.FFFF.FFFF</a:t>
            </a:r>
            <a:r>
              <a:rPr lang="es-ES" b="1" dirty="0" smtClean="0"/>
              <a:t>)</a:t>
            </a:r>
            <a:r>
              <a:rPr lang="es-ES" dirty="0" smtClean="0"/>
              <a:t>, como </a:t>
            </a:r>
            <a:r>
              <a:rPr lang="es-ES" dirty="0"/>
              <a:t>en </a:t>
            </a:r>
            <a:r>
              <a:rPr lang="es-ES" b="1" dirty="0"/>
              <a:t>capa 3 (255.255.255.255</a:t>
            </a:r>
            <a:r>
              <a:rPr lang="es-ES" b="1" dirty="0" smtClean="0"/>
              <a:t>). </a:t>
            </a:r>
            <a:r>
              <a:rPr lang="es-ES" dirty="0"/>
              <a:t>Como origen, en capa 2 hace uso de su propia </a:t>
            </a:r>
            <a:r>
              <a:rPr lang="es-ES" b="1" dirty="0"/>
              <a:t>MAC</a:t>
            </a:r>
            <a:r>
              <a:rPr lang="es-ES" dirty="0"/>
              <a:t>, mientras que en capa 3 incluye la </a:t>
            </a:r>
            <a:r>
              <a:rPr lang="es-ES" b="1" dirty="0"/>
              <a:t>dirección 0.0.0.0</a:t>
            </a:r>
            <a:r>
              <a:rPr lang="es-ES" dirty="0"/>
              <a:t>, que corresponde a una IP reservada para este propósito. </a:t>
            </a:r>
            <a:endParaRPr lang="es-ES" dirty="0" smtClean="0"/>
          </a:p>
          <a:p>
            <a:pPr marL="285750" indent="-285750">
              <a:buFontTx/>
              <a:buChar char="-"/>
            </a:pPr>
            <a:endParaRPr lang="es-ES" dirty="0" smtClean="0"/>
          </a:p>
          <a:p>
            <a:pPr marL="285750" indent="-285750">
              <a:buFontTx/>
              <a:buChar char="-"/>
            </a:pPr>
            <a:r>
              <a:rPr lang="es-ES" b="1" dirty="0" smtClean="0"/>
              <a:t>Paso </a:t>
            </a:r>
            <a:r>
              <a:rPr lang="es-ES" b="1" dirty="0"/>
              <a:t>2: </a:t>
            </a:r>
            <a:r>
              <a:rPr lang="es-ES" dirty="0"/>
              <a:t>Cuando algún servidor </a:t>
            </a:r>
            <a:r>
              <a:rPr lang="es-ES" b="1" dirty="0"/>
              <a:t>DHCP</a:t>
            </a:r>
            <a:r>
              <a:rPr lang="es-ES" dirty="0"/>
              <a:t> recibe el </a:t>
            </a:r>
            <a:r>
              <a:rPr lang="es-ES" b="1" dirty="0"/>
              <a:t>DHCPDISCOVER</a:t>
            </a:r>
            <a:r>
              <a:rPr lang="es-ES" dirty="0"/>
              <a:t>, busca una dirección IP disponible para el cliente, crea una entrada </a:t>
            </a:r>
            <a:r>
              <a:rPr lang="es-ES" b="1" dirty="0"/>
              <a:t>ARP </a:t>
            </a:r>
            <a:r>
              <a:rPr lang="es-ES" dirty="0"/>
              <a:t>que la asocia con la </a:t>
            </a:r>
            <a:r>
              <a:rPr lang="es-ES" b="1" dirty="0"/>
              <a:t>MAC</a:t>
            </a:r>
            <a:r>
              <a:rPr lang="es-ES" dirty="0"/>
              <a:t> del host solicitante y acto seguido oferta los datos de conexión mediante un mensaje </a:t>
            </a:r>
            <a:r>
              <a:rPr lang="es-ES" b="1" dirty="0"/>
              <a:t>DHCPOFFER</a:t>
            </a:r>
            <a:r>
              <a:rPr lang="es-ES" dirty="0"/>
              <a:t>. Este es enviado en capa 2 agregando la </a:t>
            </a:r>
            <a:r>
              <a:rPr lang="es-ES" b="1" dirty="0"/>
              <a:t>MAC</a:t>
            </a:r>
            <a:r>
              <a:rPr lang="es-ES" dirty="0"/>
              <a:t> del cliente como destino y la </a:t>
            </a:r>
            <a:r>
              <a:rPr lang="es-ES" b="1" dirty="0"/>
              <a:t>MAC</a:t>
            </a:r>
            <a:r>
              <a:rPr lang="es-ES" dirty="0"/>
              <a:t> del servidor como </a:t>
            </a:r>
            <a:r>
              <a:rPr lang="es-ES" dirty="0" smtClean="0"/>
              <a:t>origen</a:t>
            </a:r>
            <a:endParaRPr lang="es-ES" dirty="0"/>
          </a:p>
        </p:txBody>
      </p:sp>
    </p:spTree>
    <p:extLst>
      <p:ext uri="{BB962C8B-B14F-4D97-AF65-F5344CB8AC3E}">
        <p14:creationId xmlns:p14="http://schemas.microsoft.com/office/powerpoint/2010/main" val="2574273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2855258" y="3208244"/>
            <a:ext cx="5990946" cy="3569074"/>
          </a:xfrm>
          <a:prstGeom prst="rect">
            <a:avLst/>
          </a:prstGeom>
        </p:spPr>
      </p:pic>
      <p:sp>
        <p:nvSpPr>
          <p:cNvPr id="3" name="Rectángulo 2"/>
          <p:cNvSpPr/>
          <p:nvPr/>
        </p:nvSpPr>
        <p:spPr>
          <a:xfrm>
            <a:off x="1497105" y="567479"/>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497105" y="936811"/>
            <a:ext cx="5723042" cy="369332"/>
          </a:xfrm>
          <a:prstGeom prst="rect">
            <a:avLst/>
          </a:prstGeom>
        </p:spPr>
        <p:txBody>
          <a:bodyPr wrap="none">
            <a:spAutoFit/>
          </a:bodyPr>
          <a:lstStyle/>
          <a:p>
            <a:r>
              <a:rPr lang="es-ES" b="1" dirty="0">
                <a:effectLst>
                  <a:outerShdw blurRad="38100" dist="38100" dir="2700000" algn="tl">
                    <a:srgbClr val="000000">
                      <a:alpha val="43137"/>
                    </a:srgbClr>
                  </a:outerShdw>
                </a:effectLst>
              </a:rPr>
              <a:t>PROTOCOLO DHCP: ANÁLISIS Y CONFIGURACIÓN</a:t>
            </a:r>
            <a:endParaRPr lang="es-ES" b="1" cap="all" dirty="0">
              <a:effectLst>
                <a:outerShdw blurRad="38100" dist="38100" dir="2700000" algn="tl">
                  <a:srgbClr val="000000">
                    <a:alpha val="43137"/>
                  </a:srgbClr>
                </a:outerShdw>
              </a:effectLst>
            </a:endParaRPr>
          </a:p>
        </p:txBody>
      </p:sp>
      <p:sp>
        <p:nvSpPr>
          <p:cNvPr id="7" name="Rectángulo 6"/>
          <p:cNvSpPr/>
          <p:nvPr/>
        </p:nvSpPr>
        <p:spPr>
          <a:xfrm>
            <a:off x="726141" y="1675475"/>
            <a:ext cx="11698941" cy="1754326"/>
          </a:xfrm>
          <a:prstGeom prst="rect">
            <a:avLst/>
          </a:prstGeom>
        </p:spPr>
        <p:txBody>
          <a:bodyPr wrap="square">
            <a:spAutoFit/>
          </a:bodyPr>
          <a:lstStyle/>
          <a:p>
            <a:pPr marL="285750" indent="-285750">
              <a:buFontTx/>
              <a:buChar char="-"/>
            </a:pPr>
            <a:r>
              <a:rPr lang="es-ES" b="1" dirty="0" smtClean="0"/>
              <a:t>Paso </a:t>
            </a:r>
            <a:r>
              <a:rPr lang="es-ES" b="1" dirty="0"/>
              <a:t>3: </a:t>
            </a:r>
            <a:r>
              <a:rPr lang="es-ES" dirty="0"/>
              <a:t>Una vez recibido, el cliente responde con un mensaje </a:t>
            </a:r>
            <a:r>
              <a:rPr lang="es-ES" b="1" dirty="0"/>
              <a:t>DHCPREQUEST</a:t>
            </a:r>
            <a:r>
              <a:rPr lang="es-ES" dirty="0"/>
              <a:t>, el cual tiene dos propósitos, aceptar los datos de conexión que se ofertaron en el paso 2 o solicitar la renovación de estos. </a:t>
            </a:r>
            <a:endParaRPr lang="es-ES" dirty="0" smtClean="0"/>
          </a:p>
          <a:p>
            <a:pPr marL="285750" indent="-285750">
              <a:buFontTx/>
              <a:buChar char="-"/>
            </a:pPr>
            <a:endParaRPr lang="es-ES" dirty="0"/>
          </a:p>
          <a:p>
            <a:pPr marL="285750" indent="-285750">
              <a:buFontTx/>
              <a:buChar char="-"/>
            </a:pPr>
            <a:r>
              <a:rPr lang="es-ES" b="1" dirty="0" smtClean="0"/>
              <a:t>Paso </a:t>
            </a:r>
            <a:r>
              <a:rPr lang="es-ES" b="1" dirty="0"/>
              <a:t>4: </a:t>
            </a:r>
            <a:r>
              <a:rPr lang="es-ES" dirty="0"/>
              <a:t>Por último, el servidor responde con un </a:t>
            </a:r>
            <a:r>
              <a:rPr lang="es-ES" b="1" dirty="0"/>
              <a:t>DHCPACK</a:t>
            </a:r>
            <a:r>
              <a:rPr lang="es-ES" dirty="0"/>
              <a:t>, el cual incluye la configuración definitiva que el cliente aplicará para obtener acceso a la red</a:t>
            </a:r>
          </a:p>
        </p:txBody>
      </p:sp>
    </p:spTree>
    <p:extLst>
      <p:ext uri="{BB962C8B-B14F-4D97-AF65-F5344CB8AC3E}">
        <p14:creationId xmlns:p14="http://schemas.microsoft.com/office/powerpoint/2010/main" val="92467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97105" y="567479"/>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497105" y="936811"/>
            <a:ext cx="4169731" cy="369332"/>
          </a:xfrm>
          <a:prstGeom prst="rect">
            <a:avLst/>
          </a:prstGeom>
        </p:spPr>
        <p:txBody>
          <a:bodyPr wrap="none">
            <a:spAutoFit/>
          </a:bodyPr>
          <a:lstStyle/>
          <a:p>
            <a:r>
              <a:rPr lang="es-ES" b="1" dirty="0">
                <a:effectLst>
                  <a:outerShdw blurRad="38100" dist="38100" dir="2700000" algn="tl">
                    <a:srgbClr val="000000">
                      <a:alpha val="43137"/>
                    </a:srgbClr>
                  </a:outerShdw>
                </a:effectLst>
              </a:rPr>
              <a:t>CONFIGURACIÓN DHCP </a:t>
            </a:r>
            <a:r>
              <a:rPr lang="es-ES" b="1" dirty="0" smtClean="0">
                <a:effectLst>
                  <a:outerShdw blurRad="38100" dist="38100" dir="2700000" algn="tl">
                    <a:srgbClr val="000000">
                      <a:alpha val="43137"/>
                    </a:srgbClr>
                  </a:outerShdw>
                </a:effectLst>
              </a:rPr>
              <a:t>ELEMENTOS</a:t>
            </a:r>
            <a:endParaRPr lang="es-ES" b="1" cap="all" dirty="0">
              <a:effectLst>
                <a:outerShdw blurRad="38100" dist="38100" dir="2700000" algn="tl">
                  <a:srgbClr val="000000">
                    <a:alpha val="43137"/>
                  </a:srgbClr>
                </a:outerShdw>
              </a:effectLst>
            </a:endParaRPr>
          </a:p>
        </p:txBody>
      </p:sp>
      <p:sp>
        <p:nvSpPr>
          <p:cNvPr id="4" name="Rectángulo 3"/>
          <p:cNvSpPr/>
          <p:nvPr/>
        </p:nvSpPr>
        <p:spPr>
          <a:xfrm>
            <a:off x="753036" y="1315107"/>
            <a:ext cx="11013140" cy="4801314"/>
          </a:xfrm>
          <a:prstGeom prst="rect">
            <a:avLst/>
          </a:prstGeom>
        </p:spPr>
        <p:txBody>
          <a:bodyPr wrap="square">
            <a:spAutoFit/>
          </a:bodyPr>
          <a:lstStyle/>
          <a:p>
            <a:pPr marL="285750" indent="-285750" algn="just">
              <a:buFontTx/>
              <a:buChar char="-"/>
            </a:pPr>
            <a:r>
              <a:rPr lang="es-ES" b="1" dirty="0" smtClean="0"/>
              <a:t>ID </a:t>
            </a:r>
            <a:r>
              <a:rPr lang="es-ES" b="1" dirty="0"/>
              <a:t>de subred y </a:t>
            </a:r>
            <a:r>
              <a:rPr lang="es-ES" b="1" dirty="0" smtClean="0"/>
              <a:t>máscara: E</a:t>
            </a:r>
            <a:r>
              <a:rPr lang="es-ES" dirty="0" smtClean="0"/>
              <a:t>l </a:t>
            </a:r>
            <a:r>
              <a:rPr lang="es-ES" dirty="0"/>
              <a:t>servidor conoce el rango de direcciones IP disponibles que puede ofrecer a los clientes. </a:t>
            </a:r>
            <a:r>
              <a:rPr lang="es-ES" dirty="0" smtClean="0"/>
              <a:t>Son </a:t>
            </a:r>
            <a:r>
              <a:rPr lang="es-ES" dirty="0"/>
              <a:t>direcciones pertenecientes al rango pero dedicadas a determinados dispositivos que requieren siempre la misma </a:t>
            </a:r>
            <a:r>
              <a:rPr lang="es-ES" dirty="0" smtClean="0"/>
              <a:t>IP. Estas son 2 grupos: E</a:t>
            </a:r>
            <a:r>
              <a:rPr lang="es-ES" b="1" dirty="0" smtClean="0"/>
              <a:t>xcluidas </a:t>
            </a:r>
            <a:r>
              <a:rPr lang="es-ES" dirty="0"/>
              <a:t>son aquellas que el servidor DHCP no proporcionará a ningún cliente, debiendo ser configuradas manualmente, normalmente en </a:t>
            </a:r>
            <a:r>
              <a:rPr lang="es-ES" dirty="0" err="1"/>
              <a:t>routers</a:t>
            </a:r>
            <a:r>
              <a:rPr lang="es-ES" dirty="0"/>
              <a:t>, </a:t>
            </a:r>
            <a:r>
              <a:rPr lang="es-ES" dirty="0" err="1"/>
              <a:t>switchs</a:t>
            </a:r>
            <a:r>
              <a:rPr lang="es-ES" dirty="0"/>
              <a:t>, puntos de acceso, servidores, etc. </a:t>
            </a:r>
            <a:r>
              <a:rPr lang="es-ES" b="1" dirty="0"/>
              <a:t>R</a:t>
            </a:r>
            <a:r>
              <a:rPr lang="es-ES" b="1" dirty="0" smtClean="0"/>
              <a:t>eservadas</a:t>
            </a:r>
            <a:r>
              <a:rPr lang="es-ES" dirty="0" smtClean="0"/>
              <a:t> </a:t>
            </a:r>
            <a:r>
              <a:rPr lang="es-ES" dirty="0"/>
              <a:t>se crea una asociación en el servidor de </a:t>
            </a:r>
            <a:r>
              <a:rPr lang="es-ES" b="1" dirty="0"/>
              <a:t>IP-MAC del cliente</a:t>
            </a:r>
            <a:r>
              <a:rPr lang="es-ES" dirty="0"/>
              <a:t>, para que a este último siempre se le asigne la misma dirección. </a:t>
            </a:r>
            <a:endParaRPr lang="es-ES" dirty="0" smtClean="0"/>
          </a:p>
          <a:p>
            <a:pPr marL="285750" indent="-285750" algn="just">
              <a:buFontTx/>
              <a:buChar char="-"/>
            </a:pPr>
            <a:endParaRPr lang="es-ES" b="1" dirty="0" smtClean="0"/>
          </a:p>
          <a:p>
            <a:pPr marL="285750" indent="-285750" algn="just">
              <a:buFontTx/>
              <a:buChar char="-"/>
            </a:pPr>
            <a:r>
              <a:rPr lang="es-ES" b="1" dirty="0" smtClean="0"/>
              <a:t>Puerta </a:t>
            </a:r>
            <a:r>
              <a:rPr lang="es-ES" b="1" dirty="0"/>
              <a:t>de enlace predeterminada: </a:t>
            </a:r>
            <a:r>
              <a:rPr lang="es-ES" dirty="0"/>
              <a:t>Es la dirección a la cual los clientes deberán enviar los paquetes con destino a redes remotas con el fin de que puedan ser </a:t>
            </a:r>
            <a:r>
              <a:rPr lang="es-ES" dirty="0" err="1"/>
              <a:t>enrutados</a:t>
            </a:r>
            <a:r>
              <a:rPr lang="es-ES" dirty="0"/>
              <a:t>. El dispositivo encargado de ello es el </a:t>
            </a:r>
            <a:r>
              <a:rPr lang="es-ES" dirty="0" err="1"/>
              <a:t>router</a:t>
            </a:r>
            <a:r>
              <a:rPr lang="es-ES" dirty="0"/>
              <a:t>, por lo que la puerta de enlace corresponde a la IP de la interfaz del </a:t>
            </a:r>
            <a:r>
              <a:rPr lang="es-ES" dirty="0" err="1"/>
              <a:t>router</a:t>
            </a:r>
            <a:r>
              <a:rPr lang="es-ES" dirty="0"/>
              <a:t> que conecta con la subred de los clientes. </a:t>
            </a:r>
            <a:endParaRPr lang="es-ES" dirty="0" smtClean="0"/>
          </a:p>
          <a:p>
            <a:pPr marL="285750" indent="-285750" algn="just">
              <a:buFontTx/>
              <a:buChar char="-"/>
            </a:pPr>
            <a:endParaRPr lang="es-ES" b="1" dirty="0" smtClean="0"/>
          </a:p>
          <a:p>
            <a:pPr marL="285750" indent="-285750" algn="just">
              <a:buFontTx/>
              <a:buChar char="-"/>
            </a:pPr>
            <a:r>
              <a:rPr lang="es-ES" b="1" dirty="0" smtClean="0"/>
              <a:t>IP </a:t>
            </a:r>
            <a:r>
              <a:rPr lang="es-ES" b="1" dirty="0"/>
              <a:t>de servidores DNS: </a:t>
            </a:r>
            <a:r>
              <a:rPr lang="es-ES" dirty="0" smtClean="0"/>
              <a:t>Durante </a:t>
            </a:r>
            <a:r>
              <a:rPr lang="es-ES" dirty="0"/>
              <a:t>la configuración del servidor también pueden ser definidos diferentes parámetros, siendo el más destacado la vigencia de </a:t>
            </a:r>
            <a:r>
              <a:rPr lang="es-ES" dirty="0" err="1"/>
              <a:t>IPs</a:t>
            </a:r>
            <a:r>
              <a:rPr lang="es-ES" dirty="0"/>
              <a:t> ya asignadas, también denominado tiempo de arrendamiento. Esta función se encarga de mantener una reserva IP-Host de direcciones ya asignadas durante un tiempo establecido. </a:t>
            </a:r>
          </a:p>
        </p:txBody>
      </p:sp>
    </p:spTree>
    <p:extLst>
      <p:ext uri="{BB962C8B-B14F-4D97-AF65-F5344CB8AC3E}">
        <p14:creationId xmlns:p14="http://schemas.microsoft.com/office/powerpoint/2010/main" val="492125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97105" y="407993"/>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497105" y="856357"/>
            <a:ext cx="2917786" cy="369332"/>
          </a:xfrm>
          <a:prstGeom prst="rect">
            <a:avLst/>
          </a:prstGeom>
        </p:spPr>
        <p:txBody>
          <a:bodyPr wrap="none">
            <a:spAutoFit/>
          </a:bodyPr>
          <a:lstStyle/>
          <a:p>
            <a:r>
              <a:rPr lang="es-ES" b="1" dirty="0">
                <a:effectLst>
                  <a:outerShdw blurRad="38100" dist="38100" dir="2700000" algn="tl">
                    <a:srgbClr val="000000">
                      <a:alpha val="43137"/>
                    </a:srgbClr>
                  </a:outerShdw>
                </a:effectLst>
              </a:rPr>
              <a:t>CONFIGURACIÓN </a:t>
            </a:r>
            <a:r>
              <a:rPr lang="es-ES" b="1" dirty="0" smtClean="0">
                <a:effectLst>
                  <a:outerShdw blurRad="38100" dist="38100" dir="2700000" algn="tl">
                    <a:srgbClr val="000000">
                      <a:alpha val="43137"/>
                    </a:srgbClr>
                  </a:outerShdw>
                </a:effectLst>
              </a:rPr>
              <a:t>DHCP</a:t>
            </a:r>
            <a:endParaRPr lang="es-ES" b="1" cap="all" dirty="0">
              <a:effectLst>
                <a:outerShdw blurRad="38100" dist="38100" dir="2700000" algn="tl">
                  <a:srgbClr val="000000">
                    <a:alpha val="43137"/>
                  </a:srgbClr>
                </a:outerShdw>
              </a:effectLst>
            </a:endParaRPr>
          </a:p>
        </p:txBody>
      </p:sp>
      <p:sp>
        <p:nvSpPr>
          <p:cNvPr id="5" name="Rectángulo 4"/>
          <p:cNvSpPr/>
          <p:nvPr/>
        </p:nvSpPr>
        <p:spPr>
          <a:xfrm>
            <a:off x="362858" y="1225689"/>
            <a:ext cx="11582397" cy="5632311"/>
          </a:xfrm>
          <a:prstGeom prst="rect">
            <a:avLst/>
          </a:prstGeom>
        </p:spPr>
        <p:txBody>
          <a:bodyPr wrap="square">
            <a:spAutoFit/>
          </a:bodyPr>
          <a:lstStyle/>
          <a:p>
            <a:pPr marL="285750" indent="-285750" algn="just">
              <a:buFontTx/>
              <a:buChar char="-"/>
            </a:pPr>
            <a:r>
              <a:rPr lang="es-ES" b="1" dirty="0" smtClean="0"/>
              <a:t>Paso </a:t>
            </a:r>
            <a:r>
              <a:rPr lang="es-ES" b="1" dirty="0"/>
              <a:t>1: </a:t>
            </a:r>
            <a:r>
              <a:rPr lang="es-ES" dirty="0"/>
              <a:t>Excluir las direcciones IP que no deben ser asignadas automáticamente, con el comando </a:t>
            </a:r>
            <a:r>
              <a:rPr lang="es-ES" b="1" dirty="0" err="1"/>
              <a:t>ip</a:t>
            </a:r>
            <a:r>
              <a:rPr lang="es-ES" b="1" dirty="0"/>
              <a:t> </a:t>
            </a:r>
            <a:r>
              <a:rPr lang="es-ES" b="1" dirty="0" err="1"/>
              <a:t>dhcp</a:t>
            </a:r>
            <a:r>
              <a:rPr lang="es-ES" b="1" dirty="0"/>
              <a:t> </a:t>
            </a:r>
            <a:r>
              <a:rPr lang="es-ES" b="1" dirty="0" err="1"/>
              <a:t>excluded-address</a:t>
            </a:r>
            <a:r>
              <a:rPr lang="es-ES" b="1" dirty="0"/>
              <a:t> [IP de inicio] [IP final]</a:t>
            </a:r>
            <a:r>
              <a:rPr lang="es-ES" dirty="0"/>
              <a:t> desde el modo de configuración global. [IP de inicio] [IP final] definen el rango deseado. </a:t>
            </a:r>
            <a:endParaRPr lang="es-ES" dirty="0" smtClean="0"/>
          </a:p>
          <a:p>
            <a:pPr marL="285750" indent="-285750" algn="just">
              <a:buFontTx/>
              <a:buChar char="-"/>
            </a:pPr>
            <a:endParaRPr lang="es-ES" dirty="0"/>
          </a:p>
          <a:p>
            <a:pPr marL="285750" indent="-285750" algn="just">
              <a:buFontTx/>
              <a:buChar char="-"/>
            </a:pPr>
            <a:r>
              <a:rPr lang="es-ES" b="1" dirty="0" smtClean="0"/>
              <a:t>Paso </a:t>
            </a:r>
            <a:r>
              <a:rPr lang="es-ES" b="1" dirty="0"/>
              <a:t>2: </a:t>
            </a:r>
            <a:r>
              <a:rPr lang="es-ES" dirty="0"/>
              <a:t>Crear un pool DHCP a través de la sentencia </a:t>
            </a:r>
            <a:r>
              <a:rPr lang="es-ES" b="1" dirty="0" err="1"/>
              <a:t>ip</a:t>
            </a:r>
            <a:r>
              <a:rPr lang="es-ES" b="1" dirty="0"/>
              <a:t> </a:t>
            </a:r>
            <a:r>
              <a:rPr lang="es-ES" b="1" dirty="0" err="1"/>
              <a:t>dhcp</a:t>
            </a:r>
            <a:r>
              <a:rPr lang="es-ES" b="1" dirty="0"/>
              <a:t> pool [nombre]</a:t>
            </a:r>
            <a:r>
              <a:rPr lang="es-ES" dirty="0"/>
              <a:t> desde el modo de configuración global. El nombre tan solo es un identificativo a nivel local</a:t>
            </a:r>
            <a:r>
              <a:rPr lang="es-ES" dirty="0" smtClean="0"/>
              <a:t>.</a:t>
            </a:r>
          </a:p>
          <a:p>
            <a:pPr marL="285750" indent="-285750" algn="just">
              <a:buFontTx/>
              <a:buChar char="-"/>
            </a:pPr>
            <a:endParaRPr lang="es-ES" dirty="0"/>
          </a:p>
          <a:p>
            <a:pPr marL="285750" indent="-285750" algn="just">
              <a:buFontTx/>
              <a:buChar char="-"/>
            </a:pPr>
            <a:r>
              <a:rPr lang="es-ES" b="1" dirty="0" smtClean="0"/>
              <a:t>Paso </a:t>
            </a:r>
            <a:r>
              <a:rPr lang="es-ES" b="1" dirty="0"/>
              <a:t>3: </a:t>
            </a:r>
            <a:r>
              <a:rPr lang="es-ES" dirty="0"/>
              <a:t>Definir el ID de red y máscara, gracias a los cuales el </a:t>
            </a:r>
            <a:r>
              <a:rPr lang="es-ES" dirty="0" err="1"/>
              <a:t>router</a:t>
            </a:r>
            <a:r>
              <a:rPr lang="es-ES" dirty="0"/>
              <a:t> calculará el rango de direcciones disponibles a ofertar de manera automática a los clientes que lo soliciten, con el comando </a:t>
            </a:r>
            <a:r>
              <a:rPr lang="es-ES" b="1" dirty="0" err="1"/>
              <a:t>network</a:t>
            </a:r>
            <a:r>
              <a:rPr lang="es-ES" b="1" dirty="0"/>
              <a:t> [id de red] [máscara]</a:t>
            </a:r>
            <a:r>
              <a:rPr lang="es-ES" dirty="0"/>
              <a:t>. </a:t>
            </a:r>
            <a:endParaRPr lang="es-ES" dirty="0" smtClean="0"/>
          </a:p>
          <a:p>
            <a:pPr marL="285750" indent="-285750" algn="just">
              <a:buFontTx/>
              <a:buChar char="-"/>
            </a:pPr>
            <a:endParaRPr lang="es-ES" dirty="0"/>
          </a:p>
          <a:p>
            <a:pPr marL="285750" indent="-285750" algn="just">
              <a:buFontTx/>
              <a:buChar char="-"/>
            </a:pPr>
            <a:r>
              <a:rPr lang="es-ES" b="1" dirty="0" smtClean="0"/>
              <a:t>Paso </a:t>
            </a:r>
            <a:r>
              <a:rPr lang="es-ES" b="1" dirty="0"/>
              <a:t>4:</a:t>
            </a:r>
            <a:r>
              <a:rPr lang="es-ES" dirty="0"/>
              <a:t> Asignar la(s) puerta(s) de enlace necesaria, con el comando </a:t>
            </a:r>
            <a:r>
              <a:rPr lang="es-ES" b="1" dirty="0"/>
              <a:t>default-</a:t>
            </a:r>
            <a:r>
              <a:rPr lang="es-ES" b="1" dirty="0" err="1"/>
              <a:t>router</a:t>
            </a:r>
            <a:r>
              <a:rPr lang="es-ES" b="1" dirty="0"/>
              <a:t> [IP 1] [IP 2]… </a:t>
            </a:r>
            <a:endParaRPr lang="es-ES" b="1" dirty="0" smtClean="0"/>
          </a:p>
          <a:p>
            <a:pPr marL="285750" indent="-285750" algn="just">
              <a:buFontTx/>
              <a:buChar char="-"/>
            </a:pPr>
            <a:endParaRPr lang="es-ES" b="1" dirty="0"/>
          </a:p>
          <a:p>
            <a:pPr marL="285750" indent="-285750" algn="just">
              <a:buFontTx/>
              <a:buChar char="-"/>
            </a:pPr>
            <a:r>
              <a:rPr lang="es-ES" b="1" dirty="0" smtClean="0"/>
              <a:t>Paso </a:t>
            </a:r>
            <a:r>
              <a:rPr lang="es-ES" b="1" dirty="0"/>
              <a:t>5: </a:t>
            </a:r>
            <a:r>
              <a:rPr lang="es-ES" dirty="0"/>
              <a:t>Establecer los DNS, ejecutando la sentencia </a:t>
            </a:r>
            <a:r>
              <a:rPr lang="es-ES" b="1" dirty="0" err="1"/>
              <a:t>dns</a:t>
            </a:r>
            <a:r>
              <a:rPr lang="es-ES" b="1" dirty="0"/>
              <a:t>-server [IP 1] [IP 2]…</a:t>
            </a:r>
            <a:r>
              <a:rPr lang="es-ES" dirty="0"/>
              <a:t> </a:t>
            </a:r>
            <a:endParaRPr lang="es-ES" dirty="0" smtClean="0"/>
          </a:p>
          <a:p>
            <a:pPr marL="285750" indent="-285750" algn="just">
              <a:buFontTx/>
              <a:buChar char="-"/>
            </a:pPr>
            <a:endParaRPr lang="es-ES" dirty="0"/>
          </a:p>
          <a:p>
            <a:pPr marL="285750" indent="-285750" algn="just">
              <a:buFontTx/>
              <a:buChar char="-"/>
            </a:pPr>
            <a:r>
              <a:rPr lang="es-ES" b="1" dirty="0" smtClean="0"/>
              <a:t>Paso </a:t>
            </a:r>
            <a:r>
              <a:rPr lang="es-ES" b="1" dirty="0"/>
              <a:t>6 (opcional): </a:t>
            </a:r>
            <a:r>
              <a:rPr lang="es-ES" dirty="0"/>
              <a:t>Configurar el tiempo de arrendamiento de direcciones IP asignadas, con el </a:t>
            </a:r>
            <a:r>
              <a:rPr lang="es-ES" dirty="0" smtClean="0"/>
              <a:t>comando </a:t>
            </a:r>
            <a:r>
              <a:rPr lang="es-ES" b="1" dirty="0" err="1" smtClean="0"/>
              <a:t>lease</a:t>
            </a:r>
            <a:r>
              <a:rPr lang="es-ES" b="1" dirty="0" smtClean="0"/>
              <a:t> [días] [horas] [</a:t>
            </a:r>
            <a:r>
              <a:rPr lang="es-ES" b="1" dirty="0"/>
              <a:t>minutos]</a:t>
            </a:r>
            <a:r>
              <a:rPr lang="es-ES" dirty="0"/>
              <a:t>. </a:t>
            </a:r>
            <a:endParaRPr lang="es-ES" dirty="0" smtClean="0"/>
          </a:p>
          <a:p>
            <a:pPr marL="285750" indent="-285750" algn="just">
              <a:buFontTx/>
              <a:buChar char="-"/>
            </a:pPr>
            <a:endParaRPr lang="es-ES" dirty="0"/>
          </a:p>
          <a:p>
            <a:pPr marL="285750" indent="-285750" algn="just">
              <a:buFontTx/>
              <a:buChar char="-"/>
            </a:pPr>
            <a:r>
              <a:rPr lang="es-ES" b="1" dirty="0" smtClean="0"/>
              <a:t>Paso </a:t>
            </a:r>
            <a:r>
              <a:rPr lang="es-ES" b="1" dirty="0"/>
              <a:t>7 (opcional): </a:t>
            </a:r>
            <a:r>
              <a:rPr lang="es-ES" dirty="0"/>
              <a:t>Definir un nombre de dominio DNS, </a:t>
            </a:r>
            <a:r>
              <a:rPr lang="es-ES" dirty="0" smtClean="0"/>
              <a:t>haciendo </a:t>
            </a:r>
            <a:r>
              <a:rPr lang="es-ES" dirty="0"/>
              <a:t>uso del comando </a:t>
            </a:r>
            <a:r>
              <a:rPr lang="es-ES" b="1" dirty="0" err="1"/>
              <a:t>domain-name</a:t>
            </a:r>
            <a:r>
              <a:rPr lang="es-ES" b="1" dirty="0"/>
              <a:t> [nombre]</a:t>
            </a:r>
            <a:r>
              <a:rPr lang="es-ES" dirty="0"/>
              <a:t>. </a:t>
            </a:r>
          </a:p>
        </p:txBody>
      </p:sp>
    </p:spTree>
    <p:extLst>
      <p:ext uri="{BB962C8B-B14F-4D97-AF65-F5344CB8AC3E}">
        <p14:creationId xmlns:p14="http://schemas.microsoft.com/office/powerpoint/2010/main" val="39577758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p:cNvPicPr>
            <a:picLocks noChangeAspect="1"/>
          </p:cNvPicPr>
          <p:nvPr/>
        </p:nvPicPr>
        <p:blipFill>
          <a:blip r:embed="rId2"/>
          <a:stretch>
            <a:fillRect/>
          </a:stretch>
        </p:blipFill>
        <p:spPr>
          <a:xfrm>
            <a:off x="4514569" y="4101396"/>
            <a:ext cx="7838611" cy="2756604"/>
          </a:xfrm>
          <a:prstGeom prst="rect">
            <a:avLst/>
          </a:prstGeom>
        </p:spPr>
      </p:pic>
      <p:sp>
        <p:nvSpPr>
          <p:cNvPr id="3" name="Rectángulo 2"/>
          <p:cNvSpPr/>
          <p:nvPr/>
        </p:nvSpPr>
        <p:spPr>
          <a:xfrm>
            <a:off x="1497105" y="407993"/>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596783" y="671691"/>
            <a:ext cx="2917786" cy="369332"/>
          </a:xfrm>
          <a:prstGeom prst="rect">
            <a:avLst/>
          </a:prstGeom>
        </p:spPr>
        <p:txBody>
          <a:bodyPr wrap="none">
            <a:spAutoFit/>
          </a:bodyPr>
          <a:lstStyle/>
          <a:p>
            <a:r>
              <a:rPr lang="es-ES" b="1" dirty="0">
                <a:effectLst>
                  <a:outerShdw blurRad="38100" dist="38100" dir="2700000" algn="tl">
                    <a:srgbClr val="000000">
                      <a:alpha val="43137"/>
                    </a:srgbClr>
                  </a:outerShdw>
                </a:effectLst>
              </a:rPr>
              <a:t>CONFIGURACIÓN </a:t>
            </a:r>
            <a:r>
              <a:rPr lang="es-ES" b="1" dirty="0" smtClean="0">
                <a:effectLst>
                  <a:outerShdw blurRad="38100" dist="38100" dir="2700000" algn="tl">
                    <a:srgbClr val="000000">
                      <a:alpha val="43137"/>
                    </a:srgbClr>
                  </a:outerShdw>
                </a:effectLst>
              </a:rPr>
              <a:t>DHCP</a:t>
            </a:r>
            <a:endParaRPr lang="es-ES" b="1" cap="all"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3"/>
          <a:stretch>
            <a:fillRect/>
          </a:stretch>
        </p:blipFill>
        <p:spPr>
          <a:xfrm>
            <a:off x="553167" y="940202"/>
            <a:ext cx="6623695" cy="3578679"/>
          </a:xfrm>
          <a:prstGeom prst="rect">
            <a:avLst/>
          </a:prstGeom>
        </p:spPr>
      </p:pic>
    </p:spTree>
    <p:extLst>
      <p:ext uri="{BB962C8B-B14F-4D97-AF65-F5344CB8AC3E}">
        <p14:creationId xmlns:p14="http://schemas.microsoft.com/office/powerpoint/2010/main" val="2570801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97105" y="407993"/>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596783" y="671691"/>
            <a:ext cx="2917786" cy="369332"/>
          </a:xfrm>
          <a:prstGeom prst="rect">
            <a:avLst/>
          </a:prstGeom>
        </p:spPr>
        <p:txBody>
          <a:bodyPr wrap="none">
            <a:spAutoFit/>
          </a:bodyPr>
          <a:lstStyle/>
          <a:p>
            <a:r>
              <a:rPr lang="es-ES" b="1" dirty="0">
                <a:effectLst>
                  <a:outerShdw blurRad="38100" dist="38100" dir="2700000" algn="tl">
                    <a:srgbClr val="000000">
                      <a:alpha val="43137"/>
                    </a:srgbClr>
                  </a:outerShdw>
                </a:effectLst>
              </a:rPr>
              <a:t>CONFIGURACIÓN </a:t>
            </a:r>
            <a:r>
              <a:rPr lang="es-ES" b="1" dirty="0" smtClean="0">
                <a:effectLst>
                  <a:outerShdw blurRad="38100" dist="38100" dir="2700000" algn="tl">
                    <a:srgbClr val="000000">
                      <a:alpha val="43137"/>
                    </a:srgbClr>
                  </a:outerShdw>
                </a:effectLst>
              </a:rPr>
              <a:t>DHCP</a:t>
            </a:r>
            <a:endParaRPr lang="es-ES" b="1" cap="all" dirty="0">
              <a:effectLst>
                <a:outerShdw blurRad="38100" dist="38100" dir="2700000" algn="tl">
                  <a:srgbClr val="000000">
                    <a:alpha val="43137"/>
                  </a:srgbClr>
                </a:outerShdw>
              </a:effectLst>
            </a:endParaRPr>
          </a:p>
        </p:txBody>
      </p:sp>
      <p:sp>
        <p:nvSpPr>
          <p:cNvPr id="5" name="Rectángulo 4"/>
          <p:cNvSpPr/>
          <p:nvPr/>
        </p:nvSpPr>
        <p:spPr>
          <a:xfrm>
            <a:off x="957943" y="1304721"/>
            <a:ext cx="9753600" cy="4524315"/>
          </a:xfrm>
          <a:prstGeom prst="rect">
            <a:avLst/>
          </a:prstGeom>
        </p:spPr>
        <p:txBody>
          <a:bodyPr wrap="square">
            <a:spAutoFit/>
          </a:bodyPr>
          <a:lstStyle/>
          <a:p>
            <a:r>
              <a:rPr lang="es-ES" b="1" dirty="0"/>
              <a:t>R1#conf t </a:t>
            </a:r>
            <a:r>
              <a:rPr lang="es-ES" dirty="0" err="1"/>
              <a:t>Enter</a:t>
            </a:r>
            <a:r>
              <a:rPr lang="es-ES" dirty="0"/>
              <a:t> </a:t>
            </a:r>
            <a:r>
              <a:rPr lang="es-ES" dirty="0" err="1"/>
              <a:t>configuration</a:t>
            </a:r>
            <a:r>
              <a:rPr lang="es-ES" dirty="0"/>
              <a:t> </a:t>
            </a:r>
            <a:r>
              <a:rPr lang="es-ES" dirty="0" err="1"/>
              <a:t>commands</a:t>
            </a:r>
            <a:r>
              <a:rPr lang="es-ES" dirty="0"/>
              <a:t>, </a:t>
            </a:r>
            <a:endParaRPr lang="es-ES" dirty="0" smtClean="0"/>
          </a:p>
          <a:p>
            <a:r>
              <a:rPr lang="es-ES" dirty="0" err="1" smtClean="0"/>
              <a:t>one</a:t>
            </a:r>
            <a:r>
              <a:rPr lang="es-ES" dirty="0" smtClean="0"/>
              <a:t> </a:t>
            </a:r>
            <a:r>
              <a:rPr lang="es-ES" dirty="0"/>
              <a:t>per line. </a:t>
            </a:r>
            <a:r>
              <a:rPr lang="es-ES" dirty="0" err="1"/>
              <a:t>End</a:t>
            </a:r>
            <a:r>
              <a:rPr lang="es-ES" dirty="0"/>
              <a:t> </a:t>
            </a:r>
            <a:r>
              <a:rPr lang="es-ES" dirty="0" err="1"/>
              <a:t>with</a:t>
            </a:r>
            <a:r>
              <a:rPr lang="es-ES" dirty="0"/>
              <a:t> CNTL/Z. </a:t>
            </a:r>
            <a:endParaRPr lang="es-ES" dirty="0" smtClean="0"/>
          </a:p>
          <a:p>
            <a:r>
              <a:rPr lang="es-ES" b="1" dirty="0" smtClean="0"/>
              <a:t>R1(</a:t>
            </a:r>
            <a:r>
              <a:rPr lang="es-ES" b="1" dirty="0" err="1" smtClean="0"/>
              <a:t>config</a:t>
            </a:r>
            <a:r>
              <a:rPr lang="es-ES" b="1" dirty="0"/>
              <a:t>)#</a:t>
            </a:r>
            <a:r>
              <a:rPr lang="es-ES" b="1" dirty="0" err="1"/>
              <a:t>ip</a:t>
            </a:r>
            <a:r>
              <a:rPr lang="es-ES" b="1" dirty="0"/>
              <a:t> </a:t>
            </a:r>
            <a:r>
              <a:rPr lang="es-ES" b="1" dirty="0" err="1"/>
              <a:t>dhcp</a:t>
            </a:r>
            <a:r>
              <a:rPr lang="es-ES" b="1" dirty="0"/>
              <a:t> </a:t>
            </a:r>
            <a:r>
              <a:rPr lang="es-ES" b="1" dirty="0" err="1"/>
              <a:t>excluded-address</a:t>
            </a:r>
            <a:r>
              <a:rPr lang="es-ES" b="1" dirty="0"/>
              <a:t> </a:t>
            </a:r>
            <a:r>
              <a:rPr lang="es-ES" dirty="0"/>
              <a:t>192.168.1.1 192.168.1.10 </a:t>
            </a:r>
            <a:endParaRPr lang="es-ES" dirty="0" smtClean="0"/>
          </a:p>
          <a:p>
            <a:r>
              <a:rPr lang="es-ES" b="1" dirty="0" smtClean="0"/>
              <a:t>R1(</a:t>
            </a:r>
            <a:r>
              <a:rPr lang="es-ES" b="1" dirty="0" err="1" smtClean="0"/>
              <a:t>config</a:t>
            </a:r>
            <a:r>
              <a:rPr lang="es-ES" b="1" dirty="0"/>
              <a:t>)#</a:t>
            </a:r>
            <a:r>
              <a:rPr lang="es-ES" b="1" dirty="0" err="1"/>
              <a:t>ip</a:t>
            </a:r>
            <a:r>
              <a:rPr lang="es-ES" b="1" dirty="0"/>
              <a:t> </a:t>
            </a:r>
            <a:r>
              <a:rPr lang="es-ES" b="1" dirty="0" err="1"/>
              <a:t>dhcp</a:t>
            </a:r>
            <a:r>
              <a:rPr lang="es-ES" b="1" dirty="0"/>
              <a:t> </a:t>
            </a:r>
            <a:r>
              <a:rPr lang="es-ES" b="1" dirty="0" err="1"/>
              <a:t>excluded-address</a:t>
            </a:r>
            <a:r>
              <a:rPr lang="es-ES" b="1" dirty="0"/>
              <a:t> </a:t>
            </a:r>
            <a:r>
              <a:rPr lang="es-ES" dirty="0"/>
              <a:t>172.20.0.1 172.20.0.10 </a:t>
            </a:r>
            <a:endParaRPr lang="es-ES" dirty="0" smtClean="0"/>
          </a:p>
          <a:p>
            <a:endParaRPr lang="es-ES" dirty="0" smtClean="0"/>
          </a:p>
          <a:p>
            <a:r>
              <a:rPr lang="es-ES" b="1" dirty="0" smtClean="0"/>
              <a:t>R1(</a:t>
            </a:r>
            <a:r>
              <a:rPr lang="es-ES" b="1" dirty="0" err="1" smtClean="0"/>
              <a:t>config</a:t>
            </a:r>
            <a:r>
              <a:rPr lang="es-ES" b="1" dirty="0"/>
              <a:t>)#</a:t>
            </a:r>
            <a:r>
              <a:rPr lang="es-ES" b="1" dirty="0" err="1"/>
              <a:t>ip</a:t>
            </a:r>
            <a:r>
              <a:rPr lang="es-ES" b="1" dirty="0"/>
              <a:t> </a:t>
            </a:r>
            <a:r>
              <a:rPr lang="es-ES" b="1" dirty="0" err="1"/>
              <a:t>dhcp</a:t>
            </a:r>
            <a:r>
              <a:rPr lang="es-ES" b="1" dirty="0"/>
              <a:t> pool </a:t>
            </a:r>
            <a:r>
              <a:rPr lang="es-ES" dirty="0" err="1"/>
              <a:t>SubredIzquierda</a:t>
            </a:r>
            <a:r>
              <a:rPr lang="es-ES" dirty="0"/>
              <a:t> </a:t>
            </a:r>
            <a:endParaRPr lang="es-ES" dirty="0" smtClean="0"/>
          </a:p>
          <a:p>
            <a:r>
              <a:rPr lang="es-ES" b="1" dirty="0" smtClean="0"/>
              <a:t>R1(</a:t>
            </a:r>
            <a:r>
              <a:rPr lang="es-ES" b="1" dirty="0" err="1" smtClean="0"/>
              <a:t>dhcp-config</a:t>
            </a:r>
            <a:r>
              <a:rPr lang="es-ES" b="1" dirty="0"/>
              <a:t>)#</a:t>
            </a:r>
            <a:r>
              <a:rPr lang="es-ES" b="1" dirty="0" err="1"/>
              <a:t>network</a:t>
            </a:r>
            <a:r>
              <a:rPr lang="es-ES" b="1" dirty="0"/>
              <a:t> </a:t>
            </a:r>
            <a:r>
              <a:rPr lang="es-ES" dirty="0"/>
              <a:t>192.168.1.0 255.255.255.0 </a:t>
            </a:r>
            <a:endParaRPr lang="es-ES" dirty="0" smtClean="0"/>
          </a:p>
          <a:p>
            <a:r>
              <a:rPr lang="es-ES" b="1" dirty="0" smtClean="0"/>
              <a:t>R1(</a:t>
            </a:r>
            <a:r>
              <a:rPr lang="es-ES" b="1" dirty="0" err="1" smtClean="0"/>
              <a:t>dhcp-config</a:t>
            </a:r>
            <a:r>
              <a:rPr lang="es-ES" b="1" dirty="0"/>
              <a:t>)#default-</a:t>
            </a:r>
            <a:r>
              <a:rPr lang="es-ES" b="1" dirty="0" err="1"/>
              <a:t>router</a:t>
            </a:r>
            <a:r>
              <a:rPr lang="es-ES" b="1" dirty="0"/>
              <a:t> </a:t>
            </a:r>
            <a:r>
              <a:rPr lang="es-ES" dirty="0"/>
              <a:t>192.168.1.1 </a:t>
            </a:r>
            <a:endParaRPr lang="es-ES" dirty="0" smtClean="0"/>
          </a:p>
          <a:p>
            <a:r>
              <a:rPr lang="es-ES" b="1" dirty="0" smtClean="0"/>
              <a:t>R1(</a:t>
            </a:r>
            <a:r>
              <a:rPr lang="es-ES" b="1" dirty="0" err="1" smtClean="0"/>
              <a:t>dhcp-config</a:t>
            </a:r>
            <a:r>
              <a:rPr lang="es-ES" b="1" dirty="0"/>
              <a:t>)#</a:t>
            </a:r>
            <a:r>
              <a:rPr lang="es-ES" b="1" dirty="0" err="1"/>
              <a:t>dns</a:t>
            </a:r>
            <a:r>
              <a:rPr lang="es-ES" b="1" dirty="0"/>
              <a:t>-server </a:t>
            </a:r>
            <a:r>
              <a:rPr lang="es-ES" dirty="0"/>
              <a:t>192.168.10.254 </a:t>
            </a:r>
            <a:endParaRPr lang="es-ES" dirty="0" smtClean="0"/>
          </a:p>
          <a:p>
            <a:r>
              <a:rPr lang="es-ES" b="1" dirty="0" smtClean="0"/>
              <a:t>R1(</a:t>
            </a:r>
            <a:r>
              <a:rPr lang="es-ES" b="1" dirty="0" err="1" smtClean="0"/>
              <a:t>dhcp-config</a:t>
            </a:r>
            <a:r>
              <a:rPr lang="es-ES" b="1" dirty="0"/>
              <a:t>)#</a:t>
            </a:r>
            <a:r>
              <a:rPr lang="es-ES" b="1" dirty="0" err="1"/>
              <a:t>lease</a:t>
            </a:r>
            <a:r>
              <a:rPr lang="es-ES" b="1" dirty="0"/>
              <a:t> </a:t>
            </a:r>
            <a:r>
              <a:rPr lang="es-ES" dirty="0"/>
              <a:t>1 0 0 </a:t>
            </a:r>
            <a:endParaRPr lang="es-ES" dirty="0" smtClean="0"/>
          </a:p>
          <a:p>
            <a:endParaRPr lang="es-ES" dirty="0"/>
          </a:p>
          <a:p>
            <a:r>
              <a:rPr lang="es-ES" b="1" dirty="0" smtClean="0"/>
              <a:t>R1(</a:t>
            </a:r>
            <a:r>
              <a:rPr lang="es-ES" b="1" dirty="0" err="1" smtClean="0"/>
              <a:t>config</a:t>
            </a:r>
            <a:r>
              <a:rPr lang="es-ES" b="1" dirty="0"/>
              <a:t>)#</a:t>
            </a:r>
            <a:r>
              <a:rPr lang="es-ES" b="1" dirty="0" err="1"/>
              <a:t>ip</a:t>
            </a:r>
            <a:r>
              <a:rPr lang="es-ES" b="1" dirty="0"/>
              <a:t> </a:t>
            </a:r>
            <a:r>
              <a:rPr lang="es-ES" b="1" dirty="0" err="1"/>
              <a:t>dhcp</a:t>
            </a:r>
            <a:r>
              <a:rPr lang="es-ES" b="1" dirty="0"/>
              <a:t> pool </a:t>
            </a:r>
            <a:r>
              <a:rPr lang="es-ES" dirty="0" err="1"/>
              <a:t>SubredDerecha</a:t>
            </a:r>
            <a:r>
              <a:rPr lang="es-ES" dirty="0"/>
              <a:t> </a:t>
            </a:r>
            <a:endParaRPr lang="es-ES" dirty="0" smtClean="0"/>
          </a:p>
          <a:p>
            <a:r>
              <a:rPr lang="es-ES" b="1" dirty="0" smtClean="0"/>
              <a:t>R1(</a:t>
            </a:r>
            <a:r>
              <a:rPr lang="es-ES" b="1" dirty="0" err="1" smtClean="0"/>
              <a:t>dhcp-config</a:t>
            </a:r>
            <a:r>
              <a:rPr lang="es-ES" b="1" dirty="0"/>
              <a:t>)#</a:t>
            </a:r>
            <a:r>
              <a:rPr lang="es-ES" b="1" dirty="0" err="1"/>
              <a:t>network</a:t>
            </a:r>
            <a:r>
              <a:rPr lang="es-ES" b="1" dirty="0"/>
              <a:t> </a:t>
            </a:r>
            <a:r>
              <a:rPr lang="es-ES" dirty="0"/>
              <a:t>172.20.0.0 255.255.0.0 </a:t>
            </a:r>
            <a:endParaRPr lang="es-ES" dirty="0" smtClean="0"/>
          </a:p>
          <a:p>
            <a:r>
              <a:rPr lang="es-ES" b="1" dirty="0" smtClean="0"/>
              <a:t>R1(</a:t>
            </a:r>
            <a:r>
              <a:rPr lang="es-ES" b="1" dirty="0" err="1" smtClean="0"/>
              <a:t>dhcp-config</a:t>
            </a:r>
            <a:r>
              <a:rPr lang="es-ES" b="1" dirty="0" smtClean="0"/>
              <a:t>)#default-</a:t>
            </a:r>
            <a:r>
              <a:rPr lang="es-ES" b="1" dirty="0" err="1" smtClean="0"/>
              <a:t>router</a:t>
            </a:r>
            <a:r>
              <a:rPr lang="es-ES" b="1" dirty="0" smtClean="0"/>
              <a:t> </a:t>
            </a:r>
            <a:r>
              <a:rPr lang="es-ES" dirty="0" smtClean="0"/>
              <a:t>172.20.0.1 </a:t>
            </a:r>
          </a:p>
          <a:p>
            <a:r>
              <a:rPr lang="es-ES" b="1" dirty="0" smtClean="0"/>
              <a:t>R1(</a:t>
            </a:r>
            <a:r>
              <a:rPr lang="es-ES" b="1" dirty="0" err="1" smtClean="0"/>
              <a:t>dhcp-config</a:t>
            </a:r>
            <a:r>
              <a:rPr lang="es-ES" b="1" dirty="0"/>
              <a:t>)#</a:t>
            </a:r>
            <a:r>
              <a:rPr lang="es-ES" b="1" dirty="0" err="1" smtClean="0"/>
              <a:t>dns</a:t>
            </a:r>
            <a:r>
              <a:rPr lang="es-ES" b="1" dirty="0" smtClean="0"/>
              <a:t>-server </a:t>
            </a:r>
            <a:r>
              <a:rPr lang="es-ES" dirty="0"/>
              <a:t>192.168.10.254 </a:t>
            </a:r>
            <a:endParaRPr lang="es-ES" dirty="0" smtClean="0"/>
          </a:p>
          <a:p>
            <a:r>
              <a:rPr lang="es-ES" b="1" dirty="0" smtClean="0"/>
              <a:t>R1(</a:t>
            </a:r>
            <a:r>
              <a:rPr lang="es-ES" b="1" dirty="0" err="1" smtClean="0"/>
              <a:t>dhcp-config</a:t>
            </a:r>
            <a:r>
              <a:rPr lang="es-ES" b="1" dirty="0"/>
              <a:t>)#</a:t>
            </a:r>
            <a:r>
              <a:rPr lang="es-ES" b="1" dirty="0" err="1"/>
              <a:t>lease</a:t>
            </a:r>
            <a:r>
              <a:rPr lang="es-ES" b="1" dirty="0"/>
              <a:t> </a:t>
            </a:r>
            <a:r>
              <a:rPr lang="es-ES" dirty="0"/>
              <a:t>1 0 0</a:t>
            </a:r>
          </a:p>
        </p:txBody>
      </p:sp>
    </p:spTree>
    <p:extLst>
      <p:ext uri="{BB962C8B-B14F-4D97-AF65-F5344CB8AC3E}">
        <p14:creationId xmlns:p14="http://schemas.microsoft.com/office/powerpoint/2010/main" val="3319986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497105" y="407993"/>
            <a:ext cx="2056973"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ESTÁTICAS</a:t>
            </a:r>
          </a:p>
        </p:txBody>
      </p:sp>
      <p:sp>
        <p:nvSpPr>
          <p:cNvPr id="2" name="Rectángulo 1"/>
          <p:cNvSpPr/>
          <p:nvPr/>
        </p:nvSpPr>
        <p:spPr>
          <a:xfrm>
            <a:off x="1497105" y="777325"/>
            <a:ext cx="3105337" cy="369332"/>
          </a:xfrm>
          <a:prstGeom prst="rect">
            <a:avLst/>
          </a:prstGeom>
        </p:spPr>
        <p:txBody>
          <a:bodyPr wrap="none">
            <a:spAutoFit/>
          </a:bodyPr>
          <a:lstStyle/>
          <a:p>
            <a:r>
              <a:rPr lang="es-ES" b="1" dirty="0" smtClean="0">
                <a:effectLst>
                  <a:outerShdw blurRad="38100" dist="38100" dir="2700000" algn="tl">
                    <a:srgbClr val="000000">
                      <a:alpha val="43137"/>
                    </a:srgbClr>
                  </a:outerShdw>
                </a:effectLst>
              </a:rPr>
              <a:t>VENTAJAS Y DESVENTAJAS</a:t>
            </a:r>
            <a:endParaRPr lang="es-ES" b="1" cap="all" dirty="0">
              <a:effectLst>
                <a:outerShdw blurRad="38100" dist="38100" dir="2700000" algn="tl">
                  <a:srgbClr val="000000">
                    <a:alpha val="43137"/>
                  </a:srgbClr>
                </a:outerShdw>
              </a:effectLst>
            </a:endParaRPr>
          </a:p>
        </p:txBody>
      </p:sp>
      <p:pic>
        <p:nvPicPr>
          <p:cNvPr id="4" name="Imagen 3"/>
          <p:cNvPicPr>
            <a:picLocks noChangeAspect="1"/>
          </p:cNvPicPr>
          <p:nvPr/>
        </p:nvPicPr>
        <p:blipFill>
          <a:blip r:embed="rId2"/>
          <a:stretch>
            <a:fillRect/>
          </a:stretch>
        </p:blipFill>
        <p:spPr>
          <a:xfrm>
            <a:off x="1193528" y="1515989"/>
            <a:ext cx="9480756" cy="4689249"/>
          </a:xfrm>
          <a:prstGeom prst="rect">
            <a:avLst/>
          </a:prstGeom>
        </p:spPr>
      </p:pic>
    </p:spTree>
    <p:extLst>
      <p:ext uri="{BB962C8B-B14F-4D97-AF65-F5344CB8AC3E}">
        <p14:creationId xmlns:p14="http://schemas.microsoft.com/office/powerpoint/2010/main" val="2545055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773498" y="941293"/>
            <a:ext cx="10374114" cy="5573715"/>
          </a:xfrm>
          <a:prstGeom prst="rect">
            <a:avLst/>
          </a:prstGeom>
        </p:spPr>
      </p:pic>
      <p:sp>
        <p:nvSpPr>
          <p:cNvPr id="5" name="Subtítulo 2"/>
          <p:cNvSpPr txBox="1">
            <a:spLocks/>
          </p:cNvSpPr>
          <p:nvPr/>
        </p:nvSpPr>
        <p:spPr>
          <a:xfrm>
            <a:off x="451036" y="374743"/>
            <a:ext cx="8791575" cy="5665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ES" dirty="0" smtClean="0"/>
              <a:t>Ejemplo de Red Corporativa</a:t>
            </a:r>
            <a:endParaRPr lang="es-ES" dirty="0"/>
          </a:p>
        </p:txBody>
      </p:sp>
    </p:spTree>
    <p:extLst>
      <p:ext uri="{BB962C8B-B14F-4D97-AF65-F5344CB8AC3E}">
        <p14:creationId xmlns:p14="http://schemas.microsoft.com/office/powerpoint/2010/main" val="1790340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678525" y="754738"/>
            <a:ext cx="9047532" cy="725719"/>
          </a:xfrm>
        </p:spPr>
        <p:txBody>
          <a:bodyPr>
            <a:normAutofit/>
          </a:bodyPr>
          <a:lstStyle/>
          <a:p>
            <a:r>
              <a:rPr lang="es-ES" b="1" dirty="0" smtClean="0"/>
              <a:t>ENRUTAMIENTO DINAMICO</a:t>
            </a:r>
            <a:endParaRPr lang="es-ES" b="1" dirty="0"/>
          </a:p>
        </p:txBody>
      </p:sp>
      <p:sp>
        <p:nvSpPr>
          <p:cNvPr id="10" name="Rectángulo 9"/>
          <p:cNvSpPr/>
          <p:nvPr/>
        </p:nvSpPr>
        <p:spPr>
          <a:xfrm>
            <a:off x="827314" y="1902883"/>
            <a:ext cx="10363200" cy="2862322"/>
          </a:xfrm>
          <a:prstGeom prst="rect">
            <a:avLst/>
          </a:prstGeom>
        </p:spPr>
        <p:txBody>
          <a:bodyPr wrap="square">
            <a:spAutoFit/>
          </a:bodyPr>
          <a:lstStyle/>
          <a:p>
            <a:pPr algn="just"/>
            <a:r>
              <a:rPr lang="es-ES" sz="2000" dirty="0"/>
              <a:t>En una red grande con muchas redes y subredes, la configuración y el mantenimiento de rutas estáticas entre dichas redes conllevan una sobrecarga administrativa y operativa. Esta sobrecarga administrativa es especialmente tediosa cuando se producen cambios en la red, como un enlace fuera de servicio o la implementación de una nueva subred</a:t>
            </a:r>
            <a:r>
              <a:rPr lang="es-ES" sz="2000" dirty="0" smtClean="0"/>
              <a:t>.</a:t>
            </a:r>
          </a:p>
          <a:p>
            <a:pPr algn="just"/>
            <a:endParaRPr lang="es-ES" sz="2000" dirty="0"/>
          </a:p>
          <a:p>
            <a:pPr algn="just"/>
            <a:r>
              <a:rPr lang="es-ES" sz="2000" dirty="0" smtClean="0"/>
              <a:t>Implementar </a:t>
            </a:r>
            <a:r>
              <a:rPr lang="es-ES" sz="2000" dirty="0"/>
              <a:t>protocolos de </a:t>
            </a:r>
            <a:r>
              <a:rPr lang="es-ES" sz="2000" dirty="0" err="1"/>
              <a:t>routing</a:t>
            </a:r>
            <a:r>
              <a:rPr lang="es-ES" sz="2000" dirty="0"/>
              <a:t> dinámico puede aliviar la carga de las tareas de configuración y de mantenimiento, además de proporcionar escalabilidad a la red</a:t>
            </a:r>
          </a:p>
        </p:txBody>
      </p:sp>
    </p:spTree>
    <p:extLst>
      <p:ext uri="{BB962C8B-B14F-4D97-AF65-F5344CB8AC3E}">
        <p14:creationId xmlns:p14="http://schemas.microsoft.com/office/powerpoint/2010/main" val="2257288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678525" y="754738"/>
            <a:ext cx="9047532" cy="725719"/>
          </a:xfrm>
        </p:spPr>
        <p:txBody>
          <a:bodyPr>
            <a:normAutofit/>
          </a:bodyPr>
          <a:lstStyle/>
          <a:p>
            <a:r>
              <a:rPr lang="es-ES" b="1" dirty="0"/>
              <a:t>PROTOCOLOS DE ENRUTAMIENTO </a:t>
            </a:r>
          </a:p>
        </p:txBody>
      </p:sp>
      <p:sp>
        <p:nvSpPr>
          <p:cNvPr id="7" name="Rectángulo 6"/>
          <p:cNvSpPr/>
          <p:nvPr/>
        </p:nvSpPr>
        <p:spPr>
          <a:xfrm>
            <a:off x="1801905" y="385406"/>
            <a:ext cx="2231701"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a:t>
            </a:r>
            <a:r>
              <a:rPr lang="es-ES" b="1" dirty="0" smtClean="0">
                <a:effectLst>
                  <a:outerShdw blurRad="38100" dist="38100" dir="2700000" algn="tl">
                    <a:srgbClr val="000000">
                      <a:alpha val="43137"/>
                    </a:srgbClr>
                  </a:outerShdw>
                </a:effectLst>
              </a:rPr>
              <a:t>DINAMICAS</a:t>
            </a:r>
            <a:endParaRPr lang="es-ES" b="1" dirty="0">
              <a:effectLst>
                <a:outerShdw blurRad="38100" dist="38100" dir="2700000" algn="tl">
                  <a:srgbClr val="000000">
                    <a:alpha val="43137"/>
                  </a:srgbClr>
                </a:outerShdw>
              </a:effectLst>
            </a:endParaRPr>
          </a:p>
        </p:txBody>
      </p:sp>
      <p:sp>
        <p:nvSpPr>
          <p:cNvPr id="8" name="Rectángulo 7"/>
          <p:cNvSpPr/>
          <p:nvPr/>
        </p:nvSpPr>
        <p:spPr>
          <a:xfrm>
            <a:off x="682171" y="1480457"/>
            <a:ext cx="10813143" cy="1477328"/>
          </a:xfrm>
          <a:prstGeom prst="rect">
            <a:avLst/>
          </a:prstGeom>
        </p:spPr>
        <p:txBody>
          <a:bodyPr wrap="square">
            <a:spAutoFit/>
          </a:bodyPr>
          <a:lstStyle/>
          <a:p>
            <a:r>
              <a:rPr lang="es-ES" dirty="0"/>
              <a:t>Los protocolos de enrutamiento pueden resultar complejos, pero definen su modo de operar en una lógica bastante sencilla basada en: </a:t>
            </a:r>
            <a:endParaRPr lang="es-ES" dirty="0" smtClean="0"/>
          </a:p>
          <a:p>
            <a:endParaRPr lang="es-ES" dirty="0"/>
          </a:p>
          <a:p>
            <a:pPr marL="285750" indent="-285750">
              <a:buFontTx/>
              <a:buChar char="-"/>
            </a:pPr>
            <a:r>
              <a:rPr lang="es-ES" b="1" dirty="0" smtClean="0"/>
              <a:t>Paso </a:t>
            </a:r>
            <a:r>
              <a:rPr lang="es-ES" b="1" dirty="0"/>
              <a:t>1: </a:t>
            </a:r>
            <a:r>
              <a:rPr lang="es-ES" dirty="0"/>
              <a:t>Cada </a:t>
            </a:r>
            <a:r>
              <a:rPr lang="es-ES" dirty="0" err="1"/>
              <a:t>router</a:t>
            </a:r>
            <a:r>
              <a:rPr lang="es-ES" dirty="0"/>
              <a:t> agrega en la tabla de rutas sus redes </a:t>
            </a:r>
            <a:r>
              <a:rPr lang="es-ES" b="1" dirty="0"/>
              <a:t>directamente conectadas</a:t>
            </a:r>
            <a:r>
              <a:rPr lang="es-ES" dirty="0"/>
              <a:t>. </a:t>
            </a:r>
            <a:endParaRPr lang="es-ES" dirty="0" smtClean="0"/>
          </a:p>
          <a:p>
            <a:pPr marL="285750" indent="-285750">
              <a:buFontTx/>
              <a:buChar char="-"/>
            </a:pPr>
            <a:endParaRPr lang="es-ES" dirty="0"/>
          </a:p>
        </p:txBody>
      </p:sp>
      <p:pic>
        <p:nvPicPr>
          <p:cNvPr id="9" name="Imagen 8"/>
          <p:cNvPicPr>
            <a:picLocks noChangeAspect="1"/>
          </p:cNvPicPr>
          <p:nvPr/>
        </p:nvPicPr>
        <p:blipFill>
          <a:blip r:embed="rId2"/>
          <a:stretch>
            <a:fillRect/>
          </a:stretch>
        </p:blipFill>
        <p:spPr>
          <a:xfrm>
            <a:off x="1175657" y="2798128"/>
            <a:ext cx="9207902" cy="3641306"/>
          </a:xfrm>
          <a:prstGeom prst="rect">
            <a:avLst/>
          </a:prstGeom>
        </p:spPr>
      </p:pic>
    </p:spTree>
    <p:extLst>
      <p:ext uri="{BB962C8B-B14F-4D97-AF65-F5344CB8AC3E}">
        <p14:creationId xmlns:p14="http://schemas.microsoft.com/office/powerpoint/2010/main" val="42796006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678525" y="754738"/>
            <a:ext cx="9047532" cy="725719"/>
          </a:xfrm>
        </p:spPr>
        <p:txBody>
          <a:bodyPr>
            <a:normAutofit/>
          </a:bodyPr>
          <a:lstStyle/>
          <a:p>
            <a:r>
              <a:rPr lang="es-ES" b="1" dirty="0"/>
              <a:t>PROTOCOLOS DE ENRUTAMIENTO </a:t>
            </a:r>
          </a:p>
        </p:txBody>
      </p:sp>
      <p:sp>
        <p:nvSpPr>
          <p:cNvPr id="7" name="Rectángulo 6"/>
          <p:cNvSpPr/>
          <p:nvPr/>
        </p:nvSpPr>
        <p:spPr>
          <a:xfrm>
            <a:off x="1801905" y="385406"/>
            <a:ext cx="2231701"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a:t>
            </a:r>
            <a:r>
              <a:rPr lang="es-ES" b="1" dirty="0" smtClean="0">
                <a:effectLst>
                  <a:outerShdw blurRad="38100" dist="38100" dir="2700000" algn="tl">
                    <a:srgbClr val="000000">
                      <a:alpha val="43137"/>
                    </a:srgbClr>
                  </a:outerShdw>
                </a:effectLst>
              </a:rPr>
              <a:t>DINAMICAS</a:t>
            </a:r>
            <a:endParaRPr lang="es-ES" b="1" dirty="0">
              <a:effectLst>
                <a:outerShdw blurRad="38100" dist="38100" dir="2700000" algn="tl">
                  <a:srgbClr val="000000">
                    <a:alpha val="43137"/>
                  </a:srgbClr>
                </a:outerShdw>
              </a:effectLst>
            </a:endParaRPr>
          </a:p>
        </p:txBody>
      </p:sp>
      <p:sp>
        <p:nvSpPr>
          <p:cNvPr id="3" name="Rectángulo 2"/>
          <p:cNvSpPr/>
          <p:nvPr/>
        </p:nvSpPr>
        <p:spPr>
          <a:xfrm>
            <a:off x="1277257" y="1586023"/>
            <a:ext cx="10305143" cy="369332"/>
          </a:xfrm>
          <a:prstGeom prst="rect">
            <a:avLst/>
          </a:prstGeom>
        </p:spPr>
        <p:txBody>
          <a:bodyPr wrap="square">
            <a:spAutoFit/>
          </a:bodyPr>
          <a:lstStyle/>
          <a:p>
            <a:pPr marL="285750" indent="-285750">
              <a:buFontTx/>
              <a:buChar char="-"/>
            </a:pPr>
            <a:r>
              <a:rPr lang="es-ES" b="1" dirty="0"/>
              <a:t>Paso 2: </a:t>
            </a:r>
            <a:r>
              <a:rPr lang="es-ES" dirty="0"/>
              <a:t>Cada </a:t>
            </a:r>
            <a:r>
              <a:rPr lang="es-ES" dirty="0" err="1"/>
              <a:t>router</a:t>
            </a:r>
            <a:r>
              <a:rPr lang="es-ES" dirty="0"/>
              <a:t> comparte con sus vecinos su </a:t>
            </a:r>
            <a:r>
              <a:rPr lang="es-ES" b="1" dirty="0"/>
              <a:t>información de enrutamiento</a:t>
            </a:r>
            <a:r>
              <a:rPr lang="es-ES" dirty="0"/>
              <a:t>. </a:t>
            </a:r>
          </a:p>
        </p:txBody>
      </p:sp>
      <p:pic>
        <p:nvPicPr>
          <p:cNvPr id="5" name="Imagen 4"/>
          <p:cNvPicPr>
            <a:picLocks noChangeAspect="1"/>
          </p:cNvPicPr>
          <p:nvPr/>
        </p:nvPicPr>
        <p:blipFill>
          <a:blip r:embed="rId2"/>
          <a:stretch>
            <a:fillRect/>
          </a:stretch>
        </p:blipFill>
        <p:spPr>
          <a:xfrm>
            <a:off x="1993472" y="2349046"/>
            <a:ext cx="7801403" cy="2905125"/>
          </a:xfrm>
          <a:prstGeom prst="rect">
            <a:avLst/>
          </a:prstGeom>
        </p:spPr>
      </p:pic>
    </p:spTree>
    <p:extLst>
      <p:ext uri="{BB962C8B-B14F-4D97-AF65-F5344CB8AC3E}">
        <p14:creationId xmlns:p14="http://schemas.microsoft.com/office/powerpoint/2010/main" val="559215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678525" y="754738"/>
            <a:ext cx="9047532" cy="725719"/>
          </a:xfrm>
        </p:spPr>
        <p:txBody>
          <a:bodyPr>
            <a:normAutofit/>
          </a:bodyPr>
          <a:lstStyle/>
          <a:p>
            <a:r>
              <a:rPr lang="es-ES" b="1" dirty="0"/>
              <a:t>PROTOCOLOS DE ENRUTAMIENTO </a:t>
            </a:r>
          </a:p>
        </p:txBody>
      </p:sp>
      <p:sp>
        <p:nvSpPr>
          <p:cNvPr id="7" name="Rectángulo 6"/>
          <p:cNvSpPr/>
          <p:nvPr/>
        </p:nvSpPr>
        <p:spPr>
          <a:xfrm>
            <a:off x="1801905" y="385406"/>
            <a:ext cx="2231701"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a:t>
            </a:r>
            <a:r>
              <a:rPr lang="es-ES" b="1" dirty="0" smtClean="0">
                <a:effectLst>
                  <a:outerShdw blurRad="38100" dist="38100" dir="2700000" algn="tl">
                    <a:srgbClr val="000000">
                      <a:alpha val="43137"/>
                    </a:srgbClr>
                  </a:outerShdw>
                </a:effectLst>
              </a:rPr>
              <a:t>DINAMICAS</a:t>
            </a:r>
            <a:endParaRPr lang="es-ES" b="1" dirty="0">
              <a:effectLst>
                <a:outerShdw blurRad="38100" dist="38100" dir="2700000" algn="tl">
                  <a:srgbClr val="000000">
                    <a:alpha val="43137"/>
                  </a:srgbClr>
                </a:outerShdw>
              </a:effectLst>
            </a:endParaRPr>
          </a:p>
        </p:txBody>
      </p:sp>
      <p:sp>
        <p:nvSpPr>
          <p:cNvPr id="3" name="Rectángulo 2"/>
          <p:cNvSpPr/>
          <p:nvPr/>
        </p:nvSpPr>
        <p:spPr>
          <a:xfrm>
            <a:off x="1277257" y="1586023"/>
            <a:ext cx="10305143" cy="923330"/>
          </a:xfrm>
          <a:prstGeom prst="rect">
            <a:avLst/>
          </a:prstGeom>
        </p:spPr>
        <p:txBody>
          <a:bodyPr wrap="square">
            <a:spAutoFit/>
          </a:bodyPr>
          <a:lstStyle/>
          <a:p>
            <a:pPr marL="285750" indent="-285750" algn="just">
              <a:buFontTx/>
              <a:buChar char="-"/>
            </a:pPr>
            <a:r>
              <a:rPr lang="es-ES" b="1" dirty="0"/>
              <a:t>Paso 3: </a:t>
            </a:r>
            <a:r>
              <a:rPr lang="es-ES" dirty="0"/>
              <a:t>Cuando se aprende una nueva ruta, </a:t>
            </a:r>
            <a:r>
              <a:rPr lang="es-ES" b="1" dirty="0"/>
              <a:t>se agrega a la tabla y se establece como próximo salto (por dónde debe ser enviado el paquete) la interfaz por la cual fue recibida.</a:t>
            </a:r>
          </a:p>
        </p:txBody>
      </p:sp>
      <p:pic>
        <p:nvPicPr>
          <p:cNvPr id="8" name="Imagen 7"/>
          <p:cNvPicPr>
            <a:picLocks noChangeAspect="1"/>
          </p:cNvPicPr>
          <p:nvPr/>
        </p:nvPicPr>
        <p:blipFill>
          <a:blip r:embed="rId2"/>
          <a:stretch>
            <a:fillRect/>
          </a:stretch>
        </p:blipFill>
        <p:spPr>
          <a:xfrm>
            <a:off x="2520044" y="2848881"/>
            <a:ext cx="7070044" cy="3218089"/>
          </a:xfrm>
          <a:prstGeom prst="rect">
            <a:avLst/>
          </a:prstGeom>
        </p:spPr>
      </p:pic>
    </p:spTree>
    <p:extLst>
      <p:ext uri="{BB962C8B-B14F-4D97-AF65-F5344CB8AC3E}">
        <p14:creationId xmlns:p14="http://schemas.microsoft.com/office/powerpoint/2010/main" val="560413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119562" y="0"/>
            <a:ext cx="8072438" cy="6858000"/>
          </a:xfrm>
          <a:prstGeom prst="rect">
            <a:avLst/>
          </a:prstGeom>
        </p:spPr>
      </p:pic>
      <p:sp>
        <p:nvSpPr>
          <p:cNvPr id="4" name="Título 3"/>
          <p:cNvSpPr>
            <a:spLocks noGrp="1"/>
          </p:cNvSpPr>
          <p:nvPr>
            <p:ph type="title"/>
          </p:nvPr>
        </p:nvSpPr>
        <p:spPr>
          <a:xfrm>
            <a:off x="695886" y="1341591"/>
            <a:ext cx="3940638" cy="725719"/>
          </a:xfrm>
        </p:spPr>
        <p:txBody>
          <a:bodyPr>
            <a:normAutofit fontScale="90000"/>
          </a:bodyPr>
          <a:lstStyle/>
          <a:p>
            <a:r>
              <a:rPr lang="es-ES" b="1" dirty="0"/>
              <a:t>PROTOCOLOS DE ENRUTAMIENTO </a:t>
            </a:r>
          </a:p>
        </p:txBody>
      </p:sp>
      <p:sp>
        <p:nvSpPr>
          <p:cNvPr id="7" name="Rectángulo 6"/>
          <p:cNvSpPr/>
          <p:nvPr/>
        </p:nvSpPr>
        <p:spPr>
          <a:xfrm>
            <a:off x="805619" y="486130"/>
            <a:ext cx="2231701" cy="369332"/>
          </a:xfrm>
          <a:prstGeom prst="rect">
            <a:avLst/>
          </a:prstGeom>
        </p:spPr>
        <p:txBody>
          <a:bodyPr wrap="none">
            <a:spAutoFit/>
          </a:bodyPr>
          <a:lstStyle/>
          <a:p>
            <a:r>
              <a:rPr lang="es-ES" b="1" dirty="0">
                <a:effectLst>
                  <a:outerShdw blurRad="38100" dist="38100" dir="2700000" algn="tl">
                    <a:srgbClr val="000000">
                      <a:alpha val="43137"/>
                    </a:srgbClr>
                  </a:outerShdw>
                </a:effectLst>
              </a:rPr>
              <a:t>RUTAS </a:t>
            </a:r>
            <a:r>
              <a:rPr lang="es-ES" b="1" dirty="0" smtClean="0">
                <a:effectLst>
                  <a:outerShdw blurRad="38100" dist="38100" dir="2700000" algn="tl">
                    <a:srgbClr val="000000">
                      <a:alpha val="43137"/>
                    </a:srgbClr>
                  </a:outerShdw>
                </a:effectLst>
              </a:rPr>
              <a:t>DINAMICAS</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33482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6682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106833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2" name="Rectángulo 1"/>
          <p:cNvSpPr/>
          <p:nvPr/>
        </p:nvSpPr>
        <p:spPr>
          <a:xfrm>
            <a:off x="712788" y="1683827"/>
            <a:ext cx="4166910" cy="369332"/>
          </a:xfrm>
          <a:prstGeom prst="rect">
            <a:avLst/>
          </a:prstGeom>
        </p:spPr>
        <p:txBody>
          <a:bodyPr wrap="none">
            <a:spAutoFit/>
          </a:bodyPr>
          <a:lstStyle/>
          <a:p>
            <a:r>
              <a:rPr lang="es-ES" dirty="0"/>
              <a:t>Acceso a la configuración a través de la CLI</a:t>
            </a:r>
          </a:p>
        </p:txBody>
      </p:sp>
      <p:pic>
        <p:nvPicPr>
          <p:cNvPr id="1028" name="Picture 4" descr="https://www.for-sale.in/sh-img/cisco-3750_cisco%2B3750%2Bswitch.jpg"/>
          <p:cNvPicPr>
            <a:picLocks noChangeAspect="1" noChangeArrowheads="1"/>
          </p:cNvPicPr>
          <p:nvPr/>
        </p:nvPicPr>
        <p:blipFill rotWithShape="1">
          <a:blip r:embed="rId2">
            <a:extLst>
              <a:ext uri="{28A0092B-C50C-407E-A947-70E740481C1C}">
                <a14:useLocalDpi xmlns:a14="http://schemas.microsoft.com/office/drawing/2010/main" val="0"/>
              </a:ext>
            </a:extLst>
          </a:blip>
          <a:srcRect t="23820" b="13403"/>
          <a:stretch/>
        </p:blipFill>
        <p:spPr bwMode="auto">
          <a:xfrm>
            <a:off x="3191850" y="4448788"/>
            <a:ext cx="4178300" cy="1748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ángulo 6"/>
          <p:cNvSpPr/>
          <p:nvPr/>
        </p:nvSpPr>
        <p:spPr>
          <a:xfrm>
            <a:off x="712788" y="2083877"/>
            <a:ext cx="4557712" cy="3416320"/>
          </a:xfrm>
          <a:prstGeom prst="rect">
            <a:avLst/>
          </a:prstGeom>
        </p:spPr>
        <p:txBody>
          <a:bodyPr wrap="square">
            <a:spAutoFit/>
          </a:bodyPr>
          <a:lstStyle/>
          <a:p>
            <a:pPr algn="just"/>
            <a:r>
              <a:rPr lang="es-ES" dirty="0"/>
              <a:t>Establecida la conexión física se podrá acceder a la CLI a través de cualquier software emulador de terminal ejecutado en el PC, como </a:t>
            </a:r>
            <a:r>
              <a:rPr lang="es-ES" b="1" dirty="0"/>
              <a:t>“</a:t>
            </a:r>
            <a:r>
              <a:rPr lang="es-ES" b="1" dirty="0" err="1"/>
              <a:t>Putty</a:t>
            </a:r>
            <a:r>
              <a:rPr lang="es-ES" b="1" dirty="0"/>
              <a:t>”,</a:t>
            </a:r>
            <a:r>
              <a:rPr lang="es-ES" dirty="0"/>
              <a:t> configurado con los siguientes parámetros: </a:t>
            </a:r>
            <a:endParaRPr lang="es-ES" dirty="0" smtClean="0"/>
          </a:p>
          <a:p>
            <a:endParaRPr lang="es-ES" dirty="0"/>
          </a:p>
          <a:p>
            <a:pPr marL="285750" indent="-285750">
              <a:buFont typeface="Wingdings" panose="05000000000000000000" pitchFamily="2" charset="2"/>
              <a:buChar char="Ø"/>
            </a:pPr>
            <a:r>
              <a:rPr lang="es-ES" dirty="0" smtClean="0"/>
              <a:t>Tipo </a:t>
            </a:r>
            <a:r>
              <a:rPr lang="es-ES" dirty="0"/>
              <a:t>de conexión: Serial </a:t>
            </a:r>
            <a:endParaRPr lang="es-ES" dirty="0" smtClean="0"/>
          </a:p>
          <a:p>
            <a:pPr marL="285750" indent="-285750">
              <a:buFont typeface="Wingdings" panose="05000000000000000000" pitchFamily="2" charset="2"/>
              <a:buChar char="Ø"/>
            </a:pPr>
            <a:r>
              <a:rPr lang="es-ES" dirty="0" err="1" smtClean="0"/>
              <a:t>Speed</a:t>
            </a:r>
            <a:r>
              <a:rPr lang="es-ES" dirty="0" smtClean="0"/>
              <a:t> </a:t>
            </a:r>
            <a:r>
              <a:rPr lang="es-ES" dirty="0"/>
              <a:t>(</a:t>
            </a:r>
            <a:r>
              <a:rPr lang="es-ES" dirty="0" err="1"/>
              <a:t>baud</a:t>
            </a:r>
            <a:r>
              <a:rPr lang="es-ES" dirty="0"/>
              <a:t>): 9600 bits/ segundo </a:t>
            </a:r>
            <a:endParaRPr lang="es-ES" dirty="0" smtClean="0"/>
          </a:p>
          <a:p>
            <a:pPr marL="285750" indent="-285750">
              <a:buFont typeface="Wingdings" panose="05000000000000000000" pitchFamily="2" charset="2"/>
              <a:buChar char="Ø"/>
            </a:pPr>
            <a:r>
              <a:rPr lang="es-ES" dirty="0" smtClean="0"/>
              <a:t>Data </a:t>
            </a:r>
            <a:r>
              <a:rPr lang="es-ES" dirty="0"/>
              <a:t>bits: 8 </a:t>
            </a:r>
            <a:endParaRPr lang="es-ES" dirty="0" smtClean="0"/>
          </a:p>
          <a:p>
            <a:pPr marL="285750" indent="-285750">
              <a:buFont typeface="Wingdings" panose="05000000000000000000" pitchFamily="2" charset="2"/>
              <a:buChar char="Ø"/>
            </a:pPr>
            <a:r>
              <a:rPr lang="es-ES" dirty="0" smtClean="0"/>
              <a:t>Stop </a:t>
            </a:r>
            <a:r>
              <a:rPr lang="es-ES" dirty="0"/>
              <a:t>Bits: 1 </a:t>
            </a:r>
            <a:endParaRPr lang="es-ES" dirty="0" smtClean="0"/>
          </a:p>
          <a:p>
            <a:pPr marL="285750" indent="-285750">
              <a:buFont typeface="Wingdings" panose="05000000000000000000" pitchFamily="2" charset="2"/>
              <a:buChar char="Ø"/>
            </a:pPr>
            <a:r>
              <a:rPr lang="es-ES" dirty="0" err="1" smtClean="0"/>
              <a:t>Parity</a:t>
            </a:r>
            <a:r>
              <a:rPr lang="es-ES" dirty="0"/>
              <a:t>: </a:t>
            </a:r>
            <a:r>
              <a:rPr lang="es-ES" dirty="0" err="1" smtClean="0"/>
              <a:t>None</a:t>
            </a:r>
            <a:endParaRPr lang="es-ES" dirty="0" smtClean="0"/>
          </a:p>
          <a:p>
            <a:pPr marL="285750" indent="-285750">
              <a:buFont typeface="Wingdings" panose="05000000000000000000" pitchFamily="2" charset="2"/>
              <a:buChar char="Ø"/>
            </a:pPr>
            <a:r>
              <a:rPr lang="es-ES" dirty="0" err="1" smtClean="0"/>
              <a:t>Flow</a:t>
            </a:r>
            <a:r>
              <a:rPr lang="es-ES" dirty="0" smtClean="0"/>
              <a:t> </a:t>
            </a:r>
            <a:r>
              <a:rPr lang="es-ES" dirty="0"/>
              <a:t>Control: XON/XOFF </a:t>
            </a:r>
          </a:p>
        </p:txBody>
      </p:sp>
      <p:pic>
        <p:nvPicPr>
          <p:cNvPr id="1030" name="Picture 6" descr="https://imgv2-1-f.scribdassets.com/img/document/40672230/original/e1a23cb815/1614234021?v=1"/>
          <p:cNvPicPr>
            <a:picLocks noChangeAspect="1" noChangeArrowheads="1"/>
          </p:cNvPicPr>
          <p:nvPr/>
        </p:nvPicPr>
        <p:blipFill rotWithShape="1">
          <a:blip r:embed="rId3">
            <a:extLst>
              <a:ext uri="{28A0092B-C50C-407E-A947-70E740481C1C}">
                <a14:useLocalDpi xmlns:a14="http://schemas.microsoft.com/office/drawing/2010/main" val="0"/>
              </a:ext>
            </a:extLst>
          </a:blip>
          <a:srcRect t="4036"/>
          <a:stretch/>
        </p:blipFill>
        <p:spPr bwMode="auto">
          <a:xfrm>
            <a:off x="7370150" y="157575"/>
            <a:ext cx="4859134" cy="6217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5937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6682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106833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3" name="Rectángulo 2"/>
          <p:cNvSpPr/>
          <p:nvPr/>
        </p:nvSpPr>
        <p:spPr>
          <a:xfrm>
            <a:off x="712788" y="1683827"/>
            <a:ext cx="2319866" cy="400110"/>
          </a:xfrm>
          <a:prstGeom prst="rect">
            <a:avLst/>
          </a:prstGeom>
        </p:spPr>
        <p:txBody>
          <a:bodyPr wrap="none">
            <a:spAutoFit/>
          </a:bodyPr>
          <a:lstStyle/>
          <a:p>
            <a:r>
              <a:rPr lang="es-ES" sz="2000" b="1" dirty="0">
                <a:effectLst>
                  <a:outerShdw blurRad="38100" dist="38100" dir="2700000" algn="tl">
                    <a:srgbClr val="000000">
                      <a:alpha val="43137"/>
                    </a:srgbClr>
                  </a:outerShdw>
                </a:effectLst>
              </a:rPr>
              <a:t>MODOS DE OPERAR</a:t>
            </a:r>
          </a:p>
        </p:txBody>
      </p:sp>
      <p:pic>
        <p:nvPicPr>
          <p:cNvPr id="4" name="Imagen 3"/>
          <p:cNvPicPr>
            <a:picLocks noChangeAspect="1"/>
          </p:cNvPicPr>
          <p:nvPr/>
        </p:nvPicPr>
        <p:blipFill>
          <a:blip r:embed="rId2"/>
          <a:stretch>
            <a:fillRect/>
          </a:stretch>
        </p:blipFill>
        <p:spPr>
          <a:xfrm>
            <a:off x="560388" y="2083937"/>
            <a:ext cx="9371012" cy="2005463"/>
          </a:xfrm>
          <a:prstGeom prst="rect">
            <a:avLst/>
          </a:prstGeom>
        </p:spPr>
      </p:pic>
      <p:sp>
        <p:nvSpPr>
          <p:cNvPr id="8" name="Rectángulo 7"/>
          <p:cNvSpPr/>
          <p:nvPr/>
        </p:nvSpPr>
        <p:spPr>
          <a:xfrm>
            <a:off x="712788" y="3904734"/>
            <a:ext cx="3276794" cy="400110"/>
          </a:xfrm>
          <a:prstGeom prst="rect">
            <a:avLst/>
          </a:prstGeom>
        </p:spPr>
        <p:txBody>
          <a:bodyPr wrap="none">
            <a:spAutoFit/>
          </a:bodyPr>
          <a:lstStyle/>
          <a:p>
            <a:r>
              <a:rPr lang="es-ES" sz="2000" b="1" dirty="0">
                <a:effectLst>
                  <a:outerShdw blurRad="38100" dist="38100" dir="2700000" algn="tl">
                    <a:srgbClr val="000000">
                      <a:alpha val="43137"/>
                    </a:srgbClr>
                  </a:outerShdw>
                </a:effectLst>
              </a:rPr>
              <a:t>MODOS </a:t>
            </a:r>
            <a:r>
              <a:rPr lang="es-ES" sz="2000" b="1" dirty="0" smtClean="0">
                <a:effectLst>
                  <a:outerShdw blurRad="38100" dist="38100" dir="2700000" algn="tl">
                    <a:srgbClr val="000000">
                      <a:alpha val="43137"/>
                    </a:srgbClr>
                  </a:outerShdw>
                </a:effectLst>
              </a:rPr>
              <a:t>DE CONFIGURACION</a:t>
            </a:r>
            <a:endParaRPr lang="es-ES" sz="2000" b="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3"/>
          <a:stretch>
            <a:fillRect/>
          </a:stretch>
        </p:blipFill>
        <p:spPr>
          <a:xfrm>
            <a:off x="757238" y="4304844"/>
            <a:ext cx="9072562" cy="1930856"/>
          </a:xfrm>
          <a:prstGeom prst="rect">
            <a:avLst/>
          </a:prstGeom>
        </p:spPr>
      </p:pic>
    </p:spTree>
    <p:extLst>
      <p:ext uri="{BB962C8B-B14F-4D97-AF65-F5344CB8AC3E}">
        <p14:creationId xmlns:p14="http://schemas.microsoft.com/office/powerpoint/2010/main" val="754714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6682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106833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2"/>
          <a:stretch>
            <a:fillRect/>
          </a:stretch>
        </p:blipFill>
        <p:spPr>
          <a:xfrm>
            <a:off x="1181100" y="2650822"/>
            <a:ext cx="7406658" cy="3479800"/>
          </a:xfrm>
          <a:prstGeom prst="rect">
            <a:avLst/>
          </a:prstGeom>
        </p:spPr>
      </p:pic>
      <p:sp>
        <p:nvSpPr>
          <p:cNvPr id="7" name="CuadroTexto 6"/>
          <p:cNvSpPr txBox="1"/>
          <p:nvPr/>
        </p:nvSpPr>
        <p:spPr>
          <a:xfrm>
            <a:off x="1181100" y="1828800"/>
            <a:ext cx="7110413" cy="646331"/>
          </a:xfrm>
          <a:prstGeom prst="rect">
            <a:avLst/>
          </a:prstGeom>
          <a:noFill/>
        </p:spPr>
        <p:txBody>
          <a:bodyPr wrap="square" rtlCol="0">
            <a:spAutoFit/>
          </a:bodyPr>
          <a:lstStyle/>
          <a:p>
            <a:r>
              <a:rPr lang="es-ES" dirty="0" smtClean="0"/>
              <a:t>Ingresar a la </a:t>
            </a:r>
            <a:r>
              <a:rPr lang="es-ES" b="1" dirty="0" err="1" smtClean="0">
                <a:effectLst>
                  <a:outerShdw blurRad="38100" dist="38100" dir="2700000" algn="tl">
                    <a:srgbClr val="000000">
                      <a:alpha val="43137"/>
                    </a:srgbClr>
                  </a:outerShdw>
                </a:effectLst>
              </a:rPr>
              <a:t>Linea</a:t>
            </a:r>
            <a:r>
              <a:rPr lang="es-ES" b="1" dirty="0" smtClean="0">
                <a:effectLst>
                  <a:outerShdw blurRad="38100" dist="38100" dir="2700000" algn="tl">
                    <a:srgbClr val="000000">
                      <a:alpha val="43137"/>
                    </a:srgbClr>
                  </a:outerShdw>
                </a:effectLst>
              </a:rPr>
              <a:t>, interfaz o VLAN </a:t>
            </a:r>
            <a:r>
              <a:rPr lang="es-ES" dirty="0" smtClean="0"/>
              <a:t>a configurar </a:t>
            </a:r>
            <a:r>
              <a:rPr lang="es-ES" b="1" dirty="0" smtClean="0">
                <a:effectLst>
                  <a:outerShdw blurRad="38100" dist="38100" dir="2700000" algn="tl">
                    <a:srgbClr val="000000">
                      <a:alpha val="43137"/>
                    </a:srgbClr>
                  </a:outerShdw>
                </a:effectLst>
              </a:rPr>
              <a:t>modo local </a:t>
            </a:r>
            <a:r>
              <a:rPr lang="es-ES" dirty="0" smtClean="0"/>
              <a:t>y salir con </a:t>
            </a:r>
            <a:r>
              <a:rPr lang="es-ES" b="1" dirty="0" err="1" smtClean="0"/>
              <a:t>exit</a:t>
            </a:r>
            <a:r>
              <a:rPr lang="es-ES" b="1" dirty="0" smtClean="0"/>
              <a:t>  </a:t>
            </a:r>
            <a:r>
              <a:rPr lang="es-ES" dirty="0" smtClean="0"/>
              <a:t>para retornar al </a:t>
            </a:r>
            <a:r>
              <a:rPr lang="es-ES" b="1" dirty="0" smtClean="0">
                <a:effectLst>
                  <a:outerShdw blurRad="38100" dist="38100" dir="2700000" algn="tl">
                    <a:srgbClr val="000000">
                      <a:alpha val="43137"/>
                    </a:srgbClr>
                  </a:outerShdw>
                </a:effectLst>
              </a:rPr>
              <a:t>modo Global</a:t>
            </a:r>
            <a:endParaRPr lang="es-E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83226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6682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106833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2"/>
          <a:stretch>
            <a:fillRect/>
          </a:stretch>
        </p:blipFill>
        <p:spPr>
          <a:xfrm>
            <a:off x="1055425" y="2306637"/>
            <a:ext cx="9002975" cy="3141663"/>
          </a:xfrm>
          <a:prstGeom prst="rect">
            <a:avLst/>
          </a:prstGeom>
        </p:spPr>
      </p:pic>
      <p:sp>
        <p:nvSpPr>
          <p:cNvPr id="4" name="Rectángulo 3"/>
          <p:cNvSpPr/>
          <p:nvPr/>
        </p:nvSpPr>
        <p:spPr>
          <a:xfrm>
            <a:off x="1055424" y="1729993"/>
            <a:ext cx="8723575" cy="400110"/>
          </a:xfrm>
          <a:prstGeom prst="rect">
            <a:avLst/>
          </a:prstGeom>
        </p:spPr>
        <p:txBody>
          <a:bodyPr wrap="square">
            <a:spAutoFit/>
          </a:bodyPr>
          <a:lstStyle/>
          <a:p>
            <a:r>
              <a:rPr lang="es-ES" sz="2000" dirty="0"/>
              <a:t>La configuración de este tipo de autenticación consta de las siguientes acciones:</a:t>
            </a:r>
          </a:p>
        </p:txBody>
      </p:sp>
    </p:spTree>
    <p:extLst>
      <p:ext uri="{BB962C8B-B14F-4D97-AF65-F5344CB8AC3E}">
        <p14:creationId xmlns:p14="http://schemas.microsoft.com/office/powerpoint/2010/main" val="3314441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6682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106833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7" name="Rectángulo 6"/>
          <p:cNvSpPr/>
          <p:nvPr/>
        </p:nvSpPr>
        <p:spPr>
          <a:xfrm>
            <a:off x="712788" y="1841143"/>
            <a:ext cx="7391400" cy="4801314"/>
          </a:xfrm>
          <a:prstGeom prst="rect">
            <a:avLst/>
          </a:prstGeom>
        </p:spPr>
        <p:txBody>
          <a:bodyPr wrap="square">
            <a:spAutoFit/>
          </a:bodyPr>
          <a:lstStyle/>
          <a:p>
            <a:r>
              <a:rPr lang="en-US" dirty="0" smtClean="0"/>
              <a:t>EJECICIO  1</a:t>
            </a:r>
          </a:p>
          <a:p>
            <a:pPr marL="285750" indent="-285750">
              <a:buFont typeface="Wingdings" panose="05000000000000000000" pitchFamily="2" charset="2"/>
              <a:buChar char="Ø"/>
            </a:pPr>
            <a:r>
              <a:rPr lang="en-US" dirty="0" smtClean="0"/>
              <a:t>La </a:t>
            </a:r>
            <a:r>
              <a:rPr lang="en-US" dirty="0" err="1"/>
              <a:t>autenticación</a:t>
            </a:r>
            <a:r>
              <a:rPr lang="en-US" dirty="0"/>
              <a:t> para el </a:t>
            </a:r>
            <a:r>
              <a:rPr lang="en-US" dirty="0" err="1"/>
              <a:t>acceso</a:t>
            </a:r>
            <a:r>
              <a:rPr lang="en-US" dirty="0"/>
              <a:t> </a:t>
            </a:r>
            <a:r>
              <a:rPr lang="en-US" dirty="0" err="1"/>
              <a:t>por</a:t>
            </a:r>
            <a:r>
              <a:rPr lang="en-US" dirty="0"/>
              <a:t> </a:t>
            </a:r>
            <a:r>
              <a:rPr lang="en-US" dirty="0" err="1"/>
              <a:t>consola</a:t>
            </a:r>
            <a:r>
              <a:rPr lang="en-US" dirty="0"/>
              <a:t> sea “cisco-console”.</a:t>
            </a:r>
          </a:p>
          <a:p>
            <a:pPr marL="285750" indent="-285750">
              <a:buFont typeface="Wingdings" panose="05000000000000000000" pitchFamily="2" charset="2"/>
              <a:buChar char="Ø"/>
            </a:pPr>
            <a:r>
              <a:rPr lang="en-US" dirty="0" smtClean="0"/>
              <a:t>La </a:t>
            </a:r>
            <a:r>
              <a:rPr lang="en-US" dirty="0" err="1"/>
              <a:t>autenticación</a:t>
            </a:r>
            <a:r>
              <a:rPr lang="en-US" dirty="0"/>
              <a:t> para el </a:t>
            </a:r>
            <a:r>
              <a:rPr lang="en-US" dirty="0" err="1"/>
              <a:t>acceso</a:t>
            </a:r>
            <a:r>
              <a:rPr lang="en-US" dirty="0"/>
              <a:t> </a:t>
            </a:r>
            <a:r>
              <a:rPr lang="en-US" dirty="0" err="1"/>
              <a:t>remoto</a:t>
            </a:r>
            <a:r>
              <a:rPr lang="en-US" dirty="0"/>
              <a:t> sea: “cisco-</a:t>
            </a:r>
            <a:r>
              <a:rPr lang="en-US" dirty="0" err="1"/>
              <a:t>vty</a:t>
            </a:r>
            <a:r>
              <a:rPr lang="en-US" dirty="0"/>
              <a:t>”.</a:t>
            </a:r>
          </a:p>
          <a:p>
            <a:pPr marL="285750" indent="-285750">
              <a:buFont typeface="Wingdings" panose="05000000000000000000" pitchFamily="2" charset="2"/>
              <a:buChar char="Ø"/>
            </a:pPr>
            <a:r>
              <a:rPr lang="en-US" dirty="0" smtClean="0"/>
              <a:t>La </a:t>
            </a:r>
            <a:r>
              <a:rPr lang="en-US" dirty="0" err="1"/>
              <a:t>autenticación</a:t>
            </a:r>
            <a:r>
              <a:rPr lang="en-US" dirty="0"/>
              <a:t> para </a:t>
            </a:r>
            <a:r>
              <a:rPr lang="en-US" dirty="0" err="1"/>
              <a:t>acceder</a:t>
            </a:r>
            <a:r>
              <a:rPr lang="en-US" dirty="0"/>
              <a:t> al </a:t>
            </a:r>
            <a:r>
              <a:rPr lang="en-US" dirty="0" err="1"/>
              <a:t>modo</a:t>
            </a:r>
            <a:r>
              <a:rPr lang="en-US" dirty="0"/>
              <a:t> </a:t>
            </a:r>
            <a:r>
              <a:rPr lang="en-US" dirty="0" err="1"/>
              <a:t>privilegiado</a:t>
            </a:r>
            <a:r>
              <a:rPr lang="en-US" dirty="0"/>
              <a:t> sea: “cisco-enable”.</a:t>
            </a:r>
          </a:p>
          <a:p>
            <a:endParaRPr lang="en-US" dirty="0" smtClean="0"/>
          </a:p>
          <a:p>
            <a:r>
              <a:rPr lang="en-US" dirty="0" smtClean="0"/>
              <a:t>Switch&gt;</a:t>
            </a:r>
            <a:r>
              <a:rPr lang="en-US" b="1" dirty="0" smtClean="0"/>
              <a:t>enable</a:t>
            </a:r>
            <a:endParaRPr lang="en-US" b="1" dirty="0"/>
          </a:p>
          <a:p>
            <a:r>
              <a:rPr lang="en-US" dirty="0"/>
              <a:t>Switch# </a:t>
            </a:r>
            <a:r>
              <a:rPr lang="en-US" b="1" dirty="0"/>
              <a:t>configure terminal</a:t>
            </a:r>
          </a:p>
          <a:p>
            <a:r>
              <a:rPr lang="en-US" dirty="0"/>
              <a:t>Enter configuration commands, one per line. End with CNTL/Z.</a:t>
            </a:r>
          </a:p>
          <a:p>
            <a:r>
              <a:rPr lang="en-US" dirty="0"/>
              <a:t>Switch(</a:t>
            </a:r>
            <a:r>
              <a:rPr lang="en-US" dirty="0" err="1"/>
              <a:t>config</a:t>
            </a:r>
            <a:r>
              <a:rPr lang="en-US" dirty="0"/>
              <a:t>)#</a:t>
            </a:r>
            <a:r>
              <a:rPr lang="en-US" b="1" dirty="0"/>
              <a:t>line console </a:t>
            </a:r>
            <a:r>
              <a:rPr lang="en-US" dirty="0"/>
              <a:t>0</a:t>
            </a:r>
          </a:p>
          <a:p>
            <a:r>
              <a:rPr lang="en-US" dirty="0"/>
              <a:t>Switch(</a:t>
            </a:r>
            <a:r>
              <a:rPr lang="en-US" dirty="0" err="1"/>
              <a:t>config</a:t>
            </a:r>
            <a:r>
              <a:rPr lang="en-US" dirty="0"/>
              <a:t>-line)#</a:t>
            </a:r>
            <a:r>
              <a:rPr lang="en-US" b="1" dirty="0"/>
              <a:t>password</a:t>
            </a:r>
            <a:r>
              <a:rPr lang="en-US" dirty="0"/>
              <a:t> cisco-console</a:t>
            </a:r>
          </a:p>
          <a:p>
            <a:r>
              <a:rPr lang="en-US" dirty="0"/>
              <a:t>Switch(</a:t>
            </a:r>
            <a:r>
              <a:rPr lang="en-US" dirty="0" err="1"/>
              <a:t>config</a:t>
            </a:r>
            <a:r>
              <a:rPr lang="en-US" dirty="0"/>
              <a:t>-line)#</a:t>
            </a:r>
            <a:r>
              <a:rPr lang="en-US" b="1" dirty="0"/>
              <a:t>login</a:t>
            </a:r>
          </a:p>
          <a:p>
            <a:r>
              <a:rPr lang="en-US" dirty="0"/>
              <a:t>Switch(</a:t>
            </a:r>
            <a:r>
              <a:rPr lang="en-US" dirty="0" err="1"/>
              <a:t>config</a:t>
            </a:r>
            <a:r>
              <a:rPr lang="en-US" dirty="0"/>
              <a:t>-line)#</a:t>
            </a:r>
            <a:r>
              <a:rPr lang="en-US" b="1" dirty="0"/>
              <a:t>exit</a:t>
            </a:r>
          </a:p>
          <a:p>
            <a:r>
              <a:rPr lang="en-US" dirty="0"/>
              <a:t>Switch(</a:t>
            </a:r>
            <a:r>
              <a:rPr lang="en-US" dirty="0" err="1"/>
              <a:t>config</a:t>
            </a:r>
            <a:r>
              <a:rPr lang="en-US" dirty="0"/>
              <a:t>)#line </a:t>
            </a:r>
            <a:r>
              <a:rPr lang="en-US" b="1" dirty="0" err="1"/>
              <a:t>vty</a:t>
            </a:r>
            <a:r>
              <a:rPr lang="en-US" b="1" dirty="0"/>
              <a:t> 0 5</a:t>
            </a:r>
          </a:p>
          <a:p>
            <a:r>
              <a:rPr lang="en-US" dirty="0"/>
              <a:t>Switch(</a:t>
            </a:r>
            <a:r>
              <a:rPr lang="en-US" dirty="0" err="1"/>
              <a:t>config</a:t>
            </a:r>
            <a:r>
              <a:rPr lang="en-US" dirty="0"/>
              <a:t>-line)#</a:t>
            </a:r>
            <a:r>
              <a:rPr lang="en-US" b="1" dirty="0"/>
              <a:t>password</a:t>
            </a:r>
            <a:r>
              <a:rPr lang="en-US" dirty="0"/>
              <a:t> cisco-</a:t>
            </a:r>
            <a:r>
              <a:rPr lang="en-US" dirty="0" err="1"/>
              <a:t>vty</a:t>
            </a:r>
            <a:endParaRPr lang="en-US" dirty="0"/>
          </a:p>
          <a:p>
            <a:r>
              <a:rPr lang="en-US" dirty="0"/>
              <a:t>Switch(</a:t>
            </a:r>
            <a:r>
              <a:rPr lang="en-US" dirty="0" err="1"/>
              <a:t>config</a:t>
            </a:r>
            <a:r>
              <a:rPr lang="en-US" dirty="0"/>
              <a:t>-line)#</a:t>
            </a:r>
            <a:r>
              <a:rPr lang="en-US" b="1" dirty="0"/>
              <a:t>login</a:t>
            </a:r>
          </a:p>
          <a:p>
            <a:r>
              <a:rPr lang="en-US" dirty="0"/>
              <a:t>Switch(</a:t>
            </a:r>
            <a:r>
              <a:rPr lang="en-US" dirty="0" err="1"/>
              <a:t>config</a:t>
            </a:r>
            <a:r>
              <a:rPr lang="en-US" dirty="0"/>
              <a:t>-line)#</a:t>
            </a:r>
            <a:r>
              <a:rPr lang="en-US" b="1" dirty="0"/>
              <a:t>exit</a:t>
            </a:r>
          </a:p>
          <a:p>
            <a:r>
              <a:rPr lang="en-US" dirty="0"/>
              <a:t>Switch(</a:t>
            </a:r>
            <a:r>
              <a:rPr lang="en-US" dirty="0" err="1"/>
              <a:t>config</a:t>
            </a:r>
            <a:r>
              <a:rPr lang="en-US" dirty="0"/>
              <a:t>)#</a:t>
            </a:r>
            <a:r>
              <a:rPr lang="en-US" b="1" dirty="0"/>
              <a:t>enable password </a:t>
            </a:r>
            <a:r>
              <a:rPr lang="en-US" dirty="0"/>
              <a:t>cisco-enable</a:t>
            </a:r>
            <a:endParaRPr lang="es-ES" dirty="0"/>
          </a:p>
        </p:txBody>
      </p:sp>
    </p:spTree>
    <p:extLst>
      <p:ext uri="{BB962C8B-B14F-4D97-AF65-F5344CB8AC3E}">
        <p14:creationId xmlns:p14="http://schemas.microsoft.com/office/powerpoint/2010/main" val="2437545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4555" y="322683"/>
            <a:ext cx="9905998" cy="1478570"/>
          </a:xfrm>
        </p:spPr>
        <p:txBody>
          <a:bodyPr>
            <a:normAutofit/>
          </a:bodyPr>
          <a:lstStyle/>
          <a:p>
            <a:r>
              <a:rPr lang="es-ES" sz="3200" dirty="0"/>
              <a:t>Instalación física de un </a:t>
            </a:r>
            <a:r>
              <a:rPr lang="es-ES" sz="3200" dirty="0" err="1" smtClean="0"/>
              <a:t>Router</a:t>
            </a:r>
            <a:r>
              <a:rPr lang="es-ES" sz="3200" dirty="0" smtClean="0"/>
              <a:t> </a:t>
            </a:r>
            <a:r>
              <a:rPr lang="es-ES" sz="3200" dirty="0"/>
              <a:t>corporativo</a:t>
            </a:r>
          </a:p>
        </p:txBody>
      </p:sp>
      <p:sp>
        <p:nvSpPr>
          <p:cNvPr id="3" name="Rectángulo 2"/>
          <p:cNvSpPr/>
          <p:nvPr/>
        </p:nvSpPr>
        <p:spPr>
          <a:xfrm>
            <a:off x="724555" y="1570420"/>
            <a:ext cx="6606296" cy="461665"/>
          </a:xfrm>
          <a:prstGeom prst="rect">
            <a:avLst/>
          </a:prstGeom>
        </p:spPr>
        <p:txBody>
          <a:bodyPr wrap="none">
            <a:spAutoFit/>
          </a:bodyPr>
          <a:lstStyle/>
          <a:p>
            <a:r>
              <a:rPr lang="es-ES" sz="2400" dirty="0"/>
              <a:t>CONFIGURACIÓN DE INTERFACES ETHERNET</a:t>
            </a:r>
          </a:p>
        </p:txBody>
      </p:sp>
      <p:sp>
        <p:nvSpPr>
          <p:cNvPr id="7" name="Rectángulo 6"/>
          <p:cNvSpPr/>
          <p:nvPr/>
        </p:nvSpPr>
        <p:spPr>
          <a:xfrm>
            <a:off x="675864" y="2744421"/>
            <a:ext cx="10945091" cy="3416320"/>
          </a:xfrm>
          <a:prstGeom prst="rect">
            <a:avLst/>
          </a:prstGeom>
        </p:spPr>
        <p:txBody>
          <a:bodyPr wrap="square">
            <a:spAutoFit/>
          </a:bodyPr>
          <a:lstStyle/>
          <a:p>
            <a:pPr algn="just"/>
            <a:r>
              <a:rPr lang="es-ES" dirty="0"/>
              <a:t>Para que una interfaz comience a </a:t>
            </a:r>
            <a:r>
              <a:rPr lang="es-ES" dirty="0" err="1"/>
              <a:t>enrutar</a:t>
            </a:r>
            <a:r>
              <a:rPr lang="es-ES" dirty="0"/>
              <a:t> tráfico desde y hacia la red a la que pertenece tan solo bastará con asignarle una IP y máscara, para posteriormente habilitarla. Para ello se deberán ejecutar las siguientes acciones: </a:t>
            </a:r>
            <a:endParaRPr lang="es-ES" dirty="0" smtClean="0"/>
          </a:p>
          <a:p>
            <a:endParaRPr lang="es-ES" dirty="0"/>
          </a:p>
          <a:p>
            <a:r>
              <a:rPr lang="es-ES" b="1" dirty="0" smtClean="0"/>
              <a:t>Paso </a:t>
            </a:r>
            <a:r>
              <a:rPr lang="es-ES" b="1" dirty="0"/>
              <a:t>1: </a:t>
            </a:r>
            <a:r>
              <a:rPr lang="es-ES" dirty="0"/>
              <a:t>Acceder a la interfaz con el comando </a:t>
            </a:r>
            <a:r>
              <a:rPr lang="es-ES" b="1" dirty="0"/>
              <a:t>interface [interfaz], </a:t>
            </a:r>
            <a:r>
              <a:rPr lang="es-ES" dirty="0"/>
              <a:t>desde el modo de configuración global. </a:t>
            </a:r>
            <a:endParaRPr lang="es-ES" dirty="0" smtClean="0"/>
          </a:p>
          <a:p>
            <a:endParaRPr lang="es-ES" dirty="0"/>
          </a:p>
          <a:p>
            <a:r>
              <a:rPr lang="es-ES" b="1" dirty="0" smtClean="0"/>
              <a:t>Paso </a:t>
            </a:r>
            <a:r>
              <a:rPr lang="es-ES" b="1" dirty="0"/>
              <a:t>2: </a:t>
            </a:r>
            <a:r>
              <a:rPr lang="es-ES" dirty="0"/>
              <a:t>Asignarle una dirección IP y máscara de red, a través de la sentencia </a:t>
            </a:r>
            <a:r>
              <a:rPr lang="es-ES" b="1" dirty="0" err="1"/>
              <a:t>ip</a:t>
            </a:r>
            <a:r>
              <a:rPr lang="es-ES" b="1" dirty="0"/>
              <a:t> </a:t>
            </a:r>
            <a:r>
              <a:rPr lang="es-ES" b="1" dirty="0" err="1"/>
              <a:t>address</a:t>
            </a:r>
            <a:r>
              <a:rPr lang="es-ES" b="1" dirty="0"/>
              <a:t> [</a:t>
            </a:r>
            <a:r>
              <a:rPr lang="es-ES" b="1" dirty="0" err="1"/>
              <a:t>dir</a:t>
            </a:r>
            <a:r>
              <a:rPr lang="es-ES" b="1" dirty="0"/>
              <a:t> IP] [máscara]</a:t>
            </a:r>
            <a:r>
              <a:rPr lang="es-ES" dirty="0"/>
              <a:t>. Evidentemente, la IP debe pertenecer al rango de red con el cual conecta con dicha interfaz. </a:t>
            </a:r>
            <a:endParaRPr lang="es-ES" dirty="0" smtClean="0"/>
          </a:p>
          <a:p>
            <a:endParaRPr lang="es-ES" dirty="0"/>
          </a:p>
          <a:p>
            <a:r>
              <a:rPr lang="es-ES" b="1" dirty="0" smtClean="0"/>
              <a:t>Paso </a:t>
            </a:r>
            <a:r>
              <a:rPr lang="es-ES" b="1" dirty="0"/>
              <a:t>3: </a:t>
            </a:r>
            <a:r>
              <a:rPr lang="es-ES" dirty="0"/>
              <a:t>Habilitarla con el comando </a:t>
            </a:r>
            <a:r>
              <a:rPr lang="es-ES" b="1" dirty="0"/>
              <a:t>no </a:t>
            </a:r>
            <a:r>
              <a:rPr lang="es-ES" b="1" dirty="0" err="1"/>
              <a:t>shutdown</a:t>
            </a:r>
            <a:r>
              <a:rPr lang="es-ES" dirty="0"/>
              <a:t>.</a:t>
            </a:r>
          </a:p>
        </p:txBody>
      </p:sp>
    </p:spTree>
    <p:extLst>
      <p:ext uri="{BB962C8B-B14F-4D97-AF65-F5344CB8AC3E}">
        <p14:creationId xmlns:p14="http://schemas.microsoft.com/office/powerpoint/2010/main" val="3243318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6682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106833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3" name="Rectángulo 2"/>
          <p:cNvSpPr/>
          <p:nvPr/>
        </p:nvSpPr>
        <p:spPr>
          <a:xfrm>
            <a:off x="952500" y="1928843"/>
            <a:ext cx="8089900" cy="4401205"/>
          </a:xfrm>
          <a:prstGeom prst="rect">
            <a:avLst/>
          </a:prstGeom>
        </p:spPr>
        <p:txBody>
          <a:bodyPr wrap="square">
            <a:spAutoFit/>
          </a:bodyPr>
          <a:lstStyle/>
          <a:p>
            <a:pPr algn="just"/>
            <a:r>
              <a:rPr lang="es-ES" sz="2000" dirty="0"/>
              <a:t>En el </a:t>
            </a:r>
            <a:r>
              <a:rPr lang="es-ES" sz="2000" b="1" dirty="0"/>
              <a:t>ejemplo</a:t>
            </a:r>
            <a:r>
              <a:rPr lang="es-ES" sz="2000" dirty="0"/>
              <a:t>, “line </a:t>
            </a:r>
            <a:r>
              <a:rPr lang="es-ES" sz="2000" dirty="0" err="1"/>
              <a:t>vty</a:t>
            </a:r>
            <a:r>
              <a:rPr lang="es-ES" sz="2000" dirty="0"/>
              <a:t> 0 5” tiene como significado que se han habilitado 6 </a:t>
            </a:r>
            <a:r>
              <a:rPr lang="es-ES" sz="2000" dirty="0" smtClean="0"/>
              <a:t>líneas de </a:t>
            </a:r>
            <a:r>
              <a:rPr lang="es-ES" sz="2000" dirty="0"/>
              <a:t>acceso, hecho que permitirá 6 conexiones remotas simultáneas, desde la 0 </a:t>
            </a:r>
            <a:r>
              <a:rPr lang="es-ES" sz="2000" dirty="0" smtClean="0"/>
              <a:t>hasta la </a:t>
            </a:r>
            <a:r>
              <a:rPr lang="es-ES" sz="2000" dirty="0"/>
              <a:t>5, las cuales deben efectuarse mediante Telnet o SSH, protocolos que </a:t>
            </a:r>
            <a:r>
              <a:rPr lang="es-ES" sz="2000" dirty="0" smtClean="0"/>
              <a:t>serán analizados </a:t>
            </a:r>
            <a:r>
              <a:rPr lang="es-ES" sz="2000" dirty="0"/>
              <a:t>en próximos capítulos. El máximo configurable son 16 líneas (0-15</a:t>
            </a:r>
            <a:r>
              <a:rPr lang="es-ES" sz="2000" dirty="0" smtClean="0"/>
              <a:t>). 16 </a:t>
            </a:r>
            <a:endParaRPr lang="es-ES" sz="2000" dirty="0"/>
          </a:p>
          <a:p>
            <a:endParaRPr lang="es-ES" sz="2000" dirty="0" smtClean="0"/>
          </a:p>
          <a:p>
            <a:r>
              <a:rPr lang="es-ES" sz="2000" dirty="0" smtClean="0"/>
              <a:t>Con </a:t>
            </a:r>
            <a:r>
              <a:rPr lang="es-ES" sz="2000" dirty="0"/>
              <a:t>los cambios aplicados, cualquier conexión a la CLI o intento de acceso </a:t>
            </a:r>
            <a:r>
              <a:rPr lang="es-ES" sz="2000" dirty="0" smtClean="0"/>
              <a:t>al modo </a:t>
            </a:r>
            <a:r>
              <a:rPr lang="es-ES" sz="2000" dirty="0"/>
              <a:t>de privilegiado mostrará la siguiente pantalla:</a:t>
            </a:r>
          </a:p>
          <a:p>
            <a:endParaRPr lang="es-ES" sz="2000" dirty="0" smtClean="0"/>
          </a:p>
          <a:p>
            <a:r>
              <a:rPr lang="es-ES" sz="2000" dirty="0" err="1" smtClean="0"/>
              <a:t>User</a:t>
            </a:r>
            <a:r>
              <a:rPr lang="es-ES" sz="2000" dirty="0" smtClean="0"/>
              <a:t> </a:t>
            </a:r>
            <a:r>
              <a:rPr lang="es-ES" sz="2000" dirty="0"/>
              <a:t>Access </a:t>
            </a:r>
            <a:r>
              <a:rPr lang="es-ES" sz="2000" dirty="0" err="1"/>
              <a:t>Verification</a:t>
            </a:r>
            <a:endParaRPr lang="es-ES" sz="2000" dirty="0"/>
          </a:p>
          <a:p>
            <a:r>
              <a:rPr lang="es-ES" sz="2000" dirty="0" err="1"/>
              <a:t>Password</a:t>
            </a:r>
            <a:r>
              <a:rPr lang="es-ES" sz="2000" dirty="0"/>
              <a:t>:</a:t>
            </a:r>
          </a:p>
          <a:p>
            <a:r>
              <a:rPr lang="es-ES" sz="2000" dirty="0" err="1"/>
              <a:t>Switch</a:t>
            </a:r>
            <a:r>
              <a:rPr lang="es-ES" sz="2000" dirty="0"/>
              <a:t>&gt;</a:t>
            </a:r>
            <a:r>
              <a:rPr lang="es-ES" sz="2000" b="1" dirty="0" err="1"/>
              <a:t>enable</a:t>
            </a:r>
            <a:endParaRPr lang="es-ES" sz="2000" b="1" dirty="0"/>
          </a:p>
          <a:p>
            <a:r>
              <a:rPr lang="es-ES" sz="2000" b="1" dirty="0" err="1"/>
              <a:t>Password</a:t>
            </a:r>
            <a:r>
              <a:rPr lang="es-ES" sz="2000" b="1" dirty="0"/>
              <a:t>:</a:t>
            </a:r>
          </a:p>
          <a:p>
            <a:r>
              <a:rPr lang="es-ES" sz="2000" dirty="0" err="1"/>
              <a:t>Switch</a:t>
            </a:r>
            <a:r>
              <a:rPr lang="es-ES" sz="2000" dirty="0"/>
              <a:t>#</a:t>
            </a:r>
          </a:p>
        </p:txBody>
      </p:sp>
    </p:spTree>
    <p:extLst>
      <p:ext uri="{BB962C8B-B14F-4D97-AF65-F5344CB8AC3E}">
        <p14:creationId xmlns:p14="http://schemas.microsoft.com/office/powerpoint/2010/main" val="870793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6682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106833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2" name="Rectángulo 1"/>
          <p:cNvSpPr/>
          <p:nvPr/>
        </p:nvSpPr>
        <p:spPr>
          <a:xfrm>
            <a:off x="712788" y="1683827"/>
            <a:ext cx="4644028" cy="400110"/>
          </a:xfrm>
          <a:prstGeom prst="rect">
            <a:avLst/>
          </a:prstGeom>
        </p:spPr>
        <p:txBody>
          <a:bodyPr wrap="none">
            <a:spAutoFit/>
          </a:bodyPr>
          <a:lstStyle/>
          <a:p>
            <a:r>
              <a:rPr lang="es-ES" sz="2000" b="1">
                <a:effectLst>
                  <a:outerShdw blurRad="38100" dist="38100" dir="2700000" algn="tl">
                    <a:srgbClr val="000000">
                      <a:alpha val="43137"/>
                    </a:srgbClr>
                  </a:outerShdw>
                </a:effectLst>
              </a:rPr>
              <a:t>MODIFICAR EL NOMBRE DEL DISPOSITIVO</a:t>
            </a:r>
          </a:p>
        </p:txBody>
      </p:sp>
      <p:sp>
        <p:nvSpPr>
          <p:cNvPr id="7" name="Rectángulo 6"/>
          <p:cNvSpPr/>
          <p:nvPr/>
        </p:nvSpPr>
        <p:spPr>
          <a:xfrm>
            <a:off x="712788" y="2231936"/>
            <a:ext cx="10171112" cy="4093428"/>
          </a:xfrm>
          <a:prstGeom prst="rect">
            <a:avLst/>
          </a:prstGeom>
        </p:spPr>
        <p:txBody>
          <a:bodyPr wrap="square">
            <a:spAutoFit/>
          </a:bodyPr>
          <a:lstStyle/>
          <a:p>
            <a:r>
              <a:rPr lang="en-US" sz="2000" dirty="0" smtClean="0"/>
              <a:t>Switch&gt;</a:t>
            </a:r>
            <a:r>
              <a:rPr lang="en-US" sz="2000" b="1" dirty="0" smtClean="0"/>
              <a:t>enable</a:t>
            </a:r>
          </a:p>
          <a:p>
            <a:r>
              <a:rPr lang="en-US" sz="2000" dirty="0" err="1" smtClean="0"/>
              <a:t>Switch#</a:t>
            </a:r>
            <a:r>
              <a:rPr lang="en-US" sz="2000" b="1" dirty="0" err="1" smtClean="0"/>
              <a:t>configure</a:t>
            </a:r>
            <a:r>
              <a:rPr lang="en-US" sz="2000" b="1" dirty="0" smtClean="0"/>
              <a:t> </a:t>
            </a:r>
            <a:r>
              <a:rPr lang="en-US" sz="2000" b="1" dirty="0"/>
              <a:t>terminal</a:t>
            </a:r>
          </a:p>
          <a:p>
            <a:r>
              <a:rPr lang="en-US" sz="2000" dirty="0"/>
              <a:t>Enter configuration commands, one per line. End with CNTL/Z.</a:t>
            </a:r>
          </a:p>
          <a:p>
            <a:r>
              <a:rPr lang="en-US" sz="2000" dirty="0"/>
              <a:t>Switch(</a:t>
            </a:r>
            <a:r>
              <a:rPr lang="en-US" sz="2000" dirty="0" err="1"/>
              <a:t>config</a:t>
            </a:r>
            <a:r>
              <a:rPr lang="en-US" sz="2000" dirty="0"/>
              <a:t>)#</a:t>
            </a:r>
            <a:r>
              <a:rPr lang="en-US" sz="2000" b="1" dirty="0"/>
              <a:t>hostname</a:t>
            </a:r>
            <a:r>
              <a:rPr lang="en-US" sz="2000" dirty="0"/>
              <a:t> </a:t>
            </a:r>
            <a:r>
              <a:rPr lang="en-US" sz="2000" dirty="0" smtClean="0"/>
              <a:t>NOMBRE</a:t>
            </a:r>
            <a:endParaRPr lang="en-US" sz="2000" dirty="0"/>
          </a:p>
          <a:p>
            <a:r>
              <a:rPr lang="en-US" sz="2000" dirty="0" smtClean="0"/>
              <a:t>NOMBRE(</a:t>
            </a:r>
            <a:r>
              <a:rPr lang="en-US" sz="2000" dirty="0" err="1" smtClean="0"/>
              <a:t>config</a:t>
            </a:r>
            <a:r>
              <a:rPr lang="en-US" sz="2000" dirty="0" smtClean="0"/>
              <a:t>)#</a:t>
            </a:r>
          </a:p>
          <a:p>
            <a:endParaRPr lang="en-US" sz="2000" dirty="0"/>
          </a:p>
          <a:p>
            <a:r>
              <a:rPr lang="en-US" sz="2000" b="1" dirty="0" smtClean="0">
                <a:effectLst>
                  <a:outerShdw blurRad="38100" dist="38100" dir="2700000" algn="tl">
                    <a:srgbClr val="000000">
                      <a:alpha val="43137"/>
                    </a:srgbClr>
                  </a:outerShdw>
                </a:effectLst>
              </a:rPr>
              <a:t>COMANDO SHOW</a:t>
            </a:r>
          </a:p>
          <a:p>
            <a:r>
              <a:rPr lang="es-ES" sz="2000" b="1" dirty="0" smtClean="0"/>
              <a:t>Show</a:t>
            </a:r>
            <a:r>
              <a:rPr lang="es-ES" sz="2000" dirty="0" smtClean="0"/>
              <a:t> </a:t>
            </a:r>
            <a:r>
              <a:rPr lang="es-ES" sz="2000" dirty="0"/>
              <a:t>tiene por objeto mostrar en pantalla configuraciones, características y estado de cualquier protocolo o función disponible en el dispositivo</a:t>
            </a:r>
            <a:r>
              <a:rPr lang="es-ES" sz="2000" dirty="0" smtClean="0"/>
              <a:t>.</a:t>
            </a:r>
          </a:p>
          <a:p>
            <a:endParaRPr lang="es-ES" sz="2000" dirty="0"/>
          </a:p>
          <a:p>
            <a:r>
              <a:rPr lang="es-ES" sz="2000" b="1" dirty="0" smtClean="0">
                <a:effectLst>
                  <a:outerShdw blurRad="38100" dist="38100" dir="2700000" algn="tl">
                    <a:srgbClr val="000000">
                      <a:alpha val="43137"/>
                    </a:srgbClr>
                  </a:outerShdw>
                </a:effectLst>
              </a:rPr>
              <a:t>COMANDO DEBUG</a:t>
            </a:r>
          </a:p>
          <a:p>
            <a:r>
              <a:rPr lang="es-ES" sz="2000" dirty="0"/>
              <a:t>permite analizar en tiempo real el tráfico que atraviesa el </a:t>
            </a:r>
            <a:r>
              <a:rPr lang="es-ES" sz="2000" dirty="0" err="1" smtClean="0"/>
              <a:t>switch</a:t>
            </a:r>
            <a:r>
              <a:rPr lang="es-ES" sz="2000" dirty="0" smtClean="0"/>
              <a:t>, para terminar el proceso </a:t>
            </a:r>
            <a:r>
              <a:rPr lang="es-ES" sz="2000" b="1" dirty="0" smtClean="0"/>
              <a:t>UNDEBUG ALL</a:t>
            </a:r>
            <a:endParaRPr lang="en-US" sz="2000" b="1" dirty="0"/>
          </a:p>
        </p:txBody>
      </p:sp>
    </p:spTree>
    <p:extLst>
      <p:ext uri="{BB962C8B-B14F-4D97-AF65-F5344CB8AC3E}">
        <p14:creationId xmlns:p14="http://schemas.microsoft.com/office/powerpoint/2010/main" val="213357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6682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106833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2" name="Rectángulo 1"/>
          <p:cNvSpPr/>
          <p:nvPr/>
        </p:nvSpPr>
        <p:spPr>
          <a:xfrm>
            <a:off x="712788" y="1683827"/>
            <a:ext cx="5627566" cy="400110"/>
          </a:xfrm>
          <a:prstGeom prst="rect">
            <a:avLst/>
          </a:prstGeom>
        </p:spPr>
        <p:txBody>
          <a:bodyPr wrap="none">
            <a:spAutoFit/>
          </a:bodyPr>
          <a:lstStyle/>
          <a:p>
            <a:r>
              <a:rPr lang="es-ES" sz="2000" b="1" dirty="0">
                <a:effectLst>
                  <a:outerShdw blurRad="38100" dist="38100" dir="2700000" algn="tl">
                    <a:srgbClr val="000000">
                      <a:alpha val="43137"/>
                    </a:srgbClr>
                  </a:outerShdw>
                </a:effectLst>
              </a:rPr>
              <a:t>CONTENIDO DE LOS FICHEROS DE CONFIGURACIÓN</a:t>
            </a:r>
          </a:p>
        </p:txBody>
      </p:sp>
      <p:sp>
        <p:nvSpPr>
          <p:cNvPr id="3" name="Rectángulo 2"/>
          <p:cNvSpPr/>
          <p:nvPr/>
        </p:nvSpPr>
        <p:spPr>
          <a:xfrm>
            <a:off x="712788" y="2021514"/>
            <a:ext cx="10323512" cy="400110"/>
          </a:xfrm>
          <a:prstGeom prst="rect">
            <a:avLst/>
          </a:prstGeom>
        </p:spPr>
        <p:txBody>
          <a:bodyPr wrap="square">
            <a:spAutoFit/>
          </a:bodyPr>
          <a:lstStyle/>
          <a:p>
            <a:r>
              <a:rPr lang="es-ES" sz="2000" dirty="0"/>
              <a:t>En Cisco, un fichero de configuración simplemente está compuesto por comandos.</a:t>
            </a:r>
          </a:p>
        </p:txBody>
      </p:sp>
      <p:sp>
        <p:nvSpPr>
          <p:cNvPr id="8" name="Rectángulo 7"/>
          <p:cNvSpPr/>
          <p:nvPr/>
        </p:nvSpPr>
        <p:spPr>
          <a:xfrm>
            <a:off x="712788" y="2421624"/>
            <a:ext cx="10185400" cy="2862322"/>
          </a:xfrm>
          <a:prstGeom prst="rect">
            <a:avLst/>
          </a:prstGeom>
        </p:spPr>
        <p:txBody>
          <a:bodyPr wrap="square">
            <a:spAutoFit/>
          </a:bodyPr>
          <a:lstStyle/>
          <a:p>
            <a:pPr algn="just"/>
            <a:r>
              <a:rPr lang="es-ES" sz="2000" dirty="0"/>
              <a:t>Para visualizar su contenido se debe ejecutar un </a:t>
            </a:r>
            <a:r>
              <a:rPr lang="es-ES" sz="2000" b="1" dirty="0"/>
              <a:t>show running-</a:t>
            </a:r>
            <a:r>
              <a:rPr lang="es-ES" sz="2000" b="1" dirty="0" err="1"/>
              <a:t>config</a:t>
            </a:r>
            <a:r>
              <a:rPr lang="es-ES" sz="2000" b="1" dirty="0"/>
              <a:t> </a:t>
            </a:r>
            <a:r>
              <a:rPr lang="es-ES" sz="2000" dirty="0"/>
              <a:t>o </a:t>
            </a:r>
            <a:r>
              <a:rPr lang="es-ES" sz="2000" b="1" dirty="0" smtClean="0"/>
              <a:t>show </a:t>
            </a:r>
            <a:r>
              <a:rPr lang="es-ES" sz="2000" b="1" dirty="0" err="1" smtClean="0"/>
              <a:t>startup-config</a:t>
            </a:r>
            <a:r>
              <a:rPr lang="es-ES" sz="2000" dirty="0"/>
              <a:t>, dependiendo del fichero deseado.</a:t>
            </a:r>
          </a:p>
          <a:p>
            <a:pPr algn="just"/>
            <a:r>
              <a:rPr lang="es-ES" sz="2000" dirty="0"/>
              <a:t>Con las modificaciones realizadas a lo largo del capítulo, el fichero </a:t>
            </a:r>
            <a:r>
              <a:rPr lang="es-ES" sz="2000" b="1" dirty="0" smtClean="0"/>
              <a:t>running-</a:t>
            </a:r>
            <a:r>
              <a:rPr lang="es-ES" sz="2000" b="1" dirty="0" err="1" smtClean="0"/>
              <a:t>config</a:t>
            </a:r>
            <a:r>
              <a:rPr lang="es-ES" sz="2000" dirty="0" smtClean="0"/>
              <a:t> incluiría </a:t>
            </a:r>
            <a:r>
              <a:rPr lang="es-ES" sz="2000" dirty="0"/>
              <a:t>todos los comandos ejecutados más la configuración por defecto incluida </a:t>
            </a:r>
            <a:r>
              <a:rPr lang="es-ES" sz="2000" dirty="0" smtClean="0"/>
              <a:t>en el </a:t>
            </a:r>
            <a:r>
              <a:rPr lang="es-ES" sz="2000" dirty="0"/>
              <a:t>dispositivo, de tal forma que:</a:t>
            </a:r>
          </a:p>
          <a:p>
            <a:pPr algn="just"/>
            <a:endParaRPr lang="es-ES" sz="2000" dirty="0" smtClean="0"/>
          </a:p>
          <a:p>
            <a:pPr algn="just"/>
            <a:r>
              <a:rPr lang="es-ES" sz="2000" dirty="0" err="1" smtClean="0"/>
              <a:t>VENTAS#show</a:t>
            </a:r>
            <a:r>
              <a:rPr lang="es-ES" sz="2000" dirty="0" smtClean="0"/>
              <a:t> </a:t>
            </a:r>
            <a:r>
              <a:rPr lang="es-ES" sz="2000" b="1" dirty="0"/>
              <a:t>running-</a:t>
            </a:r>
            <a:r>
              <a:rPr lang="es-ES" sz="2000" b="1" dirty="0" err="1"/>
              <a:t>config</a:t>
            </a:r>
            <a:endParaRPr lang="es-ES" sz="2000" b="1" dirty="0"/>
          </a:p>
          <a:p>
            <a:pPr algn="just"/>
            <a:endParaRPr lang="es-ES" sz="2000" dirty="0" smtClean="0"/>
          </a:p>
          <a:p>
            <a:pPr algn="just"/>
            <a:r>
              <a:rPr lang="es-ES" sz="2000" dirty="0" smtClean="0"/>
              <a:t>LISTA DE INSTRUCCIONES Y COMANDOS UTILIZADOS EN LA CONFIGURACION DEL EQUIPO</a:t>
            </a:r>
            <a:endParaRPr lang="es-ES" sz="2000" dirty="0"/>
          </a:p>
        </p:txBody>
      </p:sp>
    </p:spTree>
    <p:extLst>
      <p:ext uri="{BB962C8B-B14F-4D97-AF65-F5344CB8AC3E}">
        <p14:creationId xmlns:p14="http://schemas.microsoft.com/office/powerpoint/2010/main" val="27558472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1348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334909"/>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2" name="Rectángulo 1"/>
          <p:cNvSpPr/>
          <p:nvPr/>
        </p:nvSpPr>
        <p:spPr>
          <a:xfrm>
            <a:off x="712788" y="708780"/>
            <a:ext cx="4676793" cy="400110"/>
          </a:xfrm>
          <a:prstGeom prst="rect">
            <a:avLst/>
          </a:prstGeom>
        </p:spPr>
        <p:txBody>
          <a:bodyPr wrap="none">
            <a:spAutoFit/>
          </a:bodyPr>
          <a:lstStyle/>
          <a:p>
            <a:r>
              <a:rPr lang="es-ES" sz="2000" b="1" dirty="0" smtClean="0">
                <a:effectLst>
                  <a:outerShdw blurRad="38100" dist="38100" dir="2700000" algn="tl">
                    <a:srgbClr val="000000">
                      <a:alpha val="43137"/>
                    </a:srgbClr>
                  </a:outerShdw>
                </a:effectLst>
              </a:rPr>
              <a:t>CONFIGURACIÓN </a:t>
            </a:r>
            <a:r>
              <a:rPr lang="es-ES" sz="2000" b="1" dirty="0">
                <a:effectLst>
                  <a:outerShdw blurRad="38100" dist="38100" dir="2700000" algn="tl">
                    <a:srgbClr val="000000">
                      <a:alpha val="43137"/>
                    </a:srgbClr>
                  </a:outerShdw>
                </a:effectLst>
              </a:rPr>
              <a:t>BÁSICA DE INTERFACES</a:t>
            </a:r>
          </a:p>
        </p:txBody>
      </p:sp>
      <p:sp>
        <p:nvSpPr>
          <p:cNvPr id="3" name="Rectángulo 2"/>
          <p:cNvSpPr/>
          <p:nvPr/>
        </p:nvSpPr>
        <p:spPr>
          <a:xfrm>
            <a:off x="571500" y="1119709"/>
            <a:ext cx="11430000" cy="5355312"/>
          </a:xfrm>
          <a:prstGeom prst="rect">
            <a:avLst/>
          </a:prstGeom>
        </p:spPr>
        <p:txBody>
          <a:bodyPr wrap="square">
            <a:spAutoFit/>
          </a:bodyPr>
          <a:lstStyle/>
          <a:p>
            <a:r>
              <a:rPr lang="es-ES" b="1" dirty="0">
                <a:effectLst>
                  <a:outerShdw blurRad="38100" dist="38100" dir="2700000" algn="tl">
                    <a:srgbClr val="000000">
                      <a:alpha val="43137"/>
                    </a:srgbClr>
                  </a:outerShdw>
                </a:effectLst>
              </a:rPr>
              <a:t>Ejemplo: </a:t>
            </a:r>
            <a:r>
              <a:rPr lang="es-ES" dirty="0"/>
              <a:t>Configurar el </a:t>
            </a:r>
            <a:r>
              <a:rPr lang="es-ES" dirty="0" err="1"/>
              <a:t>switch</a:t>
            </a:r>
            <a:r>
              <a:rPr lang="es-ES" dirty="0"/>
              <a:t> VENTAS de tal manera que:</a:t>
            </a:r>
          </a:p>
          <a:p>
            <a:pPr marL="285750" indent="-285750" algn="just">
              <a:buFont typeface="Wingdings" panose="05000000000000000000" pitchFamily="2" charset="2"/>
              <a:buChar char="ü"/>
            </a:pPr>
            <a:r>
              <a:rPr lang="es-ES" dirty="0" smtClean="0"/>
              <a:t>La </a:t>
            </a:r>
            <a:r>
              <a:rPr lang="es-ES" b="1" dirty="0"/>
              <a:t>interfaz Fa0/24</a:t>
            </a:r>
            <a:r>
              <a:rPr lang="es-ES" dirty="0"/>
              <a:t>, que conecta con el </a:t>
            </a:r>
            <a:r>
              <a:rPr lang="es-ES" dirty="0" err="1"/>
              <a:t>router</a:t>
            </a:r>
            <a:r>
              <a:rPr lang="es-ES" dirty="0"/>
              <a:t> central de la compañía opere </a:t>
            </a:r>
            <a:r>
              <a:rPr lang="es-ES" dirty="0" smtClean="0"/>
              <a:t>a </a:t>
            </a:r>
            <a:r>
              <a:rPr lang="es-ES" dirty="0"/>
              <a:t>velocidad de 100 </a:t>
            </a:r>
            <a:r>
              <a:rPr lang="es-ES" dirty="0" err="1"/>
              <a:t>mb</a:t>
            </a:r>
            <a:r>
              <a:rPr lang="es-ES" dirty="0"/>
              <a:t>, full-</a:t>
            </a:r>
            <a:r>
              <a:rPr lang="es-ES" dirty="0" err="1"/>
              <a:t>duplex</a:t>
            </a:r>
            <a:r>
              <a:rPr lang="es-ES" dirty="0"/>
              <a:t> e </a:t>
            </a:r>
            <a:r>
              <a:rPr lang="es-ES" dirty="0" smtClean="0"/>
              <a:t>identificarla.</a:t>
            </a:r>
          </a:p>
          <a:p>
            <a:pPr marL="285750" indent="-285750" algn="just">
              <a:buFont typeface="Wingdings" panose="05000000000000000000" pitchFamily="2" charset="2"/>
              <a:buChar char="ü"/>
            </a:pPr>
            <a:r>
              <a:rPr lang="es-ES" dirty="0" smtClean="0"/>
              <a:t>El </a:t>
            </a:r>
            <a:r>
              <a:rPr lang="es-ES" dirty="0"/>
              <a:t>rango de </a:t>
            </a:r>
            <a:r>
              <a:rPr lang="es-ES" b="1" dirty="0"/>
              <a:t>interfaces 0/1 - 0/10</a:t>
            </a:r>
            <a:r>
              <a:rPr lang="es-ES" dirty="0"/>
              <a:t>, que conectan con dispositivos finales, deben ser configurados con negociación automática tanto en velocidad </a:t>
            </a:r>
            <a:r>
              <a:rPr lang="es-ES" dirty="0" smtClean="0"/>
              <a:t>como modo </a:t>
            </a:r>
            <a:r>
              <a:rPr lang="es-ES" dirty="0"/>
              <a:t>de transmisión. </a:t>
            </a:r>
          </a:p>
          <a:p>
            <a:pPr marL="285750" indent="-285750" algn="just">
              <a:buFont typeface="Wingdings" panose="05000000000000000000" pitchFamily="2" charset="2"/>
              <a:buChar char="ü"/>
            </a:pPr>
            <a:r>
              <a:rPr lang="es-ES" dirty="0" smtClean="0"/>
              <a:t>El </a:t>
            </a:r>
            <a:r>
              <a:rPr lang="es-ES" dirty="0"/>
              <a:t>rango de interfaces </a:t>
            </a:r>
            <a:r>
              <a:rPr lang="es-ES" b="1" dirty="0"/>
              <a:t>0/11 - 0/23 </a:t>
            </a:r>
            <a:r>
              <a:rPr lang="es-ES" dirty="0"/>
              <a:t>no se encuentran en uso, por lo tanto, deben ser deshabilitadas.</a:t>
            </a:r>
          </a:p>
          <a:p>
            <a:endParaRPr lang="es-ES" dirty="0" smtClean="0"/>
          </a:p>
          <a:p>
            <a:r>
              <a:rPr lang="es-ES" dirty="0" smtClean="0"/>
              <a:t>VENTAS(</a:t>
            </a:r>
            <a:r>
              <a:rPr lang="es-ES" dirty="0" err="1" smtClean="0"/>
              <a:t>config</a:t>
            </a:r>
            <a:r>
              <a:rPr lang="es-ES" dirty="0"/>
              <a:t>)#</a:t>
            </a:r>
            <a:r>
              <a:rPr lang="es-ES" b="1" dirty="0">
                <a:effectLst>
                  <a:outerShdw blurRad="38100" dist="38100" dir="2700000" algn="tl">
                    <a:srgbClr val="000000">
                      <a:alpha val="43137"/>
                    </a:srgbClr>
                  </a:outerShdw>
                </a:effectLst>
              </a:rPr>
              <a:t>interface Fa0/24</a:t>
            </a:r>
          </a:p>
          <a:p>
            <a:r>
              <a:rPr lang="es-ES" dirty="0"/>
              <a:t>VENTAS(</a:t>
            </a:r>
            <a:r>
              <a:rPr lang="es-ES" dirty="0" err="1"/>
              <a:t>config-if</a:t>
            </a:r>
            <a:r>
              <a:rPr lang="es-ES" dirty="0"/>
              <a:t>)#</a:t>
            </a:r>
            <a:r>
              <a:rPr lang="es-ES" b="1" dirty="0" err="1">
                <a:effectLst>
                  <a:outerShdw blurRad="38100" dist="38100" dir="2700000" algn="tl">
                    <a:srgbClr val="000000">
                      <a:alpha val="43137"/>
                    </a:srgbClr>
                  </a:outerShdw>
                </a:effectLst>
              </a:rPr>
              <a:t>speed</a:t>
            </a:r>
            <a:r>
              <a:rPr lang="es-ES" dirty="0"/>
              <a:t> 100</a:t>
            </a:r>
          </a:p>
          <a:p>
            <a:r>
              <a:rPr lang="es-ES" dirty="0"/>
              <a:t>VENTAS(</a:t>
            </a:r>
            <a:r>
              <a:rPr lang="es-ES" dirty="0" err="1"/>
              <a:t>config-if</a:t>
            </a:r>
            <a:r>
              <a:rPr lang="es-ES" dirty="0"/>
              <a:t>)#</a:t>
            </a:r>
            <a:r>
              <a:rPr lang="es-ES" b="1" dirty="0" err="1"/>
              <a:t>duplex</a:t>
            </a:r>
            <a:r>
              <a:rPr lang="es-ES" b="1" dirty="0"/>
              <a:t> full</a:t>
            </a:r>
          </a:p>
          <a:p>
            <a:r>
              <a:rPr lang="es-ES" dirty="0"/>
              <a:t>VENTAS(</a:t>
            </a:r>
            <a:r>
              <a:rPr lang="es-ES" dirty="0" err="1"/>
              <a:t>config-if</a:t>
            </a:r>
            <a:r>
              <a:rPr lang="es-ES" dirty="0"/>
              <a:t>)#</a:t>
            </a:r>
            <a:r>
              <a:rPr lang="es-ES" b="1" dirty="0" err="1">
                <a:effectLst>
                  <a:outerShdw blurRad="38100" dist="38100" dir="2700000" algn="tl">
                    <a:srgbClr val="000000">
                      <a:alpha val="43137"/>
                    </a:srgbClr>
                  </a:outerShdw>
                </a:effectLst>
              </a:rPr>
              <a:t>description</a:t>
            </a:r>
            <a:r>
              <a:rPr lang="es-ES" dirty="0"/>
              <a:t> Enlace con </a:t>
            </a:r>
            <a:r>
              <a:rPr lang="es-ES" dirty="0" err="1"/>
              <a:t>Router</a:t>
            </a:r>
            <a:r>
              <a:rPr lang="es-ES" dirty="0"/>
              <a:t> Central</a:t>
            </a:r>
          </a:p>
          <a:p>
            <a:r>
              <a:rPr lang="es-ES" dirty="0"/>
              <a:t>VENTAS(</a:t>
            </a:r>
            <a:r>
              <a:rPr lang="es-ES" dirty="0" err="1"/>
              <a:t>config-if</a:t>
            </a:r>
            <a:r>
              <a:rPr lang="es-ES" dirty="0"/>
              <a:t>)#</a:t>
            </a:r>
            <a:r>
              <a:rPr lang="es-ES" b="1" dirty="0" err="1"/>
              <a:t>exit</a:t>
            </a:r>
            <a:endParaRPr lang="es-ES" b="1" dirty="0"/>
          </a:p>
          <a:p>
            <a:r>
              <a:rPr lang="es-ES" dirty="0"/>
              <a:t>VENTAS(</a:t>
            </a:r>
            <a:r>
              <a:rPr lang="es-ES" dirty="0" err="1"/>
              <a:t>config</a:t>
            </a:r>
            <a:r>
              <a:rPr lang="es-ES" dirty="0"/>
              <a:t>)#</a:t>
            </a:r>
            <a:r>
              <a:rPr lang="es-ES" b="1" dirty="0"/>
              <a:t>interface </a:t>
            </a:r>
            <a:r>
              <a:rPr lang="es-ES" b="1" dirty="0" err="1"/>
              <a:t>range</a:t>
            </a:r>
            <a:r>
              <a:rPr lang="es-ES" b="1" dirty="0"/>
              <a:t> fa0/1 - 10</a:t>
            </a:r>
          </a:p>
          <a:p>
            <a:r>
              <a:rPr lang="es-ES" dirty="0"/>
              <a:t>VENTAS(</a:t>
            </a:r>
            <a:r>
              <a:rPr lang="es-ES" dirty="0" err="1"/>
              <a:t>config-if-range</a:t>
            </a:r>
            <a:r>
              <a:rPr lang="es-ES" dirty="0"/>
              <a:t>)#</a:t>
            </a:r>
            <a:r>
              <a:rPr lang="es-ES" b="1" dirty="0" err="1"/>
              <a:t>description</a:t>
            </a:r>
            <a:r>
              <a:rPr lang="es-ES" b="1" dirty="0"/>
              <a:t> </a:t>
            </a:r>
            <a:r>
              <a:rPr lang="es-ES" dirty="0"/>
              <a:t>Puertos destinados a </a:t>
            </a:r>
            <a:r>
              <a:rPr lang="es-ES" dirty="0" smtClean="0"/>
              <a:t>dispositivos finales</a:t>
            </a:r>
            <a:endParaRPr lang="es-ES" dirty="0"/>
          </a:p>
          <a:p>
            <a:r>
              <a:rPr lang="es-ES" dirty="0"/>
              <a:t>VENTAS(</a:t>
            </a:r>
            <a:r>
              <a:rPr lang="es-ES" dirty="0" err="1"/>
              <a:t>config-if-range</a:t>
            </a:r>
            <a:r>
              <a:rPr lang="es-ES" dirty="0"/>
              <a:t>)#</a:t>
            </a:r>
            <a:r>
              <a:rPr lang="es-ES" b="1" dirty="0" err="1"/>
              <a:t>exit</a:t>
            </a:r>
            <a:endParaRPr lang="es-ES" b="1" dirty="0"/>
          </a:p>
          <a:p>
            <a:r>
              <a:rPr lang="es-ES" dirty="0"/>
              <a:t>VENTAS(</a:t>
            </a:r>
            <a:r>
              <a:rPr lang="es-ES" dirty="0" err="1"/>
              <a:t>config</a:t>
            </a:r>
            <a:r>
              <a:rPr lang="es-ES" dirty="0"/>
              <a:t>)#</a:t>
            </a:r>
            <a:r>
              <a:rPr lang="es-ES" b="1" dirty="0"/>
              <a:t>interface </a:t>
            </a:r>
            <a:r>
              <a:rPr lang="es-ES" b="1" dirty="0" err="1"/>
              <a:t>range</a:t>
            </a:r>
            <a:r>
              <a:rPr lang="es-ES" b="1" dirty="0"/>
              <a:t> fa0/11 - 23</a:t>
            </a:r>
          </a:p>
          <a:p>
            <a:r>
              <a:rPr lang="es-ES" dirty="0"/>
              <a:t>VENTAS(</a:t>
            </a:r>
            <a:r>
              <a:rPr lang="es-ES" dirty="0" err="1"/>
              <a:t>config-if-range</a:t>
            </a:r>
            <a:r>
              <a:rPr lang="es-ES" dirty="0"/>
              <a:t>)#</a:t>
            </a:r>
            <a:r>
              <a:rPr lang="es-ES" b="1" dirty="0" err="1"/>
              <a:t>shutdown</a:t>
            </a:r>
            <a:endParaRPr lang="es-ES" b="1" dirty="0"/>
          </a:p>
          <a:p>
            <a:endParaRPr lang="es-ES" dirty="0" smtClean="0"/>
          </a:p>
          <a:p>
            <a:r>
              <a:rPr lang="es-ES" dirty="0" smtClean="0"/>
              <a:t>Las </a:t>
            </a:r>
            <a:r>
              <a:rPr lang="es-ES" dirty="0"/>
              <a:t>características de la interfaz 24 son modificadas manualmente para </a:t>
            </a:r>
            <a:r>
              <a:rPr lang="es-ES" dirty="0" smtClean="0"/>
              <a:t>que cumpla </a:t>
            </a:r>
            <a:r>
              <a:rPr lang="es-ES" dirty="0"/>
              <a:t>con los </a:t>
            </a:r>
            <a:r>
              <a:rPr lang="es-ES" dirty="0" smtClean="0"/>
              <a:t>requisitos.</a:t>
            </a:r>
            <a:endParaRPr lang="es-ES" dirty="0"/>
          </a:p>
        </p:txBody>
      </p:sp>
    </p:spTree>
    <p:extLst>
      <p:ext uri="{BB962C8B-B14F-4D97-AF65-F5344CB8AC3E}">
        <p14:creationId xmlns:p14="http://schemas.microsoft.com/office/powerpoint/2010/main" val="38029389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1348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334909"/>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2" name="Rectángulo 1"/>
          <p:cNvSpPr/>
          <p:nvPr/>
        </p:nvSpPr>
        <p:spPr>
          <a:xfrm>
            <a:off x="712788" y="708780"/>
            <a:ext cx="5293244" cy="400110"/>
          </a:xfrm>
          <a:prstGeom prst="rect">
            <a:avLst/>
          </a:prstGeom>
        </p:spPr>
        <p:txBody>
          <a:bodyPr wrap="none">
            <a:spAutoFit/>
          </a:bodyPr>
          <a:lstStyle/>
          <a:p>
            <a:r>
              <a:rPr lang="es-ES" sz="2000" b="1" dirty="0" smtClean="0">
                <a:effectLst>
                  <a:outerShdw blurRad="38100" dist="38100" dir="2700000" algn="tl">
                    <a:srgbClr val="000000">
                      <a:alpha val="43137"/>
                    </a:srgbClr>
                  </a:outerShdw>
                </a:effectLst>
              </a:rPr>
              <a:t>VLANS </a:t>
            </a:r>
            <a:r>
              <a:rPr lang="es-ES" sz="2000" b="1" dirty="0">
                <a:effectLst>
                  <a:outerShdw blurRad="38100" dist="38100" dir="2700000" algn="tl">
                    <a:srgbClr val="000000">
                      <a:alpha val="43137"/>
                    </a:srgbClr>
                  </a:outerShdw>
                </a:effectLst>
              </a:rPr>
              <a:t>CONFIGURACIÓN BÁSICA DE INTERFACES</a:t>
            </a:r>
          </a:p>
        </p:txBody>
      </p:sp>
      <p:sp>
        <p:nvSpPr>
          <p:cNvPr id="7" name="Rectángulo 6"/>
          <p:cNvSpPr/>
          <p:nvPr/>
        </p:nvSpPr>
        <p:spPr>
          <a:xfrm>
            <a:off x="876300" y="1282736"/>
            <a:ext cx="10909300" cy="1938992"/>
          </a:xfrm>
          <a:prstGeom prst="rect">
            <a:avLst/>
          </a:prstGeom>
        </p:spPr>
        <p:txBody>
          <a:bodyPr wrap="square">
            <a:spAutoFit/>
          </a:bodyPr>
          <a:lstStyle/>
          <a:p>
            <a:r>
              <a:rPr lang="es-ES" sz="2000" dirty="0"/>
              <a:t>Una </a:t>
            </a:r>
            <a:r>
              <a:rPr lang="es-ES" sz="2000" b="1" dirty="0"/>
              <a:t>VLAN</a:t>
            </a:r>
            <a:r>
              <a:rPr lang="es-ES" sz="2000" dirty="0"/>
              <a:t> puede ser definida como una tecnología de </a:t>
            </a:r>
            <a:r>
              <a:rPr lang="es-ES" sz="2000" b="1" dirty="0">
                <a:effectLst>
                  <a:outerShdw blurRad="38100" dist="38100" dir="2700000" algn="tl">
                    <a:srgbClr val="000000">
                      <a:alpha val="43137"/>
                    </a:srgbClr>
                  </a:outerShdw>
                </a:effectLst>
              </a:rPr>
              <a:t>capa 2 </a:t>
            </a:r>
            <a:r>
              <a:rPr lang="es-ES" sz="2000" dirty="0"/>
              <a:t>que permite </a:t>
            </a:r>
            <a:r>
              <a:rPr lang="es-ES" sz="2000" dirty="0" smtClean="0"/>
              <a:t>la segmentación </a:t>
            </a:r>
            <a:r>
              <a:rPr lang="es-ES" sz="2000" dirty="0"/>
              <a:t>de la red de manera lógica, logrando que dispositivos conectados </a:t>
            </a:r>
            <a:r>
              <a:rPr lang="es-ES" sz="2000" dirty="0" smtClean="0"/>
              <a:t>al mismo </a:t>
            </a:r>
            <a:r>
              <a:rPr lang="es-ES" sz="2000" dirty="0"/>
              <a:t>o diferentes </a:t>
            </a:r>
            <a:r>
              <a:rPr lang="es-ES" sz="2000" dirty="0" err="1"/>
              <a:t>switchs</a:t>
            </a:r>
            <a:r>
              <a:rPr lang="es-ES" sz="2000" dirty="0"/>
              <a:t> puedan pertenecer a distintos segmentos de red sin </a:t>
            </a:r>
            <a:r>
              <a:rPr lang="es-ES" sz="2000" dirty="0" smtClean="0"/>
              <a:t>la necesidad </a:t>
            </a:r>
            <a:r>
              <a:rPr lang="es-ES" sz="2000" dirty="0"/>
              <a:t>de un </a:t>
            </a:r>
            <a:r>
              <a:rPr lang="es-ES" sz="2000" dirty="0" err="1"/>
              <a:t>router</a:t>
            </a:r>
            <a:r>
              <a:rPr lang="es-ES" sz="2000" dirty="0"/>
              <a:t> para ello.</a:t>
            </a:r>
          </a:p>
          <a:p>
            <a:endParaRPr lang="es-ES" sz="2000" dirty="0" smtClean="0"/>
          </a:p>
          <a:p>
            <a:r>
              <a:rPr lang="es-ES" sz="2000" dirty="0" smtClean="0"/>
              <a:t>Con </a:t>
            </a:r>
            <a:r>
              <a:rPr lang="es-ES" sz="2000" dirty="0"/>
              <a:t>lo cual, la misma topología </a:t>
            </a:r>
            <a:r>
              <a:rPr lang="es-ES" sz="2000" dirty="0" smtClean="0"/>
              <a:t>cableada en </a:t>
            </a:r>
            <a:r>
              <a:rPr lang="es-ES" sz="2000" dirty="0" err="1" smtClean="0"/>
              <a:t>fucion</a:t>
            </a:r>
            <a:r>
              <a:rPr lang="es-ES" sz="2000" dirty="0" smtClean="0"/>
              <a:t> de varios </a:t>
            </a:r>
            <a:r>
              <a:rPr lang="es-ES" sz="2000" dirty="0" err="1" smtClean="0"/>
              <a:t>swiches</a:t>
            </a:r>
            <a:r>
              <a:rPr lang="es-ES" sz="2000" dirty="0" smtClean="0"/>
              <a:t>, puede </a:t>
            </a:r>
            <a:r>
              <a:rPr lang="es-ES" sz="2000" dirty="0"/>
              <a:t>ser simplificada a un solo </a:t>
            </a:r>
            <a:r>
              <a:rPr lang="es-ES" sz="2000" dirty="0" err="1" smtClean="0"/>
              <a:t>switch</a:t>
            </a:r>
            <a:r>
              <a:rPr lang="es-ES" sz="2000" dirty="0" smtClean="0"/>
              <a:t> con </a:t>
            </a:r>
            <a:r>
              <a:rPr lang="es-ES" sz="2000" dirty="0"/>
              <a:t>dos 2 </a:t>
            </a:r>
            <a:r>
              <a:rPr lang="es-ES" sz="2000" dirty="0" err="1"/>
              <a:t>VLANs</a:t>
            </a:r>
            <a:r>
              <a:rPr lang="es-ES" sz="2000" dirty="0"/>
              <a:t>.</a:t>
            </a:r>
          </a:p>
        </p:txBody>
      </p:sp>
      <p:pic>
        <p:nvPicPr>
          <p:cNvPr id="8" name="Imagen 7"/>
          <p:cNvPicPr>
            <a:picLocks noChangeAspect="1"/>
          </p:cNvPicPr>
          <p:nvPr/>
        </p:nvPicPr>
        <p:blipFill>
          <a:blip r:embed="rId2"/>
          <a:stretch>
            <a:fillRect/>
          </a:stretch>
        </p:blipFill>
        <p:spPr>
          <a:xfrm>
            <a:off x="3681761" y="3584780"/>
            <a:ext cx="5298378" cy="1814513"/>
          </a:xfrm>
          <a:prstGeom prst="rect">
            <a:avLst/>
          </a:prstGeom>
        </p:spPr>
      </p:pic>
    </p:spTree>
    <p:extLst>
      <p:ext uri="{BB962C8B-B14F-4D97-AF65-F5344CB8AC3E}">
        <p14:creationId xmlns:p14="http://schemas.microsoft.com/office/powerpoint/2010/main" val="7029815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1348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334909"/>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2" name="Rectángulo 1"/>
          <p:cNvSpPr/>
          <p:nvPr/>
        </p:nvSpPr>
        <p:spPr>
          <a:xfrm>
            <a:off x="712788" y="783289"/>
            <a:ext cx="5293244" cy="400110"/>
          </a:xfrm>
          <a:prstGeom prst="rect">
            <a:avLst/>
          </a:prstGeom>
        </p:spPr>
        <p:txBody>
          <a:bodyPr wrap="none">
            <a:spAutoFit/>
          </a:bodyPr>
          <a:lstStyle/>
          <a:p>
            <a:r>
              <a:rPr lang="es-ES" sz="2000" b="1" dirty="0" smtClean="0">
                <a:effectLst>
                  <a:outerShdw blurRad="38100" dist="38100" dir="2700000" algn="tl">
                    <a:srgbClr val="000000">
                      <a:alpha val="43137"/>
                    </a:srgbClr>
                  </a:outerShdw>
                </a:effectLst>
              </a:rPr>
              <a:t>VLANS </a:t>
            </a:r>
            <a:r>
              <a:rPr lang="es-ES" sz="2000" b="1" dirty="0">
                <a:effectLst>
                  <a:outerShdw blurRad="38100" dist="38100" dir="2700000" algn="tl">
                    <a:srgbClr val="000000">
                      <a:alpha val="43137"/>
                    </a:srgbClr>
                  </a:outerShdw>
                </a:effectLst>
              </a:rPr>
              <a:t>CONFIGURACIÓN BÁSICA DE INTERFACES</a:t>
            </a:r>
          </a:p>
        </p:txBody>
      </p:sp>
      <p:sp>
        <p:nvSpPr>
          <p:cNvPr id="4" name="Rectángulo 3"/>
          <p:cNvSpPr/>
          <p:nvPr/>
        </p:nvSpPr>
        <p:spPr>
          <a:xfrm>
            <a:off x="712788" y="1119709"/>
            <a:ext cx="10006012" cy="707886"/>
          </a:xfrm>
          <a:prstGeom prst="rect">
            <a:avLst/>
          </a:prstGeom>
        </p:spPr>
        <p:txBody>
          <a:bodyPr wrap="square">
            <a:spAutoFit/>
          </a:bodyPr>
          <a:lstStyle/>
          <a:p>
            <a:r>
              <a:rPr lang="es-ES" sz="2000" dirty="0"/>
              <a:t>S</a:t>
            </a:r>
            <a:r>
              <a:rPr lang="es-ES" sz="2000" dirty="0" smtClean="0"/>
              <a:t>egmentación VLAN agrega </a:t>
            </a:r>
            <a:r>
              <a:rPr lang="es-ES" sz="2000" dirty="0"/>
              <a:t>los siguientes beneficios sobre la </a:t>
            </a:r>
            <a:r>
              <a:rPr lang="es-ES" sz="2000" dirty="0" smtClean="0"/>
              <a:t>red: Seguridad, Reducción </a:t>
            </a:r>
            <a:r>
              <a:rPr lang="es-ES" sz="2000" dirty="0"/>
              <a:t>de </a:t>
            </a:r>
            <a:r>
              <a:rPr lang="es-ES" sz="2000" dirty="0" smtClean="0"/>
              <a:t>coste, Rendimiento, Mitigación </a:t>
            </a:r>
            <a:r>
              <a:rPr lang="es-ES" sz="2000" dirty="0"/>
              <a:t>de tormentas de </a:t>
            </a:r>
            <a:r>
              <a:rPr lang="es-ES" sz="2000" dirty="0" err="1" smtClean="0"/>
              <a:t>broadcast</a:t>
            </a:r>
            <a:r>
              <a:rPr lang="es-ES" sz="2000" dirty="0"/>
              <a:t> </a:t>
            </a:r>
            <a:r>
              <a:rPr lang="es-ES" sz="2000" dirty="0" smtClean="0"/>
              <a:t>y Segregación </a:t>
            </a:r>
            <a:r>
              <a:rPr lang="es-ES" sz="2000" dirty="0"/>
              <a:t>lógica de la </a:t>
            </a:r>
            <a:r>
              <a:rPr lang="es-ES" sz="2000" dirty="0" smtClean="0"/>
              <a:t>red</a:t>
            </a:r>
            <a:endParaRPr lang="es-ES" sz="2000" dirty="0"/>
          </a:p>
        </p:txBody>
      </p:sp>
      <p:sp>
        <p:nvSpPr>
          <p:cNvPr id="9" name="Rectángulo 8"/>
          <p:cNvSpPr/>
          <p:nvPr/>
        </p:nvSpPr>
        <p:spPr>
          <a:xfrm>
            <a:off x="712788" y="1727553"/>
            <a:ext cx="4889608" cy="400110"/>
          </a:xfrm>
          <a:prstGeom prst="rect">
            <a:avLst/>
          </a:prstGeom>
        </p:spPr>
        <p:txBody>
          <a:bodyPr wrap="none">
            <a:spAutoFit/>
          </a:bodyPr>
          <a:lstStyle/>
          <a:p>
            <a:r>
              <a:rPr lang="es-ES" sz="2000" b="1" dirty="0">
                <a:effectLst>
                  <a:outerShdw blurRad="38100" dist="38100" dir="2700000" algn="tl">
                    <a:srgbClr val="000000">
                      <a:alpha val="43137"/>
                    </a:srgbClr>
                  </a:outerShdw>
                </a:effectLst>
              </a:rPr>
              <a:t>CONFIGURACIÓN Y VERIFICACIÓN DE VLANS</a:t>
            </a:r>
          </a:p>
        </p:txBody>
      </p:sp>
      <p:sp>
        <p:nvSpPr>
          <p:cNvPr id="11" name="Rectángulo 10"/>
          <p:cNvSpPr/>
          <p:nvPr/>
        </p:nvSpPr>
        <p:spPr>
          <a:xfrm>
            <a:off x="712787" y="2142250"/>
            <a:ext cx="10849559" cy="4093428"/>
          </a:xfrm>
          <a:prstGeom prst="rect">
            <a:avLst/>
          </a:prstGeom>
        </p:spPr>
        <p:txBody>
          <a:bodyPr wrap="square">
            <a:spAutoFit/>
          </a:bodyPr>
          <a:lstStyle/>
          <a:p>
            <a:pPr algn="just"/>
            <a:r>
              <a:rPr lang="es-ES" sz="2000" b="1" dirty="0">
                <a:effectLst>
                  <a:outerShdw blurRad="38100" dist="38100" dir="2700000" algn="tl">
                    <a:srgbClr val="000000">
                      <a:alpha val="43137"/>
                    </a:srgbClr>
                  </a:outerShdw>
                </a:effectLst>
              </a:rPr>
              <a:t>Paso 1: </a:t>
            </a:r>
            <a:r>
              <a:rPr lang="es-ES" sz="2000" dirty="0"/>
              <a:t>Crear la </a:t>
            </a:r>
            <a:r>
              <a:rPr lang="es-ES" sz="2000" b="1" dirty="0"/>
              <a:t>VLAN </a:t>
            </a:r>
            <a:r>
              <a:rPr lang="es-ES" sz="2000" dirty="0"/>
              <a:t>con el comando </a:t>
            </a:r>
            <a:r>
              <a:rPr lang="es-ES" sz="2000" b="1" dirty="0" err="1"/>
              <a:t>vlan</a:t>
            </a:r>
            <a:r>
              <a:rPr lang="es-ES" sz="2000" b="1" dirty="0"/>
              <a:t> [id de </a:t>
            </a:r>
            <a:r>
              <a:rPr lang="es-ES" sz="2000" b="1" dirty="0" err="1"/>
              <a:t>vlan</a:t>
            </a:r>
            <a:r>
              <a:rPr lang="es-ES" sz="2000" b="1" dirty="0"/>
              <a:t>]</a:t>
            </a:r>
            <a:r>
              <a:rPr lang="es-ES" sz="2000" dirty="0"/>
              <a:t>, desde el modo </a:t>
            </a:r>
            <a:r>
              <a:rPr lang="es-ES" sz="2000" dirty="0" smtClean="0"/>
              <a:t>de configuración global.</a:t>
            </a:r>
          </a:p>
          <a:p>
            <a:pPr algn="just"/>
            <a:endParaRPr lang="es-ES" sz="2000" dirty="0"/>
          </a:p>
          <a:p>
            <a:pPr algn="just"/>
            <a:r>
              <a:rPr lang="es-ES" sz="2000" b="1" dirty="0" smtClean="0">
                <a:effectLst>
                  <a:outerShdw blurRad="38100" dist="38100" dir="2700000" algn="tl">
                    <a:srgbClr val="000000">
                      <a:alpha val="43137"/>
                    </a:srgbClr>
                  </a:outerShdw>
                </a:effectLst>
              </a:rPr>
              <a:t>Paso </a:t>
            </a:r>
            <a:r>
              <a:rPr lang="es-ES" sz="2000" b="1" dirty="0">
                <a:effectLst>
                  <a:outerShdw blurRad="38100" dist="38100" dir="2700000" algn="tl">
                    <a:srgbClr val="000000">
                      <a:alpha val="43137"/>
                    </a:srgbClr>
                  </a:outerShdw>
                </a:effectLst>
              </a:rPr>
              <a:t>2 (Opcional): </a:t>
            </a:r>
            <a:r>
              <a:rPr lang="es-ES" sz="2000" dirty="0"/>
              <a:t>Definirle un nombre con el comando </a:t>
            </a:r>
            <a:r>
              <a:rPr lang="es-ES" sz="2000" b="1" dirty="0" err="1"/>
              <a:t>name</a:t>
            </a:r>
            <a:r>
              <a:rPr lang="es-ES" sz="2000" b="1" dirty="0"/>
              <a:t> [nombre]</a:t>
            </a:r>
            <a:r>
              <a:rPr lang="es-ES" sz="2000" dirty="0"/>
              <a:t>, desde el modo de configuración de la </a:t>
            </a:r>
            <a:r>
              <a:rPr lang="es-ES" sz="2000" b="1" dirty="0"/>
              <a:t>VLAN</a:t>
            </a:r>
            <a:r>
              <a:rPr lang="es-ES" sz="2000" dirty="0"/>
              <a:t>. </a:t>
            </a:r>
            <a:r>
              <a:rPr lang="es-ES" sz="2000" dirty="0" smtClean="0"/>
              <a:t>Este simplemente </a:t>
            </a:r>
            <a:r>
              <a:rPr lang="es-ES" sz="2000" dirty="0"/>
              <a:t>tiene </a:t>
            </a:r>
            <a:r>
              <a:rPr lang="es-ES" sz="2000" dirty="0" smtClean="0"/>
              <a:t>fines administrativos</a:t>
            </a:r>
            <a:r>
              <a:rPr lang="es-ES" sz="2000" dirty="0"/>
              <a:t>, sobre todo de identificación. Si no fuera configurado, </a:t>
            </a:r>
            <a:r>
              <a:rPr lang="es-ES" sz="2000" dirty="0" smtClean="0"/>
              <a:t>por defecto </a:t>
            </a:r>
            <a:r>
              <a:rPr lang="es-ES" sz="2000" dirty="0"/>
              <a:t>se llamará </a:t>
            </a:r>
            <a:r>
              <a:rPr lang="es-ES" sz="2000" b="1" dirty="0" err="1"/>
              <a:t>VLANxxxx</a:t>
            </a:r>
            <a:r>
              <a:rPr lang="es-ES" sz="2000" b="1" dirty="0"/>
              <a:t>,</a:t>
            </a:r>
            <a:r>
              <a:rPr lang="es-ES" sz="2000" dirty="0"/>
              <a:t> donde </a:t>
            </a:r>
            <a:r>
              <a:rPr lang="es-ES" sz="2000" dirty="0" err="1"/>
              <a:t>xxxx</a:t>
            </a:r>
            <a:r>
              <a:rPr lang="es-ES" sz="2000" dirty="0"/>
              <a:t> hace referencia al id </a:t>
            </a:r>
            <a:r>
              <a:rPr lang="es-ES" sz="2000" dirty="0" smtClean="0"/>
              <a:t>numérico creado </a:t>
            </a:r>
            <a:r>
              <a:rPr lang="es-ES" sz="2000" dirty="0"/>
              <a:t>en el paso 1</a:t>
            </a:r>
            <a:r>
              <a:rPr lang="es-ES" sz="2000" dirty="0" smtClean="0"/>
              <a:t>.</a:t>
            </a:r>
          </a:p>
          <a:p>
            <a:pPr algn="just"/>
            <a:endParaRPr lang="es-ES" sz="2000" dirty="0"/>
          </a:p>
          <a:p>
            <a:pPr algn="just"/>
            <a:r>
              <a:rPr lang="es-ES" sz="2000" b="1" dirty="0" smtClean="0">
                <a:effectLst>
                  <a:outerShdw blurRad="38100" dist="38100" dir="2700000" algn="tl">
                    <a:srgbClr val="000000">
                      <a:alpha val="43137"/>
                    </a:srgbClr>
                  </a:outerShdw>
                </a:effectLst>
              </a:rPr>
              <a:t>Paso </a:t>
            </a:r>
            <a:r>
              <a:rPr lang="es-ES" sz="2000" b="1" dirty="0">
                <a:effectLst>
                  <a:outerShdw blurRad="38100" dist="38100" dir="2700000" algn="tl">
                    <a:srgbClr val="000000">
                      <a:alpha val="43137"/>
                    </a:srgbClr>
                  </a:outerShdw>
                </a:effectLst>
              </a:rPr>
              <a:t>3: </a:t>
            </a:r>
            <a:r>
              <a:rPr lang="es-ES" sz="2000" dirty="0"/>
              <a:t>Configurar en modo acceso las interfaces que formarán parte de </a:t>
            </a:r>
            <a:r>
              <a:rPr lang="es-ES" sz="2000" dirty="0" smtClean="0"/>
              <a:t>la VLAN</a:t>
            </a:r>
            <a:r>
              <a:rPr lang="es-ES" sz="2000" dirty="0"/>
              <a:t>, ejecutando la sentencia </a:t>
            </a:r>
            <a:r>
              <a:rPr lang="es-ES" sz="2000" b="1" dirty="0" err="1"/>
              <a:t>switchport</a:t>
            </a:r>
            <a:r>
              <a:rPr lang="es-ES" sz="2000" b="1" dirty="0"/>
              <a:t> </a:t>
            </a:r>
            <a:r>
              <a:rPr lang="es-ES" sz="2000" b="1" dirty="0" err="1" smtClean="0"/>
              <a:t>mode</a:t>
            </a:r>
            <a:r>
              <a:rPr lang="es-ES" sz="2000" b="1" dirty="0" smtClean="0"/>
              <a:t> </a:t>
            </a:r>
            <a:r>
              <a:rPr lang="es-ES" sz="2000" b="1" dirty="0" err="1" smtClean="0"/>
              <a:t>access</a:t>
            </a:r>
            <a:r>
              <a:rPr lang="es-ES" sz="2000" b="1" dirty="0" smtClean="0"/>
              <a:t> </a:t>
            </a:r>
            <a:r>
              <a:rPr lang="es-ES" sz="2000" dirty="0"/>
              <a:t>desde el modo </a:t>
            </a:r>
            <a:r>
              <a:rPr lang="es-ES" sz="2000" dirty="0" smtClean="0"/>
              <a:t>de configuración </a:t>
            </a:r>
            <a:r>
              <a:rPr lang="es-ES" sz="2000" dirty="0"/>
              <a:t>de cada una de ellas</a:t>
            </a:r>
            <a:r>
              <a:rPr lang="es-ES" sz="2000" dirty="0" smtClean="0"/>
              <a:t>.</a:t>
            </a:r>
          </a:p>
          <a:p>
            <a:pPr algn="just"/>
            <a:endParaRPr lang="es-ES" sz="2000" dirty="0"/>
          </a:p>
          <a:p>
            <a:pPr algn="just"/>
            <a:r>
              <a:rPr lang="es-ES" sz="2000" b="1" dirty="0" smtClean="0">
                <a:effectLst>
                  <a:outerShdw blurRad="38100" dist="38100" dir="2700000" algn="tl">
                    <a:srgbClr val="000000">
                      <a:alpha val="43137"/>
                    </a:srgbClr>
                  </a:outerShdw>
                </a:effectLst>
              </a:rPr>
              <a:t>Paso </a:t>
            </a:r>
            <a:r>
              <a:rPr lang="es-ES" sz="2000" b="1" dirty="0">
                <a:effectLst>
                  <a:outerShdw blurRad="38100" dist="38100" dir="2700000" algn="tl">
                    <a:srgbClr val="000000">
                      <a:alpha val="43137"/>
                    </a:srgbClr>
                  </a:outerShdw>
                </a:effectLst>
              </a:rPr>
              <a:t>4: </a:t>
            </a:r>
            <a:r>
              <a:rPr lang="es-ES" sz="2000" dirty="0"/>
              <a:t>Asociar la interfaz a la VLAN deseada con el comando </a:t>
            </a:r>
            <a:r>
              <a:rPr lang="es-ES" sz="2000" b="1" dirty="0" err="1" smtClean="0"/>
              <a:t>switchport</a:t>
            </a:r>
            <a:r>
              <a:rPr lang="es-ES" sz="2000" b="1" dirty="0" smtClean="0"/>
              <a:t> </a:t>
            </a:r>
            <a:r>
              <a:rPr lang="es-ES" sz="2000" b="1" dirty="0" err="1" smtClean="0"/>
              <a:t>access</a:t>
            </a:r>
            <a:r>
              <a:rPr lang="es-ES" sz="2000" b="1" dirty="0" smtClean="0"/>
              <a:t> </a:t>
            </a:r>
            <a:r>
              <a:rPr lang="es-ES" sz="2000" b="1" dirty="0" err="1"/>
              <a:t>vlan</a:t>
            </a:r>
            <a:r>
              <a:rPr lang="es-ES" sz="2000" b="1" dirty="0"/>
              <a:t> [</a:t>
            </a:r>
            <a:r>
              <a:rPr lang="es-ES" sz="2000" b="1" dirty="0" err="1"/>
              <a:t>vlan</a:t>
            </a:r>
            <a:r>
              <a:rPr lang="es-ES" sz="2000" b="1" dirty="0"/>
              <a:t> id], </a:t>
            </a:r>
            <a:r>
              <a:rPr lang="es-ES" sz="2000" dirty="0"/>
              <a:t>desde el modo de configuración de la interfaz y </a:t>
            </a:r>
            <a:r>
              <a:rPr lang="es-ES" sz="2000" dirty="0" smtClean="0"/>
              <a:t>donde </a:t>
            </a:r>
            <a:r>
              <a:rPr lang="es-ES" sz="2000" dirty="0" err="1" smtClean="0"/>
              <a:t>vlan</a:t>
            </a:r>
            <a:r>
              <a:rPr lang="es-ES" sz="2000" dirty="0" smtClean="0"/>
              <a:t> </a:t>
            </a:r>
            <a:r>
              <a:rPr lang="es-ES" sz="2000" dirty="0"/>
              <a:t>id corresponde al valor numérico definido en el paso 1.</a:t>
            </a:r>
          </a:p>
        </p:txBody>
      </p:sp>
    </p:spTree>
    <p:extLst>
      <p:ext uri="{BB962C8B-B14F-4D97-AF65-F5344CB8AC3E}">
        <p14:creationId xmlns:p14="http://schemas.microsoft.com/office/powerpoint/2010/main" val="2682554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1348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334909"/>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10" name="Rectángulo 9"/>
          <p:cNvSpPr/>
          <p:nvPr/>
        </p:nvSpPr>
        <p:spPr>
          <a:xfrm>
            <a:off x="712788" y="769118"/>
            <a:ext cx="8803105" cy="5909310"/>
          </a:xfrm>
          <a:prstGeom prst="rect">
            <a:avLst/>
          </a:prstGeom>
        </p:spPr>
        <p:txBody>
          <a:bodyPr wrap="square">
            <a:spAutoFit/>
          </a:bodyPr>
          <a:lstStyle/>
          <a:p>
            <a:r>
              <a:rPr lang="es-ES" dirty="0"/>
              <a:t>SW1(</a:t>
            </a:r>
            <a:r>
              <a:rPr lang="es-ES" dirty="0" err="1"/>
              <a:t>config</a:t>
            </a:r>
            <a:r>
              <a:rPr lang="es-ES" dirty="0"/>
              <a:t>)#</a:t>
            </a:r>
            <a:r>
              <a:rPr lang="es-ES" b="1" dirty="0" err="1">
                <a:effectLst>
                  <a:outerShdw blurRad="38100" dist="38100" dir="2700000" algn="tl">
                    <a:srgbClr val="000000">
                      <a:alpha val="43137"/>
                    </a:srgbClr>
                  </a:outerShdw>
                </a:effectLst>
              </a:rPr>
              <a:t>vlan</a:t>
            </a:r>
            <a:r>
              <a:rPr lang="es-ES" b="1" dirty="0">
                <a:effectLst>
                  <a:outerShdw blurRad="38100" dist="38100" dir="2700000" algn="tl">
                    <a:srgbClr val="000000">
                      <a:alpha val="43137"/>
                    </a:srgbClr>
                  </a:outerShdw>
                </a:effectLst>
              </a:rPr>
              <a:t> 10</a:t>
            </a:r>
          </a:p>
          <a:p>
            <a:r>
              <a:rPr lang="es-ES" dirty="0"/>
              <a:t>SW1(</a:t>
            </a:r>
            <a:r>
              <a:rPr lang="es-ES" dirty="0" err="1"/>
              <a:t>config-vlan</a:t>
            </a:r>
            <a:r>
              <a:rPr lang="es-ES" dirty="0"/>
              <a:t>)#</a:t>
            </a:r>
            <a:r>
              <a:rPr lang="es-ES" b="1" dirty="0" err="1">
                <a:effectLst>
                  <a:outerShdw blurRad="38100" dist="38100" dir="2700000" algn="tl">
                    <a:srgbClr val="000000">
                      <a:alpha val="43137"/>
                    </a:srgbClr>
                  </a:outerShdw>
                </a:effectLst>
              </a:rPr>
              <a:t>name</a:t>
            </a:r>
            <a:r>
              <a:rPr lang="es-ES" dirty="0"/>
              <a:t> VENTAS</a:t>
            </a:r>
          </a:p>
          <a:p>
            <a:r>
              <a:rPr lang="es-ES" dirty="0"/>
              <a:t>SW1(</a:t>
            </a:r>
            <a:r>
              <a:rPr lang="es-ES" dirty="0" err="1"/>
              <a:t>config-vlan</a:t>
            </a:r>
            <a:r>
              <a:rPr lang="es-ES" dirty="0"/>
              <a:t>)#</a:t>
            </a:r>
            <a:r>
              <a:rPr lang="es-ES" b="1" dirty="0" err="1">
                <a:effectLst>
                  <a:outerShdw blurRad="38100" dist="38100" dir="2700000" algn="tl">
                    <a:srgbClr val="000000">
                      <a:alpha val="43137"/>
                    </a:srgbClr>
                  </a:outerShdw>
                </a:effectLst>
              </a:rPr>
              <a:t>exit</a:t>
            </a:r>
            <a:endParaRPr lang="es-ES" b="1" dirty="0">
              <a:effectLst>
                <a:outerShdw blurRad="38100" dist="38100" dir="2700000" algn="tl">
                  <a:srgbClr val="000000">
                    <a:alpha val="43137"/>
                  </a:srgbClr>
                </a:outerShdw>
              </a:effectLst>
            </a:endParaRPr>
          </a:p>
          <a:p>
            <a:r>
              <a:rPr lang="es-ES" dirty="0"/>
              <a:t>SW1(</a:t>
            </a:r>
            <a:r>
              <a:rPr lang="es-ES" dirty="0" err="1"/>
              <a:t>config</a:t>
            </a:r>
            <a:r>
              <a:rPr lang="es-ES" dirty="0"/>
              <a:t>)#</a:t>
            </a:r>
            <a:r>
              <a:rPr lang="es-ES" b="1" dirty="0">
                <a:effectLst>
                  <a:outerShdw blurRad="38100" dist="38100" dir="2700000" algn="tl">
                    <a:srgbClr val="000000">
                      <a:alpha val="43137"/>
                    </a:srgbClr>
                  </a:outerShdw>
                </a:effectLst>
              </a:rPr>
              <a:t>interface</a:t>
            </a:r>
            <a:r>
              <a:rPr lang="es-ES" dirty="0"/>
              <a:t> Fa0/1</a:t>
            </a:r>
          </a:p>
          <a:p>
            <a:r>
              <a:rPr lang="es-ES" dirty="0"/>
              <a:t>SW1(</a:t>
            </a:r>
            <a:r>
              <a:rPr lang="es-ES" dirty="0" err="1"/>
              <a:t>config-if</a:t>
            </a:r>
            <a:r>
              <a:rPr lang="es-ES" dirty="0"/>
              <a:t>)#</a:t>
            </a:r>
            <a:r>
              <a:rPr lang="es-ES" b="1" dirty="0" err="1">
                <a:effectLst>
                  <a:outerShdw blurRad="38100" dist="38100" dir="2700000" algn="tl">
                    <a:srgbClr val="000000">
                      <a:alpha val="43137"/>
                    </a:srgbClr>
                  </a:outerShdw>
                </a:effectLst>
              </a:rPr>
              <a:t>switchport</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mode</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access</a:t>
            </a:r>
            <a:endParaRPr lang="es-ES" b="1" dirty="0">
              <a:effectLst>
                <a:outerShdw blurRad="38100" dist="38100" dir="2700000" algn="tl">
                  <a:srgbClr val="000000">
                    <a:alpha val="43137"/>
                  </a:srgbClr>
                </a:outerShdw>
              </a:effectLst>
            </a:endParaRPr>
          </a:p>
          <a:p>
            <a:r>
              <a:rPr lang="es-ES" dirty="0"/>
              <a:t>SW1(</a:t>
            </a:r>
            <a:r>
              <a:rPr lang="es-ES" dirty="0" err="1"/>
              <a:t>config-if</a:t>
            </a:r>
            <a:r>
              <a:rPr lang="es-ES" dirty="0"/>
              <a:t>)#</a:t>
            </a:r>
            <a:r>
              <a:rPr lang="es-ES" b="1" dirty="0" err="1"/>
              <a:t>switchport</a:t>
            </a:r>
            <a:r>
              <a:rPr lang="es-ES" b="1" dirty="0"/>
              <a:t> </a:t>
            </a:r>
            <a:r>
              <a:rPr lang="es-ES" b="1" dirty="0" err="1"/>
              <a:t>access</a:t>
            </a:r>
            <a:r>
              <a:rPr lang="es-ES" b="1" dirty="0"/>
              <a:t> </a:t>
            </a:r>
            <a:r>
              <a:rPr lang="es-ES" b="1" dirty="0" err="1"/>
              <a:t>vlan</a:t>
            </a:r>
            <a:r>
              <a:rPr lang="es-ES" b="1" dirty="0"/>
              <a:t> 10</a:t>
            </a:r>
          </a:p>
          <a:p>
            <a:r>
              <a:rPr lang="es-ES" dirty="0"/>
              <a:t>SW1(</a:t>
            </a:r>
            <a:r>
              <a:rPr lang="es-ES" dirty="0" err="1"/>
              <a:t>config-if</a:t>
            </a:r>
            <a:r>
              <a:rPr lang="es-ES" dirty="0"/>
              <a:t>)#</a:t>
            </a:r>
            <a:r>
              <a:rPr lang="es-ES" b="1" dirty="0" err="1"/>
              <a:t>exit</a:t>
            </a:r>
            <a:endParaRPr lang="es-ES" b="1" dirty="0"/>
          </a:p>
          <a:p>
            <a:r>
              <a:rPr lang="es-ES" dirty="0"/>
              <a:t>SW1(</a:t>
            </a:r>
            <a:r>
              <a:rPr lang="es-ES" dirty="0" err="1"/>
              <a:t>config</a:t>
            </a:r>
            <a:r>
              <a:rPr lang="es-ES" dirty="0"/>
              <a:t>)#</a:t>
            </a:r>
            <a:r>
              <a:rPr lang="es-ES" b="1" dirty="0">
                <a:effectLst>
                  <a:outerShdw blurRad="38100" dist="38100" dir="2700000" algn="tl">
                    <a:srgbClr val="000000">
                      <a:alpha val="43137"/>
                    </a:srgbClr>
                  </a:outerShdw>
                </a:effectLst>
              </a:rPr>
              <a:t>interface</a:t>
            </a:r>
            <a:r>
              <a:rPr lang="es-ES" dirty="0"/>
              <a:t> Fa0/2</a:t>
            </a:r>
          </a:p>
          <a:p>
            <a:r>
              <a:rPr lang="es-ES" dirty="0"/>
              <a:t>SW1(</a:t>
            </a:r>
            <a:r>
              <a:rPr lang="es-ES" dirty="0" err="1"/>
              <a:t>config-if</a:t>
            </a:r>
            <a:r>
              <a:rPr lang="es-ES" dirty="0"/>
              <a:t>)#</a:t>
            </a:r>
            <a:r>
              <a:rPr lang="es-ES" b="1" dirty="0" err="1"/>
              <a:t>switchport</a:t>
            </a:r>
            <a:r>
              <a:rPr lang="es-ES" b="1" dirty="0"/>
              <a:t> </a:t>
            </a:r>
            <a:r>
              <a:rPr lang="es-ES" b="1" dirty="0" err="1"/>
              <a:t>mode</a:t>
            </a:r>
            <a:r>
              <a:rPr lang="es-ES" b="1" dirty="0"/>
              <a:t> </a:t>
            </a:r>
            <a:r>
              <a:rPr lang="es-ES" b="1" dirty="0" err="1"/>
              <a:t>access</a:t>
            </a:r>
            <a:endParaRPr lang="es-ES" b="1" dirty="0"/>
          </a:p>
          <a:p>
            <a:r>
              <a:rPr lang="es-ES" dirty="0"/>
              <a:t>SW1(</a:t>
            </a:r>
            <a:r>
              <a:rPr lang="es-ES" dirty="0" err="1"/>
              <a:t>config-if</a:t>
            </a:r>
            <a:r>
              <a:rPr lang="es-ES" dirty="0"/>
              <a:t>)#</a:t>
            </a:r>
            <a:r>
              <a:rPr lang="es-ES" b="1" dirty="0" err="1"/>
              <a:t>switchport</a:t>
            </a:r>
            <a:r>
              <a:rPr lang="es-ES" b="1" dirty="0"/>
              <a:t> </a:t>
            </a:r>
            <a:r>
              <a:rPr lang="es-ES" b="1" dirty="0" err="1"/>
              <a:t>access</a:t>
            </a:r>
            <a:r>
              <a:rPr lang="es-ES" b="1" dirty="0"/>
              <a:t> </a:t>
            </a:r>
            <a:r>
              <a:rPr lang="es-ES" b="1" dirty="0" err="1"/>
              <a:t>vlan</a:t>
            </a:r>
            <a:r>
              <a:rPr lang="es-ES" b="1" dirty="0"/>
              <a:t> 10</a:t>
            </a:r>
          </a:p>
          <a:p>
            <a:r>
              <a:rPr lang="es-ES" dirty="0"/>
              <a:t>SW1(</a:t>
            </a:r>
            <a:r>
              <a:rPr lang="es-ES" dirty="0" err="1"/>
              <a:t>config-if</a:t>
            </a:r>
            <a:r>
              <a:rPr lang="es-ES" dirty="0"/>
              <a:t>)#</a:t>
            </a:r>
            <a:r>
              <a:rPr lang="es-ES" b="1" dirty="0" err="1"/>
              <a:t>exit</a:t>
            </a:r>
            <a:endParaRPr lang="es-ES" b="1" dirty="0"/>
          </a:p>
          <a:p>
            <a:r>
              <a:rPr lang="es-ES" dirty="0"/>
              <a:t>SW1(</a:t>
            </a:r>
            <a:r>
              <a:rPr lang="es-ES" dirty="0" err="1"/>
              <a:t>config</a:t>
            </a:r>
            <a:r>
              <a:rPr lang="es-ES" dirty="0"/>
              <a:t>)#</a:t>
            </a:r>
            <a:r>
              <a:rPr lang="es-ES" b="1" dirty="0" err="1"/>
              <a:t>vlan</a:t>
            </a:r>
            <a:r>
              <a:rPr lang="es-ES" b="1" dirty="0"/>
              <a:t> 20</a:t>
            </a:r>
          </a:p>
          <a:p>
            <a:r>
              <a:rPr lang="es-ES" dirty="0"/>
              <a:t>SW1(</a:t>
            </a:r>
            <a:r>
              <a:rPr lang="es-ES" dirty="0" err="1"/>
              <a:t>config-vlan</a:t>
            </a:r>
            <a:r>
              <a:rPr lang="es-ES" dirty="0"/>
              <a:t>)#</a:t>
            </a:r>
            <a:r>
              <a:rPr lang="es-ES" b="1" dirty="0" err="1"/>
              <a:t>name</a:t>
            </a:r>
            <a:r>
              <a:rPr lang="es-ES" b="1" dirty="0"/>
              <a:t> RRHH</a:t>
            </a:r>
          </a:p>
          <a:p>
            <a:r>
              <a:rPr lang="es-ES" dirty="0"/>
              <a:t>SW1(</a:t>
            </a:r>
            <a:r>
              <a:rPr lang="es-ES" dirty="0" err="1"/>
              <a:t>config-vlan</a:t>
            </a:r>
            <a:r>
              <a:rPr lang="es-ES" dirty="0"/>
              <a:t>)#</a:t>
            </a:r>
            <a:r>
              <a:rPr lang="es-ES" b="1" dirty="0" err="1"/>
              <a:t>exit</a:t>
            </a:r>
            <a:endParaRPr lang="es-ES" b="1" dirty="0"/>
          </a:p>
          <a:p>
            <a:r>
              <a:rPr lang="es-ES" dirty="0"/>
              <a:t>SW1(</a:t>
            </a:r>
            <a:r>
              <a:rPr lang="es-ES" dirty="0" err="1"/>
              <a:t>config</a:t>
            </a:r>
            <a:r>
              <a:rPr lang="es-ES" dirty="0"/>
              <a:t>)#</a:t>
            </a:r>
            <a:r>
              <a:rPr lang="es-ES" b="1" dirty="0">
                <a:effectLst>
                  <a:outerShdw blurRad="38100" dist="38100" dir="2700000" algn="tl">
                    <a:srgbClr val="000000">
                      <a:alpha val="43137"/>
                    </a:srgbClr>
                  </a:outerShdw>
                </a:effectLst>
              </a:rPr>
              <a:t>interface </a:t>
            </a:r>
            <a:r>
              <a:rPr lang="es-ES" b="1" dirty="0" err="1">
                <a:solidFill>
                  <a:srgbClr val="FF0000"/>
                </a:solidFill>
                <a:effectLst>
                  <a:outerShdw blurRad="38100" dist="38100" dir="2700000" algn="tl">
                    <a:srgbClr val="000000">
                      <a:alpha val="43137"/>
                    </a:srgbClr>
                  </a:outerShdw>
                </a:effectLst>
              </a:rPr>
              <a:t>range</a:t>
            </a:r>
            <a:r>
              <a:rPr lang="es-ES" b="1" dirty="0">
                <a:effectLst>
                  <a:outerShdw blurRad="38100" dist="38100" dir="2700000" algn="tl">
                    <a:srgbClr val="000000">
                      <a:alpha val="43137"/>
                    </a:srgbClr>
                  </a:outerShdw>
                </a:effectLst>
              </a:rPr>
              <a:t> Fa0/3 - 4</a:t>
            </a:r>
          </a:p>
          <a:p>
            <a:r>
              <a:rPr lang="es-ES" dirty="0"/>
              <a:t>SW1(</a:t>
            </a:r>
            <a:r>
              <a:rPr lang="es-ES" dirty="0" err="1"/>
              <a:t>config-if-range</a:t>
            </a:r>
            <a:r>
              <a:rPr lang="es-ES" dirty="0"/>
              <a:t>)#</a:t>
            </a:r>
            <a:r>
              <a:rPr lang="es-ES" b="1" dirty="0" err="1"/>
              <a:t>switchport</a:t>
            </a:r>
            <a:r>
              <a:rPr lang="es-ES" b="1" dirty="0"/>
              <a:t> </a:t>
            </a:r>
            <a:r>
              <a:rPr lang="es-ES" b="1" dirty="0" err="1"/>
              <a:t>mode</a:t>
            </a:r>
            <a:r>
              <a:rPr lang="es-ES" b="1" dirty="0"/>
              <a:t> </a:t>
            </a:r>
            <a:r>
              <a:rPr lang="es-ES" b="1" dirty="0" err="1"/>
              <a:t>access</a:t>
            </a:r>
            <a:endParaRPr lang="es-ES" b="1" dirty="0"/>
          </a:p>
          <a:p>
            <a:r>
              <a:rPr lang="es-ES" dirty="0"/>
              <a:t>SW1(</a:t>
            </a:r>
            <a:r>
              <a:rPr lang="es-ES" dirty="0" err="1"/>
              <a:t>config-if-range</a:t>
            </a:r>
            <a:r>
              <a:rPr lang="es-ES" dirty="0"/>
              <a:t>)#</a:t>
            </a:r>
            <a:r>
              <a:rPr lang="es-ES" b="1" dirty="0" err="1">
                <a:effectLst>
                  <a:outerShdw blurRad="38100" dist="38100" dir="2700000" algn="tl">
                    <a:srgbClr val="000000">
                      <a:alpha val="43137"/>
                    </a:srgbClr>
                  </a:outerShdw>
                </a:effectLst>
              </a:rPr>
              <a:t>switchport</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access</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vlan</a:t>
            </a:r>
            <a:r>
              <a:rPr lang="es-ES" b="1" dirty="0">
                <a:effectLst>
                  <a:outerShdw blurRad="38100" dist="38100" dir="2700000" algn="tl">
                    <a:srgbClr val="000000">
                      <a:alpha val="43137"/>
                    </a:srgbClr>
                  </a:outerShdw>
                </a:effectLst>
              </a:rPr>
              <a:t> </a:t>
            </a:r>
            <a:r>
              <a:rPr lang="es-ES" b="1" dirty="0" smtClean="0">
                <a:effectLst>
                  <a:outerShdw blurRad="38100" dist="38100" dir="2700000" algn="tl">
                    <a:srgbClr val="000000">
                      <a:alpha val="43137"/>
                    </a:srgbClr>
                  </a:outerShdw>
                </a:effectLst>
              </a:rPr>
              <a:t>20</a:t>
            </a:r>
          </a:p>
          <a:p>
            <a:r>
              <a:rPr lang="es-ES" dirty="0"/>
              <a:t>SW1(</a:t>
            </a:r>
            <a:r>
              <a:rPr lang="es-ES" dirty="0" err="1"/>
              <a:t>config-if-range</a:t>
            </a:r>
            <a:r>
              <a:rPr lang="es-ES" dirty="0" smtClean="0"/>
              <a:t>)# </a:t>
            </a:r>
            <a:r>
              <a:rPr lang="es-ES" dirty="0" err="1" smtClean="0"/>
              <a:t>exit</a:t>
            </a:r>
            <a:endParaRPr lang="es-ES" dirty="0" smtClean="0"/>
          </a:p>
          <a:p>
            <a:r>
              <a:rPr lang="es-ES" dirty="0" smtClean="0"/>
              <a:t>SW1(</a:t>
            </a:r>
            <a:r>
              <a:rPr lang="es-ES" dirty="0" err="1" smtClean="0"/>
              <a:t>config</a:t>
            </a:r>
            <a:r>
              <a:rPr lang="es-ES" dirty="0" smtClean="0"/>
              <a:t>)#interface g0/1</a:t>
            </a:r>
          </a:p>
          <a:p>
            <a:r>
              <a:rPr lang="es-ES" dirty="0"/>
              <a:t>SW1(</a:t>
            </a:r>
            <a:r>
              <a:rPr lang="es-ES" dirty="0" err="1"/>
              <a:t>config-if</a:t>
            </a:r>
            <a:r>
              <a:rPr lang="es-ES" dirty="0" smtClean="0"/>
              <a:t>)#</a:t>
            </a:r>
            <a:r>
              <a:rPr lang="es-ES" dirty="0" err="1" smtClean="0"/>
              <a:t>switchport</a:t>
            </a:r>
            <a:r>
              <a:rPr lang="es-ES" dirty="0" smtClean="0"/>
              <a:t> </a:t>
            </a:r>
            <a:r>
              <a:rPr lang="es-ES" dirty="0" err="1" smtClean="0"/>
              <a:t>mode</a:t>
            </a:r>
            <a:r>
              <a:rPr lang="es-ES" dirty="0" smtClean="0"/>
              <a:t> </a:t>
            </a:r>
            <a:r>
              <a:rPr lang="es-ES" dirty="0" err="1" smtClean="0"/>
              <a:t>trunk</a:t>
            </a:r>
            <a:endParaRPr lang="es-ES" dirty="0" smtClean="0"/>
          </a:p>
          <a:p>
            <a:r>
              <a:rPr lang="es-ES" dirty="0"/>
              <a:t>SW1(</a:t>
            </a:r>
            <a:r>
              <a:rPr lang="es-ES" dirty="0" err="1"/>
              <a:t>config-if</a:t>
            </a:r>
            <a:r>
              <a:rPr lang="es-ES" dirty="0" smtClean="0"/>
              <a:t>)#</a:t>
            </a:r>
            <a:r>
              <a:rPr lang="es-ES" dirty="0" err="1" smtClean="0"/>
              <a:t>exit</a:t>
            </a:r>
            <a:endParaRPr lang="es-ES" b="1" dirty="0">
              <a:effectLst>
                <a:outerShdw blurRad="38100" dist="38100" dir="2700000" algn="tl">
                  <a:srgbClr val="000000">
                    <a:alpha val="43137"/>
                  </a:srgbClr>
                </a:outerShdw>
              </a:effectLst>
            </a:endParaRPr>
          </a:p>
        </p:txBody>
      </p:sp>
      <p:pic>
        <p:nvPicPr>
          <p:cNvPr id="12" name="Imagen 11"/>
          <p:cNvPicPr>
            <a:picLocks noChangeAspect="1"/>
          </p:cNvPicPr>
          <p:nvPr/>
        </p:nvPicPr>
        <p:blipFill rotWithShape="1">
          <a:blip r:embed="rId2"/>
          <a:srcRect l="3482" t="5952" r="6456" b="9190"/>
          <a:stretch/>
        </p:blipFill>
        <p:spPr>
          <a:xfrm>
            <a:off x="5497346" y="2201778"/>
            <a:ext cx="6107618" cy="3043990"/>
          </a:xfrm>
          <a:prstGeom prst="rect">
            <a:avLst/>
          </a:prstGeom>
        </p:spPr>
      </p:pic>
    </p:spTree>
    <p:extLst>
      <p:ext uri="{BB962C8B-B14F-4D97-AF65-F5344CB8AC3E}">
        <p14:creationId xmlns:p14="http://schemas.microsoft.com/office/powerpoint/2010/main" val="3105185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1348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423636"/>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8" name="Rectángulo 7"/>
          <p:cNvSpPr/>
          <p:nvPr/>
        </p:nvSpPr>
        <p:spPr>
          <a:xfrm>
            <a:off x="712787" y="927336"/>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ENLACES TRONCALES</a:t>
            </a:r>
            <a:endParaRPr lang="es-ES" sz="2000" b="1" dirty="0">
              <a:solidFill>
                <a:srgbClr val="92D050"/>
              </a:solidFill>
              <a:effectLst>
                <a:outerShdw blurRad="38100" dist="38100" dir="2700000" algn="tl">
                  <a:srgbClr val="000000">
                    <a:alpha val="43137"/>
                  </a:srgbClr>
                </a:outerShdw>
              </a:effectLst>
            </a:endParaRPr>
          </a:p>
        </p:txBody>
      </p:sp>
      <p:pic>
        <p:nvPicPr>
          <p:cNvPr id="10" name="Imagen 9"/>
          <p:cNvPicPr>
            <a:picLocks noChangeAspect="1"/>
          </p:cNvPicPr>
          <p:nvPr/>
        </p:nvPicPr>
        <p:blipFill>
          <a:blip r:embed="rId2"/>
          <a:stretch>
            <a:fillRect/>
          </a:stretch>
        </p:blipFill>
        <p:spPr>
          <a:xfrm>
            <a:off x="3191679" y="3777217"/>
            <a:ext cx="7583465" cy="3080783"/>
          </a:xfrm>
          <a:prstGeom prst="rect">
            <a:avLst/>
          </a:prstGeom>
        </p:spPr>
      </p:pic>
      <p:pic>
        <p:nvPicPr>
          <p:cNvPr id="11" name="Imagen 10"/>
          <p:cNvPicPr>
            <a:picLocks noChangeAspect="1"/>
          </p:cNvPicPr>
          <p:nvPr/>
        </p:nvPicPr>
        <p:blipFill>
          <a:blip r:embed="rId3"/>
          <a:stretch>
            <a:fillRect/>
          </a:stretch>
        </p:blipFill>
        <p:spPr>
          <a:xfrm>
            <a:off x="3191679" y="947059"/>
            <a:ext cx="8366884" cy="3016446"/>
          </a:xfrm>
          <a:prstGeom prst="rect">
            <a:avLst/>
          </a:prstGeom>
        </p:spPr>
      </p:pic>
    </p:spTree>
    <p:extLst>
      <p:ext uri="{BB962C8B-B14F-4D97-AF65-F5344CB8AC3E}">
        <p14:creationId xmlns:p14="http://schemas.microsoft.com/office/powerpoint/2010/main" val="41003709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712788" y="13488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6" name="Rectángulo 5"/>
          <p:cNvSpPr/>
          <p:nvPr/>
        </p:nvSpPr>
        <p:spPr>
          <a:xfrm>
            <a:off x="712788" y="334909"/>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3" name="Rectángulo 2"/>
          <p:cNvSpPr/>
          <p:nvPr/>
        </p:nvSpPr>
        <p:spPr>
          <a:xfrm>
            <a:off x="712788" y="1119709"/>
            <a:ext cx="10912641" cy="2862322"/>
          </a:xfrm>
          <a:prstGeom prst="rect">
            <a:avLst/>
          </a:prstGeom>
        </p:spPr>
        <p:txBody>
          <a:bodyPr wrap="square">
            <a:spAutoFit/>
          </a:bodyPr>
          <a:lstStyle/>
          <a:p>
            <a:r>
              <a:rPr lang="es-ES" dirty="0"/>
              <a:t>En el supuesto caso de que a una interfaz se le asigne una VLAN inexistente, </a:t>
            </a:r>
            <a:r>
              <a:rPr lang="es-ES" dirty="0" smtClean="0"/>
              <a:t>esta sería </a:t>
            </a:r>
            <a:r>
              <a:rPr lang="es-ES" dirty="0"/>
              <a:t>creada de manera automática. Por ejemplo, si Fa0/24 fuera configurada </a:t>
            </a:r>
            <a:r>
              <a:rPr lang="es-ES" dirty="0" smtClean="0"/>
              <a:t>para formar </a:t>
            </a:r>
            <a:r>
              <a:rPr lang="es-ES" dirty="0"/>
              <a:t>parte de la VLAN30…</a:t>
            </a:r>
          </a:p>
          <a:p>
            <a:endParaRPr lang="es-ES" dirty="0" smtClean="0"/>
          </a:p>
          <a:p>
            <a:r>
              <a:rPr lang="es-ES" dirty="0" smtClean="0"/>
              <a:t>SW1(</a:t>
            </a:r>
            <a:r>
              <a:rPr lang="es-ES" dirty="0" err="1" smtClean="0"/>
              <a:t>config</a:t>
            </a:r>
            <a:r>
              <a:rPr lang="es-ES" dirty="0"/>
              <a:t>)#</a:t>
            </a:r>
            <a:r>
              <a:rPr lang="es-ES" b="1" dirty="0">
                <a:effectLst>
                  <a:outerShdw blurRad="38100" dist="38100" dir="2700000" algn="tl">
                    <a:srgbClr val="000000">
                      <a:alpha val="43137"/>
                    </a:srgbClr>
                  </a:outerShdw>
                </a:effectLst>
              </a:rPr>
              <a:t>interface</a:t>
            </a:r>
            <a:r>
              <a:rPr lang="es-ES" dirty="0"/>
              <a:t> Fa0/24</a:t>
            </a:r>
          </a:p>
          <a:p>
            <a:r>
              <a:rPr lang="es-ES" dirty="0"/>
              <a:t>SW1(</a:t>
            </a:r>
            <a:r>
              <a:rPr lang="es-ES" dirty="0" err="1"/>
              <a:t>config-if</a:t>
            </a:r>
            <a:r>
              <a:rPr lang="es-ES" dirty="0"/>
              <a:t>)#</a:t>
            </a:r>
            <a:r>
              <a:rPr lang="es-ES" b="1" dirty="0" err="1">
                <a:effectLst>
                  <a:outerShdw blurRad="38100" dist="38100" dir="2700000" algn="tl">
                    <a:srgbClr val="000000">
                      <a:alpha val="43137"/>
                    </a:srgbClr>
                  </a:outerShdw>
                </a:effectLst>
              </a:rPr>
              <a:t>switchport</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mode</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access</a:t>
            </a:r>
            <a:endParaRPr lang="es-ES" b="1" dirty="0">
              <a:effectLst>
                <a:outerShdw blurRad="38100" dist="38100" dir="2700000" algn="tl">
                  <a:srgbClr val="000000">
                    <a:alpha val="43137"/>
                  </a:srgbClr>
                </a:outerShdw>
              </a:effectLst>
            </a:endParaRPr>
          </a:p>
          <a:p>
            <a:r>
              <a:rPr lang="es-ES" dirty="0"/>
              <a:t>SW1(</a:t>
            </a:r>
            <a:r>
              <a:rPr lang="es-ES" dirty="0" err="1"/>
              <a:t>config-if</a:t>
            </a:r>
            <a:r>
              <a:rPr lang="es-ES" dirty="0"/>
              <a:t>)#</a:t>
            </a:r>
            <a:r>
              <a:rPr lang="es-ES" b="1" dirty="0" err="1">
                <a:effectLst>
                  <a:outerShdw blurRad="38100" dist="38100" dir="2700000" algn="tl">
                    <a:srgbClr val="000000">
                      <a:alpha val="43137"/>
                    </a:srgbClr>
                  </a:outerShdw>
                </a:effectLst>
              </a:rPr>
              <a:t>switchport</a:t>
            </a:r>
            <a:r>
              <a:rPr lang="es-ES" b="1" dirty="0">
                <a:effectLst>
                  <a:outerShdw blurRad="38100" dist="38100" dir="2700000" algn="tl">
                    <a:srgbClr val="000000">
                      <a:alpha val="43137"/>
                    </a:srgbClr>
                  </a:outerShdw>
                </a:effectLst>
              </a:rPr>
              <a:t> </a:t>
            </a:r>
            <a:r>
              <a:rPr lang="es-ES" b="1" dirty="0" err="1">
                <a:effectLst>
                  <a:outerShdw blurRad="38100" dist="38100" dir="2700000" algn="tl">
                    <a:srgbClr val="000000">
                      <a:alpha val="43137"/>
                    </a:srgbClr>
                  </a:outerShdw>
                </a:effectLst>
              </a:rPr>
              <a:t>access</a:t>
            </a:r>
            <a:r>
              <a:rPr lang="es-ES" b="1" dirty="0">
                <a:effectLst>
                  <a:outerShdw blurRad="38100" dist="38100" dir="2700000" algn="tl">
                    <a:srgbClr val="000000">
                      <a:alpha val="43137"/>
                    </a:srgbClr>
                  </a:outerShdw>
                </a:effectLst>
              </a:rPr>
              <a:t> </a:t>
            </a:r>
            <a:r>
              <a:rPr lang="es-ES" dirty="0" err="1"/>
              <a:t>vlan</a:t>
            </a:r>
            <a:r>
              <a:rPr lang="es-ES" dirty="0"/>
              <a:t> 30</a:t>
            </a:r>
          </a:p>
          <a:p>
            <a:r>
              <a:rPr lang="es-ES" dirty="0"/>
              <a:t>% Access VLAN </a:t>
            </a:r>
            <a:r>
              <a:rPr lang="es-ES" dirty="0" err="1"/>
              <a:t>does</a:t>
            </a:r>
            <a:r>
              <a:rPr lang="es-ES" dirty="0"/>
              <a:t> </a:t>
            </a:r>
            <a:r>
              <a:rPr lang="es-ES" dirty="0" err="1"/>
              <a:t>not</a:t>
            </a:r>
            <a:r>
              <a:rPr lang="es-ES" dirty="0"/>
              <a:t> </a:t>
            </a:r>
            <a:r>
              <a:rPr lang="es-ES" dirty="0" err="1"/>
              <a:t>exist</a:t>
            </a:r>
            <a:r>
              <a:rPr lang="es-ES" dirty="0"/>
              <a:t>. </a:t>
            </a:r>
            <a:r>
              <a:rPr lang="es-ES" dirty="0" err="1"/>
              <a:t>Creating</a:t>
            </a:r>
            <a:r>
              <a:rPr lang="es-ES" dirty="0"/>
              <a:t> </a:t>
            </a:r>
            <a:r>
              <a:rPr lang="es-ES" dirty="0" err="1"/>
              <a:t>vlan</a:t>
            </a:r>
            <a:r>
              <a:rPr lang="es-ES" dirty="0"/>
              <a:t> 30</a:t>
            </a:r>
          </a:p>
          <a:p>
            <a:endParaRPr lang="es-ES" dirty="0" smtClean="0"/>
          </a:p>
          <a:p>
            <a:r>
              <a:rPr lang="es-ES" dirty="0" smtClean="0"/>
              <a:t>Por </a:t>
            </a:r>
            <a:r>
              <a:rPr lang="es-ES" dirty="0"/>
              <a:t>último, la verificación de configuración en este caso se realiza mediante </a:t>
            </a:r>
            <a:r>
              <a:rPr lang="es-ES" dirty="0" smtClean="0"/>
              <a:t>el comando </a:t>
            </a:r>
            <a:r>
              <a:rPr lang="es-ES" b="1" dirty="0">
                <a:solidFill>
                  <a:srgbClr val="FF0000"/>
                </a:solidFill>
                <a:effectLst>
                  <a:outerShdw blurRad="38100" dist="38100" dir="2700000" algn="tl">
                    <a:srgbClr val="000000">
                      <a:alpha val="43137"/>
                    </a:srgbClr>
                  </a:outerShdw>
                </a:effectLst>
              </a:rPr>
              <a:t>show </a:t>
            </a:r>
            <a:r>
              <a:rPr lang="es-ES" b="1" dirty="0" err="1">
                <a:solidFill>
                  <a:srgbClr val="FF0000"/>
                </a:solidFill>
                <a:effectLst>
                  <a:outerShdw blurRad="38100" dist="38100" dir="2700000" algn="tl">
                    <a:srgbClr val="000000">
                      <a:alpha val="43137"/>
                    </a:srgbClr>
                  </a:outerShdw>
                </a:effectLst>
              </a:rPr>
              <a:t>vlan</a:t>
            </a:r>
            <a:r>
              <a:rPr lang="es-ES" b="1" dirty="0">
                <a:solidFill>
                  <a:srgbClr val="FF0000"/>
                </a:solidFill>
                <a:effectLst>
                  <a:outerShdw blurRad="38100" dist="38100" dir="2700000" algn="tl">
                    <a:srgbClr val="000000">
                      <a:alpha val="43137"/>
                    </a:srgbClr>
                  </a:outerShdw>
                </a:effectLst>
              </a:rPr>
              <a:t> </a:t>
            </a:r>
            <a:r>
              <a:rPr lang="es-ES" b="1" dirty="0" err="1">
                <a:solidFill>
                  <a:srgbClr val="FF0000"/>
                </a:solidFill>
                <a:effectLst>
                  <a:outerShdw blurRad="38100" dist="38100" dir="2700000" algn="tl">
                    <a:srgbClr val="000000">
                      <a:alpha val="43137"/>
                    </a:srgbClr>
                  </a:outerShdw>
                </a:effectLst>
              </a:rPr>
              <a:t>brief</a:t>
            </a:r>
            <a:r>
              <a:rPr lang="es-ES" dirty="0"/>
              <a:t>. IOS mostrará un resumen de las </a:t>
            </a:r>
            <a:r>
              <a:rPr lang="es-ES" dirty="0" err="1"/>
              <a:t>VLANs</a:t>
            </a:r>
            <a:r>
              <a:rPr lang="es-ES" dirty="0"/>
              <a:t> creadas y </a:t>
            </a:r>
            <a:r>
              <a:rPr lang="es-ES" dirty="0" smtClean="0"/>
              <a:t>las interfaces </a:t>
            </a:r>
            <a:r>
              <a:rPr lang="es-ES" dirty="0"/>
              <a:t>asociadas a cada una de ellas.</a:t>
            </a:r>
          </a:p>
        </p:txBody>
      </p:sp>
      <p:pic>
        <p:nvPicPr>
          <p:cNvPr id="4" name="Imagen 3"/>
          <p:cNvPicPr>
            <a:picLocks noChangeAspect="1"/>
          </p:cNvPicPr>
          <p:nvPr/>
        </p:nvPicPr>
        <p:blipFill>
          <a:blip r:embed="rId2"/>
          <a:stretch>
            <a:fillRect/>
          </a:stretch>
        </p:blipFill>
        <p:spPr>
          <a:xfrm>
            <a:off x="712788" y="3876657"/>
            <a:ext cx="7552907" cy="2666462"/>
          </a:xfrm>
          <a:prstGeom prst="rect">
            <a:avLst/>
          </a:prstGeom>
        </p:spPr>
      </p:pic>
    </p:spTree>
    <p:extLst>
      <p:ext uri="{BB962C8B-B14F-4D97-AF65-F5344CB8AC3E}">
        <p14:creationId xmlns:p14="http://schemas.microsoft.com/office/powerpoint/2010/main" val="3215417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00756" y="351452"/>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3" name="Rectángulo 2"/>
          <p:cNvSpPr/>
          <p:nvPr/>
        </p:nvSpPr>
        <p:spPr>
          <a:xfrm>
            <a:off x="700756" y="64020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4" name="Rectángulo 3"/>
          <p:cNvSpPr/>
          <p:nvPr/>
        </p:nvSpPr>
        <p:spPr>
          <a:xfrm>
            <a:off x="700755" y="114390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ENLACES TRONCALES</a:t>
            </a:r>
            <a:endParaRPr lang="es-ES" sz="2000" b="1" dirty="0">
              <a:solidFill>
                <a:srgbClr val="92D050"/>
              </a:solidFill>
              <a:effectLst>
                <a:outerShdw blurRad="38100" dist="38100" dir="2700000" algn="tl">
                  <a:srgbClr val="000000">
                    <a:alpha val="43137"/>
                  </a:srgbClr>
                </a:outerShdw>
              </a:effectLst>
            </a:endParaRPr>
          </a:p>
        </p:txBody>
      </p:sp>
      <p:sp>
        <p:nvSpPr>
          <p:cNvPr id="6" name="Rectángulo 5"/>
          <p:cNvSpPr/>
          <p:nvPr/>
        </p:nvSpPr>
        <p:spPr>
          <a:xfrm>
            <a:off x="700755" y="1936356"/>
            <a:ext cx="10380329" cy="3785652"/>
          </a:xfrm>
          <a:prstGeom prst="rect">
            <a:avLst/>
          </a:prstGeom>
        </p:spPr>
        <p:txBody>
          <a:bodyPr wrap="square">
            <a:spAutoFit/>
          </a:bodyPr>
          <a:lstStyle/>
          <a:p>
            <a:pPr algn="just"/>
            <a:r>
              <a:rPr lang="es-ES" sz="2000" dirty="0"/>
              <a:t>Ahora bien, si </a:t>
            </a:r>
            <a:r>
              <a:rPr lang="es-ES" sz="2000" b="1" dirty="0"/>
              <a:t>SW1 </a:t>
            </a:r>
            <a:r>
              <a:rPr lang="es-ES" sz="2000" dirty="0"/>
              <a:t>envía todas las tramas a través de un mismo link, ¿cómo </a:t>
            </a:r>
            <a:r>
              <a:rPr lang="es-ES" sz="2000" dirty="0" smtClean="0"/>
              <a:t>sabe </a:t>
            </a:r>
            <a:r>
              <a:rPr lang="es-ES" sz="2000" b="1" dirty="0" smtClean="0"/>
              <a:t>SW2 </a:t>
            </a:r>
            <a:r>
              <a:rPr lang="es-ES" sz="2000" dirty="0"/>
              <a:t>a qué VLAN pertenece cada una de ellas? </a:t>
            </a:r>
            <a:r>
              <a:rPr lang="es-ES" sz="2000" dirty="0" smtClean="0"/>
              <a:t>. En </a:t>
            </a:r>
            <a:r>
              <a:rPr lang="es-ES" sz="2000" dirty="0"/>
              <a:t>este modelo se hace uso </a:t>
            </a:r>
            <a:r>
              <a:rPr lang="es-ES" sz="2000" dirty="0" smtClean="0"/>
              <a:t>del etiquetado</a:t>
            </a:r>
            <a:r>
              <a:rPr lang="es-ES" sz="2000" dirty="0"/>
              <a:t>, que consiste en agregar un nuevo campo denominado </a:t>
            </a:r>
            <a:r>
              <a:rPr lang="es-ES" sz="2000" b="1" dirty="0" err="1"/>
              <a:t>vlan</a:t>
            </a:r>
            <a:r>
              <a:rPr lang="es-ES" sz="2000" b="1" dirty="0"/>
              <a:t> </a:t>
            </a:r>
            <a:r>
              <a:rPr lang="es-ES" sz="2000" b="1" dirty="0" err="1" smtClean="0"/>
              <a:t>identifier</a:t>
            </a:r>
            <a:r>
              <a:rPr lang="es-ES" sz="2000" b="1" dirty="0" smtClean="0"/>
              <a:t> </a:t>
            </a:r>
            <a:r>
              <a:rPr lang="es-ES" sz="2000" dirty="0" smtClean="0"/>
              <a:t>(</a:t>
            </a:r>
            <a:r>
              <a:rPr lang="es-ES" sz="2000" dirty="0" err="1" smtClean="0"/>
              <a:t>vlan</a:t>
            </a:r>
            <a:r>
              <a:rPr lang="es-ES" sz="2000" dirty="0" smtClean="0"/>
              <a:t> </a:t>
            </a:r>
            <a:r>
              <a:rPr lang="es-ES" sz="2000" dirty="0"/>
              <a:t>id) a la trama creada en </a:t>
            </a:r>
            <a:r>
              <a:rPr lang="es-ES" sz="2000" b="1" dirty="0"/>
              <a:t>capa 2</a:t>
            </a:r>
            <a:r>
              <a:rPr lang="es-ES" sz="2000" dirty="0"/>
              <a:t>. El proceso llevado a cabo por SW2 consta de</a:t>
            </a:r>
            <a:r>
              <a:rPr lang="es-ES" sz="2000" dirty="0" smtClean="0"/>
              <a:t>:</a:t>
            </a:r>
          </a:p>
          <a:p>
            <a:pPr algn="just"/>
            <a:endParaRPr lang="es-ES" sz="2000" dirty="0"/>
          </a:p>
          <a:p>
            <a:pPr algn="just"/>
            <a:r>
              <a:rPr lang="es-ES" sz="2000" b="1" dirty="0" smtClean="0"/>
              <a:t>Paso </a:t>
            </a:r>
            <a:r>
              <a:rPr lang="es-ES" sz="2000" b="1" dirty="0"/>
              <a:t>1: </a:t>
            </a:r>
            <a:r>
              <a:rPr lang="es-ES" sz="2000" dirty="0"/>
              <a:t>Para cada trama recibida, el </a:t>
            </a:r>
            <a:r>
              <a:rPr lang="es-ES" sz="2000" dirty="0" err="1"/>
              <a:t>switch</a:t>
            </a:r>
            <a:r>
              <a:rPr lang="es-ES" sz="2000" dirty="0"/>
              <a:t> examina los campos MAC </a:t>
            </a:r>
            <a:r>
              <a:rPr lang="es-ES" sz="2000" dirty="0" smtClean="0"/>
              <a:t>de destino </a:t>
            </a:r>
            <a:r>
              <a:rPr lang="es-ES" sz="2000" dirty="0"/>
              <a:t>y </a:t>
            </a:r>
            <a:r>
              <a:rPr lang="es-ES" sz="2000" dirty="0" err="1"/>
              <a:t>vlan</a:t>
            </a:r>
            <a:r>
              <a:rPr lang="es-ES" sz="2000" dirty="0"/>
              <a:t> id. Una vez hecho elimina este último</a:t>
            </a:r>
            <a:r>
              <a:rPr lang="es-ES" sz="2000" dirty="0" smtClean="0"/>
              <a:t>.</a:t>
            </a:r>
          </a:p>
          <a:p>
            <a:pPr algn="just"/>
            <a:endParaRPr lang="es-ES" sz="2000" dirty="0"/>
          </a:p>
          <a:p>
            <a:pPr algn="just"/>
            <a:r>
              <a:rPr lang="es-ES" sz="2000" b="1" dirty="0" smtClean="0"/>
              <a:t>Paso </a:t>
            </a:r>
            <a:r>
              <a:rPr lang="es-ES" sz="2000" b="1" dirty="0"/>
              <a:t>2: </a:t>
            </a:r>
            <a:r>
              <a:rPr lang="es-ES" sz="2000" dirty="0"/>
              <a:t>Comprueba que la MAC </a:t>
            </a:r>
            <a:r>
              <a:rPr lang="es-ES" sz="2000" b="1" dirty="0"/>
              <a:t>de</a:t>
            </a:r>
            <a:r>
              <a:rPr lang="es-ES" sz="2000" dirty="0"/>
              <a:t> destino pertenece a una </a:t>
            </a:r>
            <a:r>
              <a:rPr lang="es-ES" sz="2000" dirty="0" smtClean="0"/>
              <a:t>interfaz configurada </a:t>
            </a:r>
            <a:r>
              <a:rPr lang="es-ES" sz="2000" dirty="0"/>
              <a:t>en la misma VLAN que la indicada en el campo </a:t>
            </a:r>
            <a:r>
              <a:rPr lang="es-ES" sz="2000" dirty="0" err="1"/>
              <a:t>vlan</a:t>
            </a:r>
            <a:r>
              <a:rPr lang="es-ES" sz="2000" dirty="0"/>
              <a:t> id</a:t>
            </a:r>
            <a:r>
              <a:rPr lang="es-ES" sz="2000" dirty="0" smtClean="0"/>
              <a:t>.</a:t>
            </a:r>
          </a:p>
          <a:p>
            <a:pPr algn="just"/>
            <a:endParaRPr lang="es-ES" sz="2000" dirty="0"/>
          </a:p>
          <a:p>
            <a:pPr algn="just"/>
            <a:r>
              <a:rPr lang="es-ES" sz="2000" b="1" dirty="0" smtClean="0"/>
              <a:t>Paso </a:t>
            </a:r>
            <a:r>
              <a:rPr lang="es-ES" sz="2000" b="1" dirty="0"/>
              <a:t>3: </a:t>
            </a:r>
            <a:r>
              <a:rPr lang="es-ES" sz="2000" dirty="0"/>
              <a:t>Si es así, reenvía la trama a su destino. De lo contrario es descartada.</a:t>
            </a:r>
          </a:p>
        </p:txBody>
      </p:sp>
    </p:spTree>
    <p:extLst>
      <p:ext uri="{BB962C8B-B14F-4D97-AF65-F5344CB8AC3E}">
        <p14:creationId xmlns:p14="http://schemas.microsoft.com/office/powerpoint/2010/main" val="288633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5864" y="-2013"/>
            <a:ext cx="9905998" cy="1478570"/>
          </a:xfrm>
        </p:spPr>
        <p:txBody>
          <a:bodyPr>
            <a:normAutofit/>
          </a:bodyPr>
          <a:lstStyle/>
          <a:p>
            <a:r>
              <a:rPr lang="es-ES" sz="3200" dirty="0"/>
              <a:t>Instalación física de un </a:t>
            </a:r>
            <a:r>
              <a:rPr lang="es-ES" sz="3200" dirty="0" err="1" smtClean="0"/>
              <a:t>Router</a:t>
            </a:r>
            <a:r>
              <a:rPr lang="es-ES" sz="3200" dirty="0" smtClean="0"/>
              <a:t> </a:t>
            </a:r>
            <a:r>
              <a:rPr lang="es-ES" sz="3200" dirty="0"/>
              <a:t>corporativo</a:t>
            </a:r>
          </a:p>
        </p:txBody>
      </p:sp>
      <p:sp>
        <p:nvSpPr>
          <p:cNvPr id="3" name="Rectángulo 2"/>
          <p:cNvSpPr/>
          <p:nvPr/>
        </p:nvSpPr>
        <p:spPr>
          <a:xfrm>
            <a:off x="675864" y="1061968"/>
            <a:ext cx="6606296" cy="461665"/>
          </a:xfrm>
          <a:prstGeom prst="rect">
            <a:avLst/>
          </a:prstGeom>
        </p:spPr>
        <p:txBody>
          <a:bodyPr wrap="none">
            <a:spAutoFit/>
          </a:bodyPr>
          <a:lstStyle/>
          <a:p>
            <a:r>
              <a:rPr lang="es-ES" sz="2400" dirty="0"/>
              <a:t>CONFIGURACIÓN DE INTERFACES ETHERNET</a:t>
            </a:r>
          </a:p>
        </p:txBody>
      </p:sp>
      <p:sp>
        <p:nvSpPr>
          <p:cNvPr id="4" name="Rectángulo 3"/>
          <p:cNvSpPr/>
          <p:nvPr/>
        </p:nvSpPr>
        <p:spPr>
          <a:xfrm>
            <a:off x="1186160" y="3096355"/>
            <a:ext cx="6096000" cy="3139321"/>
          </a:xfrm>
          <a:prstGeom prst="rect">
            <a:avLst/>
          </a:prstGeom>
        </p:spPr>
        <p:txBody>
          <a:bodyPr>
            <a:spAutoFit/>
          </a:bodyPr>
          <a:lstStyle/>
          <a:p>
            <a:r>
              <a:rPr lang="es-ES" dirty="0"/>
              <a:t>R1#</a:t>
            </a:r>
            <a:r>
              <a:rPr lang="es-ES" b="1" dirty="0"/>
              <a:t>conf t </a:t>
            </a:r>
            <a:endParaRPr lang="es-ES" b="1" dirty="0" smtClean="0"/>
          </a:p>
          <a:p>
            <a:r>
              <a:rPr lang="es-ES" dirty="0" err="1" smtClean="0"/>
              <a:t>Enter</a:t>
            </a:r>
            <a:r>
              <a:rPr lang="es-ES" dirty="0" smtClean="0"/>
              <a:t> </a:t>
            </a:r>
            <a:r>
              <a:rPr lang="es-ES" dirty="0" err="1"/>
              <a:t>configuration</a:t>
            </a:r>
            <a:r>
              <a:rPr lang="es-ES" dirty="0"/>
              <a:t> </a:t>
            </a:r>
            <a:r>
              <a:rPr lang="es-ES" dirty="0" err="1"/>
              <a:t>commands</a:t>
            </a:r>
            <a:r>
              <a:rPr lang="es-ES" dirty="0"/>
              <a:t>, </a:t>
            </a:r>
            <a:r>
              <a:rPr lang="es-ES" dirty="0" err="1"/>
              <a:t>one</a:t>
            </a:r>
            <a:r>
              <a:rPr lang="es-ES" dirty="0"/>
              <a:t> per line. </a:t>
            </a:r>
            <a:r>
              <a:rPr lang="es-ES" dirty="0" err="1"/>
              <a:t>End</a:t>
            </a:r>
            <a:r>
              <a:rPr lang="es-ES" dirty="0"/>
              <a:t> </a:t>
            </a:r>
            <a:r>
              <a:rPr lang="es-ES" dirty="0" err="1"/>
              <a:t>with</a:t>
            </a:r>
            <a:r>
              <a:rPr lang="es-ES" dirty="0"/>
              <a:t> CNTL/Z. </a:t>
            </a:r>
            <a:endParaRPr lang="es-ES" dirty="0" smtClean="0"/>
          </a:p>
          <a:p>
            <a:r>
              <a:rPr lang="es-ES" b="1" dirty="0" smtClean="0">
                <a:solidFill>
                  <a:srgbClr val="FF0000"/>
                </a:solidFill>
                <a:effectLst>
                  <a:outerShdw blurRad="38100" dist="38100" dir="2700000" algn="tl">
                    <a:srgbClr val="000000">
                      <a:alpha val="43137"/>
                    </a:srgbClr>
                  </a:outerShdw>
                </a:effectLst>
              </a:rPr>
              <a:t>R1(</a:t>
            </a:r>
            <a:r>
              <a:rPr lang="es-ES" b="1" dirty="0" err="1" smtClean="0">
                <a:solidFill>
                  <a:srgbClr val="FF0000"/>
                </a:solidFill>
                <a:effectLst>
                  <a:outerShdw blurRad="38100" dist="38100" dir="2700000" algn="tl">
                    <a:srgbClr val="000000">
                      <a:alpha val="43137"/>
                    </a:srgbClr>
                  </a:outerShdw>
                </a:effectLst>
              </a:rPr>
              <a:t>config</a:t>
            </a:r>
            <a:r>
              <a:rPr lang="es-ES" b="1" dirty="0">
                <a:solidFill>
                  <a:srgbClr val="FF0000"/>
                </a:solidFill>
                <a:effectLst>
                  <a:outerShdw blurRad="38100" dist="38100" dir="2700000" algn="tl">
                    <a:srgbClr val="000000">
                      <a:alpha val="43137"/>
                    </a:srgbClr>
                  </a:outerShdw>
                </a:effectLst>
              </a:rPr>
              <a:t>)</a:t>
            </a:r>
            <a:r>
              <a:rPr lang="es-ES" dirty="0"/>
              <a:t>#</a:t>
            </a:r>
            <a:r>
              <a:rPr lang="es-ES" b="1" dirty="0"/>
              <a:t>interface </a:t>
            </a:r>
            <a:r>
              <a:rPr lang="es-ES" b="1" dirty="0" err="1"/>
              <a:t>fastethernet</a:t>
            </a:r>
            <a:r>
              <a:rPr lang="es-ES" b="1" dirty="0"/>
              <a:t> </a:t>
            </a:r>
            <a:r>
              <a:rPr lang="es-ES" dirty="0" smtClean="0"/>
              <a:t>0/0</a:t>
            </a:r>
          </a:p>
          <a:p>
            <a:r>
              <a:rPr lang="es-ES" dirty="0" smtClean="0"/>
              <a:t>R1(</a:t>
            </a:r>
            <a:r>
              <a:rPr lang="es-ES" dirty="0" err="1" smtClean="0"/>
              <a:t>config-if</a:t>
            </a:r>
            <a:r>
              <a:rPr lang="es-ES" dirty="0"/>
              <a:t>)#</a:t>
            </a:r>
            <a:r>
              <a:rPr lang="es-ES" b="1" dirty="0" err="1"/>
              <a:t>ip</a:t>
            </a:r>
            <a:r>
              <a:rPr lang="es-ES" b="1" dirty="0"/>
              <a:t> </a:t>
            </a:r>
            <a:r>
              <a:rPr lang="es-ES" b="1" dirty="0" err="1"/>
              <a:t>address</a:t>
            </a:r>
            <a:r>
              <a:rPr lang="es-ES" dirty="0"/>
              <a:t> 172.20.0.1 255.255.0.0 </a:t>
            </a:r>
            <a:endParaRPr lang="es-ES" dirty="0" smtClean="0"/>
          </a:p>
          <a:p>
            <a:r>
              <a:rPr lang="es-ES" dirty="0" smtClean="0"/>
              <a:t>R1(</a:t>
            </a:r>
            <a:r>
              <a:rPr lang="es-ES" dirty="0" err="1" smtClean="0"/>
              <a:t>config-if</a:t>
            </a:r>
            <a:r>
              <a:rPr lang="es-ES" dirty="0"/>
              <a:t>)#</a:t>
            </a:r>
            <a:r>
              <a:rPr lang="es-ES" b="1" dirty="0"/>
              <a:t>no </a:t>
            </a:r>
            <a:r>
              <a:rPr lang="es-ES" b="1" dirty="0" err="1"/>
              <a:t>shutdown</a:t>
            </a:r>
            <a:r>
              <a:rPr lang="es-ES" b="1" dirty="0"/>
              <a:t> </a:t>
            </a:r>
            <a:endParaRPr lang="es-ES" b="1" dirty="0" smtClean="0"/>
          </a:p>
          <a:p>
            <a:r>
              <a:rPr lang="es-ES" dirty="0" smtClean="0"/>
              <a:t>R1(</a:t>
            </a:r>
            <a:r>
              <a:rPr lang="es-ES" dirty="0" err="1" smtClean="0"/>
              <a:t>config-if</a:t>
            </a:r>
            <a:r>
              <a:rPr lang="es-ES" dirty="0"/>
              <a:t>)#</a:t>
            </a:r>
            <a:r>
              <a:rPr lang="es-ES" b="1" dirty="0" err="1"/>
              <a:t>exit</a:t>
            </a:r>
            <a:r>
              <a:rPr lang="es-ES" dirty="0"/>
              <a:t> </a:t>
            </a:r>
            <a:endParaRPr lang="es-ES" dirty="0" smtClean="0"/>
          </a:p>
          <a:p>
            <a:r>
              <a:rPr lang="es-ES" dirty="0" smtClean="0"/>
              <a:t>R1(</a:t>
            </a:r>
            <a:r>
              <a:rPr lang="es-ES" dirty="0" err="1" smtClean="0"/>
              <a:t>config</a:t>
            </a:r>
            <a:r>
              <a:rPr lang="es-ES" dirty="0"/>
              <a:t>)#</a:t>
            </a:r>
            <a:r>
              <a:rPr lang="es-ES" b="1" dirty="0"/>
              <a:t>interface </a:t>
            </a:r>
            <a:r>
              <a:rPr lang="es-ES" b="1" dirty="0" err="1"/>
              <a:t>fastethernet</a:t>
            </a:r>
            <a:r>
              <a:rPr lang="es-ES" b="1" dirty="0"/>
              <a:t> </a:t>
            </a:r>
            <a:r>
              <a:rPr lang="es-ES" dirty="0"/>
              <a:t>0/1 </a:t>
            </a:r>
            <a:endParaRPr lang="es-ES" dirty="0" smtClean="0"/>
          </a:p>
          <a:p>
            <a:r>
              <a:rPr lang="es-ES" dirty="0" smtClean="0"/>
              <a:t>R1(</a:t>
            </a:r>
            <a:r>
              <a:rPr lang="es-ES" dirty="0" err="1" smtClean="0"/>
              <a:t>config-if</a:t>
            </a:r>
            <a:r>
              <a:rPr lang="es-ES" dirty="0"/>
              <a:t>)#</a:t>
            </a:r>
            <a:r>
              <a:rPr lang="es-ES" b="1" dirty="0" err="1"/>
              <a:t>ip</a:t>
            </a:r>
            <a:r>
              <a:rPr lang="es-ES" b="1" dirty="0"/>
              <a:t> </a:t>
            </a:r>
            <a:r>
              <a:rPr lang="es-ES" b="1" dirty="0" err="1"/>
              <a:t>address</a:t>
            </a:r>
            <a:r>
              <a:rPr lang="es-ES" b="1" dirty="0"/>
              <a:t> </a:t>
            </a:r>
            <a:r>
              <a:rPr lang="es-ES" dirty="0"/>
              <a:t>192.168.1.1 </a:t>
            </a:r>
            <a:r>
              <a:rPr lang="es-ES" dirty="0" smtClean="0"/>
              <a:t>255.255.255.0</a:t>
            </a:r>
          </a:p>
          <a:p>
            <a:r>
              <a:rPr lang="es-ES" dirty="0" smtClean="0"/>
              <a:t>R1(</a:t>
            </a:r>
            <a:r>
              <a:rPr lang="es-ES" dirty="0" err="1" smtClean="0"/>
              <a:t>config-if</a:t>
            </a:r>
            <a:r>
              <a:rPr lang="es-ES" dirty="0"/>
              <a:t>)#</a:t>
            </a:r>
            <a:r>
              <a:rPr lang="es-ES" b="1" dirty="0"/>
              <a:t>no </a:t>
            </a:r>
            <a:r>
              <a:rPr lang="es-ES" b="1" dirty="0" err="1" smtClean="0"/>
              <a:t>shutdown</a:t>
            </a:r>
            <a:endParaRPr lang="es-ES" b="1" dirty="0" smtClean="0"/>
          </a:p>
          <a:p>
            <a:r>
              <a:rPr lang="es-ES" dirty="0"/>
              <a:t>R1(</a:t>
            </a:r>
            <a:r>
              <a:rPr lang="es-ES" dirty="0" err="1"/>
              <a:t>config-if</a:t>
            </a:r>
            <a:r>
              <a:rPr lang="es-ES" dirty="0"/>
              <a:t>)#</a:t>
            </a:r>
            <a:r>
              <a:rPr lang="es-ES" b="1" dirty="0" err="1"/>
              <a:t>exit</a:t>
            </a:r>
            <a:r>
              <a:rPr lang="es-ES" dirty="0"/>
              <a:t> </a:t>
            </a:r>
          </a:p>
          <a:p>
            <a:endParaRPr lang="es-ES" b="1" dirty="0"/>
          </a:p>
        </p:txBody>
      </p:sp>
      <p:pic>
        <p:nvPicPr>
          <p:cNvPr id="5" name="Imagen 4"/>
          <p:cNvPicPr>
            <a:picLocks noChangeAspect="1"/>
          </p:cNvPicPr>
          <p:nvPr/>
        </p:nvPicPr>
        <p:blipFill>
          <a:blip r:embed="rId2"/>
          <a:stretch>
            <a:fillRect/>
          </a:stretch>
        </p:blipFill>
        <p:spPr>
          <a:xfrm>
            <a:off x="2743854" y="1523633"/>
            <a:ext cx="5867400" cy="1666875"/>
          </a:xfrm>
          <a:prstGeom prst="rect">
            <a:avLst/>
          </a:prstGeom>
        </p:spPr>
      </p:pic>
    </p:spTree>
    <p:extLst>
      <p:ext uri="{BB962C8B-B14F-4D97-AF65-F5344CB8AC3E}">
        <p14:creationId xmlns:p14="http://schemas.microsoft.com/office/powerpoint/2010/main" val="1607655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00756" y="351452"/>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DISEÑO DE REDES </a:t>
            </a:r>
            <a:r>
              <a:rPr lang="es-ES" sz="2000" b="1" dirty="0">
                <a:solidFill>
                  <a:srgbClr val="92D050"/>
                </a:solidFill>
                <a:effectLst>
                  <a:outerShdw blurRad="38100" dist="38100" dir="2700000" algn="tl">
                    <a:srgbClr val="000000">
                      <a:alpha val="43137"/>
                    </a:srgbClr>
                  </a:outerShdw>
                </a:effectLst>
              </a:rPr>
              <a:t>DE COMPUTADORAS</a:t>
            </a:r>
          </a:p>
        </p:txBody>
      </p:sp>
      <p:sp>
        <p:nvSpPr>
          <p:cNvPr id="3" name="Rectángulo 2"/>
          <p:cNvSpPr/>
          <p:nvPr/>
        </p:nvSpPr>
        <p:spPr>
          <a:xfrm>
            <a:off x="700756" y="640204"/>
            <a:ext cx="7415212" cy="584775"/>
          </a:xfrm>
          <a:prstGeom prst="rect">
            <a:avLst/>
          </a:prstGeom>
        </p:spPr>
        <p:txBody>
          <a:bodyPr>
            <a:spAutoFit/>
          </a:bodyPr>
          <a:lstStyle/>
          <a:p>
            <a:pPr>
              <a:defRPr/>
            </a:pPr>
            <a:r>
              <a:rPr lang="es-ES" sz="3200" b="1" dirty="0" smtClean="0">
                <a:solidFill>
                  <a:srgbClr val="92D050"/>
                </a:solidFill>
                <a:effectLst>
                  <a:outerShdw blurRad="38100" dist="38100" dir="2700000" algn="tl">
                    <a:srgbClr val="000000">
                      <a:alpha val="43137"/>
                    </a:srgbClr>
                  </a:outerShdw>
                </a:effectLst>
              </a:rPr>
              <a:t>CONFIGURACION DE SWITCHES CISCO</a:t>
            </a:r>
            <a:endParaRPr lang="es-ES" sz="3200" b="1" dirty="0">
              <a:solidFill>
                <a:srgbClr val="92D050"/>
              </a:solidFill>
              <a:effectLst>
                <a:outerShdw blurRad="38100" dist="38100" dir="2700000" algn="tl">
                  <a:srgbClr val="000000">
                    <a:alpha val="43137"/>
                  </a:srgbClr>
                </a:outerShdw>
              </a:effectLst>
            </a:endParaRPr>
          </a:p>
        </p:txBody>
      </p:sp>
      <p:sp>
        <p:nvSpPr>
          <p:cNvPr id="4" name="Rectángulo 3"/>
          <p:cNvSpPr/>
          <p:nvPr/>
        </p:nvSpPr>
        <p:spPr>
          <a:xfrm>
            <a:off x="700755" y="1143904"/>
            <a:ext cx="6270625" cy="400050"/>
          </a:xfrm>
          <a:prstGeom prst="rect">
            <a:avLst/>
          </a:prstGeom>
        </p:spPr>
        <p:txBody>
          <a:bodyPr>
            <a:spAutoFit/>
          </a:bodyPr>
          <a:lstStyle/>
          <a:p>
            <a:pPr>
              <a:defRPr/>
            </a:pPr>
            <a:r>
              <a:rPr lang="es-ES" sz="2000" b="1" dirty="0" smtClean="0">
                <a:solidFill>
                  <a:srgbClr val="92D050"/>
                </a:solidFill>
                <a:effectLst>
                  <a:outerShdw blurRad="38100" dist="38100" dir="2700000" algn="tl">
                    <a:srgbClr val="000000">
                      <a:alpha val="43137"/>
                    </a:srgbClr>
                  </a:outerShdw>
                </a:effectLst>
              </a:rPr>
              <a:t>ENLACES TRONCALES</a:t>
            </a:r>
            <a:endParaRPr lang="es-ES" sz="2000" b="1" dirty="0">
              <a:solidFill>
                <a:srgbClr val="92D050"/>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2"/>
          <a:stretch>
            <a:fillRect/>
          </a:stretch>
        </p:blipFill>
        <p:spPr>
          <a:xfrm>
            <a:off x="881716" y="2047654"/>
            <a:ext cx="10453476" cy="3193633"/>
          </a:xfrm>
          <a:prstGeom prst="rect">
            <a:avLst/>
          </a:prstGeom>
        </p:spPr>
      </p:pic>
    </p:spTree>
    <p:extLst>
      <p:ext uri="{BB962C8B-B14F-4D97-AF65-F5344CB8AC3E}">
        <p14:creationId xmlns:p14="http://schemas.microsoft.com/office/powerpoint/2010/main" val="40917434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18886" y="161925"/>
            <a:ext cx="10515600" cy="1325563"/>
          </a:xfrm>
        </p:spPr>
        <p:txBody>
          <a:bodyPr>
            <a:normAutofit/>
          </a:bodyPr>
          <a:lstStyle/>
          <a:p>
            <a:r>
              <a:rPr lang="es-ES" b="1" dirty="0"/>
              <a:t>VTP (VLAN </a:t>
            </a:r>
            <a:r>
              <a:rPr lang="es-ES" b="1" dirty="0" err="1"/>
              <a:t>Trunking</a:t>
            </a:r>
            <a:r>
              <a:rPr lang="es-ES" b="1" dirty="0"/>
              <a:t> </a:t>
            </a:r>
            <a:r>
              <a:rPr lang="es-ES" b="1" dirty="0" err="1"/>
              <a:t>Protocol</a:t>
            </a:r>
            <a:r>
              <a:rPr lang="es-ES" b="1" dirty="0"/>
              <a:t>) </a:t>
            </a:r>
          </a:p>
        </p:txBody>
      </p:sp>
      <p:sp>
        <p:nvSpPr>
          <p:cNvPr id="4" name="Rectángulo 3"/>
          <p:cNvSpPr/>
          <p:nvPr/>
        </p:nvSpPr>
        <p:spPr>
          <a:xfrm>
            <a:off x="624115" y="1264555"/>
            <a:ext cx="11117942" cy="1200329"/>
          </a:xfrm>
          <a:prstGeom prst="rect">
            <a:avLst/>
          </a:prstGeom>
        </p:spPr>
        <p:txBody>
          <a:bodyPr wrap="square">
            <a:spAutoFit/>
          </a:bodyPr>
          <a:lstStyle/>
          <a:p>
            <a:pPr algn="just"/>
            <a:r>
              <a:rPr lang="es-ES" b="1" dirty="0" smtClean="0"/>
              <a:t>VTP</a:t>
            </a:r>
            <a:r>
              <a:rPr lang="es-ES" b="1" dirty="0"/>
              <a:t>, </a:t>
            </a:r>
            <a:r>
              <a:rPr lang="es-ES" dirty="0" smtClean="0"/>
              <a:t>Es un </a:t>
            </a:r>
            <a:r>
              <a:rPr lang="es-ES" dirty="0"/>
              <a:t>protocolo en capa 2 desarrollado por Cisco con la finalidad de habilitar la propagación de </a:t>
            </a:r>
            <a:r>
              <a:rPr lang="es-ES" dirty="0" err="1"/>
              <a:t>VLANs</a:t>
            </a:r>
            <a:r>
              <a:rPr lang="es-ES" dirty="0"/>
              <a:t> de manera automática entre los diferentes </a:t>
            </a:r>
            <a:r>
              <a:rPr lang="es-ES" dirty="0" err="1"/>
              <a:t>switchs</a:t>
            </a:r>
            <a:r>
              <a:rPr lang="es-ES" dirty="0"/>
              <a:t> ubicados en la red, de tal manera que cada uno de ellos aprenda y agregue en su configuración aquellas creadas en otros dispositivos.</a:t>
            </a:r>
          </a:p>
        </p:txBody>
      </p:sp>
      <p:sp>
        <p:nvSpPr>
          <p:cNvPr id="9" name="Rectángulo 8"/>
          <p:cNvSpPr/>
          <p:nvPr/>
        </p:nvSpPr>
        <p:spPr>
          <a:xfrm>
            <a:off x="732972" y="2545445"/>
            <a:ext cx="10900228" cy="3139321"/>
          </a:xfrm>
          <a:prstGeom prst="rect">
            <a:avLst/>
          </a:prstGeom>
        </p:spPr>
        <p:txBody>
          <a:bodyPr wrap="square">
            <a:spAutoFit/>
          </a:bodyPr>
          <a:lstStyle/>
          <a:p>
            <a:pPr algn="just"/>
            <a:r>
              <a:rPr lang="es-ES" b="1" dirty="0"/>
              <a:t>Modo servidor: </a:t>
            </a:r>
            <a:r>
              <a:rPr lang="es-ES" dirty="0"/>
              <a:t>los servidores son los </a:t>
            </a:r>
            <a:r>
              <a:rPr lang="es-ES" dirty="0" err="1"/>
              <a:t>switchs</a:t>
            </a:r>
            <a:r>
              <a:rPr lang="es-ES" dirty="0"/>
              <a:t> que propagan sus </a:t>
            </a:r>
            <a:r>
              <a:rPr lang="es-ES" dirty="0" err="1"/>
              <a:t>VLANs</a:t>
            </a:r>
            <a:r>
              <a:rPr lang="es-ES" dirty="0"/>
              <a:t> a todos los dispositivos que formen parte del mismo dominio VTP. Permiten crearlas, eliminarlas o renombrarlas y es el modo aplicado por defecto en </a:t>
            </a:r>
            <a:r>
              <a:rPr lang="es-ES" dirty="0" err="1"/>
              <a:t>switchs</a:t>
            </a:r>
            <a:r>
              <a:rPr lang="es-ES" dirty="0"/>
              <a:t> Cisco. </a:t>
            </a:r>
            <a:endParaRPr lang="es-ES" dirty="0" smtClean="0"/>
          </a:p>
          <a:p>
            <a:pPr algn="just"/>
            <a:endParaRPr lang="es-ES" b="1" dirty="0"/>
          </a:p>
          <a:p>
            <a:pPr algn="just"/>
            <a:r>
              <a:rPr lang="es-ES" b="1" dirty="0" smtClean="0"/>
              <a:t>Modo </a:t>
            </a:r>
            <a:r>
              <a:rPr lang="es-ES" b="1" dirty="0"/>
              <a:t>cliente: </a:t>
            </a:r>
            <a:r>
              <a:rPr lang="es-ES" dirty="0"/>
              <a:t>los clientes no pueden crear, cambiar o eliminar </a:t>
            </a:r>
            <a:r>
              <a:rPr lang="es-ES" dirty="0" err="1"/>
              <a:t>VLANs</a:t>
            </a:r>
            <a:r>
              <a:rPr lang="es-ES" dirty="0"/>
              <a:t>, tan solo se limitan a aprender la información desde el servidor y agregarla en su configuración. </a:t>
            </a:r>
            <a:r>
              <a:rPr lang="es-ES" dirty="0" smtClean="0"/>
              <a:t>En </a:t>
            </a:r>
            <a:r>
              <a:rPr lang="es-ES" dirty="0"/>
              <a:t>este caso, ante un reinicio del dispositivo toda ella es eliminada, debiendo aprenderla de nuevo. </a:t>
            </a:r>
            <a:endParaRPr lang="es-ES" dirty="0" smtClean="0"/>
          </a:p>
          <a:p>
            <a:pPr algn="just"/>
            <a:endParaRPr lang="es-ES" dirty="0"/>
          </a:p>
          <a:p>
            <a:pPr algn="just"/>
            <a:r>
              <a:rPr lang="es-ES" b="1" dirty="0" smtClean="0"/>
              <a:t>Modo </a:t>
            </a:r>
            <a:r>
              <a:rPr lang="es-ES" b="1" dirty="0"/>
              <a:t>transparente: </a:t>
            </a:r>
            <a:r>
              <a:rPr lang="es-ES" dirty="0"/>
              <a:t>los </a:t>
            </a:r>
            <a:r>
              <a:rPr lang="es-ES" dirty="0" err="1"/>
              <a:t>switchs</a:t>
            </a:r>
            <a:r>
              <a:rPr lang="es-ES" dirty="0"/>
              <a:t> en modo transparente reciben las actualizaciones de los servidores VTP, pero no las aplican sobre sí mismos, ni siquiera las leen ni mucho menos las almacenan, tan solo las reenvían.</a:t>
            </a:r>
          </a:p>
        </p:txBody>
      </p:sp>
    </p:spTree>
    <p:extLst>
      <p:ext uri="{BB962C8B-B14F-4D97-AF65-F5344CB8AC3E}">
        <p14:creationId xmlns:p14="http://schemas.microsoft.com/office/powerpoint/2010/main" val="16009220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VTP (VLAN </a:t>
            </a:r>
            <a:r>
              <a:rPr lang="es-ES" b="1" dirty="0" err="1"/>
              <a:t>Trunking</a:t>
            </a:r>
            <a:r>
              <a:rPr lang="es-ES" b="1" dirty="0"/>
              <a:t> </a:t>
            </a:r>
            <a:r>
              <a:rPr lang="es-ES" b="1" dirty="0" err="1"/>
              <a:t>Protocol</a:t>
            </a:r>
            <a:r>
              <a:rPr lang="es-ES" b="1" dirty="0"/>
              <a:t>) </a:t>
            </a:r>
          </a:p>
        </p:txBody>
      </p:sp>
      <p:sp>
        <p:nvSpPr>
          <p:cNvPr id="3" name="Rectángulo 2"/>
          <p:cNvSpPr/>
          <p:nvPr/>
        </p:nvSpPr>
        <p:spPr>
          <a:xfrm>
            <a:off x="1173634" y="1371991"/>
            <a:ext cx="4846198" cy="369332"/>
          </a:xfrm>
          <a:prstGeom prst="rect">
            <a:avLst/>
          </a:prstGeom>
        </p:spPr>
        <p:txBody>
          <a:bodyPr wrap="none">
            <a:spAutoFit/>
          </a:bodyPr>
          <a:lstStyle/>
          <a:p>
            <a:r>
              <a:rPr lang="es-ES" b="1" cap="all" dirty="0">
                <a:effectLst>
                  <a:outerShdw blurRad="38100" dist="38100" dir="2700000" algn="tl">
                    <a:srgbClr val="000000">
                      <a:alpha val="43137"/>
                    </a:srgbClr>
                  </a:outerShdw>
                </a:effectLst>
              </a:rPr>
              <a:t>Configuración y verificación de VTP</a:t>
            </a:r>
          </a:p>
        </p:txBody>
      </p:sp>
      <p:sp>
        <p:nvSpPr>
          <p:cNvPr id="6" name="Rectángulo 5"/>
          <p:cNvSpPr/>
          <p:nvPr/>
        </p:nvSpPr>
        <p:spPr>
          <a:xfrm>
            <a:off x="1173633" y="1859340"/>
            <a:ext cx="10074937" cy="2862322"/>
          </a:xfrm>
          <a:prstGeom prst="rect">
            <a:avLst/>
          </a:prstGeom>
        </p:spPr>
        <p:txBody>
          <a:bodyPr wrap="square">
            <a:spAutoFit/>
          </a:bodyPr>
          <a:lstStyle/>
          <a:p>
            <a:r>
              <a:rPr lang="es-ES" b="1" dirty="0"/>
              <a:t>Paso 1: </a:t>
            </a:r>
            <a:r>
              <a:rPr lang="es-ES" dirty="0"/>
              <a:t>Definir el modo de operación del dispositivo, con el comando </a:t>
            </a:r>
            <a:r>
              <a:rPr lang="es-ES" b="1" dirty="0" err="1"/>
              <a:t>vtp</a:t>
            </a:r>
            <a:r>
              <a:rPr lang="es-ES" b="1" dirty="0"/>
              <a:t> </a:t>
            </a:r>
            <a:r>
              <a:rPr lang="es-ES" b="1" dirty="0" err="1"/>
              <a:t>mode</a:t>
            </a:r>
            <a:r>
              <a:rPr lang="es-ES" b="1" dirty="0"/>
              <a:t> [server | </a:t>
            </a:r>
            <a:r>
              <a:rPr lang="es-ES" b="1" dirty="0" err="1"/>
              <a:t>client</a:t>
            </a:r>
            <a:r>
              <a:rPr lang="es-ES" b="1" dirty="0"/>
              <a:t> | </a:t>
            </a:r>
            <a:r>
              <a:rPr lang="es-ES" b="1" dirty="0" err="1"/>
              <a:t>transparent</a:t>
            </a:r>
            <a:r>
              <a:rPr lang="es-ES" b="1" dirty="0" smtClean="0"/>
              <a:t>]</a:t>
            </a:r>
            <a:r>
              <a:rPr lang="es-ES" dirty="0" smtClean="0"/>
              <a:t>.</a:t>
            </a:r>
          </a:p>
          <a:p>
            <a:endParaRPr lang="es-ES" dirty="0"/>
          </a:p>
          <a:p>
            <a:r>
              <a:rPr lang="es-ES" b="1" dirty="0" smtClean="0"/>
              <a:t>Paso </a:t>
            </a:r>
            <a:r>
              <a:rPr lang="es-ES" b="1" dirty="0"/>
              <a:t>2: </a:t>
            </a:r>
            <a:r>
              <a:rPr lang="es-ES" dirty="0"/>
              <a:t>Asignar un dominio VTP mediante la sentencia </a:t>
            </a:r>
            <a:r>
              <a:rPr lang="es-ES" b="1" dirty="0" err="1"/>
              <a:t>vtp</a:t>
            </a:r>
            <a:r>
              <a:rPr lang="es-ES" b="1" dirty="0"/>
              <a:t> </a:t>
            </a:r>
            <a:r>
              <a:rPr lang="es-ES" b="1" dirty="0" err="1"/>
              <a:t>domain</a:t>
            </a:r>
            <a:r>
              <a:rPr lang="es-ES" b="1" dirty="0"/>
              <a:t> [nombre</a:t>
            </a:r>
            <a:r>
              <a:rPr lang="es-ES" b="1" dirty="0" smtClean="0"/>
              <a:t>]</a:t>
            </a:r>
            <a:r>
              <a:rPr lang="es-ES" dirty="0" smtClean="0"/>
              <a:t>.</a:t>
            </a:r>
          </a:p>
          <a:p>
            <a:endParaRPr lang="es-ES" dirty="0"/>
          </a:p>
          <a:p>
            <a:r>
              <a:rPr lang="es-ES" b="1" dirty="0" smtClean="0"/>
              <a:t>Paso </a:t>
            </a:r>
            <a:r>
              <a:rPr lang="es-ES" b="1" dirty="0"/>
              <a:t>3 (Opcional): </a:t>
            </a:r>
            <a:r>
              <a:rPr lang="es-ES" dirty="0"/>
              <a:t>Establecer la autenticación necesaria para el dominio con el comando </a:t>
            </a:r>
            <a:r>
              <a:rPr lang="es-ES" b="1" dirty="0" err="1"/>
              <a:t>vtp</a:t>
            </a:r>
            <a:r>
              <a:rPr lang="es-ES" b="1" dirty="0"/>
              <a:t> </a:t>
            </a:r>
            <a:r>
              <a:rPr lang="es-ES" b="1" dirty="0" err="1"/>
              <a:t>password</a:t>
            </a:r>
            <a:r>
              <a:rPr lang="es-ES" b="1" dirty="0"/>
              <a:t> [contraseña</a:t>
            </a:r>
            <a:r>
              <a:rPr lang="es-ES" b="1" dirty="0" smtClean="0"/>
              <a:t>]</a:t>
            </a:r>
            <a:r>
              <a:rPr lang="es-ES" dirty="0" smtClean="0"/>
              <a:t>.</a:t>
            </a:r>
          </a:p>
          <a:p>
            <a:endParaRPr lang="es-ES" dirty="0"/>
          </a:p>
          <a:p>
            <a:r>
              <a:rPr lang="es-ES" b="1" dirty="0" smtClean="0"/>
              <a:t>Paso </a:t>
            </a:r>
            <a:r>
              <a:rPr lang="es-ES" b="1" dirty="0"/>
              <a:t>4 (Opcional): </a:t>
            </a:r>
            <a:r>
              <a:rPr lang="es-ES" dirty="0"/>
              <a:t>Seleccionar la versión en la cual operará el dispositivo, ejecutando para ello el comando </a:t>
            </a:r>
            <a:r>
              <a:rPr lang="es-ES" b="1" dirty="0" err="1"/>
              <a:t>vtp</a:t>
            </a:r>
            <a:r>
              <a:rPr lang="es-ES" b="1" dirty="0"/>
              <a:t> </a:t>
            </a:r>
            <a:r>
              <a:rPr lang="es-ES" b="1" dirty="0" err="1"/>
              <a:t>version</a:t>
            </a:r>
            <a:r>
              <a:rPr lang="es-ES" b="1" dirty="0"/>
              <a:t> [1 | 2 | 3], de las cuales la 1 y 2 son compatibles</a:t>
            </a:r>
            <a:r>
              <a:rPr lang="es-ES" dirty="0"/>
              <a:t>. </a:t>
            </a:r>
          </a:p>
        </p:txBody>
      </p:sp>
    </p:spTree>
    <p:extLst>
      <p:ext uri="{BB962C8B-B14F-4D97-AF65-F5344CB8AC3E}">
        <p14:creationId xmlns:p14="http://schemas.microsoft.com/office/powerpoint/2010/main" val="37741755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VTP (VLAN </a:t>
            </a:r>
            <a:r>
              <a:rPr lang="es-ES" b="1" dirty="0" err="1"/>
              <a:t>Trunking</a:t>
            </a:r>
            <a:r>
              <a:rPr lang="es-ES" b="1" dirty="0"/>
              <a:t> </a:t>
            </a:r>
            <a:r>
              <a:rPr lang="es-ES" b="1" dirty="0" err="1"/>
              <a:t>Protocol</a:t>
            </a:r>
            <a:r>
              <a:rPr lang="es-ES" b="1" dirty="0"/>
              <a:t>) </a:t>
            </a:r>
          </a:p>
        </p:txBody>
      </p:sp>
      <p:sp>
        <p:nvSpPr>
          <p:cNvPr id="3" name="Rectángulo 2"/>
          <p:cNvSpPr/>
          <p:nvPr/>
        </p:nvSpPr>
        <p:spPr>
          <a:xfrm>
            <a:off x="1173634" y="1371991"/>
            <a:ext cx="4846198" cy="369332"/>
          </a:xfrm>
          <a:prstGeom prst="rect">
            <a:avLst/>
          </a:prstGeom>
        </p:spPr>
        <p:txBody>
          <a:bodyPr wrap="none">
            <a:spAutoFit/>
          </a:bodyPr>
          <a:lstStyle/>
          <a:p>
            <a:r>
              <a:rPr lang="es-ES" b="1" cap="all" dirty="0">
                <a:effectLst>
                  <a:outerShdw blurRad="38100" dist="38100" dir="2700000" algn="tl">
                    <a:srgbClr val="000000">
                      <a:alpha val="43137"/>
                    </a:srgbClr>
                  </a:outerShdw>
                </a:effectLst>
              </a:rPr>
              <a:t>Configuración y verificación de VTP</a:t>
            </a:r>
          </a:p>
        </p:txBody>
      </p:sp>
      <p:pic>
        <p:nvPicPr>
          <p:cNvPr id="4" name="Imagen 3"/>
          <p:cNvPicPr>
            <a:picLocks noChangeAspect="1"/>
          </p:cNvPicPr>
          <p:nvPr/>
        </p:nvPicPr>
        <p:blipFill>
          <a:blip r:embed="rId2"/>
          <a:stretch>
            <a:fillRect/>
          </a:stretch>
        </p:blipFill>
        <p:spPr>
          <a:xfrm>
            <a:off x="6868204" y="1905000"/>
            <a:ext cx="4636407" cy="2256385"/>
          </a:xfrm>
          <a:prstGeom prst="rect">
            <a:avLst/>
          </a:prstGeom>
        </p:spPr>
      </p:pic>
      <p:sp>
        <p:nvSpPr>
          <p:cNvPr id="5" name="Rectángulo 4"/>
          <p:cNvSpPr/>
          <p:nvPr/>
        </p:nvSpPr>
        <p:spPr>
          <a:xfrm>
            <a:off x="952767" y="2052716"/>
            <a:ext cx="6096000" cy="1754326"/>
          </a:xfrm>
          <a:prstGeom prst="rect">
            <a:avLst/>
          </a:prstGeom>
        </p:spPr>
        <p:txBody>
          <a:bodyPr>
            <a:spAutoFit/>
          </a:bodyPr>
          <a:lstStyle/>
          <a:p>
            <a:r>
              <a:rPr lang="es-ES" b="1" dirty="0"/>
              <a:t>TFE </a:t>
            </a:r>
            <a:r>
              <a:rPr lang="es-ES" dirty="0"/>
              <a:t>actúe como servidor. </a:t>
            </a:r>
          </a:p>
          <a:p>
            <a:r>
              <a:rPr lang="es-ES" b="1" dirty="0" smtClean="0"/>
              <a:t>LPA</a:t>
            </a:r>
            <a:r>
              <a:rPr lang="es-ES" dirty="0" smtClean="0"/>
              <a:t> </a:t>
            </a:r>
            <a:r>
              <a:rPr lang="es-ES" dirty="0"/>
              <a:t>opere en modo cliente. </a:t>
            </a:r>
          </a:p>
          <a:p>
            <a:endParaRPr lang="es-ES" dirty="0" smtClean="0"/>
          </a:p>
          <a:p>
            <a:r>
              <a:rPr lang="es-ES" dirty="0" smtClean="0"/>
              <a:t>Ambos </a:t>
            </a:r>
            <a:r>
              <a:rPr lang="es-ES" dirty="0"/>
              <a:t>pertenezcan al dominio </a:t>
            </a:r>
            <a:r>
              <a:rPr lang="es-ES" b="1" dirty="0"/>
              <a:t>VTP “</a:t>
            </a:r>
            <a:r>
              <a:rPr lang="es-ES" b="1" dirty="0" err="1"/>
              <a:t>CorpSA</a:t>
            </a:r>
            <a:r>
              <a:rPr lang="es-ES" b="1" dirty="0"/>
              <a:t>” </a:t>
            </a:r>
            <a:r>
              <a:rPr lang="es-ES" dirty="0"/>
              <a:t>con contraseña </a:t>
            </a:r>
            <a:r>
              <a:rPr lang="es-ES" b="1" dirty="0"/>
              <a:t>“P4ss”</a:t>
            </a:r>
            <a:r>
              <a:rPr lang="es-ES" dirty="0"/>
              <a:t>, y ejecutando la versión 2 del protocolo.</a:t>
            </a:r>
          </a:p>
        </p:txBody>
      </p:sp>
      <p:sp>
        <p:nvSpPr>
          <p:cNvPr id="7" name="Rectángulo 6"/>
          <p:cNvSpPr/>
          <p:nvPr/>
        </p:nvSpPr>
        <p:spPr>
          <a:xfrm>
            <a:off x="1592159" y="4309101"/>
            <a:ext cx="4528457" cy="1754326"/>
          </a:xfrm>
          <a:prstGeom prst="rect">
            <a:avLst/>
          </a:prstGeom>
        </p:spPr>
        <p:txBody>
          <a:bodyPr wrap="square">
            <a:spAutoFit/>
          </a:bodyPr>
          <a:lstStyle/>
          <a:p>
            <a:r>
              <a:rPr lang="es-ES" dirty="0"/>
              <a:t>---Configuración en TFE--- </a:t>
            </a:r>
            <a:endParaRPr lang="es-ES" dirty="0" smtClean="0"/>
          </a:p>
          <a:p>
            <a:endParaRPr lang="es-ES" dirty="0" smtClean="0"/>
          </a:p>
          <a:p>
            <a:r>
              <a:rPr lang="es-ES" b="1" dirty="0" smtClean="0"/>
              <a:t>TFE(</a:t>
            </a:r>
            <a:r>
              <a:rPr lang="es-ES" b="1" dirty="0" err="1" smtClean="0"/>
              <a:t>config</a:t>
            </a:r>
            <a:r>
              <a:rPr lang="es-ES" b="1" dirty="0"/>
              <a:t>)#</a:t>
            </a:r>
            <a:r>
              <a:rPr lang="es-ES" b="1" dirty="0" err="1"/>
              <a:t>vtp</a:t>
            </a:r>
            <a:r>
              <a:rPr lang="es-ES" b="1" dirty="0"/>
              <a:t> </a:t>
            </a:r>
            <a:r>
              <a:rPr lang="es-ES" b="1" dirty="0" err="1"/>
              <a:t>mode</a:t>
            </a:r>
            <a:r>
              <a:rPr lang="es-ES" b="1" dirty="0"/>
              <a:t> server </a:t>
            </a:r>
            <a:endParaRPr lang="es-ES" b="1" dirty="0" smtClean="0"/>
          </a:p>
          <a:p>
            <a:r>
              <a:rPr lang="es-ES" b="1" dirty="0" smtClean="0"/>
              <a:t>TFE(</a:t>
            </a:r>
            <a:r>
              <a:rPr lang="es-ES" b="1" dirty="0" err="1" smtClean="0"/>
              <a:t>config</a:t>
            </a:r>
            <a:r>
              <a:rPr lang="es-ES" b="1" dirty="0"/>
              <a:t>)#</a:t>
            </a:r>
            <a:r>
              <a:rPr lang="es-ES" b="1" dirty="0" err="1"/>
              <a:t>vtp</a:t>
            </a:r>
            <a:r>
              <a:rPr lang="es-ES" b="1" dirty="0"/>
              <a:t> </a:t>
            </a:r>
            <a:r>
              <a:rPr lang="es-ES" b="1" dirty="0" err="1"/>
              <a:t>domain</a:t>
            </a:r>
            <a:r>
              <a:rPr lang="es-ES" b="1" dirty="0"/>
              <a:t> </a:t>
            </a:r>
            <a:r>
              <a:rPr lang="es-ES" dirty="0" err="1"/>
              <a:t>CorpSA</a:t>
            </a:r>
            <a:r>
              <a:rPr lang="es-ES" dirty="0"/>
              <a:t> </a:t>
            </a:r>
            <a:endParaRPr lang="es-ES" dirty="0" smtClean="0"/>
          </a:p>
          <a:p>
            <a:r>
              <a:rPr lang="es-ES" b="1" dirty="0" smtClean="0"/>
              <a:t>TFE(</a:t>
            </a:r>
            <a:r>
              <a:rPr lang="es-ES" b="1" dirty="0" err="1" smtClean="0"/>
              <a:t>config</a:t>
            </a:r>
            <a:r>
              <a:rPr lang="es-ES" b="1" dirty="0"/>
              <a:t>)#</a:t>
            </a:r>
            <a:r>
              <a:rPr lang="es-ES" b="1" dirty="0" err="1"/>
              <a:t>vtp</a:t>
            </a:r>
            <a:r>
              <a:rPr lang="es-ES" b="1" dirty="0"/>
              <a:t> </a:t>
            </a:r>
            <a:r>
              <a:rPr lang="es-ES" b="1" dirty="0" err="1"/>
              <a:t>password</a:t>
            </a:r>
            <a:r>
              <a:rPr lang="es-ES" b="1" dirty="0"/>
              <a:t> </a:t>
            </a:r>
            <a:r>
              <a:rPr lang="es-ES" dirty="0"/>
              <a:t>P4ss </a:t>
            </a:r>
            <a:endParaRPr lang="es-ES" dirty="0" smtClean="0"/>
          </a:p>
          <a:p>
            <a:r>
              <a:rPr lang="es-ES" b="1" dirty="0" smtClean="0"/>
              <a:t>TFE(</a:t>
            </a:r>
            <a:r>
              <a:rPr lang="es-ES" b="1" dirty="0" err="1" smtClean="0"/>
              <a:t>config</a:t>
            </a:r>
            <a:r>
              <a:rPr lang="es-ES" b="1" dirty="0"/>
              <a:t>)#</a:t>
            </a:r>
            <a:r>
              <a:rPr lang="es-ES" b="1" dirty="0" err="1"/>
              <a:t>vtp</a:t>
            </a:r>
            <a:r>
              <a:rPr lang="es-ES" b="1" dirty="0"/>
              <a:t> </a:t>
            </a:r>
            <a:r>
              <a:rPr lang="es-ES" b="1" dirty="0" err="1"/>
              <a:t>version</a:t>
            </a:r>
            <a:r>
              <a:rPr lang="es-ES" b="1" dirty="0"/>
              <a:t> </a:t>
            </a:r>
            <a:r>
              <a:rPr lang="es-ES" dirty="0"/>
              <a:t>2 </a:t>
            </a:r>
            <a:endParaRPr lang="es-ES" dirty="0" smtClean="0"/>
          </a:p>
        </p:txBody>
      </p:sp>
      <p:sp>
        <p:nvSpPr>
          <p:cNvPr id="8" name="Rectángulo 7"/>
          <p:cNvSpPr/>
          <p:nvPr/>
        </p:nvSpPr>
        <p:spPr>
          <a:xfrm>
            <a:off x="5899516" y="4032102"/>
            <a:ext cx="6096000" cy="2031325"/>
          </a:xfrm>
          <a:prstGeom prst="rect">
            <a:avLst/>
          </a:prstGeom>
        </p:spPr>
        <p:txBody>
          <a:bodyPr>
            <a:spAutoFit/>
          </a:bodyPr>
          <a:lstStyle/>
          <a:p>
            <a:endParaRPr lang="es-ES" dirty="0"/>
          </a:p>
          <a:p>
            <a:r>
              <a:rPr lang="es-ES" dirty="0"/>
              <a:t>---Configuración en LPA--- </a:t>
            </a:r>
          </a:p>
          <a:p>
            <a:endParaRPr lang="es-ES" dirty="0" smtClean="0"/>
          </a:p>
          <a:p>
            <a:r>
              <a:rPr lang="es-ES" b="1" dirty="0" smtClean="0"/>
              <a:t>LPA(</a:t>
            </a:r>
            <a:r>
              <a:rPr lang="es-ES" b="1" dirty="0" err="1" smtClean="0"/>
              <a:t>config</a:t>
            </a:r>
            <a:r>
              <a:rPr lang="es-ES" b="1" dirty="0"/>
              <a:t>)#</a:t>
            </a:r>
            <a:r>
              <a:rPr lang="es-ES" b="1" dirty="0" err="1"/>
              <a:t>vtp</a:t>
            </a:r>
            <a:r>
              <a:rPr lang="es-ES" b="1" dirty="0"/>
              <a:t> </a:t>
            </a:r>
            <a:r>
              <a:rPr lang="es-ES" b="1" dirty="0" err="1"/>
              <a:t>mode</a:t>
            </a:r>
            <a:r>
              <a:rPr lang="es-ES" b="1" dirty="0"/>
              <a:t> </a:t>
            </a:r>
            <a:r>
              <a:rPr lang="es-ES" b="1" dirty="0" err="1"/>
              <a:t>client</a:t>
            </a:r>
            <a:r>
              <a:rPr lang="es-ES" b="1" dirty="0"/>
              <a:t> </a:t>
            </a:r>
            <a:endParaRPr lang="es-ES" b="1" dirty="0" smtClean="0"/>
          </a:p>
          <a:p>
            <a:r>
              <a:rPr lang="es-ES" b="1" dirty="0" smtClean="0"/>
              <a:t>LPA(</a:t>
            </a:r>
            <a:r>
              <a:rPr lang="es-ES" b="1" dirty="0" err="1" smtClean="0"/>
              <a:t>config</a:t>
            </a:r>
            <a:r>
              <a:rPr lang="es-ES" b="1" dirty="0"/>
              <a:t>)#</a:t>
            </a:r>
            <a:r>
              <a:rPr lang="es-ES" b="1" dirty="0" err="1"/>
              <a:t>vtp</a:t>
            </a:r>
            <a:r>
              <a:rPr lang="es-ES" b="1" dirty="0"/>
              <a:t> </a:t>
            </a:r>
            <a:r>
              <a:rPr lang="es-ES" b="1" dirty="0" err="1"/>
              <a:t>domain</a:t>
            </a:r>
            <a:r>
              <a:rPr lang="es-ES" b="1" dirty="0"/>
              <a:t> </a:t>
            </a:r>
            <a:r>
              <a:rPr lang="es-ES" dirty="0" err="1"/>
              <a:t>CorpSA</a:t>
            </a:r>
            <a:r>
              <a:rPr lang="es-ES" dirty="0"/>
              <a:t> </a:t>
            </a:r>
            <a:endParaRPr lang="es-ES" dirty="0" smtClean="0"/>
          </a:p>
          <a:p>
            <a:r>
              <a:rPr lang="es-ES" b="1" dirty="0" smtClean="0"/>
              <a:t>LPA(</a:t>
            </a:r>
            <a:r>
              <a:rPr lang="es-ES" b="1" dirty="0" err="1" smtClean="0"/>
              <a:t>config</a:t>
            </a:r>
            <a:r>
              <a:rPr lang="es-ES" b="1" dirty="0"/>
              <a:t>)#</a:t>
            </a:r>
            <a:r>
              <a:rPr lang="es-ES" b="1" dirty="0" err="1"/>
              <a:t>vtp</a:t>
            </a:r>
            <a:r>
              <a:rPr lang="es-ES" b="1" dirty="0"/>
              <a:t> </a:t>
            </a:r>
            <a:r>
              <a:rPr lang="es-ES" b="1" dirty="0" err="1"/>
              <a:t>password</a:t>
            </a:r>
            <a:r>
              <a:rPr lang="es-ES" b="1" dirty="0"/>
              <a:t> </a:t>
            </a:r>
            <a:r>
              <a:rPr lang="es-ES" dirty="0"/>
              <a:t>P4ss </a:t>
            </a:r>
            <a:endParaRPr lang="es-ES" dirty="0" smtClean="0"/>
          </a:p>
          <a:p>
            <a:r>
              <a:rPr lang="es-ES" b="1" dirty="0" smtClean="0"/>
              <a:t>LPA(</a:t>
            </a:r>
            <a:r>
              <a:rPr lang="es-ES" b="1" dirty="0" err="1" smtClean="0"/>
              <a:t>config</a:t>
            </a:r>
            <a:r>
              <a:rPr lang="es-ES" b="1" dirty="0"/>
              <a:t>)#</a:t>
            </a:r>
            <a:r>
              <a:rPr lang="es-ES" b="1" dirty="0" err="1"/>
              <a:t>vtp</a:t>
            </a:r>
            <a:r>
              <a:rPr lang="es-ES" b="1" dirty="0"/>
              <a:t> </a:t>
            </a:r>
            <a:r>
              <a:rPr lang="es-ES" b="1" dirty="0" err="1"/>
              <a:t>version</a:t>
            </a:r>
            <a:r>
              <a:rPr lang="es-ES" b="1" dirty="0"/>
              <a:t> </a:t>
            </a:r>
            <a:r>
              <a:rPr lang="es-ES" dirty="0"/>
              <a:t>2</a:t>
            </a:r>
          </a:p>
        </p:txBody>
      </p:sp>
    </p:spTree>
    <p:extLst>
      <p:ext uri="{BB962C8B-B14F-4D97-AF65-F5344CB8AC3E}">
        <p14:creationId xmlns:p14="http://schemas.microsoft.com/office/powerpoint/2010/main" val="42606234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b="1" dirty="0"/>
              <a:t>VTP (VLAN </a:t>
            </a:r>
            <a:r>
              <a:rPr lang="es-ES" b="1" dirty="0" err="1"/>
              <a:t>Trunking</a:t>
            </a:r>
            <a:r>
              <a:rPr lang="es-ES" b="1" dirty="0"/>
              <a:t> </a:t>
            </a:r>
            <a:r>
              <a:rPr lang="es-ES" b="1" dirty="0" err="1"/>
              <a:t>Protocol</a:t>
            </a:r>
            <a:r>
              <a:rPr lang="es-ES" b="1" dirty="0"/>
              <a:t>) </a:t>
            </a:r>
          </a:p>
        </p:txBody>
      </p:sp>
      <p:sp>
        <p:nvSpPr>
          <p:cNvPr id="3" name="Rectángulo 2"/>
          <p:cNvSpPr/>
          <p:nvPr/>
        </p:nvSpPr>
        <p:spPr>
          <a:xfrm>
            <a:off x="1173634" y="1371991"/>
            <a:ext cx="4846198" cy="369332"/>
          </a:xfrm>
          <a:prstGeom prst="rect">
            <a:avLst/>
          </a:prstGeom>
        </p:spPr>
        <p:txBody>
          <a:bodyPr wrap="none">
            <a:spAutoFit/>
          </a:bodyPr>
          <a:lstStyle/>
          <a:p>
            <a:r>
              <a:rPr lang="es-ES" b="1" cap="all" dirty="0">
                <a:effectLst>
                  <a:outerShdw blurRad="38100" dist="38100" dir="2700000" algn="tl">
                    <a:srgbClr val="000000">
                      <a:alpha val="43137"/>
                    </a:srgbClr>
                  </a:outerShdw>
                </a:effectLst>
              </a:rPr>
              <a:t>Configuración y verificación de VTP</a:t>
            </a:r>
          </a:p>
        </p:txBody>
      </p:sp>
      <p:pic>
        <p:nvPicPr>
          <p:cNvPr id="6" name="Imagen 5"/>
          <p:cNvPicPr>
            <a:picLocks noChangeAspect="1"/>
          </p:cNvPicPr>
          <p:nvPr/>
        </p:nvPicPr>
        <p:blipFill>
          <a:blip r:embed="rId2"/>
          <a:stretch>
            <a:fillRect/>
          </a:stretch>
        </p:blipFill>
        <p:spPr>
          <a:xfrm>
            <a:off x="3833237" y="1904999"/>
            <a:ext cx="4284138" cy="2084947"/>
          </a:xfrm>
          <a:prstGeom prst="rect">
            <a:avLst/>
          </a:prstGeom>
        </p:spPr>
      </p:pic>
      <p:pic>
        <p:nvPicPr>
          <p:cNvPr id="9" name="Imagen 8"/>
          <p:cNvPicPr>
            <a:picLocks noChangeAspect="1"/>
          </p:cNvPicPr>
          <p:nvPr/>
        </p:nvPicPr>
        <p:blipFill>
          <a:blip r:embed="rId3"/>
          <a:stretch>
            <a:fillRect/>
          </a:stretch>
        </p:blipFill>
        <p:spPr>
          <a:xfrm>
            <a:off x="1442186" y="3724670"/>
            <a:ext cx="8484906" cy="3031730"/>
          </a:xfrm>
          <a:prstGeom prst="rect">
            <a:avLst/>
          </a:prstGeom>
        </p:spPr>
      </p:pic>
    </p:spTree>
    <p:extLst>
      <p:ext uri="{BB962C8B-B14F-4D97-AF65-F5344CB8AC3E}">
        <p14:creationId xmlns:p14="http://schemas.microsoft.com/office/powerpoint/2010/main" val="17510067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016615" y="914401"/>
            <a:ext cx="7740831" cy="5943600"/>
          </a:xfrm>
          <a:prstGeom prst="rect">
            <a:avLst/>
          </a:prstGeom>
        </p:spPr>
      </p:pic>
      <p:sp>
        <p:nvSpPr>
          <p:cNvPr id="2" name="Título 1"/>
          <p:cNvSpPr>
            <a:spLocks noGrp="1"/>
          </p:cNvSpPr>
          <p:nvPr>
            <p:ph type="title"/>
          </p:nvPr>
        </p:nvSpPr>
        <p:spPr>
          <a:xfrm>
            <a:off x="1173634" y="0"/>
            <a:ext cx="8911687" cy="1280890"/>
          </a:xfrm>
        </p:spPr>
        <p:txBody>
          <a:bodyPr>
            <a:normAutofit/>
          </a:bodyPr>
          <a:lstStyle/>
          <a:p>
            <a:r>
              <a:rPr lang="es-ES" b="1" dirty="0"/>
              <a:t>VTP (VLAN </a:t>
            </a:r>
            <a:r>
              <a:rPr lang="es-ES" b="1" dirty="0" err="1"/>
              <a:t>Trunking</a:t>
            </a:r>
            <a:r>
              <a:rPr lang="es-ES" b="1" dirty="0"/>
              <a:t> </a:t>
            </a:r>
            <a:r>
              <a:rPr lang="es-ES" b="1" dirty="0" err="1"/>
              <a:t>Protocol</a:t>
            </a:r>
            <a:r>
              <a:rPr lang="es-ES" b="1" dirty="0"/>
              <a:t>) </a:t>
            </a:r>
          </a:p>
        </p:txBody>
      </p:sp>
      <p:sp>
        <p:nvSpPr>
          <p:cNvPr id="3" name="Rectángulo 2"/>
          <p:cNvSpPr/>
          <p:nvPr/>
        </p:nvSpPr>
        <p:spPr>
          <a:xfrm>
            <a:off x="1173634" y="1371991"/>
            <a:ext cx="3046181" cy="646331"/>
          </a:xfrm>
          <a:prstGeom prst="rect">
            <a:avLst/>
          </a:prstGeom>
        </p:spPr>
        <p:txBody>
          <a:bodyPr wrap="square">
            <a:spAutoFit/>
          </a:bodyPr>
          <a:lstStyle/>
          <a:p>
            <a:r>
              <a:rPr lang="es-ES" b="1" cap="all" dirty="0">
                <a:effectLst>
                  <a:outerShdw blurRad="38100" dist="38100" dir="2700000" algn="tl">
                    <a:srgbClr val="000000">
                      <a:alpha val="43137"/>
                    </a:srgbClr>
                  </a:outerShdw>
                </a:effectLst>
              </a:rPr>
              <a:t>Configuración y verificación de VTP</a:t>
            </a:r>
          </a:p>
        </p:txBody>
      </p:sp>
    </p:spTree>
    <p:extLst>
      <p:ext uri="{BB962C8B-B14F-4D97-AF65-F5344CB8AC3E}">
        <p14:creationId xmlns:p14="http://schemas.microsoft.com/office/powerpoint/2010/main" val="2613766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2207569" y="332656"/>
            <a:ext cx="2335383" cy="369332"/>
          </a:xfrm>
          <a:prstGeom prst="rect">
            <a:avLst/>
          </a:prstGeom>
        </p:spPr>
        <p:txBody>
          <a:bodyPr wrap="none">
            <a:spAutoFit/>
          </a:bodyPr>
          <a:lstStyle/>
          <a:p>
            <a:r>
              <a:rPr lang="es-ES" b="1" dirty="0"/>
              <a:t>Direccionamiento IPv6</a:t>
            </a:r>
            <a:endParaRPr lang="es-ES" dirty="0"/>
          </a:p>
        </p:txBody>
      </p:sp>
      <p:sp>
        <p:nvSpPr>
          <p:cNvPr id="6" name="5 Rectángulo"/>
          <p:cNvSpPr/>
          <p:nvPr/>
        </p:nvSpPr>
        <p:spPr>
          <a:xfrm>
            <a:off x="2207569" y="620688"/>
            <a:ext cx="1690527" cy="369332"/>
          </a:xfrm>
          <a:prstGeom prst="rect">
            <a:avLst/>
          </a:prstGeom>
        </p:spPr>
        <p:txBody>
          <a:bodyPr wrap="none">
            <a:spAutoFit/>
          </a:bodyPr>
          <a:lstStyle/>
          <a:p>
            <a:r>
              <a:rPr lang="es-ES" b="1" dirty="0"/>
              <a:t>IPv6 y Subredes</a:t>
            </a:r>
            <a:endParaRPr lang="es-ES" dirty="0"/>
          </a:p>
        </p:txBody>
      </p:sp>
      <p:pic>
        <p:nvPicPr>
          <p:cNvPr id="33794" name="Picture 2"/>
          <p:cNvPicPr>
            <a:picLocks noChangeAspect="1" noChangeArrowheads="1"/>
          </p:cNvPicPr>
          <p:nvPr/>
        </p:nvPicPr>
        <p:blipFill>
          <a:blip r:embed="rId2" cstate="print"/>
          <a:srcRect/>
          <a:stretch>
            <a:fillRect/>
          </a:stretch>
        </p:blipFill>
        <p:spPr bwMode="auto">
          <a:xfrm>
            <a:off x="4439817" y="0"/>
            <a:ext cx="5614383" cy="3717032"/>
          </a:xfrm>
          <a:prstGeom prst="rect">
            <a:avLst/>
          </a:prstGeom>
          <a:noFill/>
          <a:ln w="9525">
            <a:noFill/>
            <a:miter lim="800000"/>
            <a:headEnd/>
            <a:tailEnd/>
          </a:ln>
        </p:spPr>
      </p:pic>
      <p:sp>
        <p:nvSpPr>
          <p:cNvPr id="33796" name="Rectangle 4"/>
          <p:cNvSpPr>
            <a:spLocks noChangeArrowheads="1"/>
          </p:cNvSpPr>
          <p:nvPr/>
        </p:nvSpPr>
        <p:spPr bwMode="auto">
          <a:xfrm>
            <a:off x="1847528" y="3645025"/>
            <a:ext cx="7056784" cy="2939193"/>
          </a:xfrm>
          <a:prstGeom prst="rect">
            <a:avLst/>
          </a:prstGeom>
          <a:noFill/>
          <a:ln w="9525">
            <a:noFill/>
            <a:miter lim="800000"/>
            <a:headEnd/>
            <a:tailEnd/>
          </a:ln>
          <a:effectLst/>
        </p:spPr>
        <p:txBody>
          <a:bodyPr vert="horz" wrap="square" lIns="0" tIns="114264" rIns="0" bIns="114264" numCol="1" anchor="ctr" anchorCtr="0" compatLnSpc="1">
            <a:prstTxWarp prst="textNoShape">
              <a:avLst/>
            </a:prstTxWarp>
            <a:spAutoFit/>
          </a:bodyPr>
          <a:lstStyle/>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a:t>
            </a:r>
            <a:r>
              <a:rPr lang="es-ES" sz="1600" b="1" dirty="0">
                <a:latin typeface="Courier New" pitchFamily="49" charset="0"/>
                <a:cs typeface="Courier New" pitchFamily="49" charset="0"/>
              </a:rPr>
              <a:t>)# interface</a:t>
            </a:r>
            <a:r>
              <a:rPr lang="es-ES" sz="1600" dirty="0">
                <a:latin typeface="Courier New" pitchFamily="49" charset="0"/>
                <a:cs typeface="Courier New" pitchFamily="49" charset="0"/>
              </a:rPr>
              <a:t> </a:t>
            </a:r>
            <a:r>
              <a:rPr lang="es-ES" sz="1600" dirty="0" err="1">
                <a:latin typeface="Courier New" pitchFamily="49" charset="0"/>
                <a:cs typeface="Courier New" pitchFamily="49" charset="0"/>
              </a:rPr>
              <a:t>gigabitethernet</a:t>
            </a:r>
            <a:r>
              <a:rPr lang="es-ES" sz="1600" dirty="0">
                <a:latin typeface="Courier New" pitchFamily="49" charset="0"/>
                <a:cs typeface="Courier New" pitchFamily="49" charset="0"/>
              </a:rPr>
              <a:t> 0/0/0 </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config-if</a:t>
            </a:r>
            <a:r>
              <a:rPr lang="es-ES" sz="1600" b="1" dirty="0">
                <a:latin typeface="Courier New" pitchFamily="49" charset="0"/>
                <a:cs typeface="Courier New" pitchFamily="49" charset="0"/>
              </a:rPr>
              <a:t>)# ipv6 </a:t>
            </a:r>
            <a:r>
              <a:rPr lang="es-ES" sz="1600" b="1" dirty="0" err="1">
                <a:latin typeface="Courier New" pitchFamily="49" charset="0"/>
                <a:cs typeface="Courier New" pitchFamily="49" charset="0"/>
              </a:rPr>
              <a:t>address</a:t>
            </a:r>
            <a:r>
              <a:rPr lang="es-ES" sz="1600" b="1" dirty="0">
                <a:latin typeface="Courier New" pitchFamily="49" charset="0"/>
                <a:cs typeface="Courier New" pitchFamily="49" charset="0"/>
              </a:rPr>
              <a:t> </a:t>
            </a:r>
            <a:r>
              <a:rPr lang="es-ES" sz="1600" dirty="0">
                <a:latin typeface="Courier New" pitchFamily="49" charset="0"/>
                <a:cs typeface="Courier New" pitchFamily="49" charset="0"/>
              </a:rPr>
              <a:t>2001:db8:acad:1::1/64 </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config-if</a:t>
            </a:r>
            <a:r>
              <a:rPr lang="es-ES" sz="1600" b="1" dirty="0">
                <a:latin typeface="Courier New" pitchFamily="49" charset="0"/>
                <a:cs typeface="Courier New" pitchFamily="49" charset="0"/>
              </a:rPr>
              <a:t>)# no </a:t>
            </a:r>
            <a:r>
              <a:rPr lang="es-ES" sz="1600" b="1" dirty="0" err="1">
                <a:latin typeface="Courier New" pitchFamily="49" charset="0"/>
                <a:cs typeface="Courier New" pitchFamily="49" charset="0"/>
              </a:rPr>
              <a:t>shutdown</a:t>
            </a:r>
            <a:r>
              <a:rPr lang="es-ES" sz="1600" b="1" dirty="0">
                <a:latin typeface="Courier New" pitchFamily="49" charset="0"/>
                <a:cs typeface="Courier New" pitchFamily="49" charset="0"/>
              </a:rPr>
              <a:t> </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config-if</a:t>
            </a:r>
            <a:r>
              <a:rPr lang="es-ES" sz="1600" b="1" dirty="0">
                <a:latin typeface="Courier New" pitchFamily="49" charset="0"/>
                <a:cs typeface="Courier New" pitchFamily="49" charset="0"/>
              </a:rPr>
              <a:t>)# </a:t>
            </a:r>
            <a:r>
              <a:rPr lang="es-ES" sz="1600" b="1" dirty="0" err="1">
                <a:latin typeface="Courier New" pitchFamily="49" charset="0"/>
                <a:cs typeface="Courier New" pitchFamily="49" charset="0"/>
              </a:rPr>
              <a:t>exit</a:t>
            </a:r>
            <a:r>
              <a:rPr lang="es-ES" sz="1600" b="1" dirty="0">
                <a:latin typeface="Courier New" pitchFamily="49" charset="0"/>
                <a:cs typeface="Courier New" pitchFamily="49" charset="0"/>
              </a:rPr>
              <a:t> </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a:t>
            </a:r>
            <a:r>
              <a:rPr lang="es-ES" sz="1600" b="1" dirty="0">
                <a:latin typeface="Courier New" pitchFamily="49" charset="0"/>
                <a:cs typeface="Courier New" pitchFamily="49" charset="0"/>
              </a:rPr>
              <a:t>)# interface </a:t>
            </a:r>
            <a:r>
              <a:rPr lang="es-ES" sz="1600" dirty="0" err="1">
                <a:latin typeface="Courier New" pitchFamily="49" charset="0"/>
                <a:cs typeface="Courier New" pitchFamily="49" charset="0"/>
              </a:rPr>
              <a:t>gigabitethernet</a:t>
            </a:r>
            <a:r>
              <a:rPr lang="es-ES" sz="1600" dirty="0">
                <a:latin typeface="Courier New" pitchFamily="49" charset="0"/>
                <a:cs typeface="Courier New" pitchFamily="49" charset="0"/>
              </a:rPr>
              <a:t> 0/0/1 </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config-if</a:t>
            </a:r>
            <a:r>
              <a:rPr lang="es-ES" sz="1600" b="1" dirty="0">
                <a:latin typeface="Courier New" pitchFamily="49" charset="0"/>
                <a:cs typeface="Courier New" pitchFamily="49" charset="0"/>
              </a:rPr>
              <a:t>)# ipv6 </a:t>
            </a:r>
            <a:r>
              <a:rPr lang="es-ES" sz="1600" b="1" dirty="0" err="1">
                <a:latin typeface="Courier New" pitchFamily="49" charset="0"/>
                <a:cs typeface="Courier New" pitchFamily="49" charset="0"/>
              </a:rPr>
              <a:t>address</a:t>
            </a:r>
            <a:r>
              <a:rPr lang="es-ES" sz="1600" b="1" dirty="0">
                <a:latin typeface="Courier New" pitchFamily="49" charset="0"/>
                <a:cs typeface="Courier New" pitchFamily="49" charset="0"/>
              </a:rPr>
              <a:t> </a:t>
            </a:r>
            <a:r>
              <a:rPr lang="es-ES" sz="1600" dirty="0">
                <a:latin typeface="Courier New" pitchFamily="49" charset="0"/>
                <a:cs typeface="Courier New" pitchFamily="49" charset="0"/>
              </a:rPr>
              <a:t>2001:db8:acad:2::1/64 </a:t>
            </a: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config-if</a:t>
            </a:r>
            <a:r>
              <a:rPr lang="es-ES" sz="1600" b="1" dirty="0">
                <a:latin typeface="Courier New" pitchFamily="49" charset="0"/>
                <a:cs typeface="Courier New" pitchFamily="49" charset="0"/>
              </a:rPr>
              <a:t>)# no </a:t>
            </a:r>
            <a:r>
              <a:rPr lang="es-ES" sz="1600" b="1" dirty="0" err="1">
                <a:latin typeface="Courier New" pitchFamily="49" charset="0"/>
                <a:cs typeface="Courier New" pitchFamily="49" charset="0"/>
              </a:rPr>
              <a:t>shutdown</a:t>
            </a:r>
            <a:r>
              <a:rPr lang="es-ES" sz="1600" b="1" dirty="0">
                <a:latin typeface="Courier New" pitchFamily="49" charset="0"/>
                <a:cs typeface="Courier New" pitchFamily="49" charset="0"/>
              </a:rPr>
              <a:t> </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config-if</a:t>
            </a:r>
            <a:r>
              <a:rPr lang="es-ES" sz="1600" b="1" dirty="0">
                <a:latin typeface="Courier New" pitchFamily="49" charset="0"/>
                <a:cs typeface="Courier New" pitchFamily="49" charset="0"/>
              </a:rPr>
              <a:t>)# </a:t>
            </a:r>
            <a:r>
              <a:rPr lang="es-ES" sz="1600" b="1" dirty="0" err="1">
                <a:latin typeface="Courier New" pitchFamily="49" charset="0"/>
                <a:cs typeface="Courier New" pitchFamily="49" charset="0"/>
              </a:rPr>
              <a:t>exit</a:t>
            </a:r>
            <a:r>
              <a:rPr lang="es-ES" sz="1600" b="1" dirty="0">
                <a:latin typeface="Courier New" pitchFamily="49" charset="0"/>
                <a:cs typeface="Courier New" pitchFamily="49" charset="0"/>
              </a:rPr>
              <a:t> </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a:t>
            </a:r>
            <a:r>
              <a:rPr lang="es-ES" sz="1600" b="1" dirty="0">
                <a:latin typeface="Courier New" pitchFamily="49" charset="0"/>
                <a:cs typeface="Courier New" pitchFamily="49" charset="0"/>
              </a:rPr>
              <a:t>)# interface </a:t>
            </a:r>
            <a:r>
              <a:rPr lang="es-ES" sz="1600" dirty="0">
                <a:latin typeface="Courier New" pitchFamily="49" charset="0"/>
                <a:cs typeface="Courier New" pitchFamily="49" charset="0"/>
              </a:rPr>
              <a:t>serial 0/1/0 </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config-if</a:t>
            </a:r>
            <a:r>
              <a:rPr lang="es-ES" sz="1600" b="1" dirty="0">
                <a:latin typeface="Courier New" pitchFamily="49" charset="0"/>
                <a:cs typeface="Courier New" pitchFamily="49" charset="0"/>
              </a:rPr>
              <a:t>)# ipv6 </a:t>
            </a:r>
            <a:r>
              <a:rPr lang="es-ES" sz="1600" b="1" dirty="0" err="1">
                <a:latin typeface="Courier New" pitchFamily="49" charset="0"/>
                <a:cs typeface="Courier New" pitchFamily="49" charset="0"/>
              </a:rPr>
              <a:t>address</a:t>
            </a:r>
            <a:r>
              <a:rPr lang="es-ES" sz="1600" b="1" dirty="0">
                <a:latin typeface="Courier New" pitchFamily="49" charset="0"/>
                <a:cs typeface="Courier New" pitchFamily="49" charset="0"/>
              </a:rPr>
              <a:t> </a:t>
            </a:r>
            <a:r>
              <a:rPr lang="es-ES" sz="1600" dirty="0">
                <a:latin typeface="Courier New" pitchFamily="49" charset="0"/>
                <a:cs typeface="Courier New" pitchFamily="49" charset="0"/>
              </a:rPr>
              <a:t>2001:db8:acad:3::1/64</a:t>
            </a:r>
          </a:p>
          <a:p>
            <a:pPr fontAlgn="base">
              <a:spcBef>
                <a:spcPct val="0"/>
              </a:spcBef>
              <a:spcAft>
                <a:spcPct val="0"/>
              </a:spcAft>
            </a:pPr>
            <a:r>
              <a:rPr lang="es-ES" sz="1600" b="1" dirty="0">
                <a:latin typeface="Courier New" pitchFamily="49" charset="0"/>
                <a:cs typeface="Courier New" pitchFamily="49" charset="0"/>
              </a:rPr>
              <a:t>R1(</a:t>
            </a:r>
            <a:r>
              <a:rPr lang="es-ES" sz="1600" b="1" dirty="0" err="1">
                <a:latin typeface="Courier New" pitchFamily="49" charset="0"/>
                <a:cs typeface="Courier New" pitchFamily="49" charset="0"/>
              </a:rPr>
              <a:t>config-if</a:t>
            </a:r>
            <a:r>
              <a:rPr lang="es-ES" sz="1600" b="1" dirty="0">
                <a:latin typeface="Courier New" pitchFamily="49" charset="0"/>
                <a:cs typeface="Courier New" pitchFamily="49" charset="0"/>
              </a:rPr>
              <a:t>)# no </a:t>
            </a:r>
            <a:r>
              <a:rPr lang="es-ES" sz="1600" b="1" dirty="0" err="1">
                <a:latin typeface="Courier New" pitchFamily="49" charset="0"/>
                <a:cs typeface="Courier New" pitchFamily="49" charset="0"/>
              </a:rPr>
              <a:t>shutdown</a:t>
            </a:r>
            <a:r>
              <a:rPr lang="es-ES" sz="1600" b="1" dirty="0">
                <a:latin typeface="Arial" pitchFamily="34" charset="0"/>
                <a:cs typeface="Arial" pitchFamily="34" charset="0"/>
              </a:rPr>
              <a:t> </a:t>
            </a:r>
          </a:p>
        </p:txBody>
      </p:sp>
    </p:spTree>
    <p:extLst>
      <p:ext uri="{BB962C8B-B14F-4D97-AF65-F5344CB8AC3E}">
        <p14:creationId xmlns:p14="http://schemas.microsoft.com/office/powerpoint/2010/main" val="281644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5864" y="45063"/>
            <a:ext cx="9905998" cy="1478570"/>
          </a:xfrm>
        </p:spPr>
        <p:txBody>
          <a:bodyPr>
            <a:normAutofit/>
          </a:bodyPr>
          <a:lstStyle/>
          <a:p>
            <a:r>
              <a:rPr lang="es-ES" sz="3200" dirty="0"/>
              <a:t>Instalación física de un </a:t>
            </a:r>
            <a:r>
              <a:rPr lang="es-ES" sz="3200" dirty="0" err="1" smtClean="0"/>
              <a:t>Router</a:t>
            </a:r>
            <a:r>
              <a:rPr lang="es-ES" sz="3200" dirty="0" smtClean="0"/>
              <a:t> </a:t>
            </a:r>
            <a:r>
              <a:rPr lang="es-ES" sz="3200" dirty="0"/>
              <a:t>corporativo</a:t>
            </a:r>
          </a:p>
        </p:txBody>
      </p:sp>
      <p:sp>
        <p:nvSpPr>
          <p:cNvPr id="3" name="Rectángulo 2"/>
          <p:cNvSpPr/>
          <p:nvPr/>
        </p:nvSpPr>
        <p:spPr>
          <a:xfrm>
            <a:off x="675864" y="1061968"/>
            <a:ext cx="6168676" cy="461665"/>
          </a:xfrm>
          <a:prstGeom prst="rect">
            <a:avLst/>
          </a:prstGeom>
        </p:spPr>
        <p:txBody>
          <a:bodyPr wrap="none">
            <a:spAutoFit/>
          </a:bodyPr>
          <a:lstStyle/>
          <a:p>
            <a:r>
              <a:rPr lang="es-ES" sz="2400" dirty="0"/>
              <a:t>CONFIGURACIÓN DE INTERFACES SERIAL</a:t>
            </a:r>
          </a:p>
        </p:txBody>
      </p:sp>
      <p:sp>
        <p:nvSpPr>
          <p:cNvPr id="6" name="Rectángulo 5"/>
          <p:cNvSpPr/>
          <p:nvPr/>
        </p:nvSpPr>
        <p:spPr>
          <a:xfrm>
            <a:off x="724555" y="1720840"/>
            <a:ext cx="10974386" cy="3416320"/>
          </a:xfrm>
          <a:prstGeom prst="rect">
            <a:avLst/>
          </a:prstGeom>
        </p:spPr>
        <p:txBody>
          <a:bodyPr wrap="square">
            <a:spAutoFit/>
          </a:bodyPr>
          <a:lstStyle/>
          <a:p>
            <a:pPr algn="just"/>
            <a:r>
              <a:rPr lang="es-ES" dirty="0"/>
              <a:t>Para ello se debe proceder de la siguiente manera: </a:t>
            </a:r>
            <a:endParaRPr lang="es-ES" dirty="0" smtClean="0"/>
          </a:p>
          <a:p>
            <a:pPr algn="just"/>
            <a:endParaRPr lang="es-ES" dirty="0"/>
          </a:p>
          <a:p>
            <a:pPr algn="just"/>
            <a:r>
              <a:rPr lang="es-ES" b="1" dirty="0" smtClean="0"/>
              <a:t>Paso </a:t>
            </a:r>
            <a:r>
              <a:rPr lang="es-ES" b="1" dirty="0"/>
              <a:t>1: </a:t>
            </a:r>
            <a:r>
              <a:rPr lang="es-ES" dirty="0"/>
              <a:t>Acceder a la interfaz mediante el comando </a:t>
            </a:r>
            <a:r>
              <a:rPr lang="es-ES" b="1" dirty="0"/>
              <a:t>interface [interfaz]</a:t>
            </a:r>
            <a:r>
              <a:rPr lang="es-ES" dirty="0"/>
              <a:t>, desde el modo de configuración global. </a:t>
            </a:r>
            <a:endParaRPr lang="es-ES" dirty="0" smtClean="0"/>
          </a:p>
          <a:p>
            <a:pPr algn="just"/>
            <a:endParaRPr lang="es-ES" dirty="0" smtClean="0"/>
          </a:p>
          <a:p>
            <a:pPr algn="just"/>
            <a:r>
              <a:rPr lang="es-ES" b="1" dirty="0" smtClean="0"/>
              <a:t>Paso </a:t>
            </a:r>
            <a:r>
              <a:rPr lang="es-ES" b="1" dirty="0"/>
              <a:t>2: </a:t>
            </a:r>
            <a:r>
              <a:rPr lang="es-ES" dirty="0"/>
              <a:t>Asignarle una dirección IP y máscara a través del comando </a:t>
            </a:r>
            <a:r>
              <a:rPr lang="es-ES" b="1" dirty="0" err="1"/>
              <a:t>ip</a:t>
            </a:r>
            <a:r>
              <a:rPr lang="es-ES" b="1" dirty="0"/>
              <a:t> </a:t>
            </a:r>
            <a:r>
              <a:rPr lang="es-ES" b="1" dirty="0" err="1"/>
              <a:t>address</a:t>
            </a:r>
            <a:r>
              <a:rPr lang="es-ES" b="1" dirty="0"/>
              <a:t> [</a:t>
            </a:r>
            <a:r>
              <a:rPr lang="es-ES" b="1" dirty="0" err="1"/>
              <a:t>dir</a:t>
            </a:r>
            <a:r>
              <a:rPr lang="es-ES" b="1" dirty="0"/>
              <a:t> IP] [máscara</a:t>
            </a:r>
            <a:r>
              <a:rPr lang="es-ES" b="1" dirty="0" smtClean="0"/>
              <a:t>]</a:t>
            </a:r>
            <a:r>
              <a:rPr lang="es-ES" dirty="0" smtClean="0"/>
              <a:t>.</a:t>
            </a:r>
          </a:p>
          <a:p>
            <a:pPr algn="just"/>
            <a:r>
              <a:rPr lang="es-ES" dirty="0" smtClean="0"/>
              <a:t> </a:t>
            </a:r>
          </a:p>
          <a:p>
            <a:pPr algn="just"/>
            <a:r>
              <a:rPr lang="es-ES" b="1" dirty="0" smtClean="0"/>
              <a:t>Paso </a:t>
            </a:r>
            <a:r>
              <a:rPr lang="es-ES" b="1" dirty="0"/>
              <a:t>3: </a:t>
            </a:r>
            <a:r>
              <a:rPr lang="es-ES" dirty="0"/>
              <a:t>Configurar el ancho de banda del enlace tan solo en el </a:t>
            </a:r>
            <a:r>
              <a:rPr lang="es-ES" dirty="0" err="1"/>
              <a:t>router</a:t>
            </a:r>
            <a:r>
              <a:rPr lang="es-ES" dirty="0"/>
              <a:t> que actúa como DCE, ejecutando para ello la sentencia </a:t>
            </a:r>
            <a:r>
              <a:rPr lang="es-ES" b="1" dirty="0" err="1"/>
              <a:t>clock</a:t>
            </a:r>
            <a:r>
              <a:rPr lang="es-ES" b="1" dirty="0"/>
              <a:t> </a:t>
            </a:r>
            <a:r>
              <a:rPr lang="es-ES" b="1" dirty="0" err="1"/>
              <a:t>rate</a:t>
            </a:r>
            <a:r>
              <a:rPr lang="es-ES" b="1" dirty="0"/>
              <a:t> [bps], </a:t>
            </a:r>
            <a:r>
              <a:rPr lang="es-ES" dirty="0"/>
              <a:t>donde bps indica la velocidad, en bits por segundo, que se aplicará. Por ejemplo, para un enlace de 56 Kbps se configurarán 56000 bps</a:t>
            </a:r>
            <a:r>
              <a:rPr lang="es-ES" dirty="0" smtClean="0"/>
              <a:t>.</a:t>
            </a:r>
          </a:p>
          <a:p>
            <a:pPr algn="just"/>
            <a:r>
              <a:rPr lang="es-ES" dirty="0" smtClean="0"/>
              <a:t> </a:t>
            </a:r>
          </a:p>
          <a:p>
            <a:pPr algn="just"/>
            <a:r>
              <a:rPr lang="es-ES" b="1" dirty="0" smtClean="0"/>
              <a:t>Paso </a:t>
            </a:r>
            <a:r>
              <a:rPr lang="es-ES" b="1" dirty="0"/>
              <a:t>4: </a:t>
            </a:r>
            <a:r>
              <a:rPr lang="es-ES" dirty="0"/>
              <a:t>Habilitar la interfaz mediante un </a:t>
            </a:r>
            <a:r>
              <a:rPr lang="es-ES" b="1" dirty="0"/>
              <a:t>no </a:t>
            </a:r>
            <a:r>
              <a:rPr lang="es-ES" b="1" dirty="0" err="1"/>
              <a:t>shutdown</a:t>
            </a:r>
            <a:r>
              <a:rPr lang="es-ES" dirty="0"/>
              <a:t>.</a:t>
            </a:r>
          </a:p>
        </p:txBody>
      </p:sp>
    </p:spTree>
    <p:extLst>
      <p:ext uri="{BB962C8B-B14F-4D97-AF65-F5344CB8AC3E}">
        <p14:creationId xmlns:p14="http://schemas.microsoft.com/office/powerpoint/2010/main" val="1815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47134" y="-30755"/>
            <a:ext cx="9905998" cy="1478570"/>
          </a:xfrm>
        </p:spPr>
        <p:txBody>
          <a:bodyPr>
            <a:normAutofit/>
          </a:bodyPr>
          <a:lstStyle/>
          <a:p>
            <a:r>
              <a:rPr lang="es-ES" sz="3200" dirty="0"/>
              <a:t>Instalación física de un </a:t>
            </a:r>
            <a:r>
              <a:rPr lang="es-ES" sz="3200" dirty="0" err="1" smtClean="0"/>
              <a:t>Router</a:t>
            </a:r>
            <a:r>
              <a:rPr lang="es-ES" sz="3200" dirty="0" smtClean="0"/>
              <a:t> </a:t>
            </a:r>
            <a:r>
              <a:rPr lang="es-ES" sz="3200" dirty="0"/>
              <a:t>corporativo</a:t>
            </a:r>
          </a:p>
        </p:txBody>
      </p:sp>
      <p:sp>
        <p:nvSpPr>
          <p:cNvPr id="3" name="Rectángulo 2"/>
          <p:cNvSpPr/>
          <p:nvPr/>
        </p:nvSpPr>
        <p:spPr>
          <a:xfrm>
            <a:off x="675864" y="1061968"/>
            <a:ext cx="6168676" cy="461665"/>
          </a:xfrm>
          <a:prstGeom prst="rect">
            <a:avLst/>
          </a:prstGeom>
        </p:spPr>
        <p:txBody>
          <a:bodyPr wrap="none">
            <a:spAutoFit/>
          </a:bodyPr>
          <a:lstStyle/>
          <a:p>
            <a:r>
              <a:rPr lang="es-ES" sz="2400" dirty="0"/>
              <a:t>CONFIGURACIÓN DE INTERFACES SERIAL</a:t>
            </a:r>
          </a:p>
        </p:txBody>
      </p:sp>
      <p:pic>
        <p:nvPicPr>
          <p:cNvPr id="4" name="Imagen 3"/>
          <p:cNvPicPr>
            <a:picLocks noChangeAspect="1"/>
          </p:cNvPicPr>
          <p:nvPr/>
        </p:nvPicPr>
        <p:blipFill>
          <a:blip r:embed="rId2"/>
          <a:stretch>
            <a:fillRect/>
          </a:stretch>
        </p:blipFill>
        <p:spPr>
          <a:xfrm>
            <a:off x="6181276" y="1523633"/>
            <a:ext cx="4893252" cy="2888597"/>
          </a:xfrm>
          <a:prstGeom prst="rect">
            <a:avLst/>
          </a:prstGeom>
        </p:spPr>
      </p:pic>
      <p:sp>
        <p:nvSpPr>
          <p:cNvPr id="5" name="Rectángulo 4"/>
          <p:cNvSpPr/>
          <p:nvPr/>
        </p:nvSpPr>
        <p:spPr>
          <a:xfrm>
            <a:off x="724554" y="1675269"/>
            <a:ext cx="6119985" cy="5078313"/>
          </a:xfrm>
          <a:prstGeom prst="rect">
            <a:avLst/>
          </a:prstGeom>
        </p:spPr>
        <p:txBody>
          <a:bodyPr wrap="square">
            <a:spAutoFit/>
          </a:bodyPr>
          <a:lstStyle/>
          <a:p>
            <a:r>
              <a:rPr lang="es-ES" dirty="0"/>
              <a:t>Configuración de R1 - DTE </a:t>
            </a:r>
            <a:endParaRPr lang="es-ES" dirty="0" smtClean="0"/>
          </a:p>
          <a:p>
            <a:endParaRPr lang="es-ES" dirty="0" smtClean="0"/>
          </a:p>
          <a:p>
            <a:r>
              <a:rPr lang="es-ES" dirty="0" smtClean="0"/>
              <a:t>R1#</a:t>
            </a:r>
            <a:r>
              <a:rPr lang="es-ES" b="1" dirty="0" smtClean="0"/>
              <a:t>conf </a:t>
            </a:r>
            <a:r>
              <a:rPr lang="es-ES" b="1" dirty="0"/>
              <a:t>t </a:t>
            </a:r>
            <a:endParaRPr lang="es-ES" b="1" dirty="0" smtClean="0"/>
          </a:p>
          <a:p>
            <a:r>
              <a:rPr lang="es-ES" dirty="0" err="1" smtClean="0"/>
              <a:t>Enter</a:t>
            </a:r>
            <a:r>
              <a:rPr lang="es-ES" dirty="0" smtClean="0"/>
              <a:t> </a:t>
            </a:r>
            <a:r>
              <a:rPr lang="es-ES" dirty="0" err="1"/>
              <a:t>configuration</a:t>
            </a:r>
            <a:r>
              <a:rPr lang="es-ES" dirty="0"/>
              <a:t> </a:t>
            </a:r>
            <a:r>
              <a:rPr lang="es-ES" dirty="0" err="1"/>
              <a:t>commands</a:t>
            </a:r>
            <a:r>
              <a:rPr lang="es-ES" dirty="0"/>
              <a:t>, </a:t>
            </a:r>
            <a:r>
              <a:rPr lang="es-ES" dirty="0" err="1"/>
              <a:t>one</a:t>
            </a:r>
            <a:r>
              <a:rPr lang="es-ES" dirty="0"/>
              <a:t> per line. </a:t>
            </a:r>
            <a:r>
              <a:rPr lang="es-ES" dirty="0" err="1"/>
              <a:t>End</a:t>
            </a:r>
            <a:r>
              <a:rPr lang="es-ES" dirty="0"/>
              <a:t> </a:t>
            </a:r>
            <a:r>
              <a:rPr lang="es-ES" dirty="0" err="1"/>
              <a:t>with</a:t>
            </a:r>
            <a:r>
              <a:rPr lang="es-ES" dirty="0"/>
              <a:t> CNTL/Z. </a:t>
            </a:r>
            <a:endParaRPr lang="es-ES" dirty="0" smtClean="0"/>
          </a:p>
          <a:p>
            <a:r>
              <a:rPr lang="es-ES" dirty="0" smtClean="0"/>
              <a:t>R1(</a:t>
            </a:r>
            <a:r>
              <a:rPr lang="es-ES" dirty="0" err="1" smtClean="0"/>
              <a:t>config</a:t>
            </a:r>
            <a:r>
              <a:rPr lang="es-ES" dirty="0"/>
              <a:t>)#</a:t>
            </a:r>
            <a:r>
              <a:rPr lang="es-ES" b="1" dirty="0"/>
              <a:t>interface Serial0/1/1 </a:t>
            </a:r>
            <a:endParaRPr lang="es-ES" b="1" dirty="0" smtClean="0"/>
          </a:p>
          <a:p>
            <a:r>
              <a:rPr lang="es-ES" dirty="0" smtClean="0"/>
              <a:t>R1(</a:t>
            </a:r>
            <a:r>
              <a:rPr lang="es-ES" dirty="0" err="1" smtClean="0"/>
              <a:t>config-if</a:t>
            </a:r>
            <a:r>
              <a:rPr lang="es-ES" dirty="0"/>
              <a:t>)#</a:t>
            </a:r>
            <a:r>
              <a:rPr lang="es-ES" b="1" dirty="0" err="1"/>
              <a:t>ip</a:t>
            </a:r>
            <a:r>
              <a:rPr lang="es-ES" b="1" dirty="0"/>
              <a:t> </a:t>
            </a:r>
            <a:r>
              <a:rPr lang="es-ES" b="1" dirty="0" err="1"/>
              <a:t>address</a:t>
            </a:r>
            <a:r>
              <a:rPr lang="es-ES" b="1" dirty="0"/>
              <a:t> </a:t>
            </a:r>
            <a:r>
              <a:rPr lang="es-ES" dirty="0"/>
              <a:t>192.168.255.1 255.255.255.0 R1(</a:t>
            </a:r>
            <a:r>
              <a:rPr lang="es-ES" dirty="0" err="1"/>
              <a:t>config-if</a:t>
            </a:r>
            <a:r>
              <a:rPr lang="es-ES" dirty="0"/>
              <a:t>)#</a:t>
            </a:r>
            <a:r>
              <a:rPr lang="es-ES" b="1" dirty="0"/>
              <a:t>no </a:t>
            </a:r>
            <a:r>
              <a:rPr lang="es-ES" b="1" dirty="0" err="1"/>
              <a:t>shutdown</a:t>
            </a:r>
            <a:r>
              <a:rPr lang="es-ES" b="1" dirty="0"/>
              <a:t> </a:t>
            </a:r>
            <a:endParaRPr lang="es-ES" b="1" dirty="0" smtClean="0"/>
          </a:p>
          <a:p>
            <a:endParaRPr lang="es-ES" dirty="0"/>
          </a:p>
          <a:p>
            <a:r>
              <a:rPr lang="es-ES" dirty="0" smtClean="0"/>
              <a:t>Configuración </a:t>
            </a:r>
            <a:r>
              <a:rPr lang="es-ES" dirty="0"/>
              <a:t>de R2 - DCE </a:t>
            </a:r>
            <a:endParaRPr lang="es-ES" dirty="0" smtClean="0"/>
          </a:p>
          <a:p>
            <a:endParaRPr lang="es-ES" dirty="0"/>
          </a:p>
          <a:p>
            <a:r>
              <a:rPr lang="es-ES" dirty="0" smtClean="0"/>
              <a:t>R2#</a:t>
            </a:r>
            <a:r>
              <a:rPr lang="es-ES" b="1" dirty="0" smtClean="0"/>
              <a:t>conf </a:t>
            </a:r>
            <a:r>
              <a:rPr lang="es-ES" b="1" dirty="0"/>
              <a:t>t </a:t>
            </a:r>
            <a:endParaRPr lang="es-ES" b="1" dirty="0" smtClean="0"/>
          </a:p>
          <a:p>
            <a:r>
              <a:rPr lang="es-ES" dirty="0" err="1" smtClean="0"/>
              <a:t>Enter</a:t>
            </a:r>
            <a:r>
              <a:rPr lang="es-ES" dirty="0" smtClean="0"/>
              <a:t> </a:t>
            </a:r>
            <a:r>
              <a:rPr lang="es-ES" dirty="0" err="1"/>
              <a:t>configuration</a:t>
            </a:r>
            <a:r>
              <a:rPr lang="es-ES" dirty="0"/>
              <a:t> </a:t>
            </a:r>
            <a:r>
              <a:rPr lang="es-ES" dirty="0" err="1"/>
              <a:t>commands</a:t>
            </a:r>
            <a:r>
              <a:rPr lang="es-ES" dirty="0"/>
              <a:t>, </a:t>
            </a:r>
            <a:r>
              <a:rPr lang="es-ES" dirty="0" err="1"/>
              <a:t>one</a:t>
            </a:r>
            <a:r>
              <a:rPr lang="es-ES" dirty="0"/>
              <a:t> per line. </a:t>
            </a:r>
            <a:r>
              <a:rPr lang="es-ES" dirty="0" err="1"/>
              <a:t>End</a:t>
            </a:r>
            <a:r>
              <a:rPr lang="es-ES" dirty="0"/>
              <a:t> </a:t>
            </a:r>
            <a:r>
              <a:rPr lang="es-ES" dirty="0" err="1"/>
              <a:t>with</a:t>
            </a:r>
            <a:r>
              <a:rPr lang="es-ES" dirty="0"/>
              <a:t> CNTL/Z. </a:t>
            </a:r>
            <a:endParaRPr lang="es-ES" dirty="0" smtClean="0"/>
          </a:p>
          <a:p>
            <a:r>
              <a:rPr lang="es-ES" dirty="0" smtClean="0"/>
              <a:t>R2(</a:t>
            </a:r>
            <a:r>
              <a:rPr lang="es-ES" dirty="0" err="1" smtClean="0"/>
              <a:t>config</a:t>
            </a:r>
            <a:r>
              <a:rPr lang="es-ES" dirty="0"/>
              <a:t>)#</a:t>
            </a:r>
            <a:r>
              <a:rPr lang="es-ES" b="1" dirty="0"/>
              <a:t>interface Se0/1/0 </a:t>
            </a:r>
            <a:endParaRPr lang="es-ES" b="1" dirty="0" smtClean="0"/>
          </a:p>
          <a:p>
            <a:r>
              <a:rPr lang="es-ES" dirty="0" smtClean="0"/>
              <a:t>R2(</a:t>
            </a:r>
            <a:r>
              <a:rPr lang="es-ES" dirty="0" err="1" smtClean="0"/>
              <a:t>config-if</a:t>
            </a:r>
            <a:r>
              <a:rPr lang="es-ES" dirty="0"/>
              <a:t>)#</a:t>
            </a:r>
            <a:r>
              <a:rPr lang="es-ES" b="1" dirty="0" err="1"/>
              <a:t>ip</a:t>
            </a:r>
            <a:r>
              <a:rPr lang="es-ES" b="1" dirty="0"/>
              <a:t> </a:t>
            </a:r>
            <a:r>
              <a:rPr lang="es-ES" b="1" dirty="0" err="1"/>
              <a:t>address</a:t>
            </a:r>
            <a:r>
              <a:rPr lang="es-ES" b="1" dirty="0"/>
              <a:t> </a:t>
            </a:r>
            <a:r>
              <a:rPr lang="es-ES" dirty="0"/>
              <a:t>192.168.255.2 255.255.255.0 </a:t>
            </a:r>
            <a:r>
              <a:rPr lang="es-ES" dirty="0">
                <a:solidFill>
                  <a:srgbClr val="FF0000"/>
                </a:solidFill>
              </a:rPr>
              <a:t>R2(</a:t>
            </a:r>
            <a:r>
              <a:rPr lang="es-ES" dirty="0" err="1">
                <a:solidFill>
                  <a:srgbClr val="FF0000"/>
                </a:solidFill>
              </a:rPr>
              <a:t>config-if</a:t>
            </a:r>
            <a:r>
              <a:rPr lang="es-ES" dirty="0">
                <a:solidFill>
                  <a:srgbClr val="FF0000"/>
                </a:solidFill>
              </a:rPr>
              <a:t>)#</a:t>
            </a:r>
            <a:r>
              <a:rPr lang="es-ES" b="1" dirty="0" err="1">
                <a:solidFill>
                  <a:srgbClr val="FF0000"/>
                </a:solidFill>
              </a:rPr>
              <a:t>clock</a:t>
            </a:r>
            <a:r>
              <a:rPr lang="es-ES" b="1" dirty="0">
                <a:solidFill>
                  <a:srgbClr val="FF0000"/>
                </a:solidFill>
              </a:rPr>
              <a:t> </a:t>
            </a:r>
            <a:r>
              <a:rPr lang="es-ES" b="1" dirty="0" err="1">
                <a:solidFill>
                  <a:srgbClr val="FF0000"/>
                </a:solidFill>
              </a:rPr>
              <a:t>rate</a:t>
            </a:r>
            <a:r>
              <a:rPr lang="es-ES" b="1" dirty="0">
                <a:solidFill>
                  <a:srgbClr val="FF0000"/>
                </a:solidFill>
              </a:rPr>
              <a:t> </a:t>
            </a:r>
            <a:r>
              <a:rPr lang="es-ES" dirty="0">
                <a:solidFill>
                  <a:srgbClr val="FF0000"/>
                </a:solidFill>
              </a:rPr>
              <a:t>64000 </a:t>
            </a:r>
            <a:endParaRPr lang="es-ES" dirty="0" smtClean="0">
              <a:solidFill>
                <a:srgbClr val="FF0000"/>
              </a:solidFill>
            </a:endParaRPr>
          </a:p>
          <a:p>
            <a:r>
              <a:rPr lang="es-ES" dirty="0" smtClean="0"/>
              <a:t>R2(</a:t>
            </a:r>
            <a:r>
              <a:rPr lang="es-ES" dirty="0" err="1" smtClean="0"/>
              <a:t>config-if</a:t>
            </a:r>
            <a:r>
              <a:rPr lang="es-ES" dirty="0"/>
              <a:t>)#</a:t>
            </a:r>
            <a:r>
              <a:rPr lang="es-ES" b="1" dirty="0"/>
              <a:t>no </a:t>
            </a:r>
            <a:r>
              <a:rPr lang="es-ES" b="1" dirty="0" err="1"/>
              <a:t>shutdown</a:t>
            </a:r>
            <a:endParaRPr lang="es-ES" b="1" dirty="0"/>
          </a:p>
        </p:txBody>
      </p:sp>
    </p:spTree>
    <p:extLst>
      <p:ext uri="{BB962C8B-B14F-4D97-AF65-F5344CB8AC3E}">
        <p14:creationId xmlns:p14="http://schemas.microsoft.com/office/powerpoint/2010/main" val="170614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4555" y="322683"/>
            <a:ext cx="9905998" cy="1478570"/>
          </a:xfrm>
        </p:spPr>
        <p:txBody>
          <a:bodyPr>
            <a:normAutofit/>
          </a:bodyPr>
          <a:lstStyle/>
          <a:p>
            <a:r>
              <a:rPr lang="es-ES" sz="3200" dirty="0"/>
              <a:t>Instalación física de un </a:t>
            </a:r>
            <a:r>
              <a:rPr lang="es-ES" sz="3200" dirty="0" err="1" smtClean="0"/>
              <a:t>Router</a:t>
            </a:r>
            <a:r>
              <a:rPr lang="es-ES" sz="3200" dirty="0" smtClean="0"/>
              <a:t> </a:t>
            </a:r>
            <a:r>
              <a:rPr lang="es-ES" sz="3200" dirty="0"/>
              <a:t>corporativo</a:t>
            </a:r>
          </a:p>
        </p:txBody>
      </p:sp>
      <p:sp>
        <p:nvSpPr>
          <p:cNvPr id="3" name="Rectángulo 2"/>
          <p:cNvSpPr/>
          <p:nvPr/>
        </p:nvSpPr>
        <p:spPr>
          <a:xfrm>
            <a:off x="724555" y="1182991"/>
            <a:ext cx="2553904" cy="461665"/>
          </a:xfrm>
          <a:prstGeom prst="rect">
            <a:avLst/>
          </a:prstGeom>
        </p:spPr>
        <p:txBody>
          <a:bodyPr wrap="none">
            <a:spAutoFit/>
          </a:bodyPr>
          <a:lstStyle/>
          <a:p>
            <a:r>
              <a:rPr lang="es-ES" sz="2400" dirty="0" smtClean="0"/>
              <a:t>ENRUTAMIENTO</a:t>
            </a:r>
            <a:endParaRPr lang="es-ES" sz="2400" dirty="0"/>
          </a:p>
        </p:txBody>
      </p:sp>
      <p:sp>
        <p:nvSpPr>
          <p:cNvPr id="6" name="Rectángulo 5"/>
          <p:cNvSpPr/>
          <p:nvPr/>
        </p:nvSpPr>
        <p:spPr>
          <a:xfrm>
            <a:off x="724555" y="1644656"/>
            <a:ext cx="10987833" cy="1754326"/>
          </a:xfrm>
          <a:prstGeom prst="rect">
            <a:avLst/>
          </a:prstGeom>
        </p:spPr>
        <p:txBody>
          <a:bodyPr wrap="square">
            <a:spAutoFit/>
          </a:bodyPr>
          <a:lstStyle/>
          <a:p>
            <a:r>
              <a:rPr lang="es-ES" dirty="0"/>
              <a:t>El enrutamiento se define como el proceso de reenvío de paquetes iniciado por el host y ejecutado por el </a:t>
            </a:r>
            <a:r>
              <a:rPr lang="es-ES" dirty="0" err="1"/>
              <a:t>router</a:t>
            </a:r>
            <a:r>
              <a:rPr lang="es-ES" dirty="0"/>
              <a:t>, teniendo como finalidad la correcta comunicación entre dispositivos pertenecientes a </a:t>
            </a:r>
            <a:r>
              <a:rPr lang="es-ES" b="1" dirty="0"/>
              <a:t>diferentes redes</a:t>
            </a:r>
            <a:r>
              <a:rPr lang="es-ES" dirty="0"/>
              <a:t>. </a:t>
            </a:r>
            <a:endParaRPr lang="es-ES" dirty="0" smtClean="0"/>
          </a:p>
          <a:p>
            <a:endParaRPr lang="es-ES" dirty="0"/>
          </a:p>
          <a:p>
            <a:r>
              <a:rPr lang="es-ES" dirty="0" smtClean="0"/>
              <a:t>En </a:t>
            </a:r>
            <a:r>
              <a:rPr lang="es-ES" dirty="0"/>
              <a:t>otras palabras, entregar y dirigir paquetes desde una red de origen hacia otra de destino. Para llevarlo a cabo, tanto hosts como </a:t>
            </a:r>
            <a:r>
              <a:rPr lang="es-ES" dirty="0" err="1"/>
              <a:t>routers</a:t>
            </a:r>
            <a:r>
              <a:rPr lang="es-ES" dirty="0"/>
              <a:t> aplican diferentes métodos, consistentes en:</a:t>
            </a:r>
          </a:p>
        </p:txBody>
      </p:sp>
      <p:sp>
        <p:nvSpPr>
          <p:cNvPr id="7" name="Rectángulo 6"/>
          <p:cNvSpPr/>
          <p:nvPr/>
        </p:nvSpPr>
        <p:spPr>
          <a:xfrm>
            <a:off x="724555" y="3675981"/>
            <a:ext cx="3879588" cy="369332"/>
          </a:xfrm>
          <a:prstGeom prst="rect">
            <a:avLst/>
          </a:prstGeom>
        </p:spPr>
        <p:txBody>
          <a:bodyPr wrap="none">
            <a:spAutoFit/>
          </a:bodyPr>
          <a:lstStyle/>
          <a:p>
            <a:r>
              <a:rPr lang="es-ES" b="1" dirty="0"/>
              <a:t>Lógica de enrutamiento en hosts</a:t>
            </a:r>
          </a:p>
        </p:txBody>
      </p:sp>
      <p:sp>
        <p:nvSpPr>
          <p:cNvPr id="9" name="Rectángulo 8"/>
          <p:cNvSpPr/>
          <p:nvPr/>
        </p:nvSpPr>
        <p:spPr>
          <a:xfrm>
            <a:off x="724555" y="4045313"/>
            <a:ext cx="11324010" cy="923330"/>
          </a:xfrm>
          <a:prstGeom prst="rect">
            <a:avLst/>
          </a:prstGeom>
        </p:spPr>
        <p:txBody>
          <a:bodyPr wrap="square">
            <a:spAutoFit/>
          </a:bodyPr>
          <a:lstStyle/>
          <a:p>
            <a:r>
              <a:rPr lang="es-ES" dirty="0"/>
              <a:t>Si ambos dispositivos pertenecen a la misma red, el origen solicita la MAC del destino haciendo uso del protocolo ARP. Este último responderá a la petición. Tras obtenerla, tanto en capa 2 como 3 se incluyen las direcciones del destinatario final.</a:t>
            </a:r>
          </a:p>
        </p:txBody>
      </p:sp>
      <p:sp>
        <p:nvSpPr>
          <p:cNvPr id="10" name="Rectángulo 9"/>
          <p:cNvSpPr/>
          <p:nvPr/>
        </p:nvSpPr>
        <p:spPr>
          <a:xfrm>
            <a:off x="724556" y="4968643"/>
            <a:ext cx="11324010" cy="1200329"/>
          </a:xfrm>
          <a:prstGeom prst="rect">
            <a:avLst/>
          </a:prstGeom>
        </p:spPr>
        <p:txBody>
          <a:bodyPr wrap="square">
            <a:spAutoFit/>
          </a:bodyPr>
          <a:lstStyle/>
          <a:p>
            <a:pPr algn="just"/>
            <a:r>
              <a:rPr lang="es-ES" dirty="0"/>
              <a:t>Sin embargo, si el host de destino forma parte de una red diferente a la del origen, este debe enviar el paquete a su puerta de enlace, es decir, a un </a:t>
            </a:r>
            <a:r>
              <a:rPr lang="es-ES" dirty="0" err="1"/>
              <a:t>router</a:t>
            </a:r>
            <a:r>
              <a:rPr lang="es-ES" dirty="0"/>
              <a:t>. Para </a:t>
            </a:r>
            <a:r>
              <a:rPr lang="es-ES" dirty="0" smtClean="0"/>
              <a:t>ello </a:t>
            </a:r>
            <a:r>
              <a:rPr lang="es-ES" dirty="0"/>
              <a:t>solicita su MAC mediante una petición ARP. Tras obtenerla, el paquete es creado en capa 3 con la IP del host de destino y en capa 2 con la MAC de la puerta de enlace</a:t>
            </a:r>
          </a:p>
        </p:txBody>
      </p:sp>
    </p:spTree>
    <p:extLst>
      <p:ext uri="{BB962C8B-B14F-4D97-AF65-F5344CB8AC3E}">
        <p14:creationId xmlns:p14="http://schemas.microsoft.com/office/powerpoint/2010/main" val="4101067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1304365" y="1099607"/>
            <a:ext cx="10381129" cy="2585323"/>
          </a:xfrm>
          <a:prstGeom prst="rect">
            <a:avLst/>
          </a:prstGeom>
        </p:spPr>
        <p:txBody>
          <a:bodyPr wrap="square">
            <a:spAutoFit/>
          </a:bodyPr>
          <a:lstStyle/>
          <a:p>
            <a:pPr algn="just"/>
            <a:r>
              <a:rPr lang="es-ES" b="1" dirty="0" smtClean="0"/>
              <a:t>Paso 1: </a:t>
            </a:r>
            <a:r>
              <a:rPr lang="es-ES" dirty="0" smtClean="0"/>
              <a:t>Comprobar los campos </a:t>
            </a:r>
            <a:r>
              <a:rPr lang="es-ES" b="1" dirty="0" smtClean="0"/>
              <a:t>FCS</a:t>
            </a:r>
            <a:r>
              <a:rPr lang="es-ES" dirty="0" smtClean="0"/>
              <a:t> y </a:t>
            </a:r>
            <a:r>
              <a:rPr lang="es-ES" b="1" dirty="0" smtClean="0"/>
              <a:t>MAC</a:t>
            </a:r>
            <a:r>
              <a:rPr lang="es-ES" dirty="0" smtClean="0"/>
              <a:t> de cada trama recibida. Los </a:t>
            </a:r>
            <a:r>
              <a:rPr lang="es-ES" dirty="0" err="1" smtClean="0"/>
              <a:t>routers</a:t>
            </a:r>
            <a:r>
              <a:rPr lang="es-ES" dirty="0" smtClean="0"/>
              <a:t> reciben gran cantidad de tramas a través de sus interfaces, debiendo analizar cada una de ellas y seleccionar cuáles serán procesadas y cuáles no. </a:t>
            </a:r>
          </a:p>
          <a:p>
            <a:pPr algn="just"/>
            <a:r>
              <a:rPr lang="es-ES" dirty="0" smtClean="0"/>
              <a:t>El primer paso llevado a cabo consiste en calcular el valor </a:t>
            </a:r>
            <a:r>
              <a:rPr lang="es-ES" b="1" dirty="0" smtClean="0"/>
              <a:t>FCS </a:t>
            </a:r>
            <a:r>
              <a:rPr lang="es-ES" dirty="0" smtClean="0"/>
              <a:t>y compararlo con el recibido. Si ambos no coinciden significa que se ha producido algún tipo de error durante la transmisión y por lo tanto se descarta la trama automáticamente. </a:t>
            </a:r>
          </a:p>
          <a:p>
            <a:pPr algn="just"/>
            <a:r>
              <a:rPr lang="es-ES" dirty="0" smtClean="0"/>
              <a:t>Si por el contrario coinciden, se comprueba el campo “</a:t>
            </a:r>
            <a:r>
              <a:rPr lang="es-ES" b="1" dirty="0" smtClean="0"/>
              <a:t>MAC de destino</a:t>
            </a:r>
            <a:r>
              <a:rPr lang="es-ES" dirty="0" smtClean="0"/>
              <a:t>”, cuya dirección incluida debe corresponder con la </a:t>
            </a:r>
            <a:r>
              <a:rPr lang="es-ES" b="1" dirty="0" smtClean="0"/>
              <a:t>MAC</a:t>
            </a:r>
            <a:r>
              <a:rPr lang="es-ES" dirty="0" smtClean="0"/>
              <a:t> de la interfaz del </a:t>
            </a:r>
            <a:r>
              <a:rPr lang="es-ES" dirty="0" err="1" smtClean="0"/>
              <a:t>router</a:t>
            </a:r>
            <a:r>
              <a:rPr lang="es-ES" dirty="0" smtClean="0"/>
              <a:t> por la cual fue recibida la comunicación, de no ser así, esta será descartada automáticamente.</a:t>
            </a:r>
            <a:endParaRPr lang="es-ES" dirty="0"/>
          </a:p>
        </p:txBody>
      </p:sp>
      <p:sp>
        <p:nvSpPr>
          <p:cNvPr id="9" name="Rectángulo 8"/>
          <p:cNvSpPr/>
          <p:nvPr/>
        </p:nvSpPr>
        <p:spPr>
          <a:xfrm>
            <a:off x="1206043" y="528028"/>
            <a:ext cx="5371983" cy="461665"/>
          </a:xfrm>
          <a:prstGeom prst="rect">
            <a:avLst/>
          </a:prstGeom>
        </p:spPr>
        <p:txBody>
          <a:bodyPr wrap="none">
            <a:spAutoFit/>
          </a:bodyPr>
          <a:lstStyle/>
          <a:p>
            <a:r>
              <a:rPr lang="es-ES" sz="2400" dirty="0"/>
              <a:t>Lógica de enrutamiento en </a:t>
            </a:r>
            <a:r>
              <a:rPr lang="es-ES" sz="2400" dirty="0" err="1"/>
              <a:t>routers</a:t>
            </a:r>
            <a:endParaRPr lang="es-ES" sz="2400" dirty="0"/>
          </a:p>
        </p:txBody>
      </p:sp>
      <p:pic>
        <p:nvPicPr>
          <p:cNvPr id="10" name="Imagen 9"/>
          <p:cNvPicPr>
            <a:picLocks noChangeAspect="1"/>
          </p:cNvPicPr>
          <p:nvPr/>
        </p:nvPicPr>
        <p:blipFill>
          <a:blip r:embed="rId2"/>
          <a:stretch>
            <a:fillRect/>
          </a:stretch>
        </p:blipFill>
        <p:spPr>
          <a:xfrm>
            <a:off x="3509295" y="3566244"/>
            <a:ext cx="5083376" cy="2904786"/>
          </a:xfrm>
          <a:prstGeom prst="rect">
            <a:avLst/>
          </a:prstGeom>
        </p:spPr>
      </p:pic>
    </p:spTree>
    <p:extLst>
      <p:ext uri="{BB962C8B-B14F-4D97-AF65-F5344CB8AC3E}">
        <p14:creationId xmlns:p14="http://schemas.microsoft.com/office/powerpoint/2010/main" val="31675226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4687</Words>
  <Application>Microsoft Office PowerPoint</Application>
  <PresentationFormat>Panorámica</PresentationFormat>
  <Paragraphs>435</Paragraphs>
  <Slides>56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56</vt:i4>
      </vt:variant>
    </vt:vector>
  </HeadingPairs>
  <TitlesOfParts>
    <vt:vector size="63" baseType="lpstr">
      <vt:lpstr>Arial</vt:lpstr>
      <vt:lpstr>Calibri</vt:lpstr>
      <vt:lpstr>Calibri Light</vt:lpstr>
      <vt:lpstr>Courier New</vt:lpstr>
      <vt:lpstr>Libre Baskerville</vt:lpstr>
      <vt:lpstr>Wingdings</vt:lpstr>
      <vt:lpstr>Tema de Office</vt:lpstr>
      <vt:lpstr>CONFIGURACION BASICA DE DISPOSITIVOS DE RED</vt:lpstr>
      <vt:lpstr>Instalación física de un Router corporativo</vt:lpstr>
      <vt:lpstr>Presentación de PowerPoint</vt:lpstr>
      <vt:lpstr>Instalación física de un Router corporativo</vt:lpstr>
      <vt:lpstr>Instalación física de un Router corporativo</vt:lpstr>
      <vt:lpstr>Instalación física de un Router corporativo</vt:lpstr>
      <vt:lpstr>Instalación física de un Router corporativo</vt:lpstr>
      <vt:lpstr>Instalación física de un Router corporativo</vt:lpstr>
      <vt:lpstr>Presentación de PowerPoint</vt:lpstr>
      <vt:lpstr>Presentación de PowerPoint</vt:lpstr>
      <vt:lpstr>Presentación de PowerPoint</vt:lpstr>
      <vt:lpstr>Presentación de PowerPoint</vt:lpstr>
      <vt:lpstr>TIPOS DE ENRUTAMIENTO </vt:lpstr>
      <vt:lpstr>TIPOS DE ENRUTAMIENTO </vt:lpstr>
      <vt:lpstr>TIPOS DE ENRUTAMIENTO </vt:lpstr>
      <vt:lpstr>TIPOS DE ENRUTAMIENTO </vt:lpstr>
      <vt:lpstr>RUTAS ESTATICAS</vt:lpstr>
      <vt:lpstr>DIRECCIONAMIENTO EN REDES </vt:lpstr>
      <vt:lpstr>DIRECCIONAMIENTO EN REDES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ENRUTAMIENTO DINAMICO</vt:lpstr>
      <vt:lpstr>PROTOCOLOS DE ENRUTAMIENTO </vt:lpstr>
      <vt:lpstr>PROTOCOLOS DE ENRUTAMIENTO </vt:lpstr>
      <vt:lpstr>PROTOCOLOS DE ENRUTAMIENTO </vt:lpstr>
      <vt:lpstr>PROTOCOLOS DE ENRUTAMIENTO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VTP (VLAN Trunking Protocol) </vt:lpstr>
      <vt:lpstr>VTP (VLAN Trunking Protocol) </vt:lpstr>
      <vt:lpstr>VTP (VLAN Trunking Protocol) </vt:lpstr>
      <vt:lpstr>VTP (VLAN Trunking Protocol) </vt:lpstr>
      <vt:lpstr>VTP (VLAN Trunking Protocol)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ROUTERS Y ENRUTAMIENTO</dc:title>
  <dc:creator>WINDOWS</dc:creator>
  <cp:lastModifiedBy>WINDOWS</cp:lastModifiedBy>
  <cp:revision>3</cp:revision>
  <dcterms:created xsi:type="dcterms:W3CDTF">2024-12-07T07:20:06Z</dcterms:created>
  <dcterms:modified xsi:type="dcterms:W3CDTF">2025-01-15T21:34:50Z</dcterms:modified>
</cp:coreProperties>
</file>