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4" d="100"/>
          <a:sy n="54" d="100"/>
        </p:scale>
        <p:origin x="1640" y="4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56570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d9d4d41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d9d4d41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d9d4d41b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d9d4d41b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d9d4d41b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d9d4d41b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d9d4d41b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d9d4d41b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bee9230e4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bee9230e4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bec2e12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bec2e12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bec2e12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bec2e12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bee9230e4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bee9230e4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bee9230e4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bee9230e4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bee9230e4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bee9230e4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bee9230e4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bee9230e4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bee9230e4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bee9230e4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bee9230e4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bee9230e4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bee9230e4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bee9230e4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46600" y="2883300"/>
            <a:ext cx="8833200" cy="2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Team Details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Team Name: The Achievers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Team Leader Name: </a:t>
            </a:r>
            <a:endParaRPr sz="1800" dirty="0"/>
          </a:p>
          <a:p>
            <a:pPr marL="457200" lvl="0" indent="-342900">
              <a:buSzPts val="1800"/>
              <a:buChar char="●"/>
            </a:pPr>
            <a:r>
              <a:rPr lang="en-GB" sz="1800" dirty="0"/>
              <a:t>Problem Statement: </a:t>
            </a:r>
            <a:r>
              <a:rPr lang="en-US" sz="1800" dirty="0"/>
              <a:t>The high cost of smart agriculture technologies, like advanced sensors and data analysis platforms, creates a barrier to entry for small and marginal farmers.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311691" y="904074"/>
            <a:ext cx="8594833" cy="362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Technologies to be used in the solution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1.Artificial intelligence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2.Machine Learning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3.IoT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Estimated implementation cost (optional)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4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Snapshots of the prototype</a:t>
            </a: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DBE550-050E-2B46-7755-E1B472459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59" y="1553107"/>
            <a:ext cx="3986712" cy="3176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D4EA1C-22CD-E184-C09D-33F1E81B5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129" y="1490575"/>
            <a:ext cx="3231864" cy="33019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325" y="-2435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Prototype Performance report/benchmarking</a:t>
            </a:r>
          </a:p>
          <a:p>
            <a:r>
              <a:rPr lang="en-US" sz="1600" b="1" dirty="0"/>
              <a:t>1.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Objective</a:t>
            </a:r>
            <a:r>
              <a:rPr lang="en-US" sz="1600" dirty="0"/>
              <a:t>: To develop a cost-effective smart agriculture system that monitors soil moisture, temperature, humidity, and light for small and marginal farmers.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Components Used</a:t>
            </a:r>
            <a:r>
              <a:rPr lang="en-US" sz="1600" dirty="0"/>
              <a:t>: Arduino/Raspberry Pi, soil moisture sensor, DHT11/DHT22 sensor, light sensor, ESP8266 Wi-Fi module, solar power setup.</a:t>
            </a:r>
          </a:p>
          <a:p>
            <a:r>
              <a:rPr lang="en-US" sz="1600" b="1" dirty="0"/>
              <a:t>2. System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Hardware Configuration</a:t>
            </a:r>
            <a:r>
              <a:rPr lang="en-US" sz="1600" dirty="0"/>
              <a:t>: Detailed list of components and their connections.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Software Configuration</a:t>
            </a:r>
            <a:r>
              <a:rPr lang="en-US" sz="1600" dirty="0"/>
              <a:t>: Overview of the code, data logging, and visualization methods used.</a:t>
            </a:r>
          </a:p>
          <a:p>
            <a:r>
              <a:rPr lang="en-US" sz="1600" b="1" dirty="0"/>
              <a:t>3.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Accuracy</a:t>
            </a:r>
            <a:r>
              <a:rPr lang="en-US" sz="1600" dirty="0"/>
              <a:t>: Comparison of sensor readings with standard reference instruments.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Reliability</a:t>
            </a:r>
            <a:r>
              <a:rPr lang="en-US" sz="1600" dirty="0"/>
              <a:t>: Assessment of system performance under different environmental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Cost Analysis</a:t>
            </a:r>
            <a:r>
              <a:rPr lang="en-US" sz="1600" dirty="0"/>
              <a:t>: Total cost of the prototype compared to commercial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User Feedback</a:t>
            </a:r>
            <a:r>
              <a:rPr lang="en-US" sz="1600" dirty="0"/>
              <a:t>: Feedback from small and marginal farmers on usability and usefulness.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Additional Details/Future Developments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GitHub Public Repository Link &amp; Demo Video Link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Brief about the idea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lvl="0" algn="just"/>
            <a:r>
              <a:rPr lang="en-US" sz="1600" dirty="0">
                <a:latin typeface="+mn-lt"/>
                <a:ea typeface="Calibri" pitchFamily="34" charset="0"/>
                <a:cs typeface="Calibri" pitchFamily="34" charset="0"/>
              </a:rPr>
              <a:t>Smart Agriculture on a Budget aims to make advanced farming technologies accessible to small and marginal farmers. High costs of sensors and data platforms create barriers, leading to suboptimal resource use, limited real-time data access, and lower productivity. The solution involves developing affordable sensors, DIY drones, mobile apps, community data-sharing platforms, and educational initiatives. Pilot programs, partnerships, and government support will help implement these solutions. The goal is to empower farmers with cost-effective tools to enhance productivity and income</a:t>
            </a:r>
            <a:r>
              <a:rPr lang="en-US" sz="1600" dirty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endParaRPr sz="16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Opportunities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sz="1800" dirty="0"/>
              <a:t>How different is it from any of the other existing ideas?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sz="1800" dirty="0"/>
              <a:t>How will it be able to solve the problem?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GB" sz="1800" dirty="0"/>
              <a:t>USP of the proposed solution</a:t>
            </a:r>
          </a:p>
          <a:p>
            <a:pPr marL="114300" lvl="2">
              <a:buSzPts val="1800"/>
            </a:pPr>
            <a:r>
              <a:rPr lang="en-US" sz="1600" dirty="0"/>
              <a:t>1.   Cost-Effectiveness</a:t>
            </a:r>
          </a:p>
          <a:p>
            <a:pPr marL="114300" lvl="2">
              <a:buSzPts val="1800"/>
            </a:pPr>
            <a:r>
              <a:rPr lang="en-IN" sz="1600" dirty="0"/>
              <a:t>      Accessibility</a:t>
            </a:r>
            <a:endParaRPr lang="en-US" sz="1600" dirty="0"/>
          </a:p>
          <a:p>
            <a:pPr marL="114300" lvl="2">
              <a:buSzPts val="1800"/>
            </a:pPr>
            <a:r>
              <a:rPr lang="en-US" sz="1600" dirty="0"/>
              <a:t>      Community-Centric Approach</a:t>
            </a:r>
          </a:p>
          <a:p>
            <a:pPr marL="114300" lvl="2">
              <a:buSzPts val="1800"/>
            </a:pPr>
            <a:r>
              <a:rPr lang="en-US" sz="1600" dirty="0"/>
              <a:t>      Sustainability</a:t>
            </a:r>
          </a:p>
          <a:p>
            <a:pPr marL="114300" lvl="2">
              <a:buSzPts val="1800"/>
            </a:pPr>
            <a:r>
              <a:rPr lang="en-US" sz="1600" dirty="0"/>
              <a:t>      Educational Support</a:t>
            </a:r>
          </a:p>
          <a:p>
            <a:pPr marL="114300" lvl="2">
              <a:buSzPts val="1800"/>
            </a:pPr>
            <a:r>
              <a:rPr lang="en-US" sz="1600" dirty="0"/>
              <a:t>2.   </a:t>
            </a:r>
            <a:r>
              <a:rPr lang="en-IN" sz="1600" dirty="0"/>
              <a:t>Affordable Sensor Technology</a:t>
            </a:r>
            <a:endParaRPr lang="en-US" sz="1600" dirty="0"/>
          </a:p>
          <a:p>
            <a:pPr marL="114300" lvl="2">
              <a:buSzPts val="1800"/>
            </a:pPr>
            <a:r>
              <a:rPr lang="en-US" sz="1600" dirty="0"/>
              <a:t>      DIY Drones</a:t>
            </a:r>
          </a:p>
          <a:p>
            <a:pPr marL="114300" lvl="2">
              <a:buSzPts val="1800"/>
            </a:pPr>
            <a:r>
              <a:rPr lang="en-IN" sz="1600" dirty="0"/>
              <a:t>      Mobile Applications</a:t>
            </a:r>
          </a:p>
          <a:p>
            <a:pPr marL="114300" lvl="2">
              <a:buSzPts val="1800"/>
            </a:pPr>
            <a:r>
              <a:rPr lang="en-IN" sz="1600" dirty="0"/>
              <a:t>      Community Data Sharing</a:t>
            </a:r>
          </a:p>
          <a:p>
            <a:pPr marL="114300" lvl="2">
              <a:buSzPts val="1800"/>
            </a:pPr>
            <a:r>
              <a:rPr lang="en-IN" sz="1600" dirty="0"/>
              <a:t>      Educational Initiatives</a:t>
            </a:r>
          </a:p>
          <a:p>
            <a:pPr marL="114300" lvl="2">
              <a:buSzPts val="1800"/>
            </a:pPr>
            <a:endParaRPr lang="en-IN" sz="1800" dirty="0"/>
          </a:p>
          <a:p>
            <a:pPr marL="114300" lvl="2">
              <a:buSzPts val="1800"/>
            </a:pPr>
            <a:endParaRPr lang="en-IN" sz="1800" dirty="0"/>
          </a:p>
          <a:p>
            <a:pPr marL="114300" lvl="2">
              <a:buSzPts val="1800"/>
            </a:pPr>
            <a:endParaRPr lang="en-IN" sz="1800" dirty="0"/>
          </a:p>
          <a:p>
            <a:pPr marL="114300" lvl="2">
              <a:buSzPts val="1800"/>
            </a:pPr>
            <a:endParaRPr lang="en-IN" sz="1800" dirty="0"/>
          </a:p>
          <a:p>
            <a:pPr marL="114300" lvl="2">
              <a:buSzPts val="1800"/>
            </a:pPr>
            <a:endParaRPr lang="en-IN" sz="1800" dirty="0"/>
          </a:p>
          <a:p>
            <a:pPr marL="114300" lvl="2">
              <a:buSzPts val="1800"/>
            </a:pPr>
            <a:endParaRPr lang="en-IN" sz="1800" dirty="0"/>
          </a:p>
          <a:p>
            <a:pPr marL="114300" lvl="2">
              <a:buSzPts val="1800"/>
            </a:pPr>
            <a:endParaRPr lang="en-IN" sz="1800" dirty="0"/>
          </a:p>
          <a:p>
            <a:pPr marL="114300" lvl="2">
              <a:buSzPts val="1800"/>
            </a:pPr>
            <a:endParaRPr lang="en-IN" sz="1800" dirty="0"/>
          </a:p>
          <a:p>
            <a:pPr marL="114300" lvl="2">
              <a:buSzPts val="1800"/>
            </a:pPr>
            <a:endParaRPr lang="en-IN" sz="1800" dirty="0"/>
          </a:p>
          <a:p>
            <a:pPr marL="114300" lvl="2">
              <a:buSzPts val="1800"/>
            </a:pPr>
            <a:endParaRPr lang="en-US" sz="1800" dirty="0"/>
          </a:p>
          <a:p>
            <a:pPr marL="114300" lvl="2">
              <a:buSzPts val="1800"/>
            </a:pPr>
            <a:endParaRPr lang="en-US" sz="1800" dirty="0"/>
          </a:p>
          <a:p>
            <a:pPr marL="114300" lvl="2">
              <a:buSzPts val="1800"/>
            </a:pPr>
            <a:endParaRPr lang="en-US" sz="1800" dirty="0"/>
          </a:p>
          <a:p>
            <a:pPr marL="114300" lvl="2">
              <a:buSzPts val="1800"/>
            </a:pP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b="1" dirty="0"/>
              <a:t>3.  Affordable Technology</a:t>
            </a:r>
          </a:p>
          <a:p>
            <a:pPr marL="114300" indent="0">
              <a:buNone/>
            </a:pPr>
            <a:r>
              <a:rPr lang="en-IN" sz="1600" b="1" dirty="0"/>
              <a:t>     User-Friendly Apps</a:t>
            </a:r>
          </a:p>
          <a:p>
            <a:pPr marL="114300" indent="0">
              <a:buNone/>
            </a:pPr>
            <a:r>
              <a:rPr lang="en-IN" sz="1600" b="1" dirty="0"/>
              <a:t>     Community Data Sharing</a:t>
            </a:r>
          </a:p>
          <a:p>
            <a:pPr marL="114300" indent="0">
              <a:buNone/>
            </a:pPr>
            <a:r>
              <a:rPr lang="en-IN" sz="1600" b="1" dirty="0"/>
              <a:t>     Sustainable Practices</a:t>
            </a:r>
          </a:p>
          <a:p>
            <a:pPr marL="114300" indent="0">
              <a:buNone/>
            </a:pPr>
            <a:r>
              <a:rPr lang="en-IN" sz="1600" b="1" dirty="0"/>
              <a:t>     Educational Support</a:t>
            </a:r>
          </a:p>
        </p:txBody>
      </p:sp>
    </p:spTree>
    <p:extLst>
      <p:ext uri="{BB962C8B-B14F-4D97-AF65-F5344CB8AC3E}">
        <p14:creationId xmlns:p14="http://schemas.microsoft.com/office/powerpoint/2010/main" val="344383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List of features offered by the solution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algn="just"/>
            <a:r>
              <a:rPr lang="en-US" sz="1600" b="1" dirty="0"/>
              <a:t>Features Offered by the Smart Agriculture on a Budget Solution</a:t>
            </a:r>
          </a:p>
          <a:p>
            <a:pPr algn="just"/>
            <a:r>
              <a:rPr lang="en-US" sz="1600" b="1" dirty="0"/>
              <a:t>1. Low-Cost Sensors:</a:t>
            </a:r>
            <a:endParaRPr lang="en-US" sz="1600" dirty="0"/>
          </a:p>
          <a:p>
            <a:pPr marL="285750" lvl="1" indent="-285750" algn="just">
              <a:buFont typeface="Arial" pitchFamily="34" charset="0"/>
              <a:buChar char="•"/>
            </a:pPr>
            <a:r>
              <a:rPr lang="en-US" sz="1600" dirty="0"/>
              <a:t>Soil Moisture Sensors</a:t>
            </a:r>
          </a:p>
          <a:p>
            <a:pPr marL="285750" lvl="1" indent="-285750" algn="just">
              <a:buFont typeface="Arial" pitchFamily="34" charset="0"/>
              <a:buChar char="•"/>
            </a:pPr>
            <a:r>
              <a:rPr lang="en-US" sz="1600" dirty="0"/>
              <a:t>Nutrient Sensors</a:t>
            </a:r>
          </a:p>
          <a:p>
            <a:pPr algn="just"/>
            <a:r>
              <a:rPr lang="en-US" sz="1600" b="1" dirty="0"/>
              <a:t>2. DIY Drones:</a:t>
            </a:r>
            <a:endParaRPr lang="en-US" sz="1600" dirty="0"/>
          </a:p>
          <a:p>
            <a:pPr marL="285750" lvl="1" indent="-285750" algn="just">
              <a:buFont typeface="Arial" pitchFamily="34" charset="0"/>
              <a:buChar char="•"/>
            </a:pPr>
            <a:r>
              <a:rPr lang="en-US" sz="1600" dirty="0"/>
              <a:t>Crop Monitoring</a:t>
            </a:r>
          </a:p>
          <a:p>
            <a:pPr algn="just"/>
            <a:r>
              <a:rPr lang="en-US" sz="1600" b="1" dirty="0"/>
              <a:t>3. Mobile Applications:</a:t>
            </a:r>
            <a:endParaRPr lang="en-US" sz="1600" dirty="0"/>
          </a:p>
          <a:p>
            <a:pPr marL="285750" lvl="1" indent="-285750" algn="just">
              <a:buFont typeface="Arial" pitchFamily="34" charset="0"/>
              <a:buChar char="•"/>
            </a:pPr>
            <a:r>
              <a:rPr lang="en-US" sz="1600" dirty="0"/>
              <a:t>Weather Forecasting</a:t>
            </a:r>
          </a:p>
          <a:p>
            <a:pPr marL="285750" lvl="1" indent="-285750" algn="just">
              <a:buFont typeface="Arial" pitchFamily="34" charset="0"/>
              <a:buChar char="•"/>
            </a:pPr>
            <a:r>
              <a:rPr lang="en-US" sz="1600" dirty="0"/>
              <a:t>Pest Identification</a:t>
            </a:r>
          </a:p>
          <a:p>
            <a:pPr marL="285750" lvl="1" indent="-285750" algn="just">
              <a:buFont typeface="Arial" pitchFamily="34" charset="0"/>
              <a:buChar char="•"/>
            </a:pPr>
            <a:r>
              <a:rPr lang="en-US" sz="1600" dirty="0"/>
              <a:t>Crop Management Tips</a:t>
            </a:r>
          </a:p>
          <a:p>
            <a:pPr lvl="1" algn="just"/>
            <a:r>
              <a:rPr lang="en-IN" sz="1600" b="1" dirty="0"/>
              <a:t>4. Community Data Sharing Platforms</a:t>
            </a:r>
          </a:p>
          <a:p>
            <a:pPr marL="285750" lvl="1" indent="-285750" algn="just">
              <a:buFont typeface="Arial" pitchFamily="34" charset="0"/>
              <a:buChar char="•"/>
            </a:pPr>
            <a:r>
              <a:rPr lang="en-US" sz="1600" dirty="0"/>
              <a:t>Data Exchange</a:t>
            </a:r>
          </a:p>
          <a:p>
            <a:pPr marL="285750" lvl="1" indent="-285750" algn="just">
              <a:buFont typeface="Arial" pitchFamily="34" charset="0"/>
              <a:buChar char="•"/>
            </a:pPr>
            <a:r>
              <a:rPr lang="en-US" sz="1600" dirty="0"/>
              <a:t>Local Language Support</a:t>
            </a:r>
            <a:endParaRPr lang="en-IN" sz="1600" dirty="0"/>
          </a:p>
          <a:p>
            <a:pPr marL="285750" lvl="1" indent="-285750" algn="just">
              <a:buFont typeface="Arial" pitchFamily="34" charset="0"/>
              <a:buChar char="•"/>
            </a:pPr>
            <a:endParaRPr lang="en-US" sz="1600" b="1" dirty="0"/>
          </a:p>
          <a:p>
            <a:pPr marL="285750" lvl="0" indent="-285750">
              <a:buFont typeface="Arial" pitchFamily="34" charset="0"/>
              <a:buChar char="•"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600" b="1" dirty="0"/>
              <a:t>5. Open-Source Software</a:t>
            </a:r>
          </a:p>
          <a:p>
            <a:r>
              <a:rPr lang="en-US" sz="1600" dirty="0"/>
              <a:t>Data Analysis</a:t>
            </a:r>
          </a:p>
          <a:p>
            <a:r>
              <a:rPr lang="en-US" sz="1600" dirty="0"/>
              <a:t>Farm Management</a:t>
            </a:r>
            <a:endParaRPr lang="en-IN" sz="1600" dirty="0"/>
          </a:p>
          <a:p>
            <a:pPr marL="114300" indent="0">
              <a:buNone/>
            </a:pPr>
            <a:r>
              <a:rPr lang="en-IN" sz="1600" b="1" dirty="0"/>
              <a:t>6. Educational Initiatives</a:t>
            </a:r>
          </a:p>
          <a:p>
            <a:r>
              <a:rPr lang="en-US" sz="1600" dirty="0"/>
              <a:t>Training Programs</a:t>
            </a:r>
          </a:p>
          <a:p>
            <a:r>
              <a:rPr lang="en-US" sz="1600" dirty="0"/>
              <a:t>Extension Services</a:t>
            </a:r>
            <a:endParaRPr lang="en-IN" sz="1600" dirty="0"/>
          </a:p>
          <a:p>
            <a:pPr marL="114300" indent="0">
              <a:buNone/>
            </a:pPr>
            <a:r>
              <a:rPr lang="en-IN" sz="1600" b="1" dirty="0"/>
              <a:t>7. Sustainable Practices</a:t>
            </a:r>
          </a:p>
          <a:p>
            <a:r>
              <a:rPr lang="en-US" sz="1600" dirty="0"/>
              <a:t>Composting</a:t>
            </a:r>
          </a:p>
          <a:p>
            <a:r>
              <a:rPr lang="en-US" sz="1600" dirty="0"/>
              <a:t>Crop Rotation and Polyculture</a:t>
            </a:r>
            <a:endParaRPr lang="en-IN" sz="1600" dirty="0"/>
          </a:p>
          <a:p>
            <a:pPr marL="114300" indent="0">
              <a:buNone/>
            </a:pPr>
            <a:r>
              <a:rPr lang="en-IN" sz="1600" b="1" dirty="0"/>
              <a:t>8. Support and Partnerships</a:t>
            </a:r>
          </a:p>
          <a:p>
            <a:r>
              <a:rPr lang="en-US" sz="1600" dirty="0"/>
              <a:t>Pilot Programs</a:t>
            </a:r>
          </a:p>
          <a:p>
            <a:r>
              <a:rPr lang="en-US" sz="1600" dirty="0"/>
              <a:t>Government and NGO Partnerships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04267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286288"/>
            <a:ext cx="8747700" cy="295313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Process flow diagram or Use-case diagram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71A25-240D-73CC-686D-865F3CF1C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1286288"/>
            <a:ext cx="5208103" cy="28351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Wireframes/Mock diagrams of the proposed solution (optional)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71858-DC43-43FE-0A88-79ED76CF6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174" y="1338470"/>
            <a:ext cx="7500730" cy="36045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Architecture diagram of the proposed solution</a:t>
            </a: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8B86B-7953-042F-6112-8F0D3DAC0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164" y="1351722"/>
            <a:ext cx="7156175" cy="35780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517</Words>
  <Application>Microsoft Office PowerPoint</Application>
  <PresentationFormat>On-screen Show (16:9)</PresentationFormat>
  <Paragraphs>98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Mounica Thoka</dc:creator>
  <cp:lastModifiedBy>Mangali Chaitanya</cp:lastModifiedBy>
  <cp:revision>10</cp:revision>
  <dcterms:modified xsi:type="dcterms:W3CDTF">2024-07-26T02:16:06Z</dcterms:modified>
</cp:coreProperties>
</file>