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8" r:id="rId4"/>
    <p:sldId id="257" r:id="rId5"/>
    <p:sldId id="259" r:id="rId6"/>
    <p:sldId id="260" r:id="rId7"/>
    <p:sldId id="282" r:id="rId8"/>
    <p:sldId id="297" r:id="rId9"/>
    <p:sldId id="298" r:id="rId10"/>
    <p:sldId id="284" r:id="rId11"/>
    <p:sldId id="285" r:id="rId12"/>
    <p:sldId id="262" r:id="rId13"/>
    <p:sldId id="263" r:id="rId14"/>
    <p:sldId id="273" r:id="rId15"/>
    <p:sldId id="278" r:id="rId16"/>
    <p:sldId id="277" r:id="rId17"/>
    <p:sldId id="274" r:id="rId18"/>
    <p:sldId id="265" r:id="rId19"/>
    <p:sldId id="276" r:id="rId20"/>
    <p:sldId id="279" r:id="rId21"/>
    <p:sldId id="299" r:id="rId22"/>
    <p:sldId id="266" r:id="rId23"/>
    <p:sldId id="292" r:id="rId24"/>
    <p:sldId id="295" r:id="rId25"/>
    <p:sldId id="293" r:id="rId26"/>
    <p:sldId id="294" r:id="rId27"/>
    <p:sldId id="288" r:id="rId28"/>
    <p:sldId id="289" r:id="rId29"/>
    <p:sldId id="290" r:id="rId30"/>
    <p:sldId id="291" r:id="rId31"/>
    <p:sldId id="281" r:id="rId32"/>
    <p:sldId id="267" r:id="rId33"/>
    <p:sldId id="300" r:id="rId34"/>
    <p:sldId id="301" r:id="rId35"/>
    <p:sldId id="29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0" autoAdjust="0"/>
    <p:restoredTop sz="94660"/>
  </p:normalViewPr>
  <p:slideViewPr>
    <p:cSldViewPr snapToGrid="0">
      <p:cViewPr varScale="1">
        <p:scale>
          <a:sx n="84" d="100"/>
          <a:sy n="84" d="100"/>
        </p:scale>
        <p:origin x="50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4/29/2020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4/29/2020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4/29/2020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4/29/2020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4/29/2020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4/29/2020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4/29/2020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Ensemble_learn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E93A355-D83F-47C1-BD07-7B1F55B954F4}"/>
              </a:ext>
            </a:extLst>
          </p:cNvPr>
          <p:cNvSpPr>
            <a:spLocks noGrp="1"/>
          </p:cNvSpPr>
          <p:nvPr>
            <p:ph type="title"/>
          </p:nvPr>
        </p:nvSpPr>
        <p:spPr>
          <a:xfrm>
            <a:off x="296215" y="452717"/>
            <a:ext cx="10238704" cy="1569265"/>
          </a:xfrm>
        </p:spPr>
        <p:txBody>
          <a:bodyPr/>
          <a:lstStyle/>
          <a:p>
            <a:r>
              <a:rPr lang="en-IN" sz="4800" dirty="0" smtClean="0"/>
              <a:t>Classifying </a:t>
            </a:r>
            <a:r>
              <a:rPr lang="en-IN" sz="4800" dirty="0"/>
              <a:t>Heart </a:t>
            </a:r>
            <a:r>
              <a:rPr lang="en-IN" sz="4800" dirty="0" smtClean="0"/>
              <a:t>Disease Using Machine learning</a:t>
            </a:r>
            <a:br>
              <a:rPr lang="en-IN" sz="4800" dirty="0" smtClean="0"/>
            </a:br>
            <a:endParaRPr lang="en-IN" sz="4800" dirty="0"/>
          </a:p>
        </p:txBody>
      </p:sp>
      <p:pic>
        <p:nvPicPr>
          <p:cNvPr id="2050" name="Picture 2" descr="Image result for heart disease">
            <a:extLst>
              <a:ext uri="{FF2B5EF4-FFF2-40B4-BE49-F238E27FC236}">
                <a16:creationId xmlns="" xmlns:a16="http://schemas.microsoft.com/office/drawing/2014/main" id="{DB85CEEA-730D-4872-938A-105ACD268D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7589" y="2383544"/>
            <a:ext cx="5540016" cy="29380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 xmlns:a16="http://schemas.microsoft.com/office/drawing/2014/main" id="{D05B2E30-E870-4FEC-B082-73D4B93B503D}"/>
              </a:ext>
            </a:extLst>
          </p:cNvPr>
          <p:cNvSpPr/>
          <p:nvPr/>
        </p:nvSpPr>
        <p:spPr>
          <a:xfrm>
            <a:off x="7688687" y="4598633"/>
            <a:ext cx="4305045" cy="1935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Guided by : </a:t>
            </a:r>
            <a:r>
              <a:rPr lang="en-IN" dirty="0" smtClean="0"/>
              <a:t>Mr </a:t>
            </a:r>
            <a:r>
              <a:rPr lang="en-IN" dirty="0"/>
              <a:t>P  </a:t>
            </a:r>
            <a:r>
              <a:rPr lang="en-IN" dirty="0" err="1" smtClean="0"/>
              <a:t>Vinod</a:t>
            </a:r>
            <a:r>
              <a:rPr lang="en-IN" dirty="0" smtClean="0"/>
              <a:t> </a:t>
            </a:r>
            <a:r>
              <a:rPr lang="en-IN" dirty="0" err="1" smtClean="0"/>
              <a:t>babu</a:t>
            </a:r>
            <a:r>
              <a:rPr lang="en-IN" dirty="0" smtClean="0"/>
              <a:t> </a:t>
            </a:r>
            <a:endParaRPr lang="en-IN" dirty="0"/>
          </a:p>
          <a:p>
            <a:pPr algn="ctr"/>
            <a:r>
              <a:rPr lang="en-IN" dirty="0" smtClean="0"/>
              <a:t>Project </a:t>
            </a:r>
            <a:r>
              <a:rPr lang="en-IN" dirty="0"/>
              <a:t>done </a:t>
            </a:r>
            <a:r>
              <a:rPr lang="en-IN" dirty="0" smtClean="0"/>
              <a:t>by:</a:t>
            </a:r>
          </a:p>
          <a:p>
            <a:pPr algn="ctr"/>
            <a:r>
              <a:rPr lang="en-IN" dirty="0" smtClean="0"/>
              <a:t>CH Shiva            (1215316314)</a:t>
            </a:r>
            <a:br>
              <a:rPr lang="en-IN" dirty="0" smtClean="0"/>
            </a:br>
            <a:r>
              <a:rPr lang="en-IN" dirty="0" smtClean="0"/>
              <a:t>P </a:t>
            </a:r>
            <a:r>
              <a:rPr lang="en-IN" dirty="0" err="1" smtClean="0"/>
              <a:t>Akhil</a:t>
            </a:r>
            <a:r>
              <a:rPr lang="en-IN" dirty="0" smtClean="0"/>
              <a:t>                (</a:t>
            </a:r>
            <a:r>
              <a:rPr lang="en-IN" dirty="0"/>
              <a:t>1215316316)</a:t>
            </a:r>
          </a:p>
          <a:p>
            <a:pPr algn="ctr"/>
            <a:r>
              <a:rPr lang="en-IN" dirty="0"/>
              <a:t>M </a:t>
            </a:r>
            <a:r>
              <a:rPr lang="en-IN" dirty="0" err="1" smtClean="0"/>
              <a:t>Chakradhar</a:t>
            </a:r>
            <a:r>
              <a:rPr lang="en-IN" dirty="0" smtClean="0"/>
              <a:t>  (</a:t>
            </a:r>
            <a:r>
              <a:rPr lang="en-IN" dirty="0"/>
              <a:t>1215316339)</a:t>
            </a:r>
          </a:p>
          <a:p>
            <a:pPr algn="ctr"/>
            <a:r>
              <a:rPr lang="en-IN" dirty="0" smtClean="0"/>
              <a:t>T </a:t>
            </a:r>
            <a:r>
              <a:rPr lang="en-IN" dirty="0" err="1"/>
              <a:t>Atreya</a:t>
            </a:r>
            <a:r>
              <a:rPr lang="en-IN" dirty="0"/>
              <a:t> </a:t>
            </a:r>
            <a:r>
              <a:rPr lang="en-IN" dirty="0" err="1" smtClean="0"/>
              <a:t>Pavan</a:t>
            </a:r>
            <a:r>
              <a:rPr lang="en-IN" dirty="0" smtClean="0"/>
              <a:t> (</a:t>
            </a:r>
            <a:r>
              <a:rPr lang="en-IN" dirty="0"/>
              <a:t>1215316357)</a:t>
            </a:r>
          </a:p>
          <a:p>
            <a:pPr algn="ctr"/>
            <a:endParaRPr lang="en-IN" dirty="0"/>
          </a:p>
        </p:txBody>
      </p:sp>
    </p:spTree>
    <p:extLst>
      <p:ext uri="{BB962C8B-B14F-4D97-AF65-F5344CB8AC3E}">
        <p14:creationId xmlns:p14="http://schemas.microsoft.com/office/powerpoint/2010/main" val="3621003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29" y="529992"/>
            <a:ext cx="9404723" cy="1400530"/>
          </a:xfrm>
        </p:spPr>
        <p:txBody>
          <a:bodyPr/>
          <a:lstStyle/>
          <a:p>
            <a:r>
              <a:rPr lang="en-US" sz="2000" dirty="0" smtClean="0"/>
              <a:t>Import libraries</a:t>
            </a:r>
            <a:endParaRPr lang="en-US" sz="2000" dirty="0"/>
          </a:p>
        </p:txBody>
      </p:sp>
      <p:sp>
        <p:nvSpPr>
          <p:cNvPr id="3" name="Content Placeholder 2"/>
          <p:cNvSpPr>
            <a:spLocks noGrp="1"/>
          </p:cNvSpPr>
          <p:nvPr>
            <p:ph idx="1"/>
          </p:nvPr>
        </p:nvSpPr>
        <p:spPr>
          <a:xfrm>
            <a:off x="208229" y="1421852"/>
            <a:ext cx="12387309" cy="4195481"/>
          </a:xfrm>
        </p:spPr>
        <p:txBody>
          <a:bodyPr>
            <a:normAutofit/>
          </a:bodyPr>
          <a:lstStyle/>
          <a:p>
            <a:r>
              <a:rPr lang="en-US" sz="1800" dirty="0" err="1" smtClean="0"/>
              <a:t>Numpy</a:t>
            </a:r>
            <a:r>
              <a:rPr lang="en-US" sz="1800" dirty="0" smtClean="0"/>
              <a:t> : To work  with arrays</a:t>
            </a:r>
          </a:p>
          <a:p>
            <a:endParaRPr lang="en-US" sz="1800" dirty="0" smtClean="0"/>
          </a:p>
          <a:p>
            <a:r>
              <a:rPr lang="en-US" sz="1800" dirty="0" smtClean="0"/>
              <a:t>Pandas : To work with </a:t>
            </a:r>
            <a:r>
              <a:rPr lang="en-US" sz="1800" dirty="0" err="1" smtClean="0"/>
              <a:t>csv</a:t>
            </a:r>
            <a:r>
              <a:rPr lang="en-US" sz="1800" dirty="0" smtClean="0"/>
              <a:t> files and data frames</a:t>
            </a:r>
          </a:p>
          <a:p>
            <a:endParaRPr lang="en-US" sz="1800" dirty="0" smtClean="0"/>
          </a:p>
          <a:p>
            <a:r>
              <a:rPr lang="en-US" sz="1800" dirty="0" err="1" smtClean="0"/>
              <a:t>Matplotlib</a:t>
            </a:r>
            <a:r>
              <a:rPr lang="en-US" sz="1800" dirty="0" smtClean="0"/>
              <a:t>: To create charts using </a:t>
            </a:r>
            <a:r>
              <a:rPr lang="en-US" sz="1800" dirty="0" err="1" smtClean="0"/>
              <a:t>pyplot</a:t>
            </a:r>
            <a:r>
              <a:rPr lang="en-US" sz="1800" dirty="0" smtClean="0"/>
              <a:t> , define parameter and color them.</a:t>
            </a:r>
            <a:endParaRPr lang="en-US" sz="1800" dirty="0"/>
          </a:p>
          <a:p>
            <a:endParaRPr lang="en-US" sz="1800" dirty="0" smtClean="0"/>
          </a:p>
          <a:p>
            <a:r>
              <a:rPr lang="en-US" sz="1800" dirty="0" err="1" smtClean="0"/>
              <a:t>Seaborn</a:t>
            </a:r>
            <a:r>
              <a:rPr lang="en-US" sz="1800" dirty="0" smtClean="0"/>
              <a:t> : Also used </a:t>
            </a:r>
            <a:r>
              <a:rPr lang="en-US" sz="1800" smtClean="0"/>
              <a:t>for visualization</a:t>
            </a:r>
            <a:endParaRPr lang="en-US" sz="1800" dirty="0"/>
          </a:p>
        </p:txBody>
      </p:sp>
    </p:spTree>
    <p:extLst>
      <p:ext uri="{BB962C8B-B14F-4D97-AF65-F5344CB8AC3E}">
        <p14:creationId xmlns:p14="http://schemas.microsoft.com/office/powerpoint/2010/main" val="1776065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6" y="414081"/>
            <a:ext cx="9404723" cy="1400530"/>
          </a:xfrm>
        </p:spPr>
        <p:txBody>
          <a:bodyPr/>
          <a:lstStyle/>
          <a:p>
            <a:r>
              <a:rPr lang="en-US" sz="2000" dirty="0" smtClean="0"/>
              <a:t>Import dataset</a:t>
            </a:r>
            <a:endParaRPr lang="en-US" sz="2000" dirty="0"/>
          </a:p>
        </p:txBody>
      </p:sp>
      <p:sp>
        <p:nvSpPr>
          <p:cNvPr id="3" name="Content Placeholder 2"/>
          <p:cNvSpPr>
            <a:spLocks noGrp="1"/>
          </p:cNvSpPr>
          <p:nvPr>
            <p:ph idx="1"/>
          </p:nvPr>
        </p:nvSpPr>
        <p:spPr>
          <a:xfrm>
            <a:off x="105197" y="1312761"/>
            <a:ext cx="11704729" cy="4200658"/>
          </a:xfrm>
        </p:spPr>
        <p:txBody>
          <a:bodyPr>
            <a:normAutofit/>
          </a:bodyPr>
          <a:lstStyle/>
          <a:p>
            <a:r>
              <a:rPr lang="en-US" sz="1800" dirty="0" smtClean="0"/>
              <a:t>After downloading the dataset from </a:t>
            </a:r>
            <a:r>
              <a:rPr lang="en-US" sz="1800" dirty="0" err="1" smtClean="0"/>
              <a:t>Kaggle</a:t>
            </a:r>
            <a:r>
              <a:rPr lang="en-US" sz="1800" dirty="0" smtClean="0"/>
              <a:t> ,I saves it to my working directory with the name dataset.csv . Next, we used </a:t>
            </a:r>
            <a:r>
              <a:rPr lang="en-US" sz="1800" dirty="0" err="1" smtClean="0"/>
              <a:t>reas_csv</a:t>
            </a:r>
            <a:r>
              <a:rPr lang="en-US" sz="1800" dirty="0" smtClean="0"/>
              <a:t>() to read the dataset and save it to the </a:t>
            </a:r>
            <a:r>
              <a:rPr lang="en-US" sz="1800" dirty="0" err="1" smtClean="0"/>
              <a:t>the</a:t>
            </a:r>
            <a:r>
              <a:rPr lang="en-US" sz="1800" dirty="0" smtClean="0"/>
              <a:t> dataset variable.</a:t>
            </a:r>
          </a:p>
          <a:p>
            <a:r>
              <a:rPr lang="en-US" sz="1800" dirty="0" smtClean="0"/>
              <a:t>Before any analysis, we have taken a look at the data. So , we used the info() method.</a:t>
            </a:r>
          </a:p>
          <a:p>
            <a:r>
              <a:rPr lang="en-US" sz="1800" dirty="0" smtClean="0"/>
              <a:t>As you can see from the output, there are a total of 13 features and 1 target variable.</a:t>
            </a: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79" y="3091119"/>
            <a:ext cx="8783055" cy="2936382"/>
          </a:xfrm>
          <a:prstGeom prst="rect">
            <a:avLst/>
          </a:prstGeom>
        </p:spPr>
      </p:pic>
    </p:spTree>
    <p:extLst>
      <p:ext uri="{BB962C8B-B14F-4D97-AF65-F5344CB8AC3E}">
        <p14:creationId xmlns:p14="http://schemas.microsoft.com/office/powerpoint/2010/main" val="2563344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4445DC-F97B-47BA-9B51-B7EA4FC8711D}"/>
              </a:ext>
            </a:extLst>
          </p:cNvPr>
          <p:cNvSpPr>
            <a:spLocks noGrp="1"/>
          </p:cNvSpPr>
          <p:nvPr>
            <p:ph type="title"/>
          </p:nvPr>
        </p:nvSpPr>
        <p:spPr>
          <a:xfrm>
            <a:off x="232965" y="426961"/>
            <a:ext cx="9404723" cy="1400530"/>
          </a:xfrm>
        </p:spPr>
        <p:txBody>
          <a:bodyPr/>
          <a:lstStyle/>
          <a:p>
            <a:r>
              <a:rPr lang="en-IN" sz="3200" dirty="0"/>
              <a:t>K-nearest </a:t>
            </a:r>
            <a:r>
              <a:rPr lang="en-IN" sz="3200" dirty="0" smtClean="0"/>
              <a:t>neighbour(KNN)</a:t>
            </a:r>
            <a:endParaRPr lang="en-IN" sz="3200" dirty="0"/>
          </a:p>
        </p:txBody>
      </p:sp>
      <p:sp>
        <p:nvSpPr>
          <p:cNvPr id="3" name="Content Placeholder 2">
            <a:extLst>
              <a:ext uri="{FF2B5EF4-FFF2-40B4-BE49-F238E27FC236}">
                <a16:creationId xmlns="" xmlns:a16="http://schemas.microsoft.com/office/drawing/2014/main" id="{B6A6DB6F-672F-4724-B574-3FF29833B68A}"/>
              </a:ext>
            </a:extLst>
          </p:cNvPr>
          <p:cNvSpPr>
            <a:spLocks noGrp="1"/>
          </p:cNvSpPr>
          <p:nvPr>
            <p:ph idx="1"/>
          </p:nvPr>
        </p:nvSpPr>
        <p:spPr>
          <a:xfrm>
            <a:off x="232965" y="1072904"/>
            <a:ext cx="11425561" cy="4978892"/>
          </a:xfrm>
        </p:spPr>
        <p:txBody>
          <a:bodyPr>
            <a:normAutofit/>
          </a:bodyPr>
          <a:lstStyle/>
          <a:p>
            <a:pPr marL="0" indent="0">
              <a:buNone/>
            </a:pPr>
            <a:r>
              <a:rPr lang="en-IN" sz="1800" dirty="0"/>
              <a:t>The K nearest neighbour  working principle is based on assignment of weight to the each data point which is called as neighbour . </a:t>
            </a:r>
            <a:r>
              <a:rPr lang="en-IN" sz="1800" dirty="0" smtClean="0"/>
              <a:t>We can measure the distance between the data points using Euclidian </a:t>
            </a:r>
            <a:r>
              <a:rPr lang="en-IN" sz="1800" dirty="0"/>
              <a:t>, </a:t>
            </a:r>
            <a:r>
              <a:rPr lang="en-IN" sz="1800" dirty="0" smtClean="0"/>
              <a:t>Manhattan and </a:t>
            </a:r>
            <a:r>
              <a:rPr lang="en-IN" sz="1800" dirty="0" err="1" smtClean="0"/>
              <a:t>Minkowski</a:t>
            </a:r>
            <a:r>
              <a:rPr lang="en-IN" sz="1800" dirty="0" smtClean="0"/>
              <a:t> distances in KNN.</a:t>
            </a:r>
            <a:endParaRPr lang="en-IN" sz="1800" dirty="0"/>
          </a:p>
          <a:p>
            <a:pPr marL="0" indent="0">
              <a:buNone/>
            </a:pPr>
            <a:r>
              <a:rPr lang="en-IN" sz="1800" dirty="0"/>
              <a:t>Steps to compute K-NN algorithm:</a:t>
            </a:r>
          </a:p>
          <a:p>
            <a:pPr marL="0" indent="0">
              <a:buNone/>
            </a:pPr>
            <a:r>
              <a:rPr lang="en-IN" sz="1800" dirty="0"/>
              <a:t>1)Determine parameter </a:t>
            </a:r>
            <a:r>
              <a:rPr lang="en-IN" sz="1800" dirty="0" smtClean="0"/>
              <a:t>K=Number of clusters</a:t>
            </a:r>
            <a:endParaRPr lang="en-IN" sz="1800" dirty="0"/>
          </a:p>
          <a:p>
            <a:pPr marL="0" indent="0">
              <a:buNone/>
            </a:pPr>
            <a:r>
              <a:rPr lang="en-IN" sz="1800" dirty="0"/>
              <a:t>2)Calculate the distance between the query-Instance and all the training samples</a:t>
            </a:r>
          </a:p>
          <a:p>
            <a:pPr marL="0" indent="0">
              <a:buNone/>
            </a:pPr>
            <a:r>
              <a:rPr lang="en-IN" sz="1800" dirty="0"/>
              <a:t>3)Sort the distance and determine nearest neighbours based on the K-</a:t>
            </a:r>
            <a:r>
              <a:rPr lang="en-IN" sz="1800" dirty="0" err="1"/>
              <a:t>th</a:t>
            </a:r>
            <a:r>
              <a:rPr lang="en-IN" sz="1800" dirty="0"/>
              <a:t> minimum distance</a:t>
            </a:r>
          </a:p>
          <a:p>
            <a:pPr marL="0" indent="0">
              <a:buNone/>
            </a:pPr>
            <a:r>
              <a:rPr lang="en-IN" sz="1800" dirty="0"/>
              <a:t>4)Gather the category of the nearest neighbours</a:t>
            </a:r>
          </a:p>
          <a:p>
            <a:pPr marL="0" indent="0">
              <a:buNone/>
            </a:pPr>
            <a:r>
              <a:rPr lang="en-IN" sz="1800" dirty="0"/>
              <a:t>5)Use a simple majority of the category of nearest neighbours </a:t>
            </a:r>
            <a:endParaRPr lang="en-IN" sz="1800" dirty="0" smtClean="0"/>
          </a:p>
          <a:p>
            <a:pPr marL="0" indent="0">
              <a:buNone/>
            </a:pPr>
            <a:r>
              <a:rPr lang="en-IN" sz="1800" dirty="0" smtClean="0"/>
              <a:t>as </a:t>
            </a:r>
            <a:r>
              <a:rPr lang="en-IN" sz="1800" dirty="0"/>
              <a:t>the prediction value of the </a:t>
            </a:r>
            <a:r>
              <a:rPr lang="en-IN" sz="1800" dirty="0" smtClean="0"/>
              <a:t>query</a:t>
            </a:r>
          </a:p>
          <a:p>
            <a:pPr marL="0" indent="0">
              <a:buNone/>
            </a:pP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8876" y="3562350"/>
            <a:ext cx="3857625" cy="3295650"/>
          </a:xfrm>
          <a:prstGeom prst="rect">
            <a:avLst/>
          </a:prstGeom>
        </p:spPr>
      </p:pic>
    </p:spTree>
    <p:extLst>
      <p:ext uri="{BB962C8B-B14F-4D97-AF65-F5344CB8AC3E}">
        <p14:creationId xmlns:p14="http://schemas.microsoft.com/office/powerpoint/2010/main" val="3362181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D50441-38B5-4EBE-9C7D-8C4BF16EA5B6}"/>
              </a:ext>
            </a:extLst>
          </p:cNvPr>
          <p:cNvSpPr>
            <a:spLocks noGrp="1"/>
          </p:cNvSpPr>
          <p:nvPr>
            <p:ph type="title"/>
          </p:nvPr>
        </p:nvSpPr>
        <p:spPr>
          <a:xfrm>
            <a:off x="1" y="452718"/>
            <a:ext cx="10050834" cy="1400530"/>
          </a:xfrm>
        </p:spPr>
        <p:txBody>
          <a:bodyPr/>
          <a:lstStyle/>
          <a:p>
            <a:r>
              <a:rPr lang="en-IN" sz="2800" dirty="0" smtClean="0"/>
              <a:t> Result</a:t>
            </a:r>
            <a:endParaRPr lang="en-IN" sz="2000" dirty="0"/>
          </a:p>
        </p:txBody>
      </p:sp>
      <p:sp>
        <p:nvSpPr>
          <p:cNvPr id="3" name="Content Placeholder 2">
            <a:extLst>
              <a:ext uri="{FF2B5EF4-FFF2-40B4-BE49-F238E27FC236}">
                <a16:creationId xmlns="" xmlns:a16="http://schemas.microsoft.com/office/drawing/2014/main" id="{5565667C-B3DA-44C6-84A8-DECAE00B2B02}"/>
              </a:ext>
            </a:extLst>
          </p:cNvPr>
          <p:cNvSpPr>
            <a:spLocks noGrp="1"/>
          </p:cNvSpPr>
          <p:nvPr>
            <p:ph idx="1"/>
          </p:nvPr>
        </p:nvSpPr>
        <p:spPr>
          <a:xfrm>
            <a:off x="215650" y="1152983"/>
            <a:ext cx="8946541" cy="4195481"/>
          </a:xfrm>
        </p:spPr>
        <p:txBody>
          <a:bodyPr>
            <a:normAutofit/>
          </a:bodyPr>
          <a:lstStyle/>
          <a:p>
            <a:pPr marL="0" indent="0">
              <a:buNone/>
            </a:pPr>
            <a:r>
              <a:rPr lang="en-US" sz="1800" dirty="0" smtClean="0"/>
              <a:t>As </a:t>
            </a:r>
            <a:r>
              <a:rPr lang="en-US" sz="1800" dirty="0"/>
              <a:t>you can see, we achieved the maximum score of </a:t>
            </a:r>
            <a:r>
              <a:rPr lang="en-US" sz="1800" dirty="0" smtClean="0"/>
              <a:t>93% </a:t>
            </a:r>
            <a:r>
              <a:rPr lang="en-US" sz="1800" dirty="0"/>
              <a:t>when the number of </a:t>
            </a:r>
            <a:r>
              <a:rPr lang="en-US" sz="1800" dirty="0" smtClean="0"/>
              <a:t>neighbors </a:t>
            </a:r>
            <a:r>
              <a:rPr lang="en-US" sz="1800" dirty="0"/>
              <a:t>was chosen to be </a:t>
            </a:r>
            <a:r>
              <a:rPr lang="en-US" sz="1800" dirty="0" smtClean="0"/>
              <a:t>3.</a:t>
            </a:r>
            <a:endParaRPr lang="en-IN" sz="1800" dirty="0"/>
          </a:p>
        </p:txBody>
      </p:sp>
    </p:spTree>
    <p:extLst>
      <p:ext uri="{BB962C8B-B14F-4D97-AF65-F5344CB8AC3E}">
        <p14:creationId xmlns:p14="http://schemas.microsoft.com/office/powerpoint/2010/main" val="2225706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8A5388-F108-47A9-BD55-DA00EAB439FE}"/>
              </a:ext>
            </a:extLst>
          </p:cNvPr>
          <p:cNvSpPr>
            <a:spLocks noGrp="1"/>
          </p:cNvSpPr>
          <p:nvPr>
            <p:ph type="title"/>
          </p:nvPr>
        </p:nvSpPr>
        <p:spPr>
          <a:xfrm>
            <a:off x="90152" y="426961"/>
            <a:ext cx="9404723" cy="1400530"/>
          </a:xfrm>
        </p:spPr>
        <p:txBody>
          <a:bodyPr/>
          <a:lstStyle/>
          <a:p>
            <a:r>
              <a:rPr lang="en-IN" sz="2000" dirty="0" smtClean="0"/>
              <a:t> </a:t>
            </a:r>
            <a:r>
              <a:rPr lang="en-IN" sz="2800" dirty="0"/>
              <a:t>Decision tree</a:t>
            </a:r>
          </a:p>
        </p:txBody>
      </p:sp>
      <p:sp>
        <p:nvSpPr>
          <p:cNvPr id="3" name="Content Placeholder 2">
            <a:extLst>
              <a:ext uri="{FF2B5EF4-FFF2-40B4-BE49-F238E27FC236}">
                <a16:creationId xmlns="" xmlns:a16="http://schemas.microsoft.com/office/drawing/2014/main" id="{348BFC88-1792-45E5-81D0-DABB35BD4884}"/>
              </a:ext>
            </a:extLst>
          </p:cNvPr>
          <p:cNvSpPr>
            <a:spLocks noGrp="1"/>
          </p:cNvSpPr>
          <p:nvPr>
            <p:ph idx="1"/>
          </p:nvPr>
        </p:nvSpPr>
        <p:spPr>
          <a:xfrm>
            <a:off x="218942" y="1341329"/>
            <a:ext cx="11699268" cy="4195481"/>
          </a:xfrm>
        </p:spPr>
        <p:txBody>
          <a:bodyPr>
            <a:normAutofit/>
          </a:bodyPr>
          <a:lstStyle/>
          <a:p>
            <a:r>
              <a:rPr lang="en-US" sz="1800" dirty="0"/>
              <a:t>A decision tree is a flowchart-like structure in which each internal node represents a “test” on an attribute (e.g. whether a coin flip comes up heads or tails), each branch represents the outcome of the test, and each leaf node represents a class label (decision taken after computing all attributes). The paths from root to leaf represent classification rules</a:t>
            </a:r>
            <a:r>
              <a:rPr lang="en-US" sz="1800" dirty="0" smtClean="0"/>
              <a:t>.</a:t>
            </a:r>
          </a:p>
          <a:p>
            <a:endParaRPr lang="en-US" sz="1800" dirty="0"/>
          </a:p>
          <a:p>
            <a:r>
              <a:rPr lang="en-US" sz="1800" dirty="0"/>
              <a:t>Tree based learning algorithms are considered to be one of the best and mostly used supervised learning methods. Tree based methods empower predictive models with </a:t>
            </a:r>
            <a:r>
              <a:rPr lang="en-US" sz="1800" dirty="0" err="1"/>
              <a:t>higaccuracy</a:t>
            </a:r>
            <a:r>
              <a:rPr lang="en-US" sz="1800" dirty="0"/>
              <a:t>, stability and ease of interpretation. Unlike linear models, they map non-linear relationships quite well. They are adaptable at solving any kind of problem at hand (classification or regression). Decision Tree algorithms are referred to as </a:t>
            </a:r>
            <a:r>
              <a:rPr lang="en-US" sz="1800" b="1" dirty="0"/>
              <a:t>CART</a:t>
            </a:r>
            <a:r>
              <a:rPr lang="en-US" sz="1800" dirty="0"/>
              <a:t> </a:t>
            </a:r>
            <a:r>
              <a:rPr lang="en-US" sz="1800" b="1" dirty="0"/>
              <a:t>(Classification and Regression Trees)</a:t>
            </a:r>
            <a:r>
              <a:rPr lang="en-US" sz="1800" dirty="0"/>
              <a:t>.</a:t>
            </a:r>
            <a:endParaRPr lang="en-IN" sz="1800" dirty="0"/>
          </a:p>
        </p:txBody>
      </p:sp>
    </p:spTree>
    <p:extLst>
      <p:ext uri="{BB962C8B-B14F-4D97-AF65-F5344CB8AC3E}">
        <p14:creationId xmlns:p14="http://schemas.microsoft.com/office/powerpoint/2010/main" val="3958447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208352-AC9F-4D8A-A85B-54FBCF05E3DE}"/>
              </a:ext>
            </a:extLst>
          </p:cNvPr>
          <p:cNvSpPr>
            <a:spLocks noGrp="1"/>
          </p:cNvSpPr>
          <p:nvPr>
            <p:ph type="title"/>
          </p:nvPr>
        </p:nvSpPr>
        <p:spPr>
          <a:xfrm>
            <a:off x="637233" y="452718"/>
            <a:ext cx="9404723" cy="1400530"/>
          </a:xfrm>
        </p:spPr>
        <p:txBody>
          <a:bodyPr/>
          <a:lstStyle/>
          <a:p>
            <a:r>
              <a:rPr lang="en-IN" sz="1800" dirty="0"/>
              <a:t>          Example </a:t>
            </a:r>
          </a:p>
        </p:txBody>
      </p:sp>
      <p:pic>
        <p:nvPicPr>
          <p:cNvPr id="1026" name="Picture 2" descr="Decision Tree classifier">
            <a:extLst>
              <a:ext uri="{FF2B5EF4-FFF2-40B4-BE49-F238E27FC236}">
                <a16:creationId xmlns="" xmlns:a16="http://schemas.microsoft.com/office/drawing/2014/main" id="{85F0A6F3-4F9C-4ACA-B528-D41402D74D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4916" y="1536425"/>
            <a:ext cx="8149701" cy="4730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426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3F82F3-CF60-419F-B004-BC32652D6280}"/>
              </a:ext>
            </a:extLst>
          </p:cNvPr>
          <p:cNvSpPr>
            <a:spLocks noGrp="1"/>
          </p:cNvSpPr>
          <p:nvPr>
            <p:ph type="title"/>
          </p:nvPr>
        </p:nvSpPr>
        <p:spPr>
          <a:xfrm>
            <a:off x="277688" y="851964"/>
            <a:ext cx="9571440" cy="1400530"/>
          </a:xfrm>
        </p:spPr>
        <p:txBody>
          <a:bodyPr/>
          <a:lstStyle/>
          <a:p>
            <a:r>
              <a:rPr lang="en-IN" sz="2000" dirty="0"/>
              <a:t>Decision tree algorithm pseudo code</a:t>
            </a:r>
          </a:p>
        </p:txBody>
      </p:sp>
      <p:sp>
        <p:nvSpPr>
          <p:cNvPr id="3" name="Content Placeholder 2">
            <a:extLst>
              <a:ext uri="{FF2B5EF4-FFF2-40B4-BE49-F238E27FC236}">
                <a16:creationId xmlns="" xmlns:a16="http://schemas.microsoft.com/office/drawing/2014/main" id="{752BF488-6A21-4F56-8B73-22278C5360BF}"/>
              </a:ext>
            </a:extLst>
          </p:cNvPr>
          <p:cNvSpPr>
            <a:spLocks noGrp="1"/>
          </p:cNvSpPr>
          <p:nvPr>
            <p:ph idx="1"/>
          </p:nvPr>
        </p:nvSpPr>
        <p:spPr>
          <a:xfrm>
            <a:off x="277688" y="1683932"/>
            <a:ext cx="12293092" cy="4195481"/>
          </a:xfrm>
        </p:spPr>
        <p:txBody>
          <a:bodyPr>
            <a:normAutofit/>
          </a:bodyPr>
          <a:lstStyle/>
          <a:p>
            <a:r>
              <a:rPr lang="en-US" sz="1800" dirty="0"/>
              <a:t>Place the best attribute of the dataset at the </a:t>
            </a:r>
            <a:r>
              <a:rPr lang="en-US" sz="1800" b="1" dirty="0"/>
              <a:t>root</a:t>
            </a:r>
            <a:r>
              <a:rPr lang="en-US" sz="1800" dirty="0"/>
              <a:t> of the tree.</a:t>
            </a:r>
          </a:p>
          <a:p>
            <a:pPr marL="0" indent="0">
              <a:buNone/>
            </a:pPr>
            <a:endParaRPr lang="en-US" sz="1800" dirty="0"/>
          </a:p>
          <a:p>
            <a:r>
              <a:rPr lang="en-US" sz="1800" dirty="0"/>
              <a:t>Split the training set into </a:t>
            </a:r>
            <a:r>
              <a:rPr lang="en-US" sz="1800" b="1" dirty="0"/>
              <a:t>subsets</a:t>
            </a:r>
            <a:r>
              <a:rPr lang="en-US" sz="1800" dirty="0"/>
              <a:t>. Subsets should be made in such a way that each subset contains data with the same value for an attribute.</a:t>
            </a:r>
          </a:p>
          <a:p>
            <a:pPr marL="0" indent="0">
              <a:buNone/>
            </a:pPr>
            <a:endParaRPr lang="en-US" sz="1800" dirty="0"/>
          </a:p>
          <a:p>
            <a:r>
              <a:rPr lang="en-US" sz="1800" dirty="0"/>
              <a:t>Repeat step 1 a d step 2 on each subset until you find </a:t>
            </a:r>
            <a:r>
              <a:rPr lang="en-US" sz="1800" b="1" dirty="0"/>
              <a:t>leaf nodes</a:t>
            </a:r>
            <a:r>
              <a:rPr lang="en-US" sz="1800" dirty="0"/>
              <a:t> in all the branches of the tree</a:t>
            </a:r>
          </a:p>
        </p:txBody>
      </p:sp>
    </p:spTree>
    <p:extLst>
      <p:ext uri="{BB962C8B-B14F-4D97-AF65-F5344CB8AC3E}">
        <p14:creationId xmlns:p14="http://schemas.microsoft.com/office/powerpoint/2010/main" val="72411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34BD85-8F3E-46BD-A3BA-82D6119581C6}"/>
              </a:ext>
            </a:extLst>
          </p:cNvPr>
          <p:cNvSpPr>
            <a:spLocks noGrp="1"/>
          </p:cNvSpPr>
          <p:nvPr>
            <p:ph type="title"/>
          </p:nvPr>
        </p:nvSpPr>
        <p:spPr>
          <a:xfrm>
            <a:off x="116577" y="460721"/>
            <a:ext cx="9404723" cy="1400530"/>
          </a:xfrm>
        </p:spPr>
        <p:txBody>
          <a:bodyPr/>
          <a:lstStyle/>
          <a:p>
            <a:r>
              <a:rPr lang="en-IN" sz="2000" dirty="0"/>
              <a:t/>
            </a:r>
            <a:br>
              <a:rPr lang="en-IN" sz="2000" dirty="0"/>
            </a:br>
            <a:r>
              <a:rPr lang="en-IN" sz="2000" dirty="0" smtClean="0"/>
              <a:t>Advantages </a:t>
            </a:r>
            <a:r>
              <a:rPr lang="en-IN" sz="2000" dirty="0"/>
              <a:t>of decision tree</a:t>
            </a:r>
          </a:p>
        </p:txBody>
      </p:sp>
      <p:sp>
        <p:nvSpPr>
          <p:cNvPr id="3" name="Content Placeholder 2">
            <a:extLst>
              <a:ext uri="{FF2B5EF4-FFF2-40B4-BE49-F238E27FC236}">
                <a16:creationId xmlns="" xmlns:a16="http://schemas.microsoft.com/office/drawing/2014/main" id="{EE894D92-D623-475A-B803-AA27FB64F28F}"/>
              </a:ext>
            </a:extLst>
          </p:cNvPr>
          <p:cNvSpPr>
            <a:spLocks noGrp="1"/>
          </p:cNvSpPr>
          <p:nvPr>
            <p:ph idx="1"/>
          </p:nvPr>
        </p:nvSpPr>
        <p:spPr>
          <a:xfrm>
            <a:off x="116577" y="1653673"/>
            <a:ext cx="10828276" cy="4195481"/>
          </a:xfrm>
        </p:spPr>
        <p:txBody>
          <a:bodyPr/>
          <a:lstStyle/>
          <a:p>
            <a:r>
              <a:rPr lang="en-US" sz="1800" dirty="0"/>
              <a:t>Compared to other algorithms decision trees requires less effort for data preparation during pre-processing.</a:t>
            </a:r>
          </a:p>
          <a:p>
            <a:r>
              <a:rPr lang="en-US" sz="1800" dirty="0"/>
              <a:t>A decision tree does not require normalization of data.</a:t>
            </a:r>
          </a:p>
          <a:p>
            <a:r>
              <a:rPr lang="en-US" sz="1800" dirty="0"/>
              <a:t>A decision tree does not require scaling of data as well.</a:t>
            </a:r>
          </a:p>
          <a:p>
            <a:r>
              <a:rPr lang="en-US" sz="1800" dirty="0"/>
              <a:t>Missing values in the data also does NOT affect the process of building decision tree to any considerable extent.</a:t>
            </a:r>
          </a:p>
          <a:p>
            <a:r>
              <a:rPr lang="en-US" sz="1800" dirty="0"/>
              <a:t>A Decision trees model is very intuitive and easy to explain to technical teams as well as stakeholders.</a:t>
            </a:r>
          </a:p>
          <a:p>
            <a:endParaRPr lang="en-IN" dirty="0"/>
          </a:p>
        </p:txBody>
      </p:sp>
    </p:spTree>
    <p:extLst>
      <p:ext uri="{BB962C8B-B14F-4D97-AF65-F5344CB8AC3E}">
        <p14:creationId xmlns:p14="http://schemas.microsoft.com/office/powerpoint/2010/main" val="1071615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C2B78C-8AC3-4F84-BEB5-8E42187B35B4}"/>
              </a:ext>
            </a:extLst>
          </p:cNvPr>
          <p:cNvSpPr>
            <a:spLocks noGrp="1"/>
          </p:cNvSpPr>
          <p:nvPr>
            <p:ph type="title"/>
          </p:nvPr>
        </p:nvSpPr>
        <p:spPr>
          <a:xfrm>
            <a:off x="11335" y="479351"/>
            <a:ext cx="9404723" cy="1400530"/>
          </a:xfrm>
        </p:spPr>
        <p:txBody>
          <a:bodyPr/>
          <a:lstStyle/>
          <a:p>
            <a:r>
              <a:rPr lang="en-IN" sz="2000" dirty="0" smtClean="0"/>
              <a:t>Decision Tree classifier Result:</a:t>
            </a:r>
            <a:endParaRPr lang="en-IN" sz="2000" dirty="0"/>
          </a:p>
        </p:txBody>
      </p:sp>
      <p:sp>
        <p:nvSpPr>
          <p:cNvPr id="3" name="Content Placeholder 2">
            <a:extLst>
              <a:ext uri="{FF2B5EF4-FFF2-40B4-BE49-F238E27FC236}">
                <a16:creationId xmlns="" xmlns:a16="http://schemas.microsoft.com/office/drawing/2014/main" id="{0F3A6FA8-B232-4CDB-9467-0BA02C828A2B}"/>
              </a:ext>
            </a:extLst>
          </p:cNvPr>
          <p:cNvSpPr>
            <a:spLocks noGrp="1"/>
          </p:cNvSpPr>
          <p:nvPr>
            <p:ph idx="1"/>
          </p:nvPr>
        </p:nvSpPr>
        <p:spPr>
          <a:xfrm>
            <a:off x="114366" y="1179616"/>
            <a:ext cx="11412226" cy="4195481"/>
          </a:xfrm>
        </p:spPr>
        <p:txBody>
          <a:bodyPr/>
          <a:lstStyle/>
          <a:p>
            <a:r>
              <a:rPr lang="en-US" dirty="0" smtClean="0"/>
              <a:t>we </a:t>
            </a:r>
            <a:r>
              <a:rPr lang="en-US" dirty="0"/>
              <a:t>achieved the maximum score of </a:t>
            </a:r>
            <a:r>
              <a:rPr lang="en-US" dirty="0" smtClean="0"/>
              <a:t>99.7% when we applied Decision tree classifier to the data.</a:t>
            </a:r>
            <a:endParaRPr lang="en-IN" dirty="0"/>
          </a:p>
        </p:txBody>
      </p:sp>
    </p:spTree>
    <p:extLst>
      <p:ext uri="{BB962C8B-B14F-4D97-AF65-F5344CB8AC3E}">
        <p14:creationId xmlns:p14="http://schemas.microsoft.com/office/powerpoint/2010/main" val="2277371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E58CE2-5FFB-4358-BB30-791C48AC3204}"/>
              </a:ext>
            </a:extLst>
          </p:cNvPr>
          <p:cNvSpPr>
            <a:spLocks noGrp="1"/>
          </p:cNvSpPr>
          <p:nvPr>
            <p:ph type="title"/>
          </p:nvPr>
        </p:nvSpPr>
        <p:spPr>
          <a:xfrm>
            <a:off x="-605307" y="452718"/>
            <a:ext cx="10656141" cy="1400530"/>
          </a:xfrm>
        </p:spPr>
        <p:txBody>
          <a:bodyPr/>
          <a:lstStyle/>
          <a:p>
            <a:r>
              <a:rPr lang="en-IN" dirty="0"/>
              <a:t>   </a:t>
            </a:r>
            <a:r>
              <a:rPr lang="en-IN" dirty="0" smtClean="0"/>
              <a:t>   </a:t>
            </a:r>
            <a:r>
              <a:rPr lang="en-IN" sz="2800" dirty="0" smtClean="0"/>
              <a:t>Random </a:t>
            </a:r>
            <a:r>
              <a:rPr lang="en-IN" sz="2800" dirty="0"/>
              <a:t>forest classifier</a:t>
            </a:r>
            <a:endParaRPr lang="en-IN" sz="2000" dirty="0"/>
          </a:p>
        </p:txBody>
      </p:sp>
      <p:sp>
        <p:nvSpPr>
          <p:cNvPr id="3" name="Content Placeholder 2">
            <a:extLst>
              <a:ext uri="{FF2B5EF4-FFF2-40B4-BE49-F238E27FC236}">
                <a16:creationId xmlns="" xmlns:a16="http://schemas.microsoft.com/office/drawing/2014/main" id="{66CA3944-1B2D-410B-9E75-7F6A99F1C723}"/>
              </a:ext>
            </a:extLst>
          </p:cNvPr>
          <p:cNvSpPr>
            <a:spLocks noGrp="1"/>
          </p:cNvSpPr>
          <p:nvPr>
            <p:ph idx="1"/>
          </p:nvPr>
        </p:nvSpPr>
        <p:spPr>
          <a:xfrm>
            <a:off x="279064" y="1692310"/>
            <a:ext cx="10783888" cy="4195481"/>
          </a:xfrm>
        </p:spPr>
        <p:txBody>
          <a:bodyPr>
            <a:normAutofit/>
          </a:bodyPr>
          <a:lstStyle/>
          <a:p>
            <a:r>
              <a:rPr lang="en-US" sz="1800" dirty="0"/>
              <a:t>Random forest, like its name implies, consists of a large number of individual decision trees that operate as an </a:t>
            </a:r>
            <a:r>
              <a:rPr lang="en-US" sz="1800" dirty="0">
                <a:hlinkClick r:id="rId2"/>
              </a:rPr>
              <a:t>ensemble</a:t>
            </a:r>
            <a:r>
              <a:rPr lang="en-US" sz="1800" dirty="0"/>
              <a:t>. Each individual tree in the random forest spits out a class prediction and the class with the most votes becomes our model’s prediction</a:t>
            </a:r>
          </a:p>
          <a:p>
            <a:endParaRPr lang="en-US" sz="1800" dirty="0"/>
          </a:p>
          <a:p>
            <a:r>
              <a:rPr lang="en-US" sz="1800" dirty="0"/>
              <a:t>Random forest is like bootstrapping algorithm with Decision tree (CART) model. Say, we have 1000 observation in the complete population with 10 variables. Random forest tries to build multiple CART models with different samples and different initial variables. For instance, it will take a random sample of 100 observation and 5 randomly chosen initial variables to build a CART model. It will repeat the process (say) 10 times and then make a final prediction on each observation. Final prediction is a function of each prediction. This final prediction can simply be the mean of each prediction.</a:t>
            </a:r>
            <a:endParaRPr lang="en-IN" sz="1800" dirty="0"/>
          </a:p>
        </p:txBody>
      </p:sp>
    </p:spTree>
    <p:extLst>
      <p:ext uri="{BB962C8B-B14F-4D97-AF65-F5344CB8AC3E}">
        <p14:creationId xmlns:p14="http://schemas.microsoft.com/office/powerpoint/2010/main" val="122050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452718"/>
            <a:ext cx="9742859" cy="1400530"/>
          </a:xfrm>
        </p:spPr>
        <p:txBody>
          <a:bodyPr/>
          <a:lstStyle/>
          <a:p>
            <a:r>
              <a:rPr lang="en-US" sz="2000" dirty="0" smtClean="0"/>
              <a:t>Introduction </a:t>
            </a:r>
            <a:endParaRPr lang="en-US" sz="2000" dirty="0"/>
          </a:p>
        </p:txBody>
      </p:sp>
      <p:sp>
        <p:nvSpPr>
          <p:cNvPr id="3" name="Content Placeholder 2"/>
          <p:cNvSpPr>
            <a:spLocks noGrp="1"/>
          </p:cNvSpPr>
          <p:nvPr>
            <p:ph idx="1"/>
          </p:nvPr>
        </p:nvSpPr>
        <p:spPr>
          <a:xfrm>
            <a:off x="-82684" y="1320272"/>
            <a:ext cx="12274684" cy="4195481"/>
          </a:xfrm>
        </p:spPr>
        <p:txBody>
          <a:bodyPr/>
          <a:lstStyle/>
          <a:p>
            <a:r>
              <a:rPr lang="en-US" sz="1800" dirty="0" smtClean="0"/>
              <a:t>Heart disease is obstruction to the coronary arteries with symptoms such as angina , chest pain and heart attacks. In India there are roughly 3 </a:t>
            </a:r>
            <a:r>
              <a:rPr lang="en-US" sz="1800" dirty="0" err="1" smtClean="0"/>
              <a:t>crores</a:t>
            </a:r>
            <a:r>
              <a:rPr lang="en-US" sz="1800" dirty="0" smtClean="0"/>
              <a:t> heart patients and 2 lakh open heart surgeries are performed every year . The reason for this is smoking ,high level of cholesterol , diabetes .Early prediction of heart diseases is essential to reduce the morality rate . Data mining  provides a user oriented approach to extract novel and uncovered patterns in the data set.</a:t>
            </a:r>
          </a:p>
        </p:txBody>
      </p:sp>
      <p:sp>
        <p:nvSpPr>
          <p:cNvPr id="4" name="AutoShape 2" descr="Image result for heart disease  caus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heart disease  causes"/>
          <p:cNvSpPr>
            <a:spLocks noChangeAspect="1" noChangeArrowheads="1"/>
          </p:cNvSpPr>
          <p:nvPr/>
        </p:nvSpPr>
        <p:spPr bwMode="auto">
          <a:xfrm>
            <a:off x="5196072" y="497918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heart disease  cause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888" y="3013182"/>
            <a:ext cx="6892112" cy="3757339"/>
          </a:xfrm>
          <a:prstGeom prst="rect">
            <a:avLst/>
          </a:prstGeom>
        </p:spPr>
      </p:pic>
    </p:spTree>
    <p:extLst>
      <p:ext uri="{BB962C8B-B14F-4D97-AF65-F5344CB8AC3E}">
        <p14:creationId xmlns:p14="http://schemas.microsoft.com/office/powerpoint/2010/main" val="3535234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36D629-D231-4929-8946-BAA512C5E3B9}"/>
              </a:ext>
            </a:extLst>
          </p:cNvPr>
          <p:cNvSpPr>
            <a:spLocks noGrp="1"/>
          </p:cNvSpPr>
          <p:nvPr>
            <p:ph type="title"/>
          </p:nvPr>
        </p:nvSpPr>
        <p:spPr>
          <a:xfrm>
            <a:off x="-770565" y="652388"/>
            <a:ext cx="9404723" cy="1400530"/>
          </a:xfrm>
        </p:spPr>
        <p:txBody>
          <a:bodyPr/>
          <a:lstStyle/>
          <a:p>
            <a:r>
              <a:rPr lang="en-IN" sz="2000" dirty="0" smtClean="0"/>
              <a:t>             Advantages </a:t>
            </a:r>
            <a:r>
              <a:rPr lang="en-IN" sz="2000" dirty="0"/>
              <a:t>of random forest</a:t>
            </a:r>
          </a:p>
        </p:txBody>
      </p:sp>
      <p:sp>
        <p:nvSpPr>
          <p:cNvPr id="3" name="Content Placeholder 2">
            <a:extLst>
              <a:ext uri="{FF2B5EF4-FFF2-40B4-BE49-F238E27FC236}">
                <a16:creationId xmlns="" xmlns:a16="http://schemas.microsoft.com/office/drawing/2014/main" id="{EF2A30D7-ACCE-4D92-B210-CA6BFF355D5F}"/>
              </a:ext>
            </a:extLst>
          </p:cNvPr>
          <p:cNvSpPr>
            <a:spLocks noGrp="1"/>
          </p:cNvSpPr>
          <p:nvPr>
            <p:ph idx="1"/>
          </p:nvPr>
        </p:nvSpPr>
        <p:spPr>
          <a:xfrm>
            <a:off x="137397" y="1352653"/>
            <a:ext cx="11088688" cy="4195481"/>
          </a:xfrm>
        </p:spPr>
        <p:txBody>
          <a:bodyPr>
            <a:normAutofit/>
          </a:bodyPr>
          <a:lstStyle/>
          <a:p>
            <a:r>
              <a:rPr lang="en-US" sz="1800" b="1" dirty="0"/>
              <a:t>1.</a:t>
            </a:r>
            <a:r>
              <a:rPr lang="en-US" sz="1800" dirty="0"/>
              <a:t> Random Forest is based on the </a:t>
            </a:r>
            <a:r>
              <a:rPr lang="en-US" sz="1800" b="1" dirty="0"/>
              <a:t>bagging</a:t>
            </a:r>
            <a:r>
              <a:rPr lang="en-US" sz="1800" dirty="0"/>
              <a:t> algorithm and uses </a:t>
            </a:r>
            <a:r>
              <a:rPr lang="en-US" sz="1800" b="1" dirty="0"/>
              <a:t>Ensemble Learning</a:t>
            </a:r>
            <a:r>
              <a:rPr lang="en-US" sz="1800" dirty="0"/>
              <a:t> technique. It creates as many trees on the subset of the data and combines the output of all the trees. In this way it </a:t>
            </a:r>
            <a:r>
              <a:rPr lang="en-US" sz="1800" b="1" dirty="0"/>
              <a:t>reduces overfitting</a:t>
            </a:r>
            <a:r>
              <a:rPr lang="en-US" sz="1800" dirty="0"/>
              <a:t> problem in decision trees and also</a:t>
            </a:r>
            <a:r>
              <a:rPr lang="en-US" sz="1800" b="1" dirty="0"/>
              <a:t> reduces the variance </a:t>
            </a:r>
            <a:r>
              <a:rPr lang="en-US" sz="1800" dirty="0"/>
              <a:t>and therefore </a:t>
            </a:r>
            <a:r>
              <a:rPr lang="en-US" sz="1800" b="1" dirty="0"/>
              <a:t>improves the accuracy</a:t>
            </a:r>
            <a:r>
              <a:rPr lang="en-US" sz="1800" dirty="0"/>
              <a:t>.</a:t>
            </a:r>
            <a:br>
              <a:rPr lang="en-US" sz="1800" dirty="0"/>
            </a:br>
            <a:r>
              <a:rPr lang="en-US" sz="1800" dirty="0"/>
              <a:t/>
            </a:r>
            <a:br>
              <a:rPr lang="en-US" sz="1800" dirty="0"/>
            </a:br>
            <a:r>
              <a:rPr lang="en-US" sz="1800" b="1" dirty="0"/>
              <a:t>2.</a:t>
            </a:r>
            <a:r>
              <a:rPr lang="en-US" sz="1800" dirty="0"/>
              <a:t> Random Forest can be used to </a:t>
            </a:r>
            <a:r>
              <a:rPr lang="en-US" sz="1800" b="1" dirty="0"/>
              <a:t>solve both classification as well as regression problems</a:t>
            </a:r>
            <a:r>
              <a:rPr lang="en-US" sz="1800" dirty="0"/>
              <a:t>.</a:t>
            </a:r>
            <a:br>
              <a:rPr lang="en-US" sz="1800" dirty="0"/>
            </a:br>
            <a:r>
              <a:rPr lang="en-US" sz="1800" dirty="0"/>
              <a:t/>
            </a:r>
            <a:br>
              <a:rPr lang="en-US" sz="1800" dirty="0"/>
            </a:br>
            <a:r>
              <a:rPr lang="en-US" sz="1800" b="1" dirty="0"/>
              <a:t>3.</a:t>
            </a:r>
            <a:r>
              <a:rPr lang="en-US" sz="1800" dirty="0"/>
              <a:t> Random Forest works well with both </a:t>
            </a:r>
            <a:r>
              <a:rPr lang="en-US" sz="1800" b="1" dirty="0"/>
              <a:t>categorical and continuous variables</a:t>
            </a:r>
            <a:r>
              <a:rPr lang="en-US" sz="1800" dirty="0"/>
              <a:t>.</a:t>
            </a:r>
            <a:br>
              <a:rPr lang="en-US" sz="1800" dirty="0"/>
            </a:br>
            <a:r>
              <a:rPr lang="en-US" sz="1800" dirty="0"/>
              <a:t/>
            </a:r>
            <a:br>
              <a:rPr lang="en-US" sz="1800" dirty="0"/>
            </a:br>
            <a:r>
              <a:rPr lang="en-US" sz="1800" b="1" dirty="0"/>
              <a:t>4.</a:t>
            </a:r>
            <a:r>
              <a:rPr lang="en-US" sz="1800" dirty="0"/>
              <a:t> Random Forest can automatically </a:t>
            </a:r>
            <a:r>
              <a:rPr lang="en-US" sz="1800" b="1" dirty="0"/>
              <a:t>handle missing values</a:t>
            </a:r>
            <a:r>
              <a:rPr lang="en-US" sz="1800" dirty="0"/>
              <a:t>.</a:t>
            </a:r>
            <a:endParaRPr lang="en-IN" sz="1800" dirty="0"/>
          </a:p>
        </p:txBody>
      </p:sp>
    </p:spTree>
    <p:extLst>
      <p:ext uri="{BB962C8B-B14F-4D97-AF65-F5344CB8AC3E}">
        <p14:creationId xmlns:p14="http://schemas.microsoft.com/office/powerpoint/2010/main" val="2820149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2445" y="888763"/>
            <a:ext cx="8597069" cy="4896740"/>
          </a:xfrm>
          <a:prstGeom prst="rect">
            <a:avLst/>
          </a:prstGeom>
        </p:spPr>
      </p:pic>
    </p:spTree>
    <p:extLst>
      <p:ext uri="{BB962C8B-B14F-4D97-AF65-F5344CB8AC3E}">
        <p14:creationId xmlns:p14="http://schemas.microsoft.com/office/powerpoint/2010/main" val="3840445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11ADDE-CFD2-4364-9412-9810AB66758A}"/>
              </a:ext>
            </a:extLst>
          </p:cNvPr>
          <p:cNvSpPr>
            <a:spLocks noGrp="1"/>
          </p:cNvSpPr>
          <p:nvPr>
            <p:ph type="title"/>
          </p:nvPr>
        </p:nvSpPr>
        <p:spPr/>
        <p:txBody>
          <a:bodyPr/>
          <a:lstStyle/>
          <a:p>
            <a:r>
              <a:rPr lang="en-IN" sz="2000" dirty="0"/>
              <a:t>Random forest Classifier</a:t>
            </a:r>
          </a:p>
        </p:txBody>
      </p:sp>
      <p:sp>
        <p:nvSpPr>
          <p:cNvPr id="3" name="Content Placeholder 2">
            <a:extLst>
              <a:ext uri="{FF2B5EF4-FFF2-40B4-BE49-F238E27FC236}">
                <a16:creationId xmlns="" xmlns:a16="http://schemas.microsoft.com/office/drawing/2014/main" id="{3CE72D7C-AD6F-4B69-B933-7EFAB588B249}"/>
              </a:ext>
            </a:extLst>
          </p:cNvPr>
          <p:cNvSpPr>
            <a:spLocks noGrp="1"/>
          </p:cNvSpPr>
          <p:nvPr>
            <p:ph idx="1"/>
          </p:nvPr>
        </p:nvSpPr>
        <p:spPr>
          <a:xfrm>
            <a:off x="730025" y="1447611"/>
            <a:ext cx="10837154" cy="4195481"/>
          </a:xfrm>
        </p:spPr>
        <p:txBody>
          <a:bodyPr/>
          <a:lstStyle/>
          <a:p>
            <a:r>
              <a:rPr lang="en-US" dirty="0"/>
              <a:t>we achieved the maximum score of </a:t>
            </a:r>
            <a:r>
              <a:rPr lang="en-US" dirty="0" smtClean="0"/>
              <a:t>99.5% </a:t>
            </a:r>
            <a:r>
              <a:rPr lang="en-US" dirty="0"/>
              <a:t>when we applied </a:t>
            </a:r>
            <a:r>
              <a:rPr lang="en-US" dirty="0" smtClean="0"/>
              <a:t>Random Forest classifier </a:t>
            </a:r>
            <a:r>
              <a:rPr lang="en-US" dirty="0"/>
              <a:t>to the data.</a:t>
            </a:r>
            <a:endParaRPr lang="en-IN" dirty="0"/>
          </a:p>
          <a:p>
            <a:endParaRPr lang="en-IN" dirty="0"/>
          </a:p>
        </p:txBody>
      </p:sp>
    </p:spTree>
    <p:extLst>
      <p:ext uri="{BB962C8B-B14F-4D97-AF65-F5344CB8AC3E}">
        <p14:creationId xmlns:p14="http://schemas.microsoft.com/office/powerpoint/2010/main" val="263500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36" y="452718"/>
            <a:ext cx="9717005" cy="1400530"/>
          </a:xfrm>
        </p:spPr>
        <p:txBody>
          <a:bodyPr/>
          <a:lstStyle/>
          <a:p>
            <a:r>
              <a:rPr lang="en-US" sz="3200" dirty="0" smtClean="0"/>
              <a:t>Support Vector machine</a:t>
            </a:r>
            <a:endParaRPr lang="en-US" sz="3200" dirty="0"/>
          </a:p>
        </p:txBody>
      </p:sp>
      <p:sp>
        <p:nvSpPr>
          <p:cNvPr id="3" name="Content Placeholder 2"/>
          <p:cNvSpPr>
            <a:spLocks noGrp="1"/>
          </p:cNvSpPr>
          <p:nvPr>
            <p:ph idx="1"/>
          </p:nvPr>
        </p:nvSpPr>
        <p:spPr>
          <a:xfrm>
            <a:off x="188911" y="1152983"/>
            <a:ext cx="11785374" cy="4195481"/>
          </a:xfrm>
        </p:spPr>
        <p:txBody>
          <a:bodyPr/>
          <a:lstStyle/>
          <a:p>
            <a:r>
              <a:rPr lang="en-US" sz="1800" dirty="0"/>
              <a:t>Support vector machine is another simple algorithm that every machine learning expert should have in his/her arsenal. Support vector machine is highly preferred by many as it produces significant accuracy with less computation power. Support Vector Machine, abbreviated as SVM can be used for both regression and classification tasks. But, it is widely used in classification objectives</a:t>
            </a:r>
            <a:r>
              <a:rPr lang="en-US" dirty="0" smtClean="0"/>
              <a:t>.</a:t>
            </a:r>
          </a:p>
          <a:p>
            <a:endParaRPr lang="en-US" dirty="0"/>
          </a:p>
          <a:p>
            <a:endParaRPr lang="en-US" dirty="0"/>
          </a:p>
        </p:txBody>
      </p:sp>
      <p:pic>
        <p:nvPicPr>
          <p:cNvPr id="225" name="Picture 2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913" y="2553513"/>
            <a:ext cx="9260344" cy="3672427"/>
          </a:xfrm>
          <a:prstGeom prst="rect">
            <a:avLst/>
          </a:prstGeom>
        </p:spPr>
      </p:pic>
    </p:spTree>
    <p:extLst>
      <p:ext uri="{BB962C8B-B14F-4D97-AF65-F5344CB8AC3E}">
        <p14:creationId xmlns:p14="http://schemas.microsoft.com/office/powerpoint/2010/main" val="1367838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Algorithm</a:t>
            </a:r>
            <a:endParaRPr lang="en-US" sz="2400" dirty="0"/>
          </a:p>
        </p:txBody>
      </p:sp>
      <p:sp>
        <p:nvSpPr>
          <p:cNvPr id="3" name="Content Placeholder 2"/>
          <p:cNvSpPr>
            <a:spLocks noGrp="1"/>
          </p:cNvSpPr>
          <p:nvPr>
            <p:ph idx="1"/>
          </p:nvPr>
        </p:nvSpPr>
        <p:spPr>
          <a:xfrm>
            <a:off x="646111" y="1530405"/>
            <a:ext cx="11197546" cy="4195481"/>
          </a:xfrm>
        </p:spPr>
        <p:txBody>
          <a:bodyPr/>
          <a:lstStyle/>
          <a:p>
            <a:r>
              <a:rPr lang="en-US" dirty="0"/>
              <a:t>SVM needs to find the optimal line with the constraint of correctly classifying either class</a:t>
            </a:r>
            <a:r>
              <a:rPr lang="en-US" dirty="0" smtClean="0"/>
              <a:t>:</a:t>
            </a:r>
          </a:p>
          <a:p>
            <a:pPr marL="0" indent="0">
              <a:buNone/>
            </a:pPr>
            <a:endParaRPr lang="en-US" dirty="0"/>
          </a:p>
          <a:p>
            <a:r>
              <a:rPr lang="en-US" dirty="0"/>
              <a:t>Follow the constraint: only look into the </a:t>
            </a:r>
            <a:r>
              <a:rPr lang="en-US" b="1" dirty="0"/>
              <a:t>separate</a:t>
            </a:r>
            <a:r>
              <a:rPr lang="en-US" dirty="0"/>
              <a:t> </a:t>
            </a:r>
            <a:r>
              <a:rPr lang="en-US" b="1" dirty="0" err="1"/>
              <a:t>hyperplanes</a:t>
            </a:r>
            <a:r>
              <a:rPr lang="en-US" dirty="0"/>
              <a:t>(e.g. separate lines), </a:t>
            </a:r>
            <a:r>
              <a:rPr lang="en-US" dirty="0" err="1"/>
              <a:t>hyperplanes</a:t>
            </a:r>
            <a:r>
              <a:rPr lang="en-US" dirty="0"/>
              <a:t> that classify classes </a:t>
            </a:r>
            <a:r>
              <a:rPr lang="en-US" dirty="0" smtClean="0"/>
              <a:t>correctly</a:t>
            </a:r>
          </a:p>
          <a:p>
            <a:pPr marL="0" indent="0">
              <a:buNone/>
            </a:pPr>
            <a:endParaRPr lang="en-US" dirty="0"/>
          </a:p>
          <a:p>
            <a:r>
              <a:rPr lang="en-US" dirty="0"/>
              <a:t>Conduct optimization: pick up the one that maximizes the </a:t>
            </a:r>
            <a:r>
              <a:rPr lang="en-US" b="1" dirty="0"/>
              <a:t>margin</a:t>
            </a:r>
            <a:endParaRPr lang="en-US" dirty="0"/>
          </a:p>
          <a:p>
            <a:pPr marL="0" indent="0">
              <a:buNone/>
            </a:pPr>
            <a:endParaRPr lang="en-US" b="1" dirty="0" smtClean="0"/>
          </a:p>
        </p:txBody>
      </p:sp>
    </p:spTree>
    <p:extLst>
      <p:ext uri="{BB962C8B-B14F-4D97-AF65-F5344CB8AC3E}">
        <p14:creationId xmlns:p14="http://schemas.microsoft.com/office/powerpoint/2010/main" val="1660567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452718"/>
            <a:ext cx="9615405" cy="1400530"/>
          </a:xfrm>
        </p:spPr>
        <p:txBody>
          <a:bodyPr/>
          <a:lstStyle/>
          <a:p>
            <a:r>
              <a:rPr lang="en-US" sz="2400" dirty="0" smtClean="0"/>
              <a:t>Advantages of Support Vector machine</a:t>
            </a:r>
            <a:endParaRPr lang="en-US" sz="2400" dirty="0"/>
          </a:p>
        </p:txBody>
      </p:sp>
      <p:sp>
        <p:nvSpPr>
          <p:cNvPr id="3" name="Content Placeholder 2"/>
          <p:cNvSpPr>
            <a:spLocks noGrp="1"/>
          </p:cNvSpPr>
          <p:nvPr>
            <p:ph idx="1"/>
          </p:nvPr>
        </p:nvSpPr>
        <p:spPr>
          <a:xfrm>
            <a:off x="566660" y="1693590"/>
            <a:ext cx="10406140" cy="4195481"/>
          </a:xfrm>
        </p:spPr>
        <p:txBody>
          <a:bodyPr/>
          <a:lstStyle/>
          <a:p>
            <a:r>
              <a:rPr lang="en-US" dirty="0"/>
              <a:t>SVM works relatively well when there is clear margin of separation between </a:t>
            </a:r>
            <a:r>
              <a:rPr lang="en-US" dirty="0" smtClean="0"/>
              <a:t>classes.</a:t>
            </a:r>
          </a:p>
          <a:p>
            <a:pPr marL="0" indent="0">
              <a:buNone/>
            </a:pPr>
            <a:endParaRPr lang="en-US" dirty="0"/>
          </a:p>
          <a:p>
            <a:r>
              <a:rPr lang="en-US" dirty="0"/>
              <a:t>SVM is more effective in high dimensional spaces</a:t>
            </a:r>
            <a:r>
              <a:rPr lang="en-US" dirty="0" smtClean="0"/>
              <a:t>.</a:t>
            </a:r>
          </a:p>
          <a:p>
            <a:pPr marL="0" indent="0">
              <a:buNone/>
            </a:pPr>
            <a:endParaRPr lang="en-US" dirty="0"/>
          </a:p>
          <a:p>
            <a:r>
              <a:rPr lang="en-US" dirty="0"/>
              <a:t>SVM is effective in cases where number of dimensions is greater than the number of samples</a:t>
            </a:r>
            <a:r>
              <a:rPr lang="en-US" dirty="0" smtClean="0"/>
              <a:t>.</a:t>
            </a:r>
          </a:p>
          <a:p>
            <a:pPr marL="0" indent="0">
              <a:buNone/>
            </a:pPr>
            <a:endParaRPr lang="en-US" dirty="0"/>
          </a:p>
          <a:p>
            <a:r>
              <a:rPr lang="en-US" dirty="0"/>
              <a:t>SVM is relatively memory efficient</a:t>
            </a:r>
          </a:p>
          <a:p>
            <a:endParaRPr lang="en-US" dirty="0"/>
          </a:p>
        </p:txBody>
      </p:sp>
    </p:spTree>
    <p:extLst>
      <p:ext uri="{BB962C8B-B14F-4D97-AF65-F5344CB8AC3E}">
        <p14:creationId xmlns:p14="http://schemas.microsoft.com/office/powerpoint/2010/main" val="1799792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83" y="438204"/>
            <a:ext cx="9404723" cy="1400530"/>
          </a:xfrm>
        </p:spPr>
        <p:txBody>
          <a:bodyPr/>
          <a:lstStyle/>
          <a:p>
            <a:r>
              <a:rPr lang="en-US" sz="2400" dirty="0" smtClean="0"/>
              <a:t>Result:</a:t>
            </a:r>
            <a:endParaRPr lang="en-US" sz="2400" dirty="0"/>
          </a:p>
        </p:txBody>
      </p:sp>
      <p:sp>
        <p:nvSpPr>
          <p:cNvPr id="3" name="Content Placeholder 2"/>
          <p:cNvSpPr>
            <a:spLocks noGrp="1"/>
          </p:cNvSpPr>
          <p:nvPr>
            <p:ph idx="1"/>
          </p:nvPr>
        </p:nvSpPr>
        <p:spPr>
          <a:xfrm>
            <a:off x="319541" y="1370746"/>
            <a:ext cx="8946541" cy="4195481"/>
          </a:xfrm>
        </p:spPr>
        <p:txBody>
          <a:bodyPr/>
          <a:lstStyle/>
          <a:p>
            <a:pPr marL="0" indent="0">
              <a:buNone/>
            </a:pPr>
            <a:r>
              <a:rPr lang="en-US" dirty="0"/>
              <a:t>we achieved the maximum score of </a:t>
            </a:r>
            <a:r>
              <a:rPr lang="en-US" dirty="0" smtClean="0"/>
              <a:t>99.4% </a:t>
            </a:r>
            <a:r>
              <a:rPr lang="en-US" dirty="0"/>
              <a:t>when we applied </a:t>
            </a:r>
            <a:r>
              <a:rPr lang="en-US" dirty="0" smtClean="0"/>
              <a:t>Support Vector Classifier to </a:t>
            </a:r>
            <a:r>
              <a:rPr lang="en-US" dirty="0"/>
              <a:t>the data.</a:t>
            </a:r>
            <a:endParaRPr lang="en-IN" dirty="0"/>
          </a:p>
          <a:p>
            <a:pPr marL="0" indent="0">
              <a:buNone/>
            </a:pPr>
            <a:endParaRPr lang="en-US" dirty="0"/>
          </a:p>
        </p:txBody>
      </p:sp>
    </p:spTree>
    <p:extLst>
      <p:ext uri="{BB962C8B-B14F-4D97-AF65-F5344CB8AC3E}">
        <p14:creationId xmlns:p14="http://schemas.microsoft.com/office/powerpoint/2010/main" val="2247050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66" y="645901"/>
            <a:ext cx="9404723" cy="1400530"/>
          </a:xfrm>
        </p:spPr>
        <p:txBody>
          <a:bodyPr/>
          <a:lstStyle/>
          <a:p>
            <a:r>
              <a:rPr lang="en-US" sz="3200" dirty="0" smtClean="0"/>
              <a:t>Principal Component Analysis</a:t>
            </a:r>
            <a:endParaRPr lang="en-US" sz="3200" dirty="0"/>
          </a:p>
        </p:txBody>
      </p:sp>
      <p:sp>
        <p:nvSpPr>
          <p:cNvPr id="3" name="Content Placeholder 2"/>
          <p:cNvSpPr>
            <a:spLocks noGrp="1"/>
          </p:cNvSpPr>
          <p:nvPr>
            <p:ph idx="1"/>
          </p:nvPr>
        </p:nvSpPr>
        <p:spPr>
          <a:xfrm>
            <a:off x="246866" y="1653673"/>
            <a:ext cx="11292604" cy="4195481"/>
          </a:xfrm>
        </p:spPr>
        <p:txBody>
          <a:bodyPr>
            <a:normAutofit lnSpcReduction="10000"/>
          </a:bodyPr>
          <a:lstStyle/>
          <a:p>
            <a:pPr fontAlgn="base"/>
            <a:r>
              <a:rPr lang="en-US" dirty="0"/>
              <a:t>Principal component analysis (PCA) is a technique to bring out strong patterns in a dataset by </a:t>
            </a:r>
            <a:r>
              <a:rPr lang="en-US" dirty="0" err="1"/>
              <a:t>supressing</a:t>
            </a:r>
            <a:r>
              <a:rPr lang="en-US" dirty="0"/>
              <a:t> variations. It is used to clean data sets to make it easy to explore and </a:t>
            </a:r>
            <a:r>
              <a:rPr lang="en-US" dirty="0" err="1"/>
              <a:t>analyse</a:t>
            </a:r>
            <a:r>
              <a:rPr lang="en-US" dirty="0" smtClean="0"/>
              <a:t>.</a:t>
            </a:r>
          </a:p>
          <a:p>
            <a:pPr fontAlgn="base"/>
            <a:r>
              <a:rPr lang="en-US" dirty="0" smtClean="0"/>
              <a:t> </a:t>
            </a:r>
            <a:r>
              <a:rPr lang="en-US" dirty="0"/>
              <a:t>The algorithm of Principal Component Analysis is based on a few mathematical ideas namely:</a:t>
            </a:r>
          </a:p>
          <a:p>
            <a:pPr lvl="1" fontAlgn="base"/>
            <a:r>
              <a:rPr lang="en-US" dirty="0"/>
              <a:t>Variance and </a:t>
            </a:r>
            <a:r>
              <a:rPr lang="en-US" dirty="0" err="1"/>
              <a:t>Convariance</a:t>
            </a:r>
            <a:endParaRPr lang="en-US" dirty="0"/>
          </a:p>
          <a:p>
            <a:pPr lvl="1" fontAlgn="base"/>
            <a:r>
              <a:rPr lang="en-US" dirty="0"/>
              <a:t>Eigen Vectors and Eigen </a:t>
            </a:r>
            <a:r>
              <a:rPr lang="en-US" dirty="0" smtClean="0"/>
              <a:t>values</a:t>
            </a:r>
          </a:p>
          <a:p>
            <a:pPr marL="0" indent="0">
              <a:buNone/>
            </a:pPr>
            <a:r>
              <a:rPr lang="en-US" b="1" dirty="0" smtClean="0"/>
              <a:t>Principal </a:t>
            </a:r>
            <a:r>
              <a:rPr lang="en-US" b="1" dirty="0"/>
              <a:t>Component Analysis (PCA) </a:t>
            </a:r>
            <a:r>
              <a:rPr lang="en-US" dirty="0"/>
              <a:t>is a statistical procedure that uses an orthogonal transformation which converts a set of correlated variables to a set of uncorrelated variables. PCA is a most widely used tool in exploratory data analysis and in machine learning for predictive models. Moreover, PCA is an unsupervised statistical technique used to examine the interrelations among a set of variables. It is also known as a general factor analysis where regression determines a line of best fit.</a:t>
            </a:r>
          </a:p>
        </p:txBody>
      </p:sp>
    </p:spTree>
    <p:extLst>
      <p:ext uri="{BB962C8B-B14F-4D97-AF65-F5344CB8AC3E}">
        <p14:creationId xmlns:p14="http://schemas.microsoft.com/office/powerpoint/2010/main" val="3197874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29" y="414082"/>
            <a:ext cx="9404723" cy="1400530"/>
          </a:xfrm>
        </p:spPr>
        <p:txBody>
          <a:bodyPr/>
          <a:lstStyle/>
          <a:p>
            <a:r>
              <a:rPr lang="en-US" sz="2000" dirty="0"/>
              <a:t>Principal Component Analysis Algorithm Steps</a:t>
            </a:r>
          </a:p>
        </p:txBody>
      </p:sp>
      <p:sp>
        <p:nvSpPr>
          <p:cNvPr id="3" name="Content Placeholder 2"/>
          <p:cNvSpPr>
            <a:spLocks noGrp="1"/>
          </p:cNvSpPr>
          <p:nvPr>
            <p:ph idx="1"/>
          </p:nvPr>
        </p:nvSpPr>
        <p:spPr>
          <a:xfrm>
            <a:off x="330580" y="1370337"/>
            <a:ext cx="10989950" cy="4195481"/>
          </a:xfrm>
        </p:spPr>
        <p:txBody>
          <a:bodyPr>
            <a:normAutofit fontScale="92500" lnSpcReduction="20000"/>
          </a:bodyPr>
          <a:lstStyle/>
          <a:p>
            <a:r>
              <a:rPr lang="en-US" dirty="0"/>
              <a:t>1. Find the mean vector</a:t>
            </a:r>
            <a:r>
              <a:rPr lang="en-US" dirty="0" smtClean="0"/>
              <a:t>.</a:t>
            </a:r>
          </a:p>
          <a:p>
            <a:pPr marL="0" indent="0">
              <a:buNone/>
            </a:pPr>
            <a:endParaRPr lang="en-US" dirty="0" smtClean="0"/>
          </a:p>
          <a:p>
            <a:r>
              <a:rPr lang="en-US" dirty="0" smtClean="0"/>
              <a:t> </a:t>
            </a:r>
            <a:r>
              <a:rPr lang="en-US" dirty="0"/>
              <a:t>2. Assemble all the data samples in a mean adjusted matrix</a:t>
            </a:r>
            <a:r>
              <a:rPr lang="en-US" dirty="0" smtClean="0"/>
              <a:t>.</a:t>
            </a:r>
          </a:p>
          <a:p>
            <a:pPr marL="0" indent="0">
              <a:buNone/>
            </a:pPr>
            <a:r>
              <a:rPr lang="en-US" dirty="0" smtClean="0"/>
              <a:t> </a:t>
            </a:r>
          </a:p>
          <a:p>
            <a:r>
              <a:rPr lang="en-US" dirty="0" smtClean="0"/>
              <a:t>3. </a:t>
            </a:r>
            <a:r>
              <a:rPr lang="en-US" dirty="0"/>
              <a:t>Create the covariance matrix. </a:t>
            </a:r>
            <a:endParaRPr lang="en-US" dirty="0" smtClean="0"/>
          </a:p>
          <a:p>
            <a:pPr marL="0" indent="0">
              <a:buNone/>
            </a:pPr>
            <a:endParaRPr lang="en-US" dirty="0" smtClean="0"/>
          </a:p>
          <a:p>
            <a:r>
              <a:rPr lang="en-US" dirty="0" smtClean="0"/>
              <a:t>4</a:t>
            </a:r>
            <a:r>
              <a:rPr lang="en-US" dirty="0"/>
              <a:t>. Compute the Eigen vectors and Eigen values</a:t>
            </a:r>
            <a:r>
              <a:rPr lang="en-US" dirty="0" smtClean="0"/>
              <a:t>.</a:t>
            </a:r>
          </a:p>
          <a:p>
            <a:pPr marL="0" indent="0">
              <a:buNone/>
            </a:pPr>
            <a:r>
              <a:rPr lang="en-US" dirty="0" smtClean="0"/>
              <a:t> </a:t>
            </a:r>
          </a:p>
          <a:p>
            <a:r>
              <a:rPr lang="en-US" dirty="0" smtClean="0"/>
              <a:t>5</a:t>
            </a:r>
            <a:r>
              <a:rPr lang="en-US" dirty="0"/>
              <a:t>. Compute the basis vectors</a:t>
            </a:r>
            <a:r>
              <a:rPr lang="en-US" dirty="0" smtClean="0"/>
              <a:t>.</a:t>
            </a:r>
          </a:p>
          <a:p>
            <a:pPr marL="0" indent="0">
              <a:buNone/>
            </a:pPr>
            <a:r>
              <a:rPr lang="en-US" dirty="0" smtClean="0"/>
              <a:t> </a:t>
            </a:r>
          </a:p>
          <a:p>
            <a:r>
              <a:rPr lang="en-US" dirty="0" smtClean="0"/>
              <a:t>6</a:t>
            </a:r>
            <a:r>
              <a:rPr lang="en-US" dirty="0"/>
              <a:t>. Represent each sample as a linear combination of basis vectors.</a:t>
            </a:r>
          </a:p>
        </p:txBody>
      </p:sp>
    </p:spTree>
    <p:extLst>
      <p:ext uri="{BB962C8B-B14F-4D97-AF65-F5344CB8AC3E}">
        <p14:creationId xmlns:p14="http://schemas.microsoft.com/office/powerpoint/2010/main" val="3337325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72" y="439839"/>
            <a:ext cx="9404723" cy="1400530"/>
          </a:xfrm>
        </p:spPr>
        <p:txBody>
          <a:bodyPr/>
          <a:lstStyle/>
          <a:p>
            <a:r>
              <a:rPr lang="en-US" sz="2000" dirty="0" smtClean="0"/>
              <a:t>Advantages of principal component analysis</a:t>
            </a:r>
            <a:endParaRPr lang="en-US" sz="2000" dirty="0"/>
          </a:p>
        </p:txBody>
      </p:sp>
      <p:sp>
        <p:nvSpPr>
          <p:cNvPr id="3" name="Content Placeholder 2"/>
          <p:cNvSpPr>
            <a:spLocks noGrp="1"/>
          </p:cNvSpPr>
          <p:nvPr>
            <p:ph idx="1"/>
          </p:nvPr>
        </p:nvSpPr>
        <p:spPr>
          <a:xfrm>
            <a:off x="317701" y="1408974"/>
            <a:ext cx="11595257" cy="4195481"/>
          </a:xfrm>
        </p:spPr>
        <p:txBody>
          <a:bodyPr>
            <a:normAutofit/>
          </a:bodyPr>
          <a:lstStyle/>
          <a:p>
            <a:r>
              <a:rPr lang="en-US" b="1" dirty="0"/>
              <a:t>1. Removes Correlated </a:t>
            </a:r>
            <a:r>
              <a:rPr lang="en-US" b="1" dirty="0" smtClean="0"/>
              <a:t>Features</a:t>
            </a:r>
          </a:p>
          <a:p>
            <a:r>
              <a:rPr lang="en-US" b="1" dirty="0"/>
              <a:t>2. Improves Algorithm </a:t>
            </a:r>
            <a:r>
              <a:rPr lang="en-US" b="1" dirty="0" smtClean="0"/>
              <a:t>Performance</a:t>
            </a:r>
          </a:p>
          <a:p>
            <a:r>
              <a:rPr lang="en-US" b="1" dirty="0"/>
              <a:t>3. Reduces </a:t>
            </a:r>
            <a:r>
              <a:rPr lang="en-US" b="1" dirty="0" err="1" smtClean="0"/>
              <a:t>Overfitting</a:t>
            </a:r>
            <a:endParaRPr lang="en-US" b="1" dirty="0" smtClean="0"/>
          </a:p>
          <a:p>
            <a:r>
              <a:rPr lang="en-US" b="1" dirty="0"/>
              <a:t>4. Improves </a:t>
            </a:r>
            <a:r>
              <a:rPr lang="en-US" b="1" dirty="0" smtClean="0"/>
              <a:t>Visualization</a:t>
            </a:r>
            <a:endParaRPr lang="en-US" dirty="0"/>
          </a:p>
        </p:txBody>
      </p:sp>
    </p:spTree>
    <p:extLst>
      <p:ext uri="{BB962C8B-B14F-4D97-AF65-F5344CB8AC3E}">
        <p14:creationId xmlns:p14="http://schemas.microsoft.com/office/powerpoint/2010/main" val="364429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D77E3C-438C-4139-BCA4-942E4FD4FC6A}"/>
              </a:ext>
            </a:extLst>
          </p:cNvPr>
          <p:cNvSpPr>
            <a:spLocks noGrp="1"/>
          </p:cNvSpPr>
          <p:nvPr>
            <p:ph type="title"/>
          </p:nvPr>
        </p:nvSpPr>
        <p:spPr>
          <a:xfrm>
            <a:off x="-731929" y="491355"/>
            <a:ext cx="9404723" cy="1400530"/>
          </a:xfrm>
        </p:spPr>
        <p:txBody>
          <a:bodyPr/>
          <a:lstStyle/>
          <a:p>
            <a:r>
              <a:rPr lang="en-IN" sz="2000" dirty="0"/>
              <a:t>       </a:t>
            </a:r>
            <a:r>
              <a:rPr lang="en-IN" sz="2000" dirty="0" smtClean="0"/>
              <a:t>         Problem </a:t>
            </a:r>
            <a:r>
              <a:rPr lang="en-IN" sz="2000" dirty="0"/>
              <a:t>statement</a:t>
            </a:r>
          </a:p>
        </p:txBody>
      </p:sp>
      <p:sp>
        <p:nvSpPr>
          <p:cNvPr id="3" name="Content Placeholder 2">
            <a:extLst>
              <a:ext uri="{FF2B5EF4-FFF2-40B4-BE49-F238E27FC236}">
                <a16:creationId xmlns="" xmlns:a16="http://schemas.microsoft.com/office/drawing/2014/main" id="{A18CBE3A-8A0C-44BE-AD31-37CA9DDBAEC8}"/>
              </a:ext>
            </a:extLst>
          </p:cNvPr>
          <p:cNvSpPr>
            <a:spLocks noGrp="1"/>
          </p:cNvSpPr>
          <p:nvPr>
            <p:ph idx="1"/>
          </p:nvPr>
        </p:nvSpPr>
        <p:spPr>
          <a:xfrm>
            <a:off x="356338" y="1416676"/>
            <a:ext cx="11479347" cy="4713667"/>
          </a:xfrm>
        </p:spPr>
        <p:txBody>
          <a:bodyPr/>
          <a:lstStyle/>
          <a:p>
            <a:endParaRPr lang="en-IN" dirty="0"/>
          </a:p>
          <a:p>
            <a:r>
              <a:rPr lang="en-GB" dirty="0"/>
              <a:t>Heart diseases are the main cause of death globally that is more people die annually from heart diseases than from any other cause. An estimated 17.9 million people died from heart attacks in 2016, representing 31% of all global deaths of these 85% are died due to heart attacks – WHO. Most Heart diseases can be prevented by taking some risk factors into consideration like age, diet, obesity, physical inactivity, etc. These all patients details are stored by the hospitals in their respective hospital’s databases or physically in paper format but they are not using it for any purpose. </a:t>
            </a:r>
          </a:p>
          <a:p>
            <a:pPr marL="0" indent="0" algn="r">
              <a:buNone/>
            </a:pPr>
            <a:r>
              <a:rPr lang="en-IN" dirty="0" smtClean="0"/>
              <a:t> </a:t>
            </a:r>
            <a:endParaRPr lang="en-IN" dirty="0"/>
          </a:p>
        </p:txBody>
      </p:sp>
    </p:spTree>
    <p:extLst>
      <p:ext uri="{BB962C8B-B14F-4D97-AF65-F5344CB8AC3E}">
        <p14:creationId xmlns:p14="http://schemas.microsoft.com/office/powerpoint/2010/main" val="1549348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Result</a:t>
            </a:r>
            <a:endParaRPr lang="en-US" sz="2000" dirty="0"/>
          </a:p>
        </p:txBody>
      </p:sp>
      <p:sp>
        <p:nvSpPr>
          <p:cNvPr id="3" name="Content Placeholder 2"/>
          <p:cNvSpPr>
            <a:spLocks noGrp="1"/>
          </p:cNvSpPr>
          <p:nvPr>
            <p:ph idx="1"/>
          </p:nvPr>
        </p:nvSpPr>
        <p:spPr>
          <a:xfrm>
            <a:off x="646111" y="1152983"/>
            <a:ext cx="8946541" cy="4195481"/>
          </a:xfrm>
        </p:spPr>
        <p:txBody>
          <a:bodyPr/>
          <a:lstStyle/>
          <a:p>
            <a:pPr marL="0" indent="0">
              <a:buNone/>
            </a:pPr>
            <a:r>
              <a:rPr lang="en-US" dirty="0" smtClean="0"/>
              <a:t>Here we have achieved the score of 98.8%.</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14" y="1853248"/>
            <a:ext cx="6764299" cy="4529985"/>
          </a:xfrm>
          <a:prstGeom prst="rect">
            <a:avLst/>
          </a:prstGeom>
        </p:spPr>
      </p:pic>
    </p:spTree>
    <p:extLst>
      <p:ext uri="{BB962C8B-B14F-4D97-AF65-F5344CB8AC3E}">
        <p14:creationId xmlns:p14="http://schemas.microsoft.com/office/powerpoint/2010/main" val="2290596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F68CD0-481C-4766-9885-4741E9A637E5}"/>
              </a:ext>
            </a:extLst>
          </p:cNvPr>
          <p:cNvSpPr>
            <a:spLocks noGrp="1"/>
          </p:cNvSpPr>
          <p:nvPr>
            <p:ph type="title"/>
          </p:nvPr>
        </p:nvSpPr>
        <p:spPr>
          <a:xfrm>
            <a:off x="417019" y="104988"/>
            <a:ext cx="9404723" cy="1400530"/>
          </a:xfrm>
        </p:spPr>
        <p:txBody>
          <a:bodyPr/>
          <a:lstStyle/>
          <a:p>
            <a:r>
              <a:rPr lang="en-IN" sz="2000" dirty="0" smtClean="0"/>
              <a:t>Comparison :</a:t>
            </a:r>
            <a:endParaRPr lang="en-IN" sz="2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29197308"/>
              </p:ext>
            </p:extLst>
          </p:nvPr>
        </p:nvGraphicFramePr>
        <p:xfrm>
          <a:off x="694247" y="805253"/>
          <a:ext cx="11283104" cy="5785666"/>
        </p:xfrm>
        <a:graphic>
          <a:graphicData uri="http://schemas.openxmlformats.org/drawingml/2006/table">
            <a:tbl>
              <a:tblPr firstRow="1" bandRow="1">
                <a:tableStyleId>{5C22544A-7EE6-4342-B048-85BDC9FD1C3A}</a:tableStyleId>
              </a:tblPr>
              <a:tblGrid>
                <a:gridCol w="2170392"/>
                <a:gridCol w="1943043"/>
                <a:gridCol w="2063212"/>
                <a:gridCol w="1618036"/>
                <a:gridCol w="1929765"/>
                <a:gridCol w="1558656"/>
              </a:tblGrid>
              <a:tr h="748699">
                <a:tc>
                  <a:txBody>
                    <a:bodyPr/>
                    <a:lstStyle/>
                    <a:p>
                      <a:endParaRPr lang="en-US" dirty="0"/>
                    </a:p>
                  </a:txBody>
                  <a:tcPr/>
                </a:tc>
                <a:tc>
                  <a:txBody>
                    <a:bodyPr/>
                    <a:lstStyle/>
                    <a:p>
                      <a:r>
                        <a:rPr lang="en-US" dirty="0" smtClean="0"/>
                        <a:t>Decision Tree</a:t>
                      </a:r>
                      <a:endParaRPr lang="en-US" dirty="0"/>
                    </a:p>
                  </a:txBody>
                  <a:tcPr/>
                </a:tc>
                <a:tc>
                  <a:txBody>
                    <a:bodyPr/>
                    <a:lstStyle/>
                    <a:p>
                      <a:r>
                        <a:rPr lang="en-US" dirty="0" smtClean="0"/>
                        <a:t>Random </a:t>
                      </a:r>
                    </a:p>
                    <a:p>
                      <a:r>
                        <a:rPr lang="en-US" dirty="0" smtClean="0"/>
                        <a:t>Forest</a:t>
                      </a:r>
                      <a:endParaRPr lang="en-US" dirty="0"/>
                    </a:p>
                  </a:txBody>
                  <a:tcPr/>
                </a:tc>
                <a:tc>
                  <a:txBody>
                    <a:bodyPr/>
                    <a:lstStyle/>
                    <a:p>
                      <a:r>
                        <a:rPr lang="en-US" dirty="0" smtClean="0"/>
                        <a:t>KNN</a:t>
                      </a:r>
                      <a:endParaRPr lang="en-US" dirty="0"/>
                    </a:p>
                  </a:txBody>
                  <a:tcPr/>
                </a:tc>
                <a:tc>
                  <a:txBody>
                    <a:bodyPr/>
                    <a:lstStyle/>
                    <a:p>
                      <a:r>
                        <a:rPr lang="en-US" dirty="0" smtClean="0"/>
                        <a:t>SVM</a:t>
                      </a:r>
                      <a:endParaRPr lang="en-US" dirty="0"/>
                    </a:p>
                  </a:txBody>
                  <a:tcPr/>
                </a:tc>
                <a:tc>
                  <a:txBody>
                    <a:bodyPr/>
                    <a:lstStyle/>
                    <a:p>
                      <a:r>
                        <a:rPr lang="en-US" dirty="0" smtClean="0"/>
                        <a:t>PCA</a:t>
                      </a:r>
                    </a:p>
                  </a:txBody>
                  <a:tcPr/>
                </a:tc>
              </a:tr>
              <a:tr h="722108">
                <a:tc>
                  <a:txBody>
                    <a:bodyPr/>
                    <a:lstStyle/>
                    <a:p>
                      <a:r>
                        <a:rPr lang="en-US" dirty="0" smtClean="0"/>
                        <a:t>Accuracy</a:t>
                      </a:r>
                      <a:endParaRPr lang="en-US" dirty="0"/>
                    </a:p>
                  </a:txBody>
                  <a:tcPr/>
                </a:tc>
                <a:tc>
                  <a:txBody>
                    <a:bodyPr/>
                    <a:lstStyle/>
                    <a:p>
                      <a:r>
                        <a:rPr lang="en-US" dirty="0" smtClean="0"/>
                        <a:t>99.7%</a:t>
                      </a:r>
                      <a:endParaRPr lang="en-US" dirty="0"/>
                    </a:p>
                  </a:txBody>
                  <a:tcPr/>
                </a:tc>
                <a:tc>
                  <a:txBody>
                    <a:bodyPr/>
                    <a:lstStyle/>
                    <a:p>
                      <a:r>
                        <a:rPr lang="en-US" dirty="0" smtClean="0"/>
                        <a:t>99.5%</a:t>
                      </a:r>
                      <a:endParaRPr lang="en-US" dirty="0"/>
                    </a:p>
                  </a:txBody>
                  <a:tcPr/>
                </a:tc>
                <a:tc>
                  <a:txBody>
                    <a:bodyPr/>
                    <a:lstStyle/>
                    <a:p>
                      <a:r>
                        <a:rPr lang="en-US" dirty="0" smtClean="0"/>
                        <a:t>93%</a:t>
                      </a:r>
                      <a:endParaRPr lang="en-US" dirty="0"/>
                    </a:p>
                  </a:txBody>
                  <a:tcPr/>
                </a:tc>
                <a:tc>
                  <a:txBody>
                    <a:bodyPr/>
                    <a:lstStyle/>
                    <a:p>
                      <a:r>
                        <a:rPr lang="en-US" dirty="0" smtClean="0"/>
                        <a:t>99.4%</a:t>
                      </a:r>
                      <a:endParaRPr lang="en-US" dirty="0"/>
                    </a:p>
                  </a:txBody>
                  <a:tcPr/>
                </a:tc>
                <a:tc>
                  <a:txBody>
                    <a:bodyPr/>
                    <a:lstStyle/>
                    <a:p>
                      <a:r>
                        <a:rPr lang="en-US" dirty="0" smtClean="0"/>
                        <a:t>98.8%</a:t>
                      </a:r>
                      <a:endParaRPr lang="en-US" dirty="0"/>
                    </a:p>
                  </a:txBody>
                  <a:tcPr/>
                </a:tc>
              </a:tr>
              <a:tr h="748699">
                <a:tc>
                  <a:txBody>
                    <a:bodyPr/>
                    <a:lstStyle/>
                    <a:p>
                      <a:r>
                        <a:rPr lang="en-US" dirty="0" smtClean="0"/>
                        <a:t>Computation</a:t>
                      </a:r>
                    </a:p>
                    <a:p>
                      <a:r>
                        <a:rPr lang="en-US" dirty="0" smtClean="0"/>
                        <a:t>Time</a:t>
                      </a:r>
                      <a:endParaRPr lang="en-US" dirty="0"/>
                    </a:p>
                  </a:txBody>
                  <a:tcPr/>
                </a:tc>
                <a:tc>
                  <a:txBody>
                    <a:bodyPr/>
                    <a:lstStyle/>
                    <a:p>
                      <a:r>
                        <a:rPr lang="en-US" dirty="0" smtClean="0"/>
                        <a:t>16.237</a:t>
                      </a:r>
                      <a:endParaRPr lang="en-US" dirty="0"/>
                    </a:p>
                  </a:txBody>
                  <a:tcPr/>
                </a:tc>
                <a:tc>
                  <a:txBody>
                    <a:bodyPr/>
                    <a:lstStyle/>
                    <a:p>
                      <a:r>
                        <a:rPr lang="en-US" dirty="0" smtClean="0"/>
                        <a:t>42.526</a:t>
                      </a:r>
                      <a:endParaRPr lang="en-US" dirty="0"/>
                    </a:p>
                  </a:txBody>
                  <a:tcPr/>
                </a:tc>
                <a:tc>
                  <a:txBody>
                    <a:bodyPr/>
                    <a:lstStyle/>
                    <a:p>
                      <a:r>
                        <a:rPr lang="en-US" dirty="0" smtClean="0"/>
                        <a:t>7.217</a:t>
                      </a:r>
                      <a:endParaRPr lang="en-US" dirty="0"/>
                    </a:p>
                  </a:txBody>
                  <a:tcPr/>
                </a:tc>
                <a:tc>
                  <a:txBody>
                    <a:bodyPr/>
                    <a:lstStyle/>
                    <a:p>
                      <a:r>
                        <a:rPr lang="en-US" dirty="0" smtClean="0"/>
                        <a:t>12.456</a:t>
                      </a:r>
                      <a:endParaRPr lang="en-US" dirty="0"/>
                    </a:p>
                  </a:txBody>
                  <a:tcPr/>
                </a:tc>
                <a:tc>
                  <a:txBody>
                    <a:bodyPr/>
                    <a:lstStyle/>
                    <a:p>
                      <a:r>
                        <a:rPr lang="en-US" dirty="0" smtClean="0"/>
                        <a:t>18.725</a:t>
                      </a:r>
                      <a:endParaRPr lang="en-US" dirty="0"/>
                    </a:p>
                  </a:txBody>
                  <a:tcPr/>
                </a:tc>
              </a:tr>
              <a:tr h="995181">
                <a:tc>
                  <a:txBody>
                    <a:bodyPr/>
                    <a:lstStyle/>
                    <a:p>
                      <a:r>
                        <a:rPr lang="en-US" dirty="0" smtClean="0"/>
                        <a:t>advantages</a:t>
                      </a:r>
                      <a:endParaRPr lang="en-US" dirty="0"/>
                    </a:p>
                  </a:txBody>
                  <a:tcPr/>
                </a:tc>
                <a:tc>
                  <a:txBody>
                    <a:bodyPr/>
                    <a:lstStyle/>
                    <a:p>
                      <a:r>
                        <a:rPr lang="en-US" dirty="0" smtClean="0"/>
                        <a:t>Easy</a:t>
                      </a:r>
                      <a:r>
                        <a:rPr lang="en-US" baseline="0" dirty="0" smtClean="0"/>
                        <a:t> to interpret for small  sized trees</a:t>
                      </a:r>
                      <a:endParaRPr lang="en-US" dirty="0"/>
                    </a:p>
                  </a:txBody>
                  <a:tcPr/>
                </a:tc>
                <a:tc>
                  <a:txBody>
                    <a:bodyPr/>
                    <a:lstStyle/>
                    <a:p>
                      <a:r>
                        <a:rPr lang="en-US" dirty="0" smtClean="0"/>
                        <a:t>Random</a:t>
                      </a:r>
                      <a:r>
                        <a:rPr lang="en-US" baseline="0" dirty="0" smtClean="0"/>
                        <a:t> forest is less compact to interpret</a:t>
                      </a:r>
                      <a:endParaRPr lang="en-US" dirty="0"/>
                    </a:p>
                  </a:txBody>
                  <a:tcPr/>
                </a:tc>
                <a:tc>
                  <a:txBody>
                    <a:bodyPr/>
                    <a:lstStyle/>
                    <a:p>
                      <a:r>
                        <a:rPr lang="en-US" dirty="0" smtClean="0"/>
                        <a:t>Does</a:t>
                      </a:r>
                      <a:r>
                        <a:rPr lang="en-US" baseline="0" dirty="0" smtClean="0"/>
                        <a:t> requires no training</a:t>
                      </a:r>
                      <a:endParaRPr lang="en-US" dirty="0"/>
                    </a:p>
                  </a:txBody>
                  <a:tcPr/>
                </a:tc>
                <a:tc>
                  <a:txBody>
                    <a:bodyPr/>
                    <a:lstStyle/>
                    <a:p>
                      <a:r>
                        <a:rPr lang="en-US" dirty="0" smtClean="0"/>
                        <a:t>Working</a:t>
                      </a:r>
                      <a:r>
                        <a:rPr lang="en-US" baseline="0" dirty="0" smtClean="0"/>
                        <a:t> well even if the dataset is not linear </a:t>
                      </a:r>
                      <a:r>
                        <a:rPr lang="en-US" baseline="0" dirty="0" err="1" smtClean="0"/>
                        <a:t>seperable</a:t>
                      </a:r>
                      <a:endParaRPr lang="en-US" dirty="0"/>
                    </a:p>
                  </a:txBody>
                  <a:tcPr/>
                </a:tc>
                <a:tc>
                  <a:txBody>
                    <a:bodyPr/>
                    <a:lstStyle/>
                    <a:p>
                      <a:r>
                        <a:rPr lang="en-US" dirty="0" smtClean="0"/>
                        <a:t>Easy</a:t>
                      </a:r>
                      <a:r>
                        <a:rPr lang="en-US" baseline="0" dirty="0" smtClean="0"/>
                        <a:t> to compute</a:t>
                      </a:r>
                      <a:endParaRPr lang="en-US" dirty="0"/>
                    </a:p>
                  </a:txBody>
                  <a:tcPr/>
                </a:tc>
              </a:tr>
              <a:tr h="722108">
                <a:tc>
                  <a:txBody>
                    <a:bodyPr/>
                    <a:lstStyle/>
                    <a:p>
                      <a:r>
                        <a:rPr lang="en-US" dirty="0" smtClean="0"/>
                        <a:t>disadvantages</a:t>
                      </a:r>
                      <a:endParaRPr lang="en-US" dirty="0"/>
                    </a:p>
                  </a:txBody>
                  <a:tcPr/>
                </a:tc>
                <a:tc>
                  <a:txBody>
                    <a:bodyPr/>
                    <a:lstStyle/>
                    <a:p>
                      <a:r>
                        <a:rPr lang="en-US" dirty="0" smtClean="0"/>
                        <a:t>Large trees can be  difficult to interpret</a:t>
                      </a:r>
                      <a:endParaRPr lang="en-US" dirty="0"/>
                    </a:p>
                  </a:txBody>
                  <a:tcPr/>
                </a:tc>
                <a:tc>
                  <a:txBody>
                    <a:bodyPr/>
                    <a:lstStyle/>
                    <a:p>
                      <a:r>
                        <a:rPr lang="en-US" dirty="0" smtClean="0"/>
                        <a:t>It</a:t>
                      </a:r>
                      <a:r>
                        <a:rPr lang="en-US" baseline="0" dirty="0" smtClean="0"/>
                        <a:t> requires more time to train</a:t>
                      </a:r>
                      <a:endParaRPr lang="en-US" dirty="0"/>
                    </a:p>
                  </a:txBody>
                  <a:tcPr/>
                </a:tc>
                <a:tc>
                  <a:txBody>
                    <a:bodyPr/>
                    <a:lstStyle/>
                    <a:p>
                      <a:r>
                        <a:rPr lang="en-US" dirty="0" smtClean="0"/>
                        <a:t>Does not work with large dataset</a:t>
                      </a:r>
                      <a:endParaRPr lang="en-US" dirty="0"/>
                    </a:p>
                  </a:txBody>
                  <a:tcPr/>
                </a:tc>
                <a:tc>
                  <a:txBody>
                    <a:bodyPr/>
                    <a:lstStyle/>
                    <a:p>
                      <a:r>
                        <a:rPr lang="en-US" dirty="0" smtClean="0"/>
                        <a:t>High memory</a:t>
                      </a:r>
                      <a:r>
                        <a:rPr lang="en-US" baseline="0" dirty="0" smtClean="0"/>
                        <a:t> </a:t>
                      </a:r>
                    </a:p>
                    <a:p>
                      <a:r>
                        <a:rPr lang="en-US" baseline="0" dirty="0" err="1" smtClean="0"/>
                        <a:t>usuage</a:t>
                      </a:r>
                      <a:endParaRPr lang="en-US" dirty="0"/>
                    </a:p>
                  </a:txBody>
                  <a:tcPr/>
                </a:tc>
                <a:tc>
                  <a:txBody>
                    <a:bodyPr/>
                    <a:lstStyle/>
                    <a:p>
                      <a:r>
                        <a:rPr lang="en-US" dirty="0" smtClean="0"/>
                        <a:t>Depend</a:t>
                      </a:r>
                      <a:r>
                        <a:rPr lang="en-US" baseline="0" dirty="0" smtClean="0"/>
                        <a:t> on previous knowledge</a:t>
                      </a:r>
                      <a:endParaRPr lang="en-US" dirty="0"/>
                    </a:p>
                  </a:txBody>
                  <a:tcPr/>
                </a:tc>
              </a:tr>
              <a:tr h="722108">
                <a:tc>
                  <a:txBody>
                    <a:bodyPr/>
                    <a:lstStyle/>
                    <a:p>
                      <a:r>
                        <a:rPr lang="en-US" dirty="0" smtClean="0"/>
                        <a:t>used</a:t>
                      </a:r>
                      <a:endParaRPr lang="en-US" dirty="0"/>
                    </a:p>
                  </a:txBody>
                  <a:tcPr/>
                </a:tc>
                <a:tc>
                  <a:txBody>
                    <a:bodyPr/>
                    <a:lstStyle/>
                    <a:p>
                      <a:r>
                        <a:rPr lang="en-US" dirty="0" smtClean="0"/>
                        <a:t>classification</a:t>
                      </a:r>
                      <a:endParaRPr lang="en-US" dirty="0"/>
                    </a:p>
                  </a:txBody>
                  <a:tcPr/>
                </a:tc>
                <a:tc>
                  <a:txBody>
                    <a:bodyPr/>
                    <a:lstStyle/>
                    <a:p>
                      <a:r>
                        <a:rPr lang="en-US" dirty="0" smtClean="0"/>
                        <a:t>Classification &amp;</a:t>
                      </a:r>
                      <a:r>
                        <a:rPr lang="en-US" baseline="0" dirty="0" smtClean="0"/>
                        <a:t> regression</a:t>
                      </a:r>
                      <a:endParaRPr lang="en-US" dirty="0"/>
                    </a:p>
                  </a:txBody>
                  <a:tcPr/>
                </a:tc>
                <a:tc>
                  <a:txBody>
                    <a:bodyPr/>
                    <a:lstStyle/>
                    <a:p>
                      <a:r>
                        <a:rPr lang="en-US" dirty="0" smtClean="0"/>
                        <a:t>Clustering</a:t>
                      </a:r>
                      <a:endParaRPr lang="en-US" dirty="0"/>
                    </a:p>
                  </a:txBody>
                  <a:tcPr/>
                </a:tc>
                <a:tc>
                  <a:txBody>
                    <a:bodyPr/>
                    <a:lstStyle/>
                    <a:p>
                      <a:r>
                        <a:rPr lang="en-US" dirty="0" smtClean="0"/>
                        <a:t>Classification</a:t>
                      </a:r>
                      <a:endParaRPr lang="en-US" dirty="0"/>
                    </a:p>
                  </a:txBody>
                  <a:tcPr/>
                </a:tc>
                <a:tc>
                  <a:txBody>
                    <a:bodyPr/>
                    <a:lstStyle/>
                    <a:p>
                      <a:r>
                        <a:rPr lang="en-US" dirty="0" smtClean="0"/>
                        <a:t>Classification &amp; regression</a:t>
                      </a:r>
                      <a:endParaRPr lang="en-US" dirty="0"/>
                    </a:p>
                  </a:txBody>
                  <a:tcPr/>
                </a:tc>
              </a:tr>
            </a:tbl>
          </a:graphicData>
        </a:graphic>
      </p:graphicFrame>
    </p:spTree>
    <p:extLst>
      <p:ext uri="{BB962C8B-B14F-4D97-AF65-F5344CB8AC3E}">
        <p14:creationId xmlns:p14="http://schemas.microsoft.com/office/powerpoint/2010/main" val="2563620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C6124F-8DC0-4DFA-8E25-C1BE0D037B98}"/>
              </a:ext>
            </a:extLst>
          </p:cNvPr>
          <p:cNvSpPr>
            <a:spLocks noGrp="1"/>
          </p:cNvSpPr>
          <p:nvPr>
            <p:ph type="title"/>
          </p:nvPr>
        </p:nvSpPr>
        <p:spPr/>
        <p:txBody>
          <a:bodyPr/>
          <a:lstStyle/>
          <a:p>
            <a:r>
              <a:rPr lang="en-IN" sz="2000" dirty="0"/>
              <a:t>Final Analysis</a:t>
            </a:r>
          </a:p>
        </p:txBody>
      </p:sp>
      <p:sp>
        <p:nvSpPr>
          <p:cNvPr id="3" name="Content Placeholder 2">
            <a:extLst>
              <a:ext uri="{FF2B5EF4-FFF2-40B4-BE49-F238E27FC236}">
                <a16:creationId xmlns="" xmlns:a16="http://schemas.microsoft.com/office/drawing/2014/main" id="{C91B29AD-2480-4F60-800B-4B0B7DEDFB03}"/>
              </a:ext>
            </a:extLst>
          </p:cNvPr>
          <p:cNvSpPr>
            <a:spLocks noGrp="1"/>
          </p:cNvSpPr>
          <p:nvPr>
            <p:ph idx="1"/>
          </p:nvPr>
        </p:nvSpPr>
        <p:spPr>
          <a:xfrm>
            <a:off x="1103312" y="2052918"/>
            <a:ext cx="10908175" cy="4195481"/>
          </a:xfrm>
        </p:spPr>
        <p:txBody>
          <a:bodyPr/>
          <a:lstStyle/>
          <a:p>
            <a:r>
              <a:rPr lang="en-US" sz="1800" dirty="0"/>
              <a:t>The project involved analysis of the heart disease patient dataset with proper data processing. Then</a:t>
            </a:r>
            <a:r>
              <a:rPr lang="en-US" sz="1800"/>
              <a:t>, </a:t>
            </a:r>
            <a:r>
              <a:rPr lang="en-US" sz="1800" smtClean="0"/>
              <a:t>5 </a:t>
            </a:r>
            <a:r>
              <a:rPr lang="en-US" sz="1800" dirty="0"/>
              <a:t>models were trained and tested with maximum scores as follows:</a:t>
            </a:r>
            <a:endParaRPr lang="en-IN" sz="1800" dirty="0"/>
          </a:p>
          <a:p>
            <a:pPr lvl="0" fontAlgn="base"/>
            <a:r>
              <a:rPr lang="en-US" sz="1800" dirty="0"/>
              <a:t>K Neighbors Classifier: </a:t>
            </a:r>
            <a:r>
              <a:rPr lang="en-US" sz="1800" dirty="0" smtClean="0"/>
              <a:t>93%</a:t>
            </a:r>
            <a:endParaRPr lang="en-IN" sz="1800" dirty="0"/>
          </a:p>
          <a:p>
            <a:pPr lvl="0" fontAlgn="base"/>
            <a:r>
              <a:rPr lang="en-US" sz="1800" dirty="0"/>
              <a:t>Decision Tree Classifier: </a:t>
            </a:r>
            <a:r>
              <a:rPr lang="en-US" sz="1800" dirty="0" smtClean="0"/>
              <a:t>99.7%</a:t>
            </a:r>
            <a:endParaRPr lang="en-IN" sz="1800" dirty="0"/>
          </a:p>
          <a:p>
            <a:pPr lvl="0" fontAlgn="base"/>
            <a:r>
              <a:rPr lang="en-US" sz="1800" dirty="0"/>
              <a:t>Random Forest Classifier: </a:t>
            </a:r>
            <a:r>
              <a:rPr lang="en-US" sz="1800" dirty="0" smtClean="0"/>
              <a:t>99.5%</a:t>
            </a:r>
          </a:p>
          <a:p>
            <a:pPr lvl="0" fontAlgn="base"/>
            <a:r>
              <a:rPr lang="en-US" sz="1800" dirty="0" smtClean="0"/>
              <a:t>Principal Component analysis: 98.8%</a:t>
            </a:r>
            <a:endParaRPr lang="en-IN" sz="1800" dirty="0"/>
          </a:p>
          <a:p>
            <a:r>
              <a:rPr lang="en-IN" dirty="0" smtClean="0"/>
              <a:t>Support vector machine:99.4%</a:t>
            </a:r>
            <a:endParaRPr lang="en-IN" dirty="0"/>
          </a:p>
        </p:txBody>
      </p:sp>
    </p:spTree>
    <p:extLst>
      <p:ext uri="{BB962C8B-B14F-4D97-AF65-F5344CB8AC3E}">
        <p14:creationId xmlns:p14="http://schemas.microsoft.com/office/powerpoint/2010/main" val="3527807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38831"/>
            <a:ext cx="30289914" cy="4801314"/>
          </a:xfrm>
          <a:prstGeom prst="rect">
            <a:avLst/>
          </a:prstGeom>
          <a:noFill/>
        </p:spPr>
        <p:txBody>
          <a:bodyPr wrap="square" rtlCol="0">
            <a:spAutoFit/>
          </a:bodyPr>
          <a:lstStyle/>
          <a:p>
            <a:r>
              <a:rPr lang="en-IN" b="1" dirty="0"/>
              <a:t>References: </a:t>
            </a:r>
            <a:endParaRPr lang="en-IN" dirty="0"/>
          </a:p>
          <a:p>
            <a:pPr marL="342900" indent="-342900">
              <a:buAutoNum type="arabicPeriod"/>
            </a:pPr>
            <a:r>
              <a:rPr lang="en-IN" dirty="0" smtClean="0"/>
              <a:t>Random </a:t>
            </a:r>
            <a:r>
              <a:rPr lang="en-IN" dirty="0"/>
              <a:t>Forests for Regression as a Weighted Sum of k-Potential Nearest </a:t>
            </a:r>
            <a:r>
              <a:rPr lang="en-IN" dirty="0" smtClean="0"/>
              <a:t>Neighbours. </a:t>
            </a:r>
          </a:p>
          <a:p>
            <a:r>
              <a:rPr lang="en-IN" dirty="0" smtClean="0"/>
              <a:t>	</a:t>
            </a:r>
            <a:r>
              <a:rPr lang="en-IN" dirty="0" err="1" smtClean="0"/>
              <a:t>Donghua</a:t>
            </a:r>
            <a:r>
              <a:rPr lang="en-IN" dirty="0" smtClean="0"/>
              <a:t> </a:t>
            </a:r>
            <a:r>
              <a:rPr lang="en-IN" dirty="0"/>
              <a:t>Yu ; </a:t>
            </a:r>
            <a:r>
              <a:rPr lang="en-IN" dirty="0" err="1"/>
              <a:t>Guojun</a:t>
            </a:r>
            <a:r>
              <a:rPr lang="en-IN" dirty="0"/>
              <a:t> Liu ; </a:t>
            </a:r>
            <a:r>
              <a:rPr lang="en-IN" dirty="0" err="1"/>
              <a:t>Maozu</a:t>
            </a:r>
            <a:r>
              <a:rPr lang="en-IN" dirty="0"/>
              <a:t> </a:t>
            </a:r>
            <a:r>
              <a:rPr lang="en-IN" dirty="0" err="1"/>
              <a:t>Guo</a:t>
            </a:r>
            <a:r>
              <a:rPr lang="en-IN" dirty="0"/>
              <a:t> ; </a:t>
            </a:r>
            <a:r>
              <a:rPr lang="en-IN" dirty="0" err="1"/>
              <a:t>Xiaoyan</a:t>
            </a:r>
            <a:r>
              <a:rPr lang="en-IN" dirty="0"/>
              <a:t> Liu ; </a:t>
            </a:r>
            <a:r>
              <a:rPr lang="en-IN" dirty="0" err="1"/>
              <a:t>Shuang</a:t>
            </a:r>
            <a:r>
              <a:rPr lang="en-IN" dirty="0"/>
              <a:t> Yao. </a:t>
            </a:r>
            <a:endParaRPr lang="en-IN" dirty="0" smtClean="0"/>
          </a:p>
          <a:p>
            <a:endParaRPr lang="en-IN" dirty="0"/>
          </a:p>
          <a:p>
            <a:r>
              <a:rPr lang="en-IN" dirty="0"/>
              <a:t>2. A Novel Density Peaks Clustering Halo Node Assignment Method Based on K-Nearest </a:t>
            </a:r>
            <a:r>
              <a:rPr lang="en-IN" dirty="0" err="1"/>
              <a:t>Neighbor</a:t>
            </a:r>
            <a:r>
              <a:rPr lang="en-IN" dirty="0"/>
              <a:t> Theory</a:t>
            </a:r>
            <a:r>
              <a:rPr lang="en-IN" dirty="0" smtClean="0"/>
              <a:t>.</a:t>
            </a:r>
          </a:p>
          <a:p>
            <a:r>
              <a:rPr lang="en-IN" dirty="0" smtClean="0"/>
              <a:t>     </a:t>
            </a:r>
            <a:r>
              <a:rPr lang="en-IN" dirty="0" err="1" smtClean="0"/>
              <a:t>Limin</a:t>
            </a:r>
            <a:r>
              <a:rPr lang="en-IN" dirty="0" smtClean="0"/>
              <a:t> </a:t>
            </a:r>
            <a:r>
              <a:rPr lang="en-IN" dirty="0"/>
              <a:t>Wang ; Wei Zhou ; </a:t>
            </a:r>
            <a:r>
              <a:rPr lang="en-IN" dirty="0" err="1"/>
              <a:t>Honghuan</a:t>
            </a:r>
            <a:r>
              <a:rPr lang="en-IN" dirty="0"/>
              <a:t> Wang ; Milan </a:t>
            </a:r>
            <a:r>
              <a:rPr lang="en-IN" dirty="0" err="1"/>
              <a:t>Parmar</a:t>
            </a:r>
            <a:r>
              <a:rPr lang="en-IN" dirty="0"/>
              <a:t> ; </a:t>
            </a:r>
            <a:r>
              <a:rPr lang="en-IN" dirty="0" err="1"/>
              <a:t>Xuming</a:t>
            </a:r>
            <a:r>
              <a:rPr lang="en-IN" dirty="0"/>
              <a:t> Han. </a:t>
            </a:r>
            <a:endParaRPr lang="en-IN" dirty="0" smtClean="0"/>
          </a:p>
          <a:p>
            <a:endParaRPr lang="en-IN" dirty="0"/>
          </a:p>
          <a:p>
            <a:r>
              <a:rPr lang="en-GB" dirty="0"/>
              <a:t>3. Usage of Machine Learning for Strategic Decision Making at Higher Educational Institutions. </a:t>
            </a:r>
            <a:endParaRPr lang="en-GB" dirty="0" smtClean="0"/>
          </a:p>
          <a:p>
            <a:r>
              <a:rPr lang="en-GB" dirty="0"/>
              <a:t> </a:t>
            </a:r>
            <a:r>
              <a:rPr lang="en-GB" dirty="0" smtClean="0"/>
              <a:t>   Yuri </a:t>
            </a:r>
            <a:r>
              <a:rPr lang="en-GB" dirty="0"/>
              <a:t>Nieto ; Vicente </a:t>
            </a:r>
            <a:r>
              <a:rPr lang="en-GB" dirty="0" err="1"/>
              <a:t>Gacía-Díaz</a:t>
            </a:r>
            <a:r>
              <a:rPr lang="en-GB" dirty="0"/>
              <a:t> ; Carlos Montenegro ; Claudio Camilo González ; Rubén González Crespo</a:t>
            </a:r>
            <a:r>
              <a:rPr lang="en-GB" dirty="0" smtClean="0"/>
              <a:t>.</a:t>
            </a:r>
          </a:p>
          <a:p>
            <a:r>
              <a:rPr lang="en-GB" dirty="0" smtClean="0"/>
              <a:t> </a:t>
            </a:r>
            <a:endParaRPr lang="en-GB" dirty="0"/>
          </a:p>
          <a:p>
            <a:r>
              <a:rPr lang="en-IN" dirty="0"/>
              <a:t>4. Efficient and Private Scoring of Decision Trees, Support Vector Machines and Logistic </a:t>
            </a:r>
            <a:endParaRPr lang="en-IN" dirty="0" smtClean="0"/>
          </a:p>
          <a:p>
            <a:r>
              <a:rPr lang="en-IN" dirty="0"/>
              <a:t> </a:t>
            </a:r>
            <a:r>
              <a:rPr lang="en-IN" dirty="0" smtClean="0"/>
              <a:t>   Regression </a:t>
            </a:r>
            <a:r>
              <a:rPr lang="en-IN" dirty="0"/>
              <a:t>Models Based on </a:t>
            </a:r>
            <a:r>
              <a:rPr lang="en-IN" dirty="0" smtClean="0"/>
              <a:t>Pre-Computation.</a:t>
            </a:r>
          </a:p>
          <a:p>
            <a:r>
              <a:rPr lang="en-IN" dirty="0"/>
              <a:t> </a:t>
            </a:r>
            <a:r>
              <a:rPr lang="en-IN" dirty="0" smtClean="0"/>
              <a:t>    Martine </a:t>
            </a:r>
            <a:r>
              <a:rPr lang="en-IN" dirty="0"/>
              <a:t>De Cock ; Rafael </a:t>
            </a:r>
            <a:r>
              <a:rPr lang="en-IN" dirty="0" err="1"/>
              <a:t>Dowsley</a:t>
            </a:r>
            <a:r>
              <a:rPr lang="en-IN" dirty="0"/>
              <a:t> ; Caleb Horst ; Raj </a:t>
            </a:r>
            <a:r>
              <a:rPr lang="en-IN" dirty="0" err="1"/>
              <a:t>Katti</a:t>
            </a:r>
            <a:r>
              <a:rPr lang="en-IN" dirty="0"/>
              <a:t> ; Anderson C. A. </a:t>
            </a:r>
            <a:r>
              <a:rPr lang="en-IN" dirty="0" err="1"/>
              <a:t>Nascimento</a:t>
            </a:r>
            <a:r>
              <a:rPr lang="en-IN" dirty="0"/>
              <a:t> </a:t>
            </a:r>
            <a:r>
              <a:rPr lang="en-IN" dirty="0" smtClean="0"/>
              <a:t>;</a:t>
            </a:r>
          </a:p>
          <a:p>
            <a:r>
              <a:rPr lang="en-IN" dirty="0"/>
              <a:t> </a:t>
            </a:r>
            <a:r>
              <a:rPr lang="en-IN" dirty="0" smtClean="0"/>
              <a:t>    </a:t>
            </a:r>
            <a:r>
              <a:rPr lang="en-IN" dirty="0"/>
              <a:t>Wing-Sea Poon ; Stacey </a:t>
            </a:r>
            <a:r>
              <a:rPr lang="en-IN" dirty="0" err="1"/>
              <a:t>Truex</a:t>
            </a:r>
            <a:r>
              <a:rPr lang="en-IN" dirty="0"/>
              <a:t>. </a:t>
            </a:r>
            <a:endParaRPr lang="en-IN" dirty="0" smtClean="0"/>
          </a:p>
          <a:p>
            <a:endParaRPr lang="en-IN" dirty="0"/>
          </a:p>
          <a:p>
            <a:r>
              <a:rPr lang="en-IN" dirty="0"/>
              <a:t>5. A missing power data filling method based on improved random forest algorithm. </a:t>
            </a:r>
            <a:endParaRPr lang="en-IN" dirty="0" smtClean="0"/>
          </a:p>
          <a:p>
            <a:r>
              <a:rPr lang="en-IN" dirty="0"/>
              <a:t> </a:t>
            </a:r>
            <a:r>
              <a:rPr lang="en-IN" dirty="0" smtClean="0"/>
              <a:t>   Wei </a:t>
            </a:r>
            <a:r>
              <a:rPr lang="en-IN" dirty="0"/>
              <a:t>Deng ; </a:t>
            </a:r>
            <a:r>
              <a:rPr lang="en-IN" dirty="0" err="1"/>
              <a:t>Yixiu</a:t>
            </a:r>
            <a:r>
              <a:rPr lang="en-IN" dirty="0"/>
              <a:t> </a:t>
            </a:r>
            <a:r>
              <a:rPr lang="en-IN" dirty="0" err="1"/>
              <a:t>Guo</a:t>
            </a:r>
            <a:r>
              <a:rPr lang="en-IN" dirty="0"/>
              <a:t> ; </a:t>
            </a:r>
            <a:r>
              <a:rPr lang="en-IN" dirty="0" err="1"/>
              <a:t>Jie</a:t>
            </a:r>
            <a:r>
              <a:rPr lang="en-IN" dirty="0"/>
              <a:t> Liu ; Yong Li ; </a:t>
            </a:r>
            <a:r>
              <a:rPr lang="en-IN" dirty="0" err="1"/>
              <a:t>Dingguo</a:t>
            </a:r>
            <a:r>
              <a:rPr lang="en-IN" dirty="0"/>
              <a:t> Liu ; Liang Z. </a:t>
            </a:r>
          </a:p>
        </p:txBody>
      </p:sp>
    </p:spTree>
    <p:extLst>
      <p:ext uri="{BB962C8B-B14F-4D97-AF65-F5344CB8AC3E}">
        <p14:creationId xmlns:p14="http://schemas.microsoft.com/office/powerpoint/2010/main" val="1253363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733331"/>
            <a:ext cx="13786200" cy="4524315"/>
          </a:xfrm>
          <a:prstGeom prst="rect">
            <a:avLst/>
          </a:prstGeom>
          <a:noFill/>
        </p:spPr>
        <p:txBody>
          <a:bodyPr wrap="square" rtlCol="0">
            <a:spAutoFit/>
          </a:bodyPr>
          <a:lstStyle/>
          <a:p>
            <a:r>
              <a:rPr lang="en-GB" dirty="0"/>
              <a:t>6. Random Forests for Regression as a Weighted Sum of </a:t>
            </a:r>
            <a:r>
              <a:rPr lang="en-GB" b="1" dirty="0"/>
              <a:t>k </a:t>
            </a:r>
            <a:r>
              <a:rPr lang="en-GB" dirty="0"/>
              <a:t>-Potential Nearest </a:t>
            </a:r>
            <a:r>
              <a:rPr lang="en-GB" dirty="0" err="1"/>
              <a:t>Neighbors</a:t>
            </a:r>
            <a:r>
              <a:rPr lang="en-GB" dirty="0"/>
              <a:t> </a:t>
            </a:r>
          </a:p>
          <a:p>
            <a:r>
              <a:rPr lang="es-ES" dirty="0" smtClean="0"/>
              <a:t>    Pablo </a:t>
            </a:r>
            <a:r>
              <a:rPr lang="es-ES" dirty="0"/>
              <a:t>Fernández-González ; Concha </a:t>
            </a:r>
            <a:r>
              <a:rPr lang="es-ES" dirty="0" err="1"/>
              <a:t>Bielza</a:t>
            </a:r>
            <a:r>
              <a:rPr lang="es-ES" dirty="0"/>
              <a:t> ; Pedro Larrañaga. </a:t>
            </a:r>
            <a:endParaRPr lang="es-ES" dirty="0" smtClean="0"/>
          </a:p>
          <a:p>
            <a:endParaRPr lang="es-ES" dirty="0"/>
          </a:p>
          <a:p>
            <a:r>
              <a:rPr lang="en-IN" dirty="0"/>
              <a:t>7. A Feature Selection Based Serial SVM Ensemble Classifier </a:t>
            </a:r>
            <a:endParaRPr lang="en-IN" dirty="0" smtClean="0"/>
          </a:p>
          <a:p>
            <a:r>
              <a:rPr lang="en-IN" dirty="0"/>
              <a:t> </a:t>
            </a:r>
            <a:r>
              <a:rPr lang="en-IN" dirty="0" smtClean="0"/>
              <a:t>   </a:t>
            </a:r>
            <a:r>
              <a:rPr lang="en-IN" dirty="0" err="1" smtClean="0"/>
              <a:t>Jianjun</a:t>
            </a:r>
            <a:r>
              <a:rPr lang="en-IN" dirty="0" smtClean="0"/>
              <a:t> </a:t>
            </a:r>
            <a:r>
              <a:rPr lang="en-IN" dirty="0"/>
              <a:t>Cao ; </a:t>
            </a:r>
            <a:r>
              <a:rPr lang="en-IN" dirty="0" err="1"/>
              <a:t>Guojun</a:t>
            </a:r>
            <a:r>
              <a:rPr lang="en-IN" dirty="0"/>
              <a:t> </a:t>
            </a:r>
            <a:r>
              <a:rPr lang="en-IN" dirty="0" err="1"/>
              <a:t>Lv</a:t>
            </a:r>
            <a:r>
              <a:rPr lang="en-IN" dirty="0"/>
              <a:t> ; Chen Chang ; </a:t>
            </a:r>
            <a:r>
              <a:rPr lang="en-IN" dirty="0" err="1"/>
              <a:t>Hongmei</a:t>
            </a:r>
            <a:r>
              <a:rPr lang="en-IN" dirty="0"/>
              <a:t> Li. </a:t>
            </a:r>
            <a:endParaRPr lang="en-IN" dirty="0" smtClean="0"/>
          </a:p>
          <a:p>
            <a:endParaRPr lang="en-IN" dirty="0"/>
          </a:p>
          <a:p>
            <a:r>
              <a:rPr lang="en-GB" dirty="0"/>
              <a:t>8. Network Security Situation Prediction Based on MR-SVM </a:t>
            </a:r>
          </a:p>
          <a:p>
            <a:r>
              <a:rPr lang="en-IN" dirty="0" smtClean="0"/>
              <a:t>    </a:t>
            </a:r>
            <a:r>
              <a:rPr lang="en-IN" dirty="0" err="1" smtClean="0"/>
              <a:t>Jingjing</a:t>
            </a:r>
            <a:r>
              <a:rPr lang="en-IN" dirty="0" smtClean="0"/>
              <a:t> </a:t>
            </a:r>
            <a:r>
              <a:rPr lang="en-IN" dirty="0"/>
              <a:t>Hu ; </a:t>
            </a:r>
            <a:r>
              <a:rPr lang="en-IN" dirty="0" err="1"/>
              <a:t>Dongyan</a:t>
            </a:r>
            <a:r>
              <a:rPr lang="en-IN" dirty="0"/>
              <a:t> Ma ; Chen Liu ; </a:t>
            </a:r>
            <a:r>
              <a:rPr lang="en-IN" dirty="0" err="1"/>
              <a:t>Zhiyu</a:t>
            </a:r>
            <a:r>
              <a:rPr lang="en-IN" dirty="0"/>
              <a:t> Shi ; </a:t>
            </a:r>
            <a:r>
              <a:rPr lang="en-IN" dirty="0" err="1"/>
              <a:t>Huaizhi</a:t>
            </a:r>
            <a:r>
              <a:rPr lang="en-IN" dirty="0"/>
              <a:t> Yan ; </a:t>
            </a:r>
            <a:r>
              <a:rPr lang="en-IN" dirty="0" err="1"/>
              <a:t>Changzhen</a:t>
            </a:r>
            <a:r>
              <a:rPr lang="en-IN" dirty="0"/>
              <a:t> Hu </a:t>
            </a:r>
            <a:endParaRPr lang="en-IN" dirty="0" smtClean="0"/>
          </a:p>
          <a:p>
            <a:endParaRPr lang="en-IN" dirty="0"/>
          </a:p>
          <a:p>
            <a:r>
              <a:rPr lang="en-GB" dirty="0"/>
              <a:t>9. Group-Wise Principal Component Analysis for Exploratory Intrusion Detection </a:t>
            </a:r>
          </a:p>
          <a:p>
            <a:r>
              <a:rPr lang="en-IN" dirty="0" smtClean="0"/>
              <a:t>    José </a:t>
            </a:r>
            <a:r>
              <a:rPr lang="en-IN" dirty="0"/>
              <a:t>Camacho ; Roberto </a:t>
            </a:r>
            <a:r>
              <a:rPr lang="en-IN" dirty="0" err="1"/>
              <a:t>Therón</a:t>
            </a:r>
            <a:r>
              <a:rPr lang="en-IN" dirty="0"/>
              <a:t> ; José M. </a:t>
            </a:r>
            <a:r>
              <a:rPr lang="en-IN" dirty="0" err="1"/>
              <a:t>García-Giménez</a:t>
            </a:r>
            <a:r>
              <a:rPr lang="en-IN" dirty="0"/>
              <a:t> ; </a:t>
            </a:r>
            <a:endParaRPr lang="en-IN" dirty="0" smtClean="0"/>
          </a:p>
          <a:p>
            <a:r>
              <a:rPr lang="en-IN" dirty="0"/>
              <a:t> </a:t>
            </a:r>
            <a:r>
              <a:rPr lang="en-IN" dirty="0" smtClean="0"/>
              <a:t>   Gabriel </a:t>
            </a:r>
            <a:r>
              <a:rPr lang="en-IN" dirty="0" err="1"/>
              <a:t>Maciá-Fernández</a:t>
            </a:r>
            <a:r>
              <a:rPr lang="en-IN" dirty="0"/>
              <a:t> ; Pedro </a:t>
            </a:r>
            <a:r>
              <a:rPr lang="en-IN" dirty="0" err="1"/>
              <a:t>García-Teodoro</a:t>
            </a:r>
            <a:r>
              <a:rPr lang="en-IN" dirty="0"/>
              <a:t>. </a:t>
            </a:r>
            <a:endParaRPr lang="en-IN" dirty="0" smtClean="0"/>
          </a:p>
          <a:p>
            <a:endParaRPr lang="en-IN" dirty="0"/>
          </a:p>
          <a:p>
            <a:r>
              <a:rPr lang="en-GB" dirty="0"/>
              <a:t>10. Local and Global Randomized Principal Component Analysis for Nonlinear Process Monitoring </a:t>
            </a:r>
          </a:p>
          <a:p>
            <a:r>
              <a:rPr lang="en-IN" dirty="0" smtClean="0"/>
              <a:t>      Ping </a:t>
            </a:r>
            <a:r>
              <a:rPr lang="en-IN" dirty="0"/>
              <a:t>Wu ; </a:t>
            </a:r>
            <a:r>
              <a:rPr lang="en-IN" dirty="0" err="1"/>
              <a:t>Lingling</a:t>
            </a:r>
            <a:r>
              <a:rPr lang="en-IN" dirty="0"/>
              <a:t> </a:t>
            </a:r>
            <a:r>
              <a:rPr lang="en-IN" dirty="0" err="1"/>
              <a:t>Guo</a:t>
            </a:r>
            <a:r>
              <a:rPr lang="en-IN" dirty="0"/>
              <a:t> ; </a:t>
            </a:r>
            <a:r>
              <a:rPr lang="en-IN" dirty="0" err="1"/>
              <a:t>Siwei</a:t>
            </a:r>
            <a:r>
              <a:rPr lang="en-IN" dirty="0"/>
              <a:t> Lou ; </a:t>
            </a:r>
            <a:r>
              <a:rPr lang="en-IN" dirty="0" err="1"/>
              <a:t>Jinfeng</a:t>
            </a:r>
            <a:r>
              <a:rPr lang="en-IN" dirty="0"/>
              <a:t> </a:t>
            </a:r>
            <a:r>
              <a:rPr lang="en-IN" dirty="0" err="1"/>
              <a:t>Gao</a:t>
            </a:r>
            <a:r>
              <a:rPr lang="en-IN" dirty="0"/>
              <a:t> </a:t>
            </a:r>
          </a:p>
          <a:p>
            <a:endParaRPr lang="en-IN" dirty="0"/>
          </a:p>
        </p:txBody>
      </p:sp>
    </p:spTree>
    <p:extLst>
      <p:ext uri="{BB962C8B-B14F-4D97-AF65-F5344CB8AC3E}">
        <p14:creationId xmlns:p14="http://schemas.microsoft.com/office/powerpoint/2010/main" val="209506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9873" y="1698170"/>
            <a:ext cx="7236823" cy="1446550"/>
          </a:xfrm>
          <a:prstGeom prst="rect">
            <a:avLst/>
          </a:prstGeom>
          <a:noFill/>
        </p:spPr>
        <p:txBody>
          <a:bodyPr wrap="square" rtlCol="0">
            <a:spAutoFit/>
          </a:bodyPr>
          <a:lstStyle/>
          <a:p>
            <a:pPr algn="ctr"/>
            <a:r>
              <a:rPr lang="en-US" sz="8800" dirty="0" smtClean="0"/>
              <a:t>THANK YOU</a:t>
            </a:r>
            <a:endParaRPr lang="en-US" sz="8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5173BF-30F7-4C40-A401-025CBA9309F6}"/>
              </a:ext>
            </a:extLst>
          </p:cNvPr>
          <p:cNvSpPr>
            <a:spLocks noGrp="1"/>
          </p:cNvSpPr>
          <p:nvPr>
            <p:ph type="title"/>
          </p:nvPr>
        </p:nvSpPr>
        <p:spPr>
          <a:xfrm>
            <a:off x="233987" y="439839"/>
            <a:ext cx="9404723" cy="1400530"/>
          </a:xfrm>
        </p:spPr>
        <p:txBody>
          <a:bodyPr/>
          <a:lstStyle/>
          <a:p>
            <a:r>
              <a:rPr lang="en-IN" sz="2000" dirty="0"/>
              <a:t>Abstract</a:t>
            </a:r>
            <a:br>
              <a:rPr lang="en-IN" sz="2000" dirty="0"/>
            </a:br>
            <a:endParaRPr lang="en-IN" sz="2000" dirty="0"/>
          </a:p>
        </p:txBody>
      </p:sp>
      <p:sp>
        <p:nvSpPr>
          <p:cNvPr id="3" name="Content Placeholder 2">
            <a:extLst>
              <a:ext uri="{FF2B5EF4-FFF2-40B4-BE49-F238E27FC236}">
                <a16:creationId xmlns="" xmlns:a16="http://schemas.microsoft.com/office/drawing/2014/main" id="{45A645B0-A215-437C-A536-841B85B4F402}"/>
              </a:ext>
            </a:extLst>
          </p:cNvPr>
          <p:cNvSpPr>
            <a:spLocks noGrp="1"/>
          </p:cNvSpPr>
          <p:nvPr>
            <p:ph idx="1"/>
          </p:nvPr>
        </p:nvSpPr>
        <p:spPr>
          <a:xfrm>
            <a:off x="233987" y="1357459"/>
            <a:ext cx="11678888" cy="4195481"/>
          </a:xfrm>
        </p:spPr>
        <p:txBody>
          <a:bodyPr>
            <a:normAutofit/>
          </a:bodyPr>
          <a:lstStyle/>
          <a:p>
            <a:r>
              <a:rPr lang="en-GB" sz="1800" dirty="0"/>
              <a:t>Machine Learning is used around the world in various organizations in various fields. The healthcare industry cannot be negligible. Machine Learning and Artificial Intelligence are playing a very crucial role in predicting existence or absence of disorders, lung diseases and more. We are predicting heart diseases well in advance using information that is data given by hospital used to provide a great value of information to the doctors so they can prescribe the patient with better treatment. The algorithms used to predict heart diseases are Decision Tree Classifier, K Neighbours Classifier, Random Forest Classifier, Principal Component Analysis and Support Vector Classifier. We applied many operations on data in order to make data efficient and consistent without outliers, missing values, </a:t>
            </a:r>
            <a:r>
              <a:rPr lang="en-GB" sz="1800" dirty="0" err="1"/>
              <a:t>etc</a:t>
            </a:r>
            <a:r>
              <a:rPr lang="en-GB" sz="1800" dirty="0"/>
              <a:t> so that while applying algorithms they can perform more efficiently. We used Train Test Split and also K-Fold Cross Validation to train and test the efficiency of algorithm when the data is applied. The accuracy of each algorithm is given in the comparison table. </a:t>
            </a:r>
            <a:endParaRPr lang="en-IN" sz="1800" dirty="0"/>
          </a:p>
        </p:txBody>
      </p:sp>
    </p:spTree>
    <p:extLst>
      <p:ext uri="{BB962C8B-B14F-4D97-AF65-F5344CB8AC3E}">
        <p14:creationId xmlns:p14="http://schemas.microsoft.com/office/powerpoint/2010/main" val="26830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AB983E-3286-476B-BEFD-BCC3E1D12D19}"/>
              </a:ext>
            </a:extLst>
          </p:cNvPr>
          <p:cNvSpPr>
            <a:spLocks noGrp="1"/>
          </p:cNvSpPr>
          <p:nvPr>
            <p:ph type="title"/>
          </p:nvPr>
        </p:nvSpPr>
        <p:spPr>
          <a:xfrm>
            <a:off x="156714" y="401203"/>
            <a:ext cx="9404723" cy="1400530"/>
          </a:xfrm>
        </p:spPr>
        <p:txBody>
          <a:bodyPr/>
          <a:lstStyle/>
          <a:p>
            <a:r>
              <a:rPr lang="en-IN" sz="2000" dirty="0" smtClean="0"/>
              <a:t>  Existing </a:t>
            </a:r>
            <a:r>
              <a:rPr lang="en-IN" sz="2000" dirty="0"/>
              <a:t>System</a:t>
            </a:r>
          </a:p>
        </p:txBody>
      </p:sp>
      <p:sp>
        <p:nvSpPr>
          <p:cNvPr id="3" name="Content Placeholder 2">
            <a:extLst>
              <a:ext uri="{FF2B5EF4-FFF2-40B4-BE49-F238E27FC236}">
                <a16:creationId xmlns="" xmlns:a16="http://schemas.microsoft.com/office/drawing/2014/main" id="{A073451F-018A-41C7-97F9-2B34ECBB0145}"/>
              </a:ext>
            </a:extLst>
          </p:cNvPr>
          <p:cNvSpPr>
            <a:spLocks noGrp="1"/>
          </p:cNvSpPr>
          <p:nvPr>
            <p:ph idx="1"/>
          </p:nvPr>
        </p:nvSpPr>
        <p:spPr>
          <a:xfrm>
            <a:off x="278189" y="1420354"/>
            <a:ext cx="10917053" cy="4195481"/>
          </a:xfrm>
        </p:spPr>
        <p:txBody>
          <a:bodyPr>
            <a:normAutofit/>
          </a:bodyPr>
          <a:lstStyle/>
          <a:p>
            <a:r>
              <a:rPr lang="en-IN" sz="1800" dirty="0"/>
              <a:t>Heart disease is even being highlighted as a silent killer which leads to death of a person without obvious symptoms. This nature of this disease  is the  </a:t>
            </a:r>
            <a:r>
              <a:rPr lang="en-IN" sz="1800" dirty="0" smtClean="0"/>
              <a:t>cause </a:t>
            </a:r>
            <a:r>
              <a:rPr lang="en-IN" sz="1800" dirty="0"/>
              <a:t>of growing anxiety about the disease and its consequences . Hence continued efforts are being  done to predict the possibility of this deadly disease in prior.</a:t>
            </a:r>
          </a:p>
          <a:p>
            <a:r>
              <a:rPr lang="en-IN" sz="1800" dirty="0"/>
              <a:t>As the well known  quote says “Prevention is better than cure”, early prediction and its control can be helpful to prevent and  decrease the death risks due to heart disease</a:t>
            </a:r>
            <a:r>
              <a:rPr lang="en-IN" sz="1800" dirty="0" smtClean="0"/>
              <a:t>.</a:t>
            </a:r>
            <a:endParaRPr lang="en-IN" sz="1800" dirty="0"/>
          </a:p>
          <a:p>
            <a:r>
              <a:rPr lang="en-GB" sz="1800" dirty="0"/>
              <a:t>All patients' details are stored by the hospitals in their respective hospital’s databases or physically in paper format but they are not using it for any purpose. </a:t>
            </a:r>
            <a:endParaRPr lang="en-IN" sz="1800" dirty="0"/>
          </a:p>
          <a:p>
            <a:r>
              <a:rPr lang="en-IN" sz="1800" dirty="0"/>
              <a:t>Drawback:</a:t>
            </a:r>
          </a:p>
          <a:p>
            <a:pPr>
              <a:buFont typeface="+mj-lt"/>
              <a:buAutoNum type="arabicPeriod"/>
            </a:pPr>
            <a:r>
              <a:rPr lang="en-IN" sz="1800" dirty="0"/>
              <a:t>Difficult to analyse for the  doctor to predict whether a patient has heart disease or not</a:t>
            </a:r>
          </a:p>
          <a:p>
            <a:pPr>
              <a:buFont typeface="+mj-lt"/>
              <a:buAutoNum type="arabicPeriod"/>
            </a:pPr>
            <a:r>
              <a:rPr lang="en-IN" sz="1800" dirty="0"/>
              <a:t>When the early symptoms of heart disease are ignored , the patient might end up  with drastic consequences in a short span of time</a:t>
            </a:r>
          </a:p>
        </p:txBody>
      </p:sp>
    </p:spTree>
    <p:extLst>
      <p:ext uri="{BB962C8B-B14F-4D97-AF65-F5344CB8AC3E}">
        <p14:creationId xmlns:p14="http://schemas.microsoft.com/office/powerpoint/2010/main" val="339623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1301AF-4E35-4E0D-BC08-550B9925F43F}"/>
              </a:ext>
            </a:extLst>
          </p:cNvPr>
          <p:cNvSpPr>
            <a:spLocks noGrp="1"/>
          </p:cNvSpPr>
          <p:nvPr>
            <p:ph type="title"/>
          </p:nvPr>
        </p:nvSpPr>
        <p:spPr>
          <a:xfrm>
            <a:off x="0" y="465597"/>
            <a:ext cx="9404723" cy="1400530"/>
          </a:xfrm>
        </p:spPr>
        <p:txBody>
          <a:bodyPr/>
          <a:lstStyle/>
          <a:p>
            <a:r>
              <a:rPr lang="en-IN" sz="2000" dirty="0" smtClean="0"/>
              <a:t>  Proposed </a:t>
            </a:r>
            <a:r>
              <a:rPr lang="en-IN" sz="2000" dirty="0"/>
              <a:t>System</a:t>
            </a:r>
          </a:p>
        </p:txBody>
      </p:sp>
      <p:sp>
        <p:nvSpPr>
          <p:cNvPr id="3" name="Content Placeholder 2">
            <a:extLst>
              <a:ext uri="{FF2B5EF4-FFF2-40B4-BE49-F238E27FC236}">
                <a16:creationId xmlns="" xmlns:a16="http://schemas.microsoft.com/office/drawing/2014/main" id="{2BACB554-F92F-4D21-9870-5BF7532997C1}"/>
              </a:ext>
            </a:extLst>
          </p:cNvPr>
          <p:cNvSpPr>
            <a:spLocks noGrp="1"/>
          </p:cNvSpPr>
          <p:nvPr>
            <p:ph idx="1"/>
          </p:nvPr>
        </p:nvSpPr>
        <p:spPr>
          <a:xfrm>
            <a:off x="224693" y="1165862"/>
            <a:ext cx="11070454" cy="4849513"/>
          </a:xfrm>
        </p:spPr>
        <p:txBody>
          <a:bodyPr>
            <a:normAutofit/>
          </a:bodyPr>
          <a:lstStyle/>
          <a:p>
            <a:r>
              <a:rPr lang="en-IN" sz="1800" dirty="0"/>
              <a:t>Heart disease is the leading cause of death among all other disease . Due to lack of resources in the medical field the prediction of heart disease occasionally may be problem .This issue can be resolved by adopting Machine learning techniques  </a:t>
            </a:r>
          </a:p>
          <a:p>
            <a:endParaRPr lang="en-IN" sz="1800" dirty="0"/>
          </a:p>
          <a:p>
            <a:r>
              <a:rPr lang="en-GB" sz="1800" dirty="0"/>
              <a:t>The working of the system architecture is described step by step: </a:t>
            </a:r>
          </a:p>
          <a:p>
            <a:pPr lvl="1"/>
            <a:r>
              <a:rPr lang="en-GB" sz="1600" dirty="0"/>
              <a:t>1. Dataset contains all the heart patients’ details. </a:t>
            </a:r>
          </a:p>
          <a:p>
            <a:pPr lvl="1"/>
            <a:r>
              <a:rPr lang="en-GB" sz="1600" dirty="0"/>
              <a:t>2. In attribute selection process we select the required attributes used to analyse the data which are important and we drop unnecessary attributes which are not required. </a:t>
            </a:r>
          </a:p>
          <a:p>
            <a:pPr lvl="1"/>
            <a:r>
              <a:rPr lang="en-GB" sz="1600" dirty="0"/>
              <a:t>3. Then we pre-process data such as filling missing values, etc. </a:t>
            </a:r>
          </a:p>
          <a:p>
            <a:pPr lvl="1"/>
            <a:r>
              <a:rPr lang="en-GB" sz="1600" dirty="0"/>
              <a:t>4. Then we applied some data science algorithms to analyse and predict the condition of the heart patient which is vulnerable or not. </a:t>
            </a:r>
          </a:p>
          <a:p>
            <a:pPr lvl="1"/>
            <a:r>
              <a:rPr lang="en-GB" sz="1600" dirty="0"/>
              <a:t>5. Finally, we measured accuracy of each algorithm we applied to the </a:t>
            </a:r>
            <a:r>
              <a:rPr lang="en-GB" sz="1600" dirty="0" smtClean="0"/>
              <a:t>data</a:t>
            </a:r>
            <a:r>
              <a:rPr lang="en-IN" sz="1600" dirty="0" smtClean="0"/>
              <a:t>.</a:t>
            </a:r>
            <a:endParaRPr lang="en-IN" sz="1600" dirty="0"/>
          </a:p>
        </p:txBody>
      </p:sp>
    </p:spTree>
    <p:extLst>
      <p:ext uri="{BB962C8B-B14F-4D97-AF65-F5344CB8AC3E}">
        <p14:creationId xmlns:p14="http://schemas.microsoft.com/office/powerpoint/2010/main" val="397373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81" y="426960"/>
            <a:ext cx="9404723" cy="1400530"/>
          </a:xfrm>
        </p:spPr>
        <p:txBody>
          <a:bodyPr/>
          <a:lstStyle/>
          <a:p>
            <a:r>
              <a:rPr lang="en-IN" sz="2000" dirty="0" smtClean="0"/>
              <a:t>PROPOSED SYSTEM ARCHITECTURE</a:t>
            </a:r>
            <a:endParaRPr lang="en-IN" sz="2000" dirty="0"/>
          </a:p>
        </p:txBody>
      </p:sp>
      <p:pic>
        <p:nvPicPr>
          <p:cNvPr id="7" name="Content Placeholder 6"/>
          <p:cNvPicPr>
            <a:picLocks noGrp="1" noChangeAspect="1"/>
          </p:cNvPicPr>
          <p:nvPr>
            <p:ph idx="1"/>
          </p:nvPr>
        </p:nvPicPr>
        <p:blipFill>
          <a:blip r:embed="rId2"/>
          <a:stretch>
            <a:fillRect/>
          </a:stretch>
        </p:blipFill>
        <p:spPr>
          <a:xfrm>
            <a:off x="538385" y="1389609"/>
            <a:ext cx="10898054" cy="4444521"/>
          </a:xfrm>
          <a:prstGeom prst="rect">
            <a:avLst/>
          </a:prstGeom>
        </p:spPr>
      </p:pic>
    </p:spTree>
    <p:extLst>
      <p:ext uri="{BB962C8B-B14F-4D97-AF65-F5344CB8AC3E}">
        <p14:creationId xmlns:p14="http://schemas.microsoft.com/office/powerpoint/2010/main" val="2405374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378823"/>
            <a:ext cx="3910219" cy="461665"/>
          </a:xfrm>
          <a:prstGeom prst="rect">
            <a:avLst/>
          </a:prstGeom>
          <a:noFill/>
        </p:spPr>
        <p:txBody>
          <a:bodyPr wrap="square" rtlCol="0">
            <a:spAutoFit/>
          </a:bodyPr>
          <a:lstStyle/>
          <a:p>
            <a:r>
              <a:rPr lang="en-US" sz="2400" dirty="0" smtClean="0"/>
              <a:t>K-CROSS VALIDATION</a:t>
            </a:r>
            <a:endParaRPr lang="en-US" sz="2400" dirty="0"/>
          </a:p>
        </p:txBody>
      </p:sp>
      <p:sp>
        <p:nvSpPr>
          <p:cNvPr id="4" name="TextBox 3"/>
          <p:cNvSpPr txBox="1"/>
          <p:nvPr/>
        </p:nvSpPr>
        <p:spPr>
          <a:xfrm>
            <a:off x="940526" y="1463040"/>
            <a:ext cx="9930924" cy="4524315"/>
          </a:xfrm>
          <a:prstGeom prst="rect">
            <a:avLst/>
          </a:prstGeom>
          <a:noFill/>
        </p:spPr>
        <p:txBody>
          <a:bodyPr wrap="none" rtlCol="0">
            <a:spAutoFit/>
          </a:bodyPr>
          <a:lstStyle/>
          <a:p>
            <a:pPr fontAlgn="base">
              <a:buFont typeface="Wingdings" pitchFamily="2" charset="2"/>
              <a:buChar char="Ø"/>
            </a:pPr>
            <a:r>
              <a:rPr lang="en-US" dirty="0" smtClean="0"/>
              <a:t>The general procedure is as follows:</a:t>
            </a:r>
          </a:p>
          <a:p>
            <a:pPr fontAlgn="base">
              <a:buFont typeface="Wingdings" pitchFamily="2" charset="2"/>
              <a:buChar char="Ø"/>
            </a:pPr>
            <a:endParaRPr lang="en-US" dirty="0" smtClean="0"/>
          </a:p>
          <a:p>
            <a:pPr fontAlgn="base"/>
            <a:endParaRPr lang="en-US" dirty="0" smtClean="0"/>
          </a:p>
          <a:p>
            <a:pPr lvl="2" fontAlgn="base">
              <a:buFont typeface="Arial" pitchFamily="34" charset="0"/>
              <a:buChar char="•"/>
            </a:pPr>
            <a:r>
              <a:rPr lang="en-US" dirty="0" smtClean="0"/>
              <a:t>  Shuffle the dataset randomly</a:t>
            </a:r>
          </a:p>
          <a:p>
            <a:pPr lvl="2" fontAlgn="base"/>
            <a:endParaRPr lang="en-US" dirty="0" smtClean="0"/>
          </a:p>
          <a:p>
            <a:pPr lvl="2" fontAlgn="base">
              <a:buFont typeface="Arial" pitchFamily="34" charset="0"/>
              <a:buChar char="•"/>
            </a:pPr>
            <a:r>
              <a:rPr lang="en-US" dirty="0" smtClean="0"/>
              <a:t>  Split the dataset into k groups</a:t>
            </a:r>
          </a:p>
          <a:p>
            <a:pPr lvl="2" fontAlgn="base"/>
            <a:endParaRPr lang="en-US" dirty="0" smtClean="0"/>
          </a:p>
          <a:p>
            <a:pPr lvl="2" fontAlgn="base">
              <a:buFont typeface="Arial" pitchFamily="34" charset="0"/>
              <a:buChar char="•"/>
            </a:pPr>
            <a:r>
              <a:rPr lang="en-US" dirty="0" smtClean="0"/>
              <a:t>  For each unique group:</a:t>
            </a:r>
          </a:p>
          <a:p>
            <a:pPr lvl="2" fontAlgn="base">
              <a:buFont typeface="Arial" pitchFamily="34" charset="0"/>
              <a:buChar char="•"/>
            </a:pPr>
            <a:endParaRPr lang="en-US" dirty="0" smtClean="0"/>
          </a:p>
          <a:p>
            <a:pPr lvl="3" fontAlgn="base">
              <a:buFont typeface="Wingdings" pitchFamily="2" charset="2"/>
              <a:buChar char="q"/>
            </a:pPr>
            <a:r>
              <a:rPr lang="en-US" dirty="0" smtClean="0"/>
              <a:t>  Take the group as a hold out or test data set</a:t>
            </a:r>
          </a:p>
          <a:p>
            <a:pPr lvl="3" fontAlgn="base">
              <a:buFont typeface="Wingdings" pitchFamily="2" charset="2"/>
              <a:buChar char="q"/>
            </a:pPr>
            <a:r>
              <a:rPr lang="en-US" dirty="0" smtClean="0"/>
              <a:t>  Take the remaining groups as a training data set</a:t>
            </a:r>
          </a:p>
          <a:p>
            <a:pPr lvl="3" fontAlgn="base">
              <a:buFont typeface="Wingdings" pitchFamily="2" charset="2"/>
              <a:buChar char="q"/>
            </a:pPr>
            <a:r>
              <a:rPr lang="en-US" dirty="0" smtClean="0"/>
              <a:t>  Fit a model on the training set and evaluate it on the test set</a:t>
            </a:r>
          </a:p>
          <a:p>
            <a:pPr lvl="3" fontAlgn="base">
              <a:buFont typeface="Wingdings" pitchFamily="2" charset="2"/>
              <a:buChar char="q"/>
            </a:pPr>
            <a:r>
              <a:rPr lang="en-US" dirty="0" smtClean="0"/>
              <a:t>  Retain the evaluation score and discard the model</a:t>
            </a:r>
          </a:p>
          <a:p>
            <a:pPr lvl="3" fontAlgn="base"/>
            <a:endParaRPr lang="en-US" dirty="0" smtClean="0"/>
          </a:p>
          <a:p>
            <a:pPr lvl="2" fontAlgn="base">
              <a:buFont typeface="Arial" pitchFamily="34" charset="0"/>
              <a:buChar char="•"/>
            </a:pPr>
            <a:r>
              <a:rPr lang="en-US" dirty="0" smtClean="0"/>
              <a:t>  Summarize the skill of the model using the sample of model evaluation scores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_me-aJdjnt3ivwAurYkB7PA.png"/>
          <p:cNvPicPr>
            <a:picLocks noChangeAspect="1"/>
          </p:cNvPicPr>
          <p:nvPr/>
        </p:nvPicPr>
        <p:blipFill>
          <a:blip r:embed="rId2"/>
          <a:stretch>
            <a:fillRect/>
          </a:stretch>
        </p:blipFill>
        <p:spPr>
          <a:xfrm>
            <a:off x="888274" y="1227909"/>
            <a:ext cx="10345783" cy="5554869"/>
          </a:xfrm>
          <a:prstGeom prst="rect">
            <a:avLst/>
          </a:prstGeom>
        </p:spPr>
      </p:pic>
      <p:sp>
        <p:nvSpPr>
          <p:cNvPr id="4" name="TextBox 3"/>
          <p:cNvSpPr txBox="1"/>
          <p:nvPr/>
        </p:nvSpPr>
        <p:spPr>
          <a:xfrm>
            <a:off x="339634" y="274320"/>
            <a:ext cx="3643028" cy="369332"/>
          </a:xfrm>
          <a:prstGeom prst="rect">
            <a:avLst/>
          </a:prstGeom>
          <a:noFill/>
        </p:spPr>
        <p:txBody>
          <a:bodyPr wrap="square" rtlCol="0">
            <a:spAutoFit/>
          </a:bodyPr>
          <a:lstStyle/>
          <a:p>
            <a:r>
              <a:rPr lang="en-US" smtClean="0"/>
              <a:t>10 - FOLD </a:t>
            </a:r>
            <a:r>
              <a:rPr lang="en-US" dirty="0" smtClean="0"/>
              <a:t>CROSS VALIDATION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2183</TotalTime>
  <Words>1993</Words>
  <Application>Microsoft Office PowerPoint</Application>
  <PresentationFormat>Widescreen</PresentationFormat>
  <Paragraphs>220</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Century Gothic</vt:lpstr>
      <vt:lpstr>Wingdings</vt:lpstr>
      <vt:lpstr>Wingdings 3</vt:lpstr>
      <vt:lpstr>Ion</vt:lpstr>
      <vt:lpstr>Classifying Heart Disease Using Machine learning </vt:lpstr>
      <vt:lpstr>Introduction </vt:lpstr>
      <vt:lpstr>                Problem statement</vt:lpstr>
      <vt:lpstr>Abstract </vt:lpstr>
      <vt:lpstr>  Existing System</vt:lpstr>
      <vt:lpstr>  Proposed System</vt:lpstr>
      <vt:lpstr>PROPOSED SYSTEM ARCHITECTURE</vt:lpstr>
      <vt:lpstr>PowerPoint Presentation</vt:lpstr>
      <vt:lpstr>PowerPoint Presentation</vt:lpstr>
      <vt:lpstr>Import libraries</vt:lpstr>
      <vt:lpstr>Import dataset</vt:lpstr>
      <vt:lpstr>K-nearest neighbour(KNN)</vt:lpstr>
      <vt:lpstr> Result</vt:lpstr>
      <vt:lpstr> Decision tree</vt:lpstr>
      <vt:lpstr>          Example </vt:lpstr>
      <vt:lpstr>Decision tree algorithm pseudo code</vt:lpstr>
      <vt:lpstr> Advantages of decision tree</vt:lpstr>
      <vt:lpstr>Decision Tree classifier Result:</vt:lpstr>
      <vt:lpstr>      Random forest classifier</vt:lpstr>
      <vt:lpstr>             Advantages of random forest</vt:lpstr>
      <vt:lpstr>PowerPoint Presentation</vt:lpstr>
      <vt:lpstr>Random forest Classifier</vt:lpstr>
      <vt:lpstr>Support Vector machine</vt:lpstr>
      <vt:lpstr>Algorithm</vt:lpstr>
      <vt:lpstr>Advantages of Support Vector machine</vt:lpstr>
      <vt:lpstr>Result:</vt:lpstr>
      <vt:lpstr>Principal Component Analysis</vt:lpstr>
      <vt:lpstr>Principal Component Analysis Algorithm Steps</vt:lpstr>
      <vt:lpstr>Advantages of principal component analysis</vt:lpstr>
      <vt:lpstr>Result</vt:lpstr>
      <vt:lpstr>Comparison :</vt:lpstr>
      <vt:lpstr>Final Analysis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Heart Disease</dc:title>
  <dc:creator>akhil p</dc:creator>
  <cp:lastModifiedBy>Windows User</cp:lastModifiedBy>
  <cp:revision>152</cp:revision>
  <dcterms:created xsi:type="dcterms:W3CDTF">2019-10-15T14:15:21Z</dcterms:created>
  <dcterms:modified xsi:type="dcterms:W3CDTF">2020-04-29T04:16:10Z</dcterms:modified>
</cp:coreProperties>
</file>