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72" r:id="rId6"/>
    <p:sldId id="260" r:id="rId7"/>
    <p:sldId id="261" r:id="rId8"/>
    <p:sldId id="263" r:id="rId9"/>
    <p:sldId id="264" r:id="rId10"/>
    <p:sldId id="265" r:id="rId11"/>
    <p:sldId id="266" r:id="rId12"/>
    <p:sldId id="268"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4" autoAdjust="0"/>
    <p:restoredTop sz="94660"/>
  </p:normalViewPr>
  <p:slideViewPr>
    <p:cSldViewPr snapToGrid="0">
      <p:cViewPr>
        <p:scale>
          <a:sx n="75" d="100"/>
          <a:sy n="75" d="100"/>
        </p:scale>
        <p:origin x="-1042" y="-34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BA006F-32E8-49E9-8181-CA74245CC6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4F7BE14-819D-426E-B7AB-177BAAD09B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B270B72-A649-4DA8-B029-895457A46A08}"/>
              </a:ext>
            </a:extLst>
          </p:cNvPr>
          <p:cNvSpPr>
            <a:spLocks noGrp="1"/>
          </p:cNvSpPr>
          <p:nvPr>
            <p:ph type="dt" sz="half" idx="10"/>
          </p:nvPr>
        </p:nvSpPr>
        <p:spPr/>
        <p:txBody>
          <a:bodyPr/>
          <a:lstStyle/>
          <a:p>
            <a:fld id="{EBC7781A-5F27-49D1-9ABB-C73D526A65C3}" type="datetimeFigureOut">
              <a:rPr lang="en-US" smtClean="0"/>
              <a:t>4/1/2025</a:t>
            </a:fld>
            <a:endParaRPr lang="en-US" dirty="0"/>
          </a:p>
        </p:txBody>
      </p:sp>
      <p:sp>
        <p:nvSpPr>
          <p:cNvPr id="5" name="Footer Placeholder 4">
            <a:extLst>
              <a:ext uri="{FF2B5EF4-FFF2-40B4-BE49-F238E27FC236}">
                <a16:creationId xmlns:a16="http://schemas.microsoft.com/office/drawing/2014/main" xmlns="" id="{388C2CF2-8DA0-4089-B37B-09BC89E753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BA3DD84-9B5F-425A-90A7-C360673408BB}"/>
              </a:ext>
            </a:extLst>
          </p:cNvPr>
          <p:cNvSpPr>
            <a:spLocks noGrp="1"/>
          </p:cNvSpPr>
          <p:nvPr>
            <p:ph type="sldNum" sz="quarter" idx="12"/>
          </p:nvPr>
        </p:nvSpPr>
        <p:spPr/>
        <p:txBody>
          <a:bodyPr/>
          <a:lstStyle/>
          <a:p>
            <a:fld id="{54813951-AE99-4BC1-AFE5-1D5BE3F921E3}" type="slidenum">
              <a:rPr lang="en-US" smtClean="0"/>
              <a:t>‹#›</a:t>
            </a:fld>
            <a:endParaRPr lang="en-US" dirty="0"/>
          </a:p>
        </p:txBody>
      </p:sp>
    </p:spTree>
    <p:extLst>
      <p:ext uri="{BB962C8B-B14F-4D97-AF65-F5344CB8AC3E}">
        <p14:creationId xmlns:p14="http://schemas.microsoft.com/office/powerpoint/2010/main" val="30436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DB3B9B-A17B-44B5-9B90-A8C3623C3F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B220582-EB5E-42E3-92F2-353EC3C9D6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B5DF8D8-6207-42DF-A8A1-A688777C2C6C}"/>
              </a:ext>
            </a:extLst>
          </p:cNvPr>
          <p:cNvSpPr>
            <a:spLocks noGrp="1"/>
          </p:cNvSpPr>
          <p:nvPr>
            <p:ph type="dt" sz="half" idx="10"/>
          </p:nvPr>
        </p:nvSpPr>
        <p:spPr/>
        <p:txBody>
          <a:bodyPr/>
          <a:lstStyle/>
          <a:p>
            <a:fld id="{EBC7781A-5F27-49D1-9ABB-C73D526A65C3}" type="datetimeFigureOut">
              <a:rPr lang="en-US" smtClean="0"/>
              <a:t>4/1/2025</a:t>
            </a:fld>
            <a:endParaRPr lang="en-US" dirty="0"/>
          </a:p>
        </p:txBody>
      </p:sp>
      <p:sp>
        <p:nvSpPr>
          <p:cNvPr id="5" name="Footer Placeholder 4">
            <a:extLst>
              <a:ext uri="{FF2B5EF4-FFF2-40B4-BE49-F238E27FC236}">
                <a16:creationId xmlns:a16="http://schemas.microsoft.com/office/drawing/2014/main" xmlns="" id="{5901D9C1-12AF-461A-A0EA-1C54D57F4D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B5F2999-4CBC-4E1C-B3B6-B6F7E51C255C}"/>
              </a:ext>
            </a:extLst>
          </p:cNvPr>
          <p:cNvSpPr>
            <a:spLocks noGrp="1"/>
          </p:cNvSpPr>
          <p:nvPr>
            <p:ph type="sldNum" sz="quarter" idx="12"/>
          </p:nvPr>
        </p:nvSpPr>
        <p:spPr/>
        <p:txBody>
          <a:bodyPr/>
          <a:lstStyle/>
          <a:p>
            <a:fld id="{54813951-AE99-4BC1-AFE5-1D5BE3F921E3}" type="slidenum">
              <a:rPr lang="en-US" smtClean="0"/>
              <a:t>‹#›</a:t>
            </a:fld>
            <a:endParaRPr lang="en-US" dirty="0"/>
          </a:p>
        </p:txBody>
      </p:sp>
    </p:spTree>
    <p:extLst>
      <p:ext uri="{BB962C8B-B14F-4D97-AF65-F5344CB8AC3E}">
        <p14:creationId xmlns:p14="http://schemas.microsoft.com/office/powerpoint/2010/main" val="2178766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70ADAAC-2E7E-41B4-B2D1-A23F5CECD0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0CD7DF00-A4BC-4083-AF46-F431DA410F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43829C5-15E0-44DA-B71D-01F7C62D7CCC}"/>
              </a:ext>
            </a:extLst>
          </p:cNvPr>
          <p:cNvSpPr>
            <a:spLocks noGrp="1"/>
          </p:cNvSpPr>
          <p:nvPr>
            <p:ph type="dt" sz="half" idx="10"/>
          </p:nvPr>
        </p:nvSpPr>
        <p:spPr/>
        <p:txBody>
          <a:bodyPr/>
          <a:lstStyle/>
          <a:p>
            <a:fld id="{EBC7781A-5F27-49D1-9ABB-C73D526A65C3}" type="datetimeFigureOut">
              <a:rPr lang="en-US" smtClean="0"/>
              <a:t>4/1/2025</a:t>
            </a:fld>
            <a:endParaRPr lang="en-US" dirty="0"/>
          </a:p>
        </p:txBody>
      </p:sp>
      <p:sp>
        <p:nvSpPr>
          <p:cNvPr id="5" name="Footer Placeholder 4">
            <a:extLst>
              <a:ext uri="{FF2B5EF4-FFF2-40B4-BE49-F238E27FC236}">
                <a16:creationId xmlns:a16="http://schemas.microsoft.com/office/drawing/2014/main" xmlns="" id="{8FF8F5C2-6C8C-4FA4-8695-66F93290D3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CBA1F95-8145-4E3A-8677-51BC31014160}"/>
              </a:ext>
            </a:extLst>
          </p:cNvPr>
          <p:cNvSpPr>
            <a:spLocks noGrp="1"/>
          </p:cNvSpPr>
          <p:nvPr>
            <p:ph type="sldNum" sz="quarter" idx="12"/>
          </p:nvPr>
        </p:nvSpPr>
        <p:spPr/>
        <p:txBody>
          <a:bodyPr/>
          <a:lstStyle/>
          <a:p>
            <a:fld id="{54813951-AE99-4BC1-AFE5-1D5BE3F921E3}" type="slidenum">
              <a:rPr lang="en-US" smtClean="0"/>
              <a:t>‹#›</a:t>
            </a:fld>
            <a:endParaRPr lang="en-US" dirty="0"/>
          </a:p>
        </p:txBody>
      </p:sp>
    </p:spTree>
    <p:extLst>
      <p:ext uri="{BB962C8B-B14F-4D97-AF65-F5344CB8AC3E}">
        <p14:creationId xmlns:p14="http://schemas.microsoft.com/office/powerpoint/2010/main" val="2219611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1B53F9-76C7-4A68-A7AE-4096CED81E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984204C-22AD-46DE-9912-499065D97F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8EF5546-0DA2-4F1D-8A6E-2F3376A5CE4D}"/>
              </a:ext>
            </a:extLst>
          </p:cNvPr>
          <p:cNvSpPr>
            <a:spLocks noGrp="1"/>
          </p:cNvSpPr>
          <p:nvPr>
            <p:ph type="dt" sz="half" idx="10"/>
          </p:nvPr>
        </p:nvSpPr>
        <p:spPr/>
        <p:txBody>
          <a:bodyPr/>
          <a:lstStyle/>
          <a:p>
            <a:fld id="{EBC7781A-5F27-49D1-9ABB-C73D526A65C3}" type="datetimeFigureOut">
              <a:rPr lang="en-US" smtClean="0"/>
              <a:t>4/1/2025</a:t>
            </a:fld>
            <a:endParaRPr lang="en-US" dirty="0"/>
          </a:p>
        </p:txBody>
      </p:sp>
      <p:sp>
        <p:nvSpPr>
          <p:cNvPr id="5" name="Footer Placeholder 4">
            <a:extLst>
              <a:ext uri="{FF2B5EF4-FFF2-40B4-BE49-F238E27FC236}">
                <a16:creationId xmlns:a16="http://schemas.microsoft.com/office/drawing/2014/main" xmlns="" id="{79E00507-EF2F-4B8F-B73F-09F011D5F4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B46F23D-7F16-48C4-AB0C-74A41A8B9503}"/>
              </a:ext>
            </a:extLst>
          </p:cNvPr>
          <p:cNvSpPr>
            <a:spLocks noGrp="1"/>
          </p:cNvSpPr>
          <p:nvPr>
            <p:ph type="sldNum" sz="quarter" idx="12"/>
          </p:nvPr>
        </p:nvSpPr>
        <p:spPr/>
        <p:txBody>
          <a:bodyPr/>
          <a:lstStyle/>
          <a:p>
            <a:fld id="{54813951-AE99-4BC1-AFE5-1D5BE3F921E3}" type="slidenum">
              <a:rPr lang="en-US" smtClean="0"/>
              <a:t>‹#›</a:t>
            </a:fld>
            <a:endParaRPr lang="en-US" dirty="0"/>
          </a:p>
        </p:txBody>
      </p:sp>
    </p:spTree>
    <p:extLst>
      <p:ext uri="{BB962C8B-B14F-4D97-AF65-F5344CB8AC3E}">
        <p14:creationId xmlns:p14="http://schemas.microsoft.com/office/powerpoint/2010/main" val="346027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3A60E4-8B60-4324-8231-40DFC9C040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0FF9824-C531-4549-89F4-436FA12BD9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D6D0ABC-037E-481E-8C0A-AFEDCF2DCE5F}"/>
              </a:ext>
            </a:extLst>
          </p:cNvPr>
          <p:cNvSpPr>
            <a:spLocks noGrp="1"/>
          </p:cNvSpPr>
          <p:nvPr>
            <p:ph type="dt" sz="half" idx="10"/>
          </p:nvPr>
        </p:nvSpPr>
        <p:spPr/>
        <p:txBody>
          <a:bodyPr/>
          <a:lstStyle/>
          <a:p>
            <a:fld id="{EBC7781A-5F27-49D1-9ABB-C73D526A65C3}" type="datetimeFigureOut">
              <a:rPr lang="en-US" smtClean="0"/>
              <a:t>4/1/2025</a:t>
            </a:fld>
            <a:endParaRPr lang="en-US" dirty="0"/>
          </a:p>
        </p:txBody>
      </p:sp>
      <p:sp>
        <p:nvSpPr>
          <p:cNvPr id="5" name="Footer Placeholder 4">
            <a:extLst>
              <a:ext uri="{FF2B5EF4-FFF2-40B4-BE49-F238E27FC236}">
                <a16:creationId xmlns:a16="http://schemas.microsoft.com/office/drawing/2014/main" xmlns="" id="{24AA37A1-FCD4-44C6-B967-BA514130F0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FF228E6-B302-40AB-8B53-0A0756B8F650}"/>
              </a:ext>
            </a:extLst>
          </p:cNvPr>
          <p:cNvSpPr>
            <a:spLocks noGrp="1"/>
          </p:cNvSpPr>
          <p:nvPr>
            <p:ph type="sldNum" sz="quarter" idx="12"/>
          </p:nvPr>
        </p:nvSpPr>
        <p:spPr/>
        <p:txBody>
          <a:bodyPr/>
          <a:lstStyle/>
          <a:p>
            <a:fld id="{54813951-AE99-4BC1-AFE5-1D5BE3F921E3}" type="slidenum">
              <a:rPr lang="en-US" smtClean="0"/>
              <a:t>‹#›</a:t>
            </a:fld>
            <a:endParaRPr lang="en-US" dirty="0"/>
          </a:p>
        </p:txBody>
      </p:sp>
    </p:spTree>
    <p:extLst>
      <p:ext uri="{BB962C8B-B14F-4D97-AF65-F5344CB8AC3E}">
        <p14:creationId xmlns:p14="http://schemas.microsoft.com/office/powerpoint/2010/main" val="953153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4B2CE8-5C44-474D-AFFC-57AB42EF72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828A3E6-F640-409D-87DF-00FF2A34D7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EBCC7A9-8308-49A0-A5E9-275A4ED914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6C4E3EF-4959-41C5-972B-DC08EF94392A}"/>
              </a:ext>
            </a:extLst>
          </p:cNvPr>
          <p:cNvSpPr>
            <a:spLocks noGrp="1"/>
          </p:cNvSpPr>
          <p:nvPr>
            <p:ph type="dt" sz="half" idx="10"/>
          </p:nvPr>
        </p:nvSpPr>
        <p:spPr/>
        <p:txBody>
          <a:bodyPr/>
          <a:lstStyle/>
          <a:p>
            <a:fld id="{EBC7781A-5F27-49D1-9ABB-C73D526A65C3}" type="datetimeFigureOut">
              <a:rPr lang="en-US" smtClean="0"/>
              <a:t>4/1/2025</a:t>
            </a:fld>
            <a:endParaRPr lang="en-US" dirty="0"/>
          </a:p>
        </p:txBody>
      </p:sp>
      <p:sp>
        <p:nvSpPr>
          <p:cNvPr id="6" name="Footer Placeholder 5">
            <a:extLst>
              <a:ext uri="{FF2B5EF4-FFF2-40B4-BE49-F238E27FC236}">
                <a16:creationId xmlns:a16="http://schemas.microsoft.com/office/drawing/2014/main" xmlns="" id="{328EE57B-3DCD-4927-B47B-E51210B1E32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B538CD6-0E67-4C79-B40A-861E8A182068}"/>
              </a:ext>
            </a:extLst>
          </p:cNvPr>
          <p:cNvSpPr>
            <a:spLocks noGrp="1"/>
          </p:cNvSpPr>
          <p:nvPr>
            <p:ph type="sldNum" sz="quarter" idx="12"/>
          </p:nvPr>
        </p:nvSpPr>
        <p:spPr/>
        <p:txBody>
          <a:bodyPr/>
          <a:lstStyle/>
          <a:p>
            <a:fld id="{54813951-AE99-4BC1-AFE5-1D5BE3F921E3}" type="slidenum">
              <a:rPr lang="en-US" smtClean="0"/>
              <a:t>‹#›</a:t>
            </a:fld>
            <a:endParaRPr lang="en-US" dirty="0"/>
          </a:p>
        </p:txBody>
      </p:sp>
    </p:spTree>
    <p:extLst>
      <p:ext uri="{BB962C8B-B14F-4D97-AF65-F5344CB8AC3E}">
        <p14:creationId xmlns:p14="http://schemas.microsoft.com/office/powerpoint/2010/main" val="23614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F8659B-354E-4BFB-9D15-FFE3DF4199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526F5D9-6642-49F8-B6E9-55E7939167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E7C471D-9C50-4C0B-9613-1731D42726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0F565D06-4755-4BB4-8923-F16CA3251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426DE19-4F31-4780-8471-99AD831C56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DB342E7-99FD-440F-BEE6-27B1D62F2DD7}"/>
              </a:ext>
            </a:extLst>
          </p:cNvPr>
          <p:cNvSpPr>
            <a:spLocks noGrp="1"/>
          </p:cNvSpPr>
          <p:nvPr>
            <p:ph type="dt" sz="half" idx="10"/>
          </p:nvPr>
        </p:nvSpPr>
        <p:spPr/>
        <p:txBody>
          <a:bodyPr/>
          <a:lstStyle/>
          <a:p>
            <a:fld id="{EBC7781A-5F27-49D1-9ABB-C73D526A65C3}" type="datetimeFigureOut">
              <a:rPr lang="en-US" smtClean="0"/>
              <a:t>4/1/2025</a:t>
            </a:fld>
            <a:endParaRPr lang="en-US" dirty="0"/>
          </a:p>
        </p:txBody>
      </p:sp>
      <p:sp>
        <p:nvSpPr>
          <p:cNvPr id="8" name="Footer Placeholder 7">
            <a:extLst>
              <a:ext uri="{FF2B5EF4-FFF2-40B4-BE49-F238E27FC236}">
                <a16:creationId xmlns:a16="http://schemas.microsoft.com/office/drawing/2014/main" xmlns="" id="{B8BE58FB-197C-48BC-9127-521A571A4B3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0CDF56C2-E33E-4DCD-BB60-6F821D4664C4}"/>
              </a:ext>
            </a:extLst>
          </p:cNvPr>
          <p:cNvSpPr>
            <a:spLocks noGrp="1"/>
          </p:cNvSpPr>
          <p:nvPr>
            <p:ph type="sldNum" sz="quarter" idx="12"/>
          </p:nvPr>
        </p:nvSpPr>
        <p:spPr/>
        <p:txBody>
          <a:bodyPr/>
          <a:lstStyle/>
          <a:p>
            <a:fld id="{54813951-AE99-4BC1-AFE5-1D5BE3F921E3}" type="slidenum">
              <a:rPr lang="en-US" smtClean="0"/>
              <a:t>‹#›</a:t>
            </a:fld>
            <a:endParaRPr lang="en-US" dirty="0"/>
          </a:p>
        </p:txBody>
      </p:sp>
    </p:spTree>
    <p:extLst>
      <p:ext uri="{BB962C8B-B14F-4D97-AF65-F5344CB8AC3E}">
        <p14:creationId xmlns:p14="http://schemas.microsoft.com/office/powerpoint/2010/main" val="214765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5D5777-670C-462A-869E-F35C1F7CD4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CC9CCEEA-5892-4D65-BB46-AFC27994E5FF}"/>
              </a:ext>
            </a:extLst>
          </p:cNvPr>
          <p:cNvSpPr>
            <a:spLocks noGrp="1"/>
          </p:cNvSpPr>
          <p:nvPr>
            <p:ph type="dt" sz="half" idx="10"/>
          </p:nvPr>
        </p:nvSpPr>
        <p:spPr/>
        <p:txBody>
          <a:bodyPr/>
          <a:lstStyle/>
          <a:p>
            <a:fld id="{EBC7781A-5F27-49D1-9ABB-C73D526A65C3}" type="datetimeFigureOut">
              <a:rPr lang="en-US" smtClean="0"/>
              <a:t>4/1/2025</a:t>
            </a:fld>
            <a:endParaRPr lang="en-US" dirty="0"/>
          </a:p>
        </p:txBody>
      </p:sp>
      <p:sp>
        <p:nvSpPr>
          <p:cNvPr id="4" name="Footer Placeholder 3">
            <a:extLst>
              <a:ext uri="{FF2B5EF4-FFF2-40B4-BE49-F238E27FC236}">
                <a16:creationId xmlns:a16="http://schemas.microsoft.com/office/drawing/2014/main" xmlns="" id="{69E9D015-DD3F-43AD-851A-D5E042FB475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AA69A957-09E1-40A0-AF0C-2E22D4FEA32A}"/>
              </a:ext>
            </a:extLst>
          </p:cNvPr>
          <p:cNvSpPr>
            <a:spLocks noGrp="1"/>
          </p:cNvSpPr>
          <p:nvPr>
            <p:ph type="sldNum" sz="quarter" idx="12"/>
          </p:nvPr>
        </p:nvSpPr>
        <p:spPr/>
        <p:txBody>
          <a:bodyPr/>
          <a:lstStyle/>
          <a:p>
            <a:fld id="{54813951-AE99-4BC1-AFE5-1D5BE3F921E3}" type="slidenum">
              <a:rPr lang="en-US" smtClean="0"/>
              <a:t>‹#›</a:t>
            </a:fld>
            <a:endParaRPr lang="en-US" dirty="0"/>
          </a:p>
        </p:txBody>
      </p:sp>
    </p:spTree>
    <p:extLst>
      <p:ext uri="{BB962C8B-B14F-4D97-AF65-F5344CB8AC3E}">
        <p14:creationId xmlns:p14="http://schemas.microsoft.com/office/powerpoint/2010/main" val="1519594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F1BEC90-7994-4917-A08F-F2B830201B5A}"/>
              </a:ext>
            </a:extLst>
          </p:cNvPr>
          <p:cNvSpPr>
            <a:spLocks noGrp="1"/>
          </p:cNvSpPr>
          <p:nvPr>
            <p:ph type="dt" sz="half" idx="10"/>
          </p:nvPr>
        </p:nvSpPr>
        <p:spPr/>
        <p:txBody>
          <a:bodyPr/>
          <a:lstStyle/>
          <a:p>
            <a:fld id="{EBC7781A-5F27-49D1-9ABB-C73D526A65C3}" type="datetimeFigureOut">
              <a:rPr lang="en-US" smtClean="0"/>
              <a:t>4/1/2025</a:t>
            </a:fld>
            <a:endParaRPr lang="en-US" dirty="0"/>
          </a:p>
        </p:txBody>
      </p:sp>
      <p:sp>
        <p:nvSpPr>
          <p:cNvPr id="3" name="Footer Placeholder 2">
            <a:extLst>
              <a:ext uri="{FF2B5EF4-FFF2-40B4-BE49-F238E27FC236}">
                <a16:creationId xmlns:a16="http://schemas.microsoft.com/office/drawing/2014/main" xmlns="" id="{CB476857-991F-47A7-B9A5-4B1911457B9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747C0BEB-6291-42AB-A683-77B4FF6EBFB8}"/>
              </a:ext>
            </a:extLst>
          </p:cNvPr>
          <p:cNvSpPr>
            <a:spLocks noGrp="1"/>
          </p:cNvSpPr>
          <p:nvPr>
            <p:ph type="sldNum" sz="quarter" idx="12"/>
          </p:nvPr>
        </p:nvSpPr>
        <p:spPr/>
        <p:txBody>
          <a:bodyPr/>
          <a:lstStyle/>
          <a:p>
            <a:fld id="{54813951-AE99-4BC1-AFE5-1D5BE3F921E3}" type="slidenum">
              <a:rPr lang="en-US" smtClean="0"/>
              <a:t>‹#›</a:t>
            </a:fld>
            <a:endParaRPr lang="en-US" dirty="0"/>
          </a:p>
        </p:txBody>
      </p:sp>
    </p:spTree>
    <p:extLst>
      <p:ext uri="{BB962C8B-B14F-4D97-AF65-F5344CB8AC3E}">
        <p14:creationId xmlns:p14="http://schemas.microsoft.com/office/powerpoint/2010/main" val="303088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B3A5E-B09A-41B7-AD9A-76FE528748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D0D9699-1325-4B32-A2A9-593509F81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CA85718-8F79-419E-8A2D-C659136C49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49E95BB-C8E3-40FC-A429-569AE13F3690}"/>
              </a:ext>
            </a:extLst>
          </p:cNvPr>
          <p:cNvSpPr>
            <a:spLocks noGrp="1"/>
          </p:cNvSpPr>
          <p:nvPr>
            <p:ph type="dt" sz="half" idx="10"/>
          </p:nvPr>
        </p:nvSpPr>
        <p:spPr/>
        <p:txBody>
          <a:bodyPr/>
          <a:lstStyle/>
          <a:p>
            <a:fld id="{EBC7781A-5F27-49D1-9ABB-C73D526A65C3}" type="datetimeFigureOut">
              <a:rPr lang="en-US" smtClean="0"/>
              <a:t>4/1/2025</a:t>
            </a:fld>
            <a:endParaRPr lang="en-US" dirty="0"/>
          </a:p>
        </p:txBody>
      </p:sp>
      <p:sp>
        <p:nvSpPr>
          <p:cNvPr id="6" name="Footer Placeholder 5">
            <a:extLst>
              <a:ext uri="{FF2B5EF4-FFF2-40B4-BE49-F238E27FC236}">
                <a16:creationId xmlns:a16="http://schemas.microsoft.com/office/drawing/2014/main" xmlns="" id="{356353F8-ACDC-47DA-A49C-3E654D93F2C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8B329A0-9D45-4C2E-B6ED-D05634E93CFB}"/>
              </a:ext>
            </a:extLst>
          </p:cNvPr>
          <p:cNvSpPr>
            <a:spLocks noGrp="1"/>
          </p:cNvSpPr>
          <p:nvPr>
            <p:ph type="sldNum" sz="quarter" idx="12"/>
          </p:nvPr>
        </p:nvSpPr>
        <p:spPr/>
        <p:txBody>
          <a:bodyPr/>
          <a:lstStyle/>
          <a:p>
            <a:fld id="{54813951-AE99-4BC1-AFE5-1D5BE3F921E3}" type="slidenum">
              <a:rPr lang="en-US" smtClean="0"/>
              <a:t>‹#›</a:t>
            </a:fld>
            <a:endParaRPr lang="en-US" dirty="0"/>
          </a:p>
        </p:txBody>
      </p:sp>
    </p:spTree>
    <p:extLst>
      <p:ext uri="{BB962C8B-B14F-4D97-AF65-F5344CB8AC3E}">
        <p14:creationId xmlns:p14="http://schemas.microsoft.com/office/powerpoint/2010/main" val="3422311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A12068-BA5A-4D76-86B3-29E6306A35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14E787B-4C1A-46F1-B76B-229B55EF66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A289274B-0D3B-44F5-8144-B777FB511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D6C7622-C61F-4EDB-9FEA-E56B964B93CB}"/>
              </a:ext>
            </a:extLst>
          </p:cNvPr>
          <p:cNvSpPr>
            <a:spLocks noGrp="1"/>
          </p:cNvSpPr>
          <p:nvPr>
            <p:ph type="dt" sz="half" idx="10"/>
          </p:nvPr>
        </p:nvSpPr>
        <p:spPr/>
        <p:txBody>
          <a:bodyPr/>
          <a:lstStyle/>
          <a:p>
            <a:fld id="{EBC7781A-5F27-49D1-9ABB-C73D526A65C3}" type="datetimeFigureOut">
              <a:rPr lang="en-US" smtClean="0"/>
              <a:t>4/1/2025</a:t>
            </a:fld>
            <a:endParaRPr lang="en-US" dirty="0"/>
          </a:p>
        </p:txBody>
      </p:sp>
      <p:sp>
        <p:nvSpPr>
          <p:cNvPr id="6" name="Footer Placeholder 5">
            <a:extLst>
              <a:ext uri="{FF2B5EF4-FFF2-40B4-BE49-F238E27FC236}">
                <a16:creationId xmlns:a16="http://schemas.microsoft.com/office/drawing/2014/main" xmlns="" id="{F602B1DB-C031-4D75-9AB0-ACB127975A3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5D235487-F6FE-4F33-BC9B-0440F7A3E6C6}"/>
              </a:ext>
            </a:extLst>
          </p:cNvPr>
          <p:cNvSpPr>
            <a:spLocks noGrp="1"/>
          </p:cNvSpPr>
          <p:nvPr>
            <p:ph type="sldNum" sz="quarter" idx="12"/>
          </p:nvPr>
        </p:nvSpPr>
        <p:spPr/>
        <p:txBody>
          <a:bodyPr/>
          <a:lstStyle/>
          <a:p>
            <a:fld id="{54813951-AE99-4BC1-AFE5-1D5BE3F921E3}" type="slidenum">
              <a:rPr lang="en-US" smtClean="0"/>
              <a:t>‹#›</a:t>
            </a:fld>
            <a:endParaRPr lang="en-US" dirty="0"/>
          </a:p>
        </p:txBody>
      </p:sp>
    </p:spTree>
    <p:extLst>
      <p:ext uri="{BB962C8B-B14F-4D97-AF65-F5344CB8AC3E}">
        <p14:creationId xmlns:p14="http://schemas.microsoft.com/office/powerpoint/2010/main" val="3316212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258E9C0-D63E-4104-8DE6-6F0FF78E5C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9379DD7-9851-4CAF-9E47-D429D81CC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F734F36-AD0B-4C40-8B6A-9FB3196FEF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7781A-5F27-49D1-9ABB-C73D526A65C3}" type="datetimeFigureOut">
              <a:rPr lang="en-US" smtClean="0"/>
              <a:t>4/1/2025</a:t>
            </a:fld>
            <a:endParaRPr lang="en-US" dirty="0"/>
          </a:p>
        </p:txBody>
      </p:sp>
      <p:sp>
        <p:nvSpPr>
          <p:cNvPr id="5" name="Footer Placeholder 4">
            <a:extLst>
              <a:ext uri="{FF2B5EF4-FFF2-40B4-BE49-F238E27FC236}">
                <a16:creationId xmlns:a16="http://schemas.microsoft.com/office/drawing/2014/main" xmlns="" id="{93191F28-DE1B-4E23-9A5D-209063ED4C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005C8E70-53C2-44B7-9E5A-D2773155A5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13951-AE99-4BC1-AFE5-1D5BE3F921E3}" type="slidenum">
              <a:rPr lang="en-US" smtClean="0"/>
              <a:t>‹#›</a:t>
            </a:fld>
            <a:endParaRPr lang="en-US" dirty="0"/>
          </a:p>
        </p:txBody>
      </p:sp>
    </p:spTree>
    <p:extLst>
      <p:ext uri="{BB962C8B-B14F-4D97-AF65-F5344CB8AC3E}">
        <p14:creationId xmlns:p14="http://schemas.microsoft.com/office/powerpoint/2010/main" val="584239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110C22-A4C4-40D9-8032-80A4AC676574}"/>
              </a:ext>
            </a:extLst>
          </p:cNvPr>
          <p:cNvSpPr>
            <a:spLocks noGrp="1"/>
          </p:cNvSpPr>
          <p:nvPr>
            <p:ph type="ctrTitle"/>
          </p:nvPr>
        </p:nvSpPr>
        <p:spPr>
          <a:xfrm>
            <a:off x="1922299" y="2576145"/>
            <a:ext cx="8326316" cy="1531694"/>
          </a:xfrm>
        </p:spPr>
        <p:txBody>
          <a:bodyPr>
            <a:noAutofit/>
          </a:bodyPr>
          <a:lstStyle/>
          <a:p>
            <a:r>
              <a:rPr lang="en-US" sz="3600" b="1" dirty="0">
                <a:latin typeface="Times New Roman" pitchFamily="18" charset="0"/>
                <a:cs typeface="Times New Roman" pitchFamily="18" charset="0"/>
              </a:rPr>
              <a:t>AI-powered </a:t>
            </a:r>
            <a:r>
              <a:rPr lang="en-US" sz="3600" b="1" dirty="0" smtClean="0">
                <a:latin typeface="Times New Roman" pitchFamily="18" charset="0"/>
                <a:cs typeface="Times New Roman" pitchFamily="18" charset="0"/>
              </a:rPr>
              <a:t>Silkworm </a:t>
            </a:r>
            <a:r>
              <a:rPr lang="en-US" sz="3600" b="1" dirty="0">
                <a:latin typeface="Times New Roman" pitchFamily="18" charset="0"/>
                <a:cs typeface="Times New Roman" pitchFamily="18" charset="0"/>
              </a:rPr>
              <a:t>Disease Detection And Climate-based Cocoon Optimization</a:t>
            </a:r>
          </a:p>
        </p:txBody>
      </p:sp>
      <p:sp>
        <p:nvSpPr>
          <p:cNvPr id="4" name="TextBox 3"/>
          <p:cNvSpPr txBox="1"/>
          <p:nvPr/>
        </p:nvSpPr>
        <p:spPr>
          <a:xfrm>
            <a:off x="977261" y="360484"/>
            <a:ext cx="10445261" cy="1908215"/>
          </a:xfrm>
          <a:prstGeom prst="rect">
            <a:avLst/>
          </a:prstGeom>
          <a:noFill/>
        </p:spPr>
        <p:txBody>
          <a:bodyPr wrap="square" rtlCol="0">
            <a:spAutoFit/>
          </a:bodyPr>
          <a:lstStyle/>
          <a:p>
            <a:r>
              <a:rPr lang="en-IN" b="1" dirty="0">
                <a:solidFill>
                  <a:srgbClr val="FF0000"/>
                </a:solidFill>
                <a:latin typeface="Times New Roman" pitchFamily="18" charset="0"/>
                <a:cs typeface="Times New Roman" pitchFamily="18" charset="0"/>
              </a:rPr>
              <a:t> </a:t>
            </a:r>
            <a:r>
              <a:rPr lang="en-IN" b="1" dirty="0" smtClean="0">
                <a:solidFill>
                  <a:srgbClr val="FF0000"/>
                </a:solidFill>
                <a:latin typeface="Times New Roman" pitchFamily="18" charset="0"/>
                <a:cs typeface="Times New Roman" pitchFamily="18" charset="0"/>
              </a:rPr>
              <a:t>                    </a:t>
            </a:r>
            <a:r>
              <a:rPr lang="en-IN" sz="2800" b="1" dirty="0" smtClean="0">
                <a:solidFill>
                  <a:srgbClr val="FF0000"/>
                </a:solidFill>
                <a:latin typeface="Times New Roman" pitchFamily="18" charset="0"/>
                <a:cs typeface="Times New Roman" pitchFamily="18" charset="0"/>
              </a:rPr>
              <a:t>Maharaja </a:t>
            </a:r>
            <a:r>
              <a:rPr lang="en-IN" sz="2800" b="1" dirty="0">
                <a:solidFill>
                  <a:srgbClr val="FF0000"/>
                </a:solidFill>
                <a:latin typeface="Times New Roman" pitchFamily="18" charset="0"/>
                <a:cs typeface="Times New Roman" pitchFamily="18" charset="0"/>
              </a:rPr>
              <a:t>Institute Of Technology </a:t>
            </a:r>
            <a:r>
              <a:rPr lang="en-IN" sz="2800" b="1" dirty="0" smtClean="0">
                <a:solidFill>
                  <a:srgbClr val="FF0000"/>
                </a:solidFill>
                <a:latin typeface="Times New Roman" pitchFamily="18" charset="0"/>
                <a:cs typeface="Times New Roman" pitchFamily="18" charset="0"/>
              </a:rPr>
              <a:t>Thandavapura</a:t>
            </a:r>
          </a:p>
          <a:p>
            <a:pPr algn="ctr"/>
            <a:r>
              <a:rPr lang="en-IN" sz="1600" dirty="0">
                <a:solidFill>
                  <a:schemeClr val="tx1">
                    <a:lumMod val="95000"/>
                    <a:lumOff val="5000"/>
                  </a:schemeClr>
                </a:solidFill>
                <a:latin typeface="Times New Roman" pitchFamily="18" charset="0"/>
                <a:cs typeface="Times New Roman" pitchFamily="18" charset="0"/>
              </a:rPr>
              <a:t>NH 766, Nanjangudu taluk, Mysore district-571302</a:t>
            </a:r>
          </a:p>
          <a:p>
            <a:r>
              <a:rPr lang="en-US" dirty="0">
                <a:solidFill>
                  <a:schemeClr val="tx1">
                    <a:lumMod val="95000"/>
                    <a:lumOff val="5000"/>
                  </a:schemeClr>
                </a:solidFill>
                <a:latin typeface="Times New Roman" pitchFamily="18" charset="0"/>
                <a:cs typeface="Times New Roman" pitchFamily="18" charset="0"/>
              </a:rPr>
              <a:t>                 </a:t>
            </a:r>
            <a:r>
              <a:rPr lang="en-US" dirty="0" smtClean="0">
                <a:solidFill>
                  <a:schemeClr val="tx1">
                    <a:lumMod val="95000"/>
                    <a:lumOff val="5000"/>
                  </a:schemeClr>
                </a:solidFill>
                <a:latin typeface="Times New Roman" pitchFamily="18" charset="0"/>
                <a:cs typeface="Times New Roman" pitchFamily="18" charset="0"/>
              </a:rPr>
              <a:t>                                     </a:t>
            </a:r>
            <a:r>
              <a:rPr lang="en-US" sz="2000" dirty="0">
                <a:solidFill>
                  <a:schemeClr val="tx1">
                    <a:lumMod val="95000"/>
                    <a:lumOff val="5000"/>
                  </a:schemeClr>
                </a:solidFill>
                <a:latin typeface="Times New Roman" pitchFamily="18" charset="0"/>
                <a:cs typeface="Times New Roman" pitchFamily="18" charset="0"/>
              </a:rPr>
              <a:t>Artificial Intelligence And Data Science</a:t>
            </a:r>
            <a:endParaRPr lang="en-IN" sz="2000" dirty="0">
              <a:solidFill>
                <a:schemeClr val="tx1">
                  <a:lumMod val="95000"/>
                  <a:lumOff val="5000"/>
                </a:schemeClr>
              </a:solidFill>
              <a:latin typeface="Times New Roman" pitchFamily="18" charset="0"/>
              <a:cs typeface="Times New Roman" pitchFamily="18" charset="0"/>
            </a:endParaRPr>
          </a:p>
          <a:p>
            <a:endParaRPr lang="en-IN" dirty="0"/>
          </a:p>
          <a:p>
            <a:endParaRPr lang="en-IN" b="1" dirty="0">
              <a:solidFill>
                <a:srgbClr val="FF0000"/>
              </a:solidFill>
              <a:latin typeface="Times New Roman" pitchFamily="18" charset="0"/>
              <a:cs typeface="Times New Roman" pitchFamily="18" charset="0"/>
            </a:endParaRPr>
          </a:p>
          <a:p>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835" y="234187"/>
            <a:ext cx="1364813" cy="1470697"/>
          </a:xfrm>
          <a:prstGeom prst="ellipse">
            <a:avLst/>
          </a:prstGeom>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077" t="1281" b="1544"/>
          <a:stretch/>
        </p:blipFill>
        <p:spPr>
          <a:xfrm>
            <a:off x="10141750" y="553915"/>
            <a:ext cx="1446512" cy="962900"/>
          </a:xfrm>
          <a:prstGeom prst="rect">
            <a:avLst/>
          </a:prstGeom>
        </p:spPr>
      </p:pic>
      <p:sp>
        <p:nvSpPr>
          <p:cNvPr id="7" name="TextBox 6"/>
          <p:cNvSpPr txBox="1"/>
          <p:nvPr/>
        </p:nvSpPr>
        <p:spPr>
          <a:xfrm>
            <a:off x="584882" y="4952125"/>
            <a:ext cx="2674834" cy="1107996"/>
          </a:xfrm>
          <a:prstGeom prst="rect">
            <a:avLst/>
          </a:prstGeom>
          <a:noFill/>
        </p:spPr>
        <p:txBody>
          <a:bodyPr wrap="square" rtlCol="0">
            <a:spAutoFit/>
          </a:bodyPr>
          <a:lstStyle/>
          <a:p>
            <a:r>
              <a:rPr lang="en-US" sz="1200" b="1" dirty="0">
                <a:latin typeface="Times New Roman" pitchFamily="18" charset="0"/>
                <a:cs typeface="Times New Roman" pitchFamily="18" charset="0"/>
              </a:rPr>
              <a:t>Presented by:</a:t>
            </a:r>
          </a:p>
          <a:p>
            <a:r>
              <a:rPr lang="en-US" sz="1200" b="1" dirty="0">
                <a:latin typeface="Times New Roman" pitchFamily="18" charset="0"/>
                <a:cs typeface="Times New Roman" pitchFamily="18" charset="0"/>
              </a:rPr>
              <a:t>M CHANDANA (4MN21AD020)</a:t>
            </a:r>
          </a:p>
          <a:p>
            <a:r>
              <a:rPr lang="en-US" sz="1200" b="1" dirty="0">
                <a:latin typeface="Times New Roman" pitchFamily="18" charset="0"/>
                <a:cs typeface="Times New Roman" pitchFamily="18" charset="0"/>
              </a:rPr>
              <a:t>MONISHA R (4MN21AD025)</a:t>
            </a:r>
          </a:p>
          <a:p>
            <a:r>
              <a:rPr lang="en-US" sz="1200" b="1" dirty="0">
                <a:latin typeface="Times New Roman" pitchFamily="18" charset="0"/>
                <a:cs typeface="Times New Roman" pitchFamily="18" charset="0"/>
              </a:rPr>
              <a:t>SUCHITHRA NN (4MN21AD043)</a:t>
            </a:r>
          </a:p>
          <a:p>
            <a:endParaRPr lang="en-IN" dirty="0"/>
          </a:p>
        </p:txBody>
      </p:sp>
      <p:sp>
        <p:nvSpPr>
          <p:cNvPr id="10" name="TextBox 9"/>
          <p:cNvSpPr txBox="1"/>
          <p:nvPr/>
        </p:nvSpPr>
        <p:spPr>
          <a:xfrm>
            <a:off x="8647111" y="5057633"/>
            <a:ext cx="2845750" cy="1107996"/>
          </a:xfrm>
          <a:prstGeom prst="rect">
            <a:avLst/>
          </a:prstGeom>
          <a:noFill/>
        </p:spPr>
        <p:txBody>
          <a:bodyPr wrap="square" rtlCol="0">
            <a:spAutoFit/>
          </a:bodyPr>
          <a:lstStyle/>
          <a:p>
            <a:pPr algn="ctr"/>
            <a:r>
              <a:rPr lang="en-US" sz="1200" b="1" dirty="0">
                <a:latin typeface="Times New Roman" pitchFamily="18" charset="0"/>
                <a:cs typeface="Times New Roman" pitchFamily="18" charset="0"/>
              </a:rPr>
              <a:t>Under the Guidance of</a:t>
            </a:r>
          </a:p>
          <a:p>
            <a:pPr algn="ctr"/>
            <a:r>
              <a:rPr lang="en-US" sz="1200" b="1" dirty="0">
                <a:latin typeface="Times New Roman" pitchFamily="18" charset="0"/>
                <a:cs typeface="Times New Roman" pitchFamily="18" charset="0"/>
              </a:rPr>
              <a:t>Prof. MOHAMMED SALAMATH</a:t>
            </a:r>
          </a:p>
          <a:p>
            <a:pPr algn="ctr"/>
            <a:r>
              <a:rPr lang="en-US" sz="1200" b="1" dirty="0">
                <a:latin typeface="Times New Roman" pitchFamily="18" charset="0"/>
                <a:cs typeface="Times New Roman" pitchFamily="18" charset="0"/>
              </a:rPr>
              <a:t>Assistant Professor, Dept. of AI &amp; DS</a:t>
            </a:r>
          </a:p>
          <a:p>
            <a:pPr algn="ctr"/>
            <a:r>
              <a:rPr lang="en-US" sz="1200" b="1" dirty="0">
                <a:latin typeface="Times New Roman" pitchFamily="18" charset="0"/>
                <a:cs typeface="Times New Roman" pitchFamily="18" charset="0"/>
              </a:rPr>
              <a:t>MIT Thandavapura</a:t>
            </a:r>
          </a:p>
          <a:p>
            <a:endParaRPr lang="en-IN" dirty="0"/>
          </a:p>
        </p:txBody>
      </p:sp>
    </p:spTree>
    <p:extLst>
      <p:ext uri="{BB962C8B-B14F-4D97-AF65-F5344CB8AC3E}">
        <p14:creationId xmlns:p14="http://schemas.microsoft.com/office/powerpoint/2010/main" val="735624847"/>
      </p:ext>
    </p:extLst>
  </p:cSld>
  <p:clrMapOvr>
    <a:masterClrMapping/>
  </p:clrMapOvr>
  <mc:AlternateContent xmlns:mc="http://schemas.openxmlformats.org/markup-compatibility/2006" xmlns:p14="http://schemas.microsoft.com/office/powerpoint/2010/main">
    <mc:Choice Requires="p14">
      <p:transition spd="slow" p14:dur="2000">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AB4A-991C-405C-B2CF-7BE45B69806F}"/>
              </a:ext>
            </a:extLst>
          </p:cNvPr>
          <p:cNvSpPr>
            <a:spLocks noGrp="1"/>
          </p:cNvSpPr>
          <p:nvPr>
            <p:ph type="title"/>
          </p:nvPr>
        </p:nvSpPr>
        <p:spPr>
          <a:xfrm>
            <a:off x="540250" y="87722"/>
            <a:ext cx="10515600" cy="580097"/>
          </a:xfrm>
        </p:spPr>
        <p:txBody>
          <a:bodyPr>
            <a:normAutofit fontScale="90000"/>
          </a:bodyPr>
          <a:lstStyle/>
          <a:p>
            <a:r>
              <a:rPr lang="en-US" dirty="0" smtClean="0"/>
              <a:t>METHODODLOGY  </a:t>
            </a:r>
            <a:endParaRPr lang="en-US" dirty="0"/>
          </a:p>
        </p:txBody>
      </p:sp>
      <p:sp>
        <p:nvSpPr>
          <p:cNvPr id="3" name="Content Placeholder 2">
            <a:extLst>
              <a:ext uri="{FF2B5EF4-FFF2-40B4-BE49-F238E27FC236}">
                <a16:creationId xmlns:a16="http://schemas.microsoft.com/office/drawing/2014/main" xmlns="" id="{0C7712CE-A23D-49EB-9165-19BA4751CB36}"/>
              </a:ext>
            </a:extLst>
          </p:cNvPr>
          <p:cNvSpPr>
            <a:spLocks noGrp="1"/>
          </p:cNvSpPr>
          <p:nvPr>
            <p:ph idx="1"/>
          </p:nvPr>
        </p:nvSpPr>
        <p:spPr>
          <a:xfrm>
            <a:off x="605320" y="904127"/>
            <a:ext cx="10860640" cy="5866151"/>
          </a:xfrm>
        </p:spPr>
        <p:txBody>
          <a:bodyPr>
            <a:noAutofit/>
          </a:bodyPr>
          <a:lstStyle/>
          <a:p>
            <a:pPr marL="342900" marR="0" lvl="0" indent="-342900" algn="just">
              <a:lnSpc>
                <a:spcPct val="200000"/>
              </a:lnSpc>
              <a:spcBef>
                <a:spcPts val="0"/>
              </a:spcBef>
              <a:spcAft>
                <a:spcPts val="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 Preprocessing: To preprocess the image RGB2Gray function is used.</a:t>
            </a: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gn="just">
              <a:lnSpc>
                <a:spcPct val="200000"/>
              </a:lnSpc>
              <a:spcBef>
                <a:spcPts val="0"/>
              </a:spcBef>
              <a:spcAft>
                <a:spcPts val="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Building Model: To build the model we have used effecientnetB3.</a:t>
            </a:r>
            <a:endParaRPr lang="en-US" sz="1800" dirty="0">
              <a:effectLst/>
              <a:latin typeface="Arial" panose="020B0604020202020204" pitchFamily="34" charset="0"/>
              <a:ea typeface="Arial" panose="020B0604020202020204" pitchFamily="34" charset="0"/>
              <a:cs typeface="Times New Roman" panose="02020603050405020304" pitchFamily="18" charset="0"/>
            </a:endParaRPr>
          </a:p>
          <a:p>
            <a:pPr marL="342900" marR="0" lvl="0" indent="-342900" algn="just">
              <a:lnSpc>
                <a:spcPct val="200000"/>
              </a:lnSpc>
              <a:spcBef>
                <a:spcPts val="0"/>
              </a:spcBef>
              <a:spcAft>
                <a:spcPts val="0"/>
              </a:spcAft>
              <a:buFont typeface="Arial" panose="020B0604020202020204" pitchFamily="34" charset="0"/>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Prediction of disease: To predict the disease we have used effecientnetB3</a:t>
            </a: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1800" b="1" dirty="0" smtClean="0">
                <a:latin typeface="Times New Roman" panose="02020603050405020304" pitchFamily="18" charset="0"/>
                <a:cs typeface="Times New Roman" panose="02020603050405020304" pitchFamily="18" charset="0"/>
              </a:rPr>
              <a:t>Implementation Requirements:</a:t>
            </a:r>
          </a:p>
          <a:p>
            <a:pPr algn="just">
              <a:lnSpc>
                <a:spcPct val="150000"/>
              </a:lnSpc>
            </a:pPr>
            <a:r>
              <a:rPr lang="en-US" sz="1800" dirty="0" smtClean="0">
                <a:latin typeface="Times New Roman" panose="02020603050405020304" pitchFamily="18" charset="0"/>
                <a:cs typeface="Times New Roman" panose="02020603050405020304" pitchFamily="18" charset="0"/>
              </a:rPr>
              <a:t>Programming Language : Python</a:t>
            </a:r>
          </a:p>
          <a:p>
            <a:pPr algn="just">
              <a:lnSpc>
                <a:spcPct val="150000"/>
              </a:lnSpc>
            </a:pPr>
            <a:r>
              <a:rPr lang="en-US" sz="1800" dirty="0" smtClean="0">
                <a:latin typeface="Times New Roman" panose="02020603050405020304" pitchFamily="18" charset="0"/>
                <a:cs typeface="Times New Roman" panose="02020603050405020304" pitchFamily="18" charset="0"/>
              </a:rPr>
              <a:t>Deep Learning Framework : </a:t>
            </a:r>
            <a:r>
              <a:rPr lang="en-US" sz="1800" dirty="0" err="1" smtClean="0">
                <a:latin typeface="Times New Roman" panose="02020603050405020304" pitchFamily="18" charset="0"/>
                <a:cs typeface="Times New Roman" panose="02020603050405020304" pitchFamily="18" charset="0"/>
              </a:rPr>
              <a:t>TensorFlow</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Frontend : HTML,CSS, JavaScript.</a:t>
            </a:r>
          </a:p>
          <a:p>
            <a:pPr algn="just">
              <a:lnSpc>
                <a:spcPct val="150000"/>
              </a:lnSpc>
            </a:pPr>
            <a:r>
              <a:rPr lang="en-US" sz="1800" dirty="0" smtClean="0">
                <a:latin typeface="Times New Roman" panose="02020603050405020304" pitchFamily="18" charset="0"/>
                <a:cs typeface="Times New Roman" panose="02020603050405020304" pitchFamily="18" charset="0"/>
              </a:rPr>
              <a:t>Backend : Flask for </a:t>
            </a:r>
            <a:r>
              <a:rPr lang="en-US" sz="1800" dirty="0" err="1" smtClean="0">
                <a:latin typeface="Times New Roman" panose="02020603050405020304" pitchFamily="18" charset="0"/>
                <a:cs typeface="Times New Roman" panose="02020603050405020304" pitchFamily="18" charset="0"/>
              </a:rPr>
              <a:t>processinfg</a:t>
            </a:r>
            <a:r>
              <a:rPr lang="en-US" sz="1800" dirty="0" smtClean="0">
                <a:latin typeface="Times New Roman" panose="02020603050405020304" pitchFamily="18" charset="0"/>
                <a:cs typeface="Times New Roman" panose="02020603050405020304" pitchFamily="18" charset="0"/>
              </a:rPr>
              <a:t> and result display.</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269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AB4A-991C-405C-B2CF-7BE45B69806F}"/>
              </a:ext>
            </a:extLst>
          </p:cNvPr>
          <p:cNvSpPr>
            <a:spLocks noGrp="1"/>
          </p:cNvSpPr>
          <p:nvPr>
            <p:ph type="title"/>
          </p:nvPr>
        </p:nvSpPr>
        <p:spPr>
          <a:xfrm>
            <a:off x="540250" y="87722"/>
            <a:ext cx="10515600" cy="580097"/>
          </a:xfrm>
        </p:spPr>
        <p:txBody>
          <a:bodyPr>
            <a:normAutofit fontScale="90000"/>
          </a:bodyPr>
          <a:lstStyle/>
          <a:p>
            <a:r>
              <a:rPr lang="en-US" dirty="0">
                <a:latin typeface="Times New Roman" pitchFamily="18" charset="0"/>
                <a:cs typeface="Times New Roman" pitchFamily="18" charset="0"/>
              </a:rPr>
              <a:t>IMPLEMENTATION DETAILS</a:t>
            </a:r>
          </a:p>
        </p:txBody>
      </p:sp>
      <p:sp>
        <p:nvSpPr>
          <p:cNvPr id="3" name="Content Placeholder 2">
            <a:extLst>
              <a:ext uri="{FF2B5EF4-FFF2-40B4-BE49-F238E27FC236}">
                <a16:creationId xmlns:a16="http://schemas.microsoft.com/office/drawing/2014/main" xmlns="" id="{0C7712CE-A23D-49EB-9165-19BA4751CB36}"/>
              </a:ext>
            </a:extLst>
          </p:cNvPr>
          <p:cNvSpPr>
            <a:spLocks noGrp="1"/>
          </p:cNvSpPr>
          <p:nvPr>
            <p:ph idx="1"/>
          </p:nvPr>
        </p:nvSpPr>
        <p:spPr>
          <a:xfrm>
            <a:off x="605320" y="904127"/>
            <a:ext cx="10860640" cy="5866151"/>
          </a:xfrm>
        </p:spPr>
        <p:txBody>
          <a:bodyPr>
            <a:noAutofit/>
          </a:bodyPr>
          <a:lstStyle/>
          <a:p>
            <a:pPr marL="0" marR="0" algn="just">
              <a:lnSpc>
                <a:spcPct val="150000"/>
              </a:lnSpc>
              <a:spcBef>
                <a:spcPts val="0"/>
              </a:spcBef>
              <a:spcAft>
                <a:spcPts val="0"/>
              </a:spcAft>
            </a:pPr>
            <a:r>
              <a:rPr lang="en-US" sz="1800" dirty="0">
                <a:solidFill>
                  <a:srgbClr val="222222"/>
                </a:solidFill>
                <a:effectLst/>
                <a:latin typeface="Times New Roman" panose="02020603050405020304" pitchFamily="18" charset="0"/>
                <a:ea typeface="Times New Roman" panose="02020603050405020304" pitchFamily="18" charset="0"/>
                <a:cs typeface="Arial" panose="020B0604020202020204" pitchFamily="34" charset="0"/>
              </a:rPr>
              <a:t>We are developing this project with the following modules.</a:t>
            </a:r>
            <a:endParaRPr lang="en-US" sz="1800" dirty="0">
              <a:effectLst/>
              <a:latin typeface="Arial" panose="020B0604020202020204" pitchFamily="34" charset="0"/>
              <a:ea typeface="Arial" panose="020B0604020202020204" pitchFamily="34" charset="0"/>
            </a:endParaRPr>
          </a:p>
          <a:p>
            <a:pPr marL="457200" lvl="1" algn="just">
              <a:lnSpc>
                <a:spcPct val="150000"/>
              </a:lnSpc>
              <a:spcBef>
                <a:spcPts val="0"/>
              </a:spcBef>
            </a:pPr>
            <a:r>
              <a:rPr lang="en-US" sz="1400" dirty="0">
                <a:effectLst/>
                <a:latin typeface="Times New Roman" panose="02020603050405020304" pitchFamily="18" charset="0"/>
                <a:ea typeface="Calibri" panose="020F0502020204030204" pitchFamily="34" charset="0"/>
              </a:rPr>
              <a:t>Image Capturing</a:t>
            </a:r>
            <a:endParaRPr lang="en-US" sz="1400" dirty="0">
              <a:effectLst/>
              <a:latin typeface="Arial" panose="020B0604020202020204" pitchFamily="34" charset="0"/>
              <a:ea typeface="Arial" panose="020B0604020202020204" pitchFamily="34" charset="0"/>
            </a:endParaRPr>
          </a:p>
          <a:p>
            <a:pPr marL="457200" lvl="1" algn="just">
              <a:lnSpc>
                <a:spcPct val="150000"/>
              </a:lnSpc>
              <a:spcBef>
                <a:spcPts val="0"/>
              </a:spcBef>
            </a:pPr>
            <a:r>
              <a:rPr lang="en-US" sz="1400" dirty="0">
                <a:effectLst/>
                <a:latin typeface="Times New Roman" panose="02020603050405020304" pitchFamily="18" charset="0"/>
                <a:ea typeface="Calibri" panose="020F0502020204030204" pitchFamily="34" charset="0"/>
              </a:rPr>
              <a:t>Pre-processing of Image</a:t>
            </a:r>
            <a:endParaRPr lang="en-US" sz="1400" dirty="0">
              <a:effectLst/>
              <a:latin typeface="Arial" panose="020B0604020202020204" pitchFamily="34" charset="0"/>
              <a:ea typeface="Arial" panose="020B0604020202020204" pitchFamily="34" charset="0"/>
            </a:endParaRPr>
          </a:p>
          <a:p>
            <a:pPr marL="457200" lvl="1" algn="just">
              <a:lnSpc>
                <a:spcPct val="150000"/>
              </a:lnSpc>
              <a:spcBef>
                <a:spcPts val="0"/>
              </a:spcBef>
            </a:pPr>
            <a:r>
              <a:rPr lang="en-US" sz="1400" dirty="0">
                <a:effectLst/>
                <a:latin typeface="Times New Roman" panose="02020603050405020304" pitchFamily="18" charset="0"/>
                <a:ea typeface="Calibri" panose="020F0502020204030204" pitchFamily="34" charset="0"/>
              </a:rPr>
              <a:t>Building model </a:t>
            </a:r>
            <a:endParaRPr lang="en-US" sz="1400" dirty="0">
              <a:effectLst/>
              <a:latin typeface="Arial" panose="020B0604020202020204" pitchFamily="34" charset="0"/>
              <a:ea typeface="Arial" panose="020B0604020202020204" pitchFamily="34" charset="0"/>
            </a:endParaRPr>
          </a:p>
          <a:p>
            <a:pPr marL="457200" lvl="1" algn="just">
              <a:lnSpc>
                <a:spcPct val="150000"/>
              </a:lnSpc>
              <a:spcBef>
                <a:spcPts val="0"/>
              </a:spcBef>
            </a:pPr>
            <a:r>
              <a:rPr lang="en-US" sz="1400" dirty="0">
                <a:effectLst/>
                <a:latin typeface="Times New Roman" panose="02020603050405020304" pitchFamily="18" charset="0"/>
                <a:ea typeface="Calibri" panose="020F0502020204030204" pitchFamily="34" charset="0"/>
              </a:rPr>
              <a:t>Prediction of Disease</a:t>
            </a:r>
            <a:endParaRPr lang="en-US" sz="1400" dirty="0">
              <a:effectLst/>
              <a:latin typeface="Arial" panose="020B0604020202020204" pitchFamily="34" charset="0"/>
              <a:ea typeface="Arial" panose="020B0604020202020204" pitchFamily="34" charset="0"/>
            </a:endParaRPr>
          </a:p>
          <a:p>
            <a:pPr marL="457200" lvl="1" algn="just">
              <a:lnSpc>
                <a:spcPct val="150000"/>
              </a:lnSpc>
              <a:spcBef>
                <a:spcPts val="0"/>
              </a:spcBef>
            </a:pPr>
            <a:r>
              <a:rPr lang="en-US" sz="1400" dirty="0">
                <a:effectLst/>
                <a:latin typeface="Times New Roman" panose="02020603050405020304" pitchFamily="18" charset="0"/>
                <a:ea typeface="Calibri" panose="020F0502020204030204" pitchFamily="34" charset="0"/>
              </a:rPr>
              <a:t>Recommendation of Medicine</a:t>
            </a:r>
          </a:p>
          <a:p>
            <a:pPr marL="0" marR="0" indent="0" algn="just">
              <a:lnSpc>
                <a:spcPct val="150000"/>
              </a:lnSpc>
              <a:spcBef>
                <a:spcPts val="0"/>
              </a:spcBef>
              <a:spcAft>
                <a:spcPts val="0"/>
              </a:spcAft>
              <a:buNone/>
            </a:pPr>
            <a:r>
              <a:rPr lang="en-US" sz="1400" b="1" dirty="0">
                <a:effectLst/>
                <a:latin typeface="Times New Roman" panose="02020603050405020304" pitchFamily="18" charset="0"/>
                <a:ea typeface="Times New Roman" panose="02020603050405020304" pitchFamily="18" charset="0"/>
              </a:rPr>
              <a:t>1. Image Capturing:</a:t>
            </a:r>
            <a:endParaRPr lang="en-US" sz="1400" dirty="0">
              <a:effectLst/>
              <a:latin typeface="Arial" panose="020B0604020202020204" pitchFamily="34" charset="0"/>
              <a:ea typeface="Arial" panose="020B0604020202020204" pitchFamily="34" charset="0"/>
            </a:endParaRPr>
          </a:p>
          <a:p>
            <a:pPr marL="457200" lvl="1" algn="just">
              <a:lnSpc>
                <a:spcPct val="150000"/>
              </a:lnSpc>
              <a:spcBef>
                <a:spcPts val="0"/>
              </a:spcBef>
            </a:pPr>
            <a:r>
              <a:rPr lang="en-US" sz="1400" dirty="0">
                <a:effectLst/>
                <a:latin typeface="Times New Roman" panose="02020603050405020304" pitchFamily="18" charset="0"/>
                <a:ea typeface="Times New Roman" panose="02020603050405020304" pitchFamily="18" charset="0"/>
              </a:rPr>
              <a:t>In this module we are collecting </a:t>
            </a:r>
            <a:r>
              <a:rPr lang="en-US" sz="1400" dirty="0" smtClean="0">
                <a:effectLst/>
                <a:latin typeface="Times New Roman" panose="02020603050405020304" pitchFamily="18" charset="0"/>
                <a:ea typeface="Times New Roman" panose="02020603050405020304" pitchFamily="18" charset="0"/>
              </a:rPr>
              <a:t>cocoon different type </a:t>
            </a:r>
            <a:r>
              <a:rPr lang="en-US" sz="1400" dirty="0">
                <a:effectLst/>
                <a:latin typeface="Times New Roman" panose="02020603050405020304" pitchFamily="18" charset="0"/>
                <a:ea typeface="Times New Roman" panose="02020603050405020304" pitchFamily="18" charset="0"/>
              </a:rPr>
              <a:t>dataset </a:t>
            </a:r>
            <a:r>
              <a:rPr lang="en-US" sz="1400" dirty="0" smtClean="0">
                <a:effectLst/>
                <a:latin typeface="Times New Roman" panose="02020603050405020304" pitchFamily="18" charset="0"/>
                <a:ea typeface="Times New Roman" panose="02020603050405020304" pitchFamily="18" charset="0"/>
              </a:rPr>
              <a:t> and captured a images to detect disease.</a:t>
            </a:r>
          </a:p>
          <a:p>
            <a:pPr marL="457200" lvl="1" algn="just">
              <a:lnSpc>
                <a:spcPct val="150000"/>
              </a:lnSpc>
              <a:spcBef>
                <a:spcPts val="0"/>
              </a:spcBef>
            </a:pPr>
            <a:r>
              <a:rPr lang="en-US" sz="1400" dirty="0" smtClean="0">
                <a:latin typeface="Times New Roman" panose="02020603050405020304" pitchFamily="18" charset="0"/>
                <a:ea typeface="Arial" panose="020B0604020202020204" pitchFamily="34" charset="0"/>
              </a:rPr>
              <a:t>Captured images of different silkworm diseases.</a:t>
            </a:r>
            <a:endParaRPr lang="en-US" sz="1400" dirty="0">
              <a:effectLst/>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400" b="1" dirty="0">
                <a:latin typeface="Times New Roman" panose="02020603050405020304" pitchFamily="18" charset="0"/>
                <a:ea typeface="Times New Roman" panose="02020603050405020304" pitchFamily="18" charset="0"/>
              </a:rPr>
              <a:t>2. Preprocessing of Image:</a:t>
            </a:r>
            <a:endParaRPr lang="en-US" sz="1400" dirty="0">
              <a:latin typeface="Arial" panose="020B0604020202020204" pitchFamily="34" charset="0"/>
              <a:ea typeface="Arial" panose="020B0604020202020204" pitchFamily="34" charset="0"/>
            </a:endParaRPr>
          </a:p>
          <a:p>
            <a:pPr marL="0" marR="0" algn="just">
              <a:lnSpc>
                <a:spcPct val="150000"/>
              </a:lnSpc>
              <a:spcBef>
                <a:spcPts val="0"/>
              </a:spcBef>
              <a:spcAft>
                <a:spcPts val="0"/>
              </a:spcAft>
            </a:pPr>
            <a:r>
              <a:rPr lang="en-US" sz="1400" dirty="0">
                <a:latin typeface="Times New Roman" panose="02020603050405020304" pitchFamily="18" charset="0"/>
                <a:ea typeface="Times New Roman" panose="02020603050405020304" pitchFamily="18" charset="0"/>
              </a:rPr>
              <a:t>In this module we are using RGB_TO_GRAY function in </a:t>
            </a:r>
            <a:r>
              <a:rPr lang="en-US" sz="1400" dirty="0" err="1">
                <a:latin typeface="Times New Roman" panose="02020603050405020304" pitchFamily="18" charset="0"/>
                <a:ea typeface="Times New Roman" panose="02020603050405020304" pitchFamily="18" charset="0"/>
              </a:rPr>
              <a:t>opencv</a:t>
            </a:r>
            <a:r>
              <a:rPr lang="en-US" sz="1400" dirty="0">
                <a:latin typeface="Times New Roman" panose="02020603050405020304" pitchFamily="18" charset="0"/>
                <a:ea typeface="Times New Roman" panose="02020603050405020304" pitchFamily="18" charset="0"/>
              </a:rPr>
              <a:t> convert the color images into Gray </a:t>
            </a:r>
            <a:r>
              <a:rPr lang="en-US" sz="1400" dirty="0" smtClean="0">
                <a:latin typeface="Times New Roman" panose="02020603050405020304" pitchFamily="18" charset="0"/>
                <a:ea typeface="Times New Roman" panose="02020603050405020304" pitchFamily="18" charset="0"/>
              </a:rPr>
              <a:t>color and train the model using captured          image.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370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AB4A-991C-405C-B2CF-7BE45B69806F}"/>
              </a:ext>
            </a:extLst>
          </p:cNvPr>
          <p:cNvSpPr>
            <a:spLocks noGrp="1"/>
          </p:cNvSpPr>
          <p:nvPr>
            <p:ph type="title"/>
          </p:nvPr>
        </p:nvSpPr>
        <p:spPr>
          <a:xfrm>
            <a:off x="540250" y="87722"/>
            <a:ext cx="10515600" cy="580097"/>
          </a:xfrm>
        </p:spPr>
        <p:txBody>
          <a:bodyPr>
            <a:normAutofit fontScale="90000"/>
          </a:bodyPr>
          <a:lstStyle/>
          <a:p>
            <a:r>
              <a:rPr lang="en-US" dirty="0">
                <a:latin typeface="Times New Roman" pitchFamily="18" charset="0"/>
                <a:cs typeface="Times New Roman" pitchFamily="18" charset="0"/>
              </a:rPr>
              <a:t>IMPLEMENTATION DETAILS</a:t>
            </a:r>
          </a:p>
        </p:txBody>
      </p:sp>
      <p:sp>
        <p:nvSpPr>
          <p:cNvPr id="3" name="Content Placeholder 2">
            <a:extLst>
              <a:ext uri="{FF2B5EF4-FFF2-40B4-BE49-F238E27FC236}">
                <a16:creationId xmlns:a16="http://schemas.microsoft.com/office/drawing/2014/main" xmlns="" id="{0C7712CE-A23D-49EB-9165-19BA4751CB36}"/>
              </a:ext>
            </a:extLst>
          </p:cNvPr>
          <p:cNvSpPr>
            <a:spLocks noGrp="1"/>
          </p:cNvSpPr>
          <p:nvPr>
            <p:ph idx="1"/>
          </p:nvPr>
        </p:nvSpPr>
        <p:spPr>
          <a:xfrm>
            <a:off x="552566" y="868958"/>
            <a:ext cx="10860640" cy="5866151"/>
          </a:xfrm>
        </p:spPr>
        <p:txBody>
          <a:bodyPr>
            <a:noAutofit/>
          </a:bodyPr>
          <a:lstStyle/>
          <a:p>
            <a:pPr marL="0" marR="0" indent="0" algn="just">
              <a:lnSpc>
                <a:spcPct val="150000"/>
              </a:lnSpc>
              <a:spcBef>
                <a:spcPts val="0"/>
              </a:spcBef>
              <a:spcAft>
                <a:spcPts val="0"/>
              </a:spcAft>
              <a:buNone/>
            </a:pPr>
            <a:r>
              <a:rPr lang="en-US" sz="1400" b="1" dirty="0">
                <a:latin typeface="Times New Roman" panose="02020603050405020304" pitchFamily="18" charset="0"/>
                <a:ea typeface="Times New Roman" panose="02020603050405020304" pitchFamily="18" charset="0"/>
              </a:rPr>
              <a:t>Pseudo Code:</a:t>
            </a:r>
            <a:endParaRPr lang="en-US" sz="1400" dirty="0">
              <a:latin typeface="Arial" panose="020B0604020202020204" pitchFamily="34" charset="0"/>
              <a:ea typeface="Arial" panose="020B0604020202020204" pitchFamily="34" charset="0"/>
            </a:endParaRPr>
          </a:p>
          <a:p>
            <a:pPr marL="342900" marR="0" lvl="0" indent="-342900" algn="just">
              <a:lnSpc>
                <a:spcPct val="100000"/>
              </a:lnSpc>
              <a:spcBef>
                <a:spcPts val="0"/>
              </a:spcBef>
              <a:spcAft>
                <a:spcPts val="800"/>
              </a:spcAft>
              <a:buFont typeface="+mj-lt"/>
              <a:buAutoNum type="arabicPeriod"/>
              <a:tabLst>
                <a:tab pos="457200" algn="l"/>
              </a:tabLst>
            </a:pPr>
            <a:r>
              <a:rPr lang="en-US" sz="1400" dirty="0">
                <a:latin typeface="Times New Roman" panose="02020603050405020304" pitchFamily="18" charset="0"/>
                <a:ea typeface="Times New Roman" panose="02020603050405020304" pitchFamily="18" charset="0"/>
              </a:rPr>
              <a:t>Input the image.</a:t>
            </a:r>
            <a:endParaRPr lang="en-US" sz="1400" dirty="0">
              <a:latin typeface="Arial" panose="020B0604020202020204" pitchFamily="34" charset="0"/>
              <a:ea typeface="Arial" panose="020B0604020202020204" pitchFamily="34" charset="0"/>
            </a:endParaRPr>
          </a:p>
          <a:p>
            <a:pPr marL="342900" marR="0" lvl="0" indent="-342900" algn="just">
              <a:lnSpc>
                <a:spcPct val="100000"/>
              </a:lnSpc>
              <a:spcBef>
                <a:spcPts val="0"/>
              </a:spcBef>
              <a:spcAft>
                <a:spcPts val="800"/>
              </a:spcAft>
              <a:buFont typeface="+mj-lt"/>
              <a:buAutoNum type="arabicPeriod"/>
              <a:tabLst>
                <a:tab pos="457200" algn="l"/>
              </a:tabLst>
            </a:pPr>
            <a:r>
              <a:rPr lang="en-US" sz="1400" dirty="0">
                <a:latin typeface="Times New Roman" panose="02020603050405020304" pitchFamily="18" charset="0"/>
                <a:ea typeface="Times New Roman" panose="02020603050405020304" pitchFamily="18" charset="0"/>
              </a:rPr>
              <a:t>Read Image.</a:t>
            </a:r>
            <a:endParaRPr lang="en-US" sz="1400" dirty="0">
              <a:latin typeface="Arial" panose="020B0604020202020204" pitchFamily="34" charset="0"/>
              <a:ea typeface="Arial" panose="020B0604020202020204" pitchFamily="34" charset="0"/>
            </a:endParaRPr>
          </a:p>
          <a:p>
            <a:pPr marL="342900" marR="0" lvl="0" indent="-342900" algn="just">
              <a:lnSpc>
                <a:spcPct val="100000"/>
              </a:lnSpc>
              <a:spcBef>
                <a:spcPts val="0"/>
              </a:spcBef>
              <a:spcAft>
                <a:spcPts val="800"/>
              </a:spcAft>
              <a:buFont typeface="+mj-lt"/>
              <a:buAutoNum type="arabicPeriod"/>
              <a:tabLst>
                <a:tab pos="457200" algn="l"/>
              </a:tabLst>
            </a:pPr>
            <a:r>
              <a:rPr lang="en-US" sz="1400" dirty="0">
                <a:latin typeface="Times New Roman" panose="02020603050405020304" pitchFamily="18" charset="0"/>
                <a:ea typeface="Times New Roman" panose="02020603050405020304" pitchFamily="18" charset="0"/>
              </a:rPr>
              <a:t>Convert to gray.</a:t>
            </a:r>
            <a:endParaRPr lang="en-US" sz="1400" dirty="0">
              <a:latin typeface="Arial" panose="020B0604020202020204" pitchFamily="34" charset="0"/>
              <a:ea typeface="Arial" panose="020B0604020202020204" pitchFamily="34" charset="0"/>
            </a:endParaRPr>
          </a:p>
          <a:p>
            <a:pPr marL="342900" marR="0" lvl="0" indent="-342900" algn="just">
              <a:lnSpc>
                <a:spcPct val="100000"/>
              </a:lnSpc>
              <a:spcBef>
                <a:spcPts val="0"/>
              </a:spcBef>
              <a:spcAft>
                <a:spcPts val="800"/>
              </a:spcAft>
              <a:buFont typeface="+mj-lt"/>
              <a:buAutoNum type="arabicPeriod"/>
              <a:tabLst>
                <a:tab pos="457200" algn="l"/>
              </a:tabLst>
            </a:pPr>
            <a:r>
              <a:rPr lang="en-US" sz="1400" dirty="0">
                <a:latin typeface="Times New Roman" panose="02020603050405020304" pitchFamily="18" charset="0"/>
                <a:ea typeface="Times New Roman" panose="02020603050405020304" pitchFamily="18" charset="0"/>
              </a:rPr>
              <a:t>Normalize the image.</a:t>
            </a:r>
            <a:endParaRPr lang="en-US" sz="1400" dirty="0">
              <a:latin typeface="Arial" panose="020B0604020202020204" pitchFamily="34" charset="0"/>
              <a:ea typeface="Arial" panose="020B0604020202020204" pitchFamily="34" charset="0"/>
            </a:endParaRPr>
          </a:p>
          <a:p>
            <a:pPr marL="342900" marR="0" lvl="0" indent="-342900" algn="just">
              <a:lnSpc>
                <a:spcPct val="100000"/>
              </a:lnSpc>
              <a:spcBef>
                <a:spcPts val="0"/>
              </a:spcBef>
              <a:spcAft>
                <a:spcPts val="800"/>
              </a:spcAft>
              <a:buFont typeface="+mj-lt"/>
              <a:buAutoNum type="arabicPeriod"/>
              <a:tabLst>
                <a:tab pos="457200" algn="l"/>
              </a:tabLst>
            </a:pPr>
            <a:r>
              <a:rPr lang="en-US" sz="1400" dirty="0">
                <a:latin typeface="Times New Roman" panose="02020603050405020304" pitchFamily="18" charset="0"/>
                <a:ea typeface="Times New Roman" panose="02020603050405020304" pitchFamily="18" charset="0"/>
              </a:rPr>
              <a:t>Save gray image</a:t>
            </a:r>
            <a:r>
              <a:rPr lang="en-US" sz="1400" dirty="0" smtClean="0">
                <a:latin typeface="Times New Roman" panose="02020603050405020304" pitchFamily="18" charset="0"/>
                <a:ea typeface="Times New Roman" panose="02020603050405020304" pitchFamily="18" charset="0"/>
              </a:rPr>
              <a:t>.</a:t>
            </a:r>
            <a:endParaRPr lang="en-US" sz="1400" b="1" dirty="0" smtClean="0">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1400" b="1" dirty="0" smtClean="0">
                <a:latin typeface="Times New Roman" panose="02020603050405020304" pitchFamily="18" charset="0"/>
                <a:ea typeface="Times New Roman" panose="02020603050405020304" pitchFamily="18" charset="0"/>
              </a:rPr>
              <a:t>3</a:t>
            </a:r>
            <a:r>
              <a:rPr lang="en-US" sz="1800" b="1" dirty="0" smtClean="0">
                <a:effectLst/>
                <a:latin typeface="Times New Roman" panose="02020603050405020304" pitchFamily="18" charset="0"/>
                <a:ea typeface="Times New Roman" panose="02020603050405020304" pitchFamily="18" charset="0"/>
              </a:rPr>
              <a:t>. </a:t>
            </a:r>
            <a:r>
              <a:rPr lang="en-US" sz="1400" b="1" dirty="0" smtClean="0">
                <a:latin typeface="Times New Roman" panose="02020603050405020304" pitchFamily="18" charset="0"/>
                <a:ea typeface="Times New Roman" panose="02020603050405020304" pitchFamily="18" charset="0"/>
              </a:rPr>
              <a:t>Building </a:t>
            </a:r>
            <a:r>
              <a:rPr lang="en-US" sz="1400" b="1" dirty="0">
                <a:latin typeface="Times New Roman" panose="02020603050405020304" pitchFamily="18" charset="0"/>
                <a:ea typeface="Times New Roman" panose="02020603050405020304" pitchFamily="18" charset="0"/>
              </a:rPr>
              <a:t>Model:</a:t>
            </a:r>
            <a:endParaRPr lang="en-US" sz="1400" dirty="0">
              <a:latin typeface="Arial" panose="020B0604020202020204" pitchFamily="34" charset="0"/>
              <a:ea typeface="Arial" panose="020B0604020202020204" pitchFamily="34" charset="0"/>
            </a:endParaRPr>
          </a:p>
          <a:p>
            <a:pPr marL="342900" lvl="0" indent="-342900" algn="just">
              <a:lnSpc>
                <a:spcPct val="150000"/>
              </a:lnSpc>
              <a:spcBef>
                <a:spcPts val="0"/>
              </a:spcBef>
              <a:spcAft>
                <a:spcPts val="800"/>
              </a:spcAft>
              <a:tabLst>
                <a:tab pos="457200" algn="l"/>
              </a:tabLst>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In this module we are passing the </a:t>
            </a:r>
            <a:r>
              <a:rPr lang="en-IN" sz="1400" dirty="0" err="1">
                <a:latin typeface="Times New Roman" panose="02020603050405020304" pitchFamily="18" charset="0"/>
                <a:ea typeface="Times New Roman" panose="02020603050405020304" pitchFamily="18" charset="0"/>
                <a:cs typeface="Times New Roman" panose="02020603050405020304" pitchFamily="18" charset="0"/>
              </a:rPr>
              <a:t>gray</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 image as input and we are building the EffecientNetb3 Model to predict the image elements</a:t>
            </a:r>
            <a:endParaRPr lang="en-US" sz="1400" dirty="0">
              <a:latin typeface="Arial" panose="020B0604020202020204" pitchFamily="34" charset="0"/>
              <a:ea typeface="Arial" panose="020B060402020202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400" b="1" dirty="0">
                <a:latin typeface="Times New Roman" panose="02020603050405020304" pitchFamily="18" charset="0"/>
                <a:ea typeface="Times New Roman" panose="02020603050405020304" pitchFamily="18" charset="0"/>
              </a:rPr>
              <a:t>4. Prediction of disease:</a:t>
            </a:r>
            <a:endParaRPr lang="en-US" sz="1400" dirty="0">
              <a:latin typeface="Arial" panose="020B0604020202020204" pitchFamily="34" charset="0"/>
              <a:ea typeface="Arial" panose="020B0604020202020204" pitchFamily="34" charset="0"/>
            </a:endParaRPr>
          </a:p>
          <a:p>
            <a:pPr marL="0" marR="0" algn="just">
              <a:lnSpc>
                <a:spcPct val="150000"/>
              </a:lnSpc>
              <a:spcBef>
                <a:spcPts val="0"/>
              </a:spcBef>
              <a:spcAft>
                <a:spcPts val="0"/>
              </a:spcAft>
            </a:pPr>
            <a:r>
              <a:rPr lang="en-US" sz="1400" dirty="0">
                <a:latin typeface="Times New Roman" panose="02020603050405020304" pitchFamily="18" charset="0"/>
                <a:ea typeface="Times New Roman" panose="02020603050405020304" pitchFamily="18" charset="0"/>
              </a:rPr>
              <a:t>In this model We passing an cocoon image as input system will load pre trained model and predict cocoon image is healthy or not.</a:t>
            </a:r>
            <a:endParaRPr lang="en-US" sz="1400" dirty="0">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r>
              <a:rPr lang="en-US" sz="1400" b="1" dirty="0">
                <a:latin typeface="Times New Roman" panose="02020603050405020304" pitchFamily="18" charset="0"/>
                <a:ea typeface="Times New Roman" panose="02020603050405020304" pitchFamily="18" charset="0"/>
              </a:rPr>
              <a:t>5. Recommendation of medicine:</a:t>
            </a:r>
            <a:endParaRPr lang="en-US" sz="1400" dirty="0">
              <a:latin typeface="Arial" panose="020B0604020202020204" pitchFamily="34" charset="0"/>
              <a:ea typeface="Arial" panose="020B0604020202020204" pitchFamily="34" charset="0"/>
            </a:endParaRPr>
          </a:p>
          <a:p>
            <a:pPr marL="457200" marR="0" algn="just">
              <a:lnSpc>
                <a:spcPct val="150000"/>
              </a:lnSpc>
              <a:spcBef>
                <a:spcPts val="0"/>
              </a:spcBef>
              <a:spcAft>
                <a:spcPts val="0"/>
              </a:spcAft>
            </a:pPr>
            <a:r>
              <a:rPr lang="en-US" sz="1400" dirty="0">
                <a:latin typeface="Times New Roman" panose="02020603050405020304" pitchFamily="18" charset="0"/>
                <a:ea typeface="Times New Roman" panose="02020603050405020304" pitchFamily="18" charset="0"/>
              </a:rPr>
              <a:t>In this module if the system predicts the disease and our system will recommend the corresponding medicine for the predicted disease. </a:t>
            </a:r>
          </a:p>
          <a:p>
            <a:pPr marL="457200" marR="0" algn="just">
              <a:lnSpc>
                <a:spcPct val="150000"/>
              </a:lnSpc>
              <a:spcBef>
                <a:spcPts val="0"/>
              </a:spcBef>
              <a:spcAft>
                <a:spcPts val="0"/>
              </a:spcAft>
            </a:pPr>
            <a:r>
              <a:rPr lang="en-US" sz="1400" dirty="0">
                <a:latin typeface="Times New Roman" panose="02020603050405020304" pitchFamily="18" charset="0"/>
                <a:ea typeface="Arial" panose="020B0604020202020204" pitchFamily="34" charset="0"/>
              </a:rPr>
              <a:t>For understanding the language switching also available we can switch from Kannada to English (Vice-versa). </a:t>
            </a:r>
            <a:endParaRPr lang="en-US" sz="1400" dirty="0">
              <a:latin typeface="Arial" panose="020B0604020202020204" pitchFamily="34" charset="0"/>
              <a:ea typeface="Arial" panose="020B0604020202020204" pitchFamily="34" charset="0"/>
            </a:endParaRPr>
          </a:p>
          <a:p>
            <a:pPr marL="0" marR="0" indent="0" algn="just">
              <a:lnSpc>
                <a:spcPct val="150000"/>
              </a:lnSpc>
              <a:spcBef>
                <a:spcPts val="0"/>
              </a:spcBef>
              <a:spcAft>
                <a:spcPts val="0"/>
              </a:spcAft>
              <a:buNone/>
            </a:pPr>
            <a:endParaRPr lang="en-US" sz="1400" dirty="0">
              <a:effectLst/>
              <a:latin typeface="Arial" panose="020B0604020202020204" pitchFamily="34" charset="0"/>
              <a:ea typeface="Arial" panose="020B0604020202020204" pitchFamily="34" charset="0"/>
            </a:endParaRP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1262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560" y="1523750"/>
            <a:ext cx="10058400" cy="3314599"/>
          </a:xfrm>
          <a:prstGeom prst="rect">
            <a:avLst/>
          </a:prstGeom>
        </p:spPr>
      </p:pic>
    </p:spTree>
    <p:extLst>
      <p:ext uri="{BB962C8B-B14F-4D97-AF65-F5344CB8AC3E}">
        <p14:creationId xmlns:p14="http://schemas.microsoft.com/office/powerpoint/2010/main" val="1557011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073348-AB59-4F63-97DE-17007E1E4427}"/>
              </a:ext>
            </a:extLst>
          </p:cNvPr>
          <p:cNvSpPr>
            <a:spLocks noGrp="1"/>
          </p:cNvSpPr>
          <p:nvPr>
            <p:ph type="title"/>
          </p:nvPr>
        </p:nvSpPr>
        <p:spPr/>
        <p:txBody>
          <a:bodyPr/>
          <a:lstStyle/>
          <a:p>
            <a:r>
              <a:rPr lang="en-US" dirty="0">
                <a:latin typeface="Times New Roman" pitchFamily="18" charset="0"/>
                <a:cs typeface="Times New Roman" pitchFamily="18" charset="0"/>
              </a:rPr>
              <a:t>CONTENTS</a:t>
            </a:r>
          </a:p>
        </p:txBody>
      </p:sp>
      <p:sp>
        <p:nvSpPr>
          <p:cNvPr id="3" name="Content Placeholder 2">
            <a:extLst>
              <a:ext uri="{FF2B5EF4-FFF2-40B4-BE49-F238E27FC236}">
                <a16:creationId xmlns:a16="http://schemas.microsoft.com/office/drawing/2014/main" xmlns="" id="{BB91420E-51AE-407E-A2F1-2F5A2F650E96}"/>
              </a:ext>
            </a:extLst>
          </p:cNvPr>
          <p:cNvSpPr>
            <a:spLocks noGrp="1"/>
          </p:cNvSpPr>
          <p:nvPr>
            <p:ph idx="1"/>
          </p:nvPr>
        </p:nvSpPr>
        <p:spPr/>
        <p:txBody>
          <a:bodyPr/>
          <a:lstStyle/>
          <a:p>
            <a:r>
              <a:rPr lang="en-US" dirty="0">
                <a:latin typeface="Times New Roman" pitchFamily="18" charset="0"/>
                <a:cs typeface="Times New Roman" pitchFamily="18" charset="0"/>
              </a:rPr>
              <a:t>INTRODUCTION</a:t>
            </a:r>
          </a:p>
          <a:p>
            <a:r>
              <a:rPr lang="en-US" dirty="0">
                <a:latin typeface="Times New Roman" pitchFamily="18" charset="0"/>
                <a:cs typeface="Times New Roman" pitchFamily="18" charset="0"/>
              </a:rPr>
              <a:t>PROBLEM STATEMENT</a:t>
            </a:r>
          </a:p>
          <a:p>
            <a:r>
              <a:rPr lang="en-US" dirty="0">
                <a:latin typeface="Times New Roman" pitchFamily="18" charset="0"/>
                <a:cs typeface="Times New Roman" pitchFamily="18" charset="0"/>
              </a:rPr>
              <a:t>PROPOSED SYSTEM</a:t>
            </a:r>
          </a:p>
          <a:p>
            <a:r>
              <a:rPr lang="en-US" dirty="0">
                <a:latin typeface="Times New Roman" pitchFamily="18" charset="0"/>
                <a:cs typeface="Times New Roman" pitchFamily="18" charset="0"/>
              </a:rPr>
              <a:t>SYSTEM </a:t>
            </a:r>
            <a:r>
              <a:rPr lang="en-US" dirty="0" smtClean="0">
                <a:latin typeface="Times New Roman" pitchFamily="18" charset="0"/>
                <a:cs typeface="Times New Roman" pitchFamily="18" charset="0"/>
              </a:rPr>
              <a:t>ARCHITECTURE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METHODOLOGY</a:t>
            </a:r>
          </a:p>
          <a:p>
            <a:r>
              <a:rPr lang="en-US" dirty="0">
                <a:latin typeface="Times New Roman" pitchFamily="18" charset="0"/>
                <a:cs typeface="Times New Roman" pitchFamily="18" charset="0"/>
              </a:rPr>
              <a:t>IMPLEMENTATION DETAILS</a:t>
            </a:r>
          </a:p>
          <a:p>
            <a:r>
              <a:rPr lang="en-US" dirty="0">
                <a:latin typeface="Times New Roman" pitchFamily="18" charset="0"/>
                <a:cs typeface="Times New Roman" pitchFamily="18" charset="0"/>
              </a:rPr>
              <a:t>RESULTS AND PERFORMANCE</a:t>
            </a:r>
          </a:p>
          <a:p>
            <a:r>
              <a:rPr lang="en-US" dirty="0">
                <a:latin typeface="Times New Roman" pitchFamily="18" charset="0"/>
                <a:cs typeface="Times New Roman" pitchFamily="18" charset="0"/>
              </a:rPr>
              <a:t>CONCLUSION</a:t>
            </a:r>
          </a:p>
        </p:txBody>
      </p:sp>
    </p:spTree>
    <p:extLst>
      <p:ext uri="{BB962C8B-B14F-4D97-AF65-F5344CB8AC3E}">
        <p14:creationId xmlns:p14="http://schemas.microsoft.com/office/powerpoint/2010/main" val="3463243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AB4A-991C-405C-B2CF-7BE45B69806F}"/>
              </a:ext>
            </a:extLst>
          </p:cNvPr>
          <p:cNvSpPr>
            <a:spLocks noGrp="1"/>
          </p:cNvSpPr>
          <p:nvPr>
            <p:ph type="title"/>
          </p:nvPr>
        </p:nvSpPr>
        <p:spPr/>
        <p:txBody>
          <a:bodyPr/>
          <a:lstStyle/>
          <a:p>
            <a:r>
              <a:rPr lang="en-US" dirty="0">
                <a:latin typeface="Times New Roman" pitchFamily="18" charset="0"/>
                <a:cs typeface="Times New Roman" pitchFamily="18" charset="0"/>
              </a:rPr>
              <a:t>INTRODUCTION</a:t>
            </a:r>
          </a:p>
        </p:txBody>
      </p:sp>
      <p:sp>
        <p:nvSpPr>
          <p:cNvPr id="3" name="Content Placeholder 2">
            <a:extLst>
              <a:ext uri="{FF2B5EF4-FFF2-40B4-BE49-F238E27FC236}">
                <a16:creationId xmlns:a16="http://schemas.microsoft.com/office/drawing/2014/main" xmlns="" id="{0C7712CE-A23D-49EB-9165-19BA4751CB36}"/>
              </a:ext>
            </a:extLst>
          </p:cNvPr>
          <p:cNvSpPr>
            <a:spLocks noGrp="1"/>
          </p:cNvSpPr>
          <p:nvPr>
            <p:ph idx="1"/>
          </p:nvPr>
        </p:nvSpPr>
        <p:spPr/>
        <p:txBody>
          <a:bodyPr>
            <a:normAutofit fontScale="77500" lnSpcReduction="20000"/>
          </a:bodyPr>
          <a:lstStyle/>
          <a:p>
            <a:pPr algn="just" eaLnBrk="1" hangingPunct="1">
              <a:lnSpc>
                <a:spcPct val="150000"/>
              </a:lnSpc>
              <a:buFont typeface="Wingdings" panose="05000000000000000000" pitchFamily="2" charset="2"/>
              <a:buChar char="§"/>
              <a:defRPr/>
            </a:pPr>
            <a:r>
              <a:rPr lang="en-US" altLang="en-US" dirty="0">
                <a:latin typeface="Times New Roman" panose="02020603050405020304" pitchFamily="18" charset="0"/>
                <a:cs typeface="Times New Roman" panose="02020603050405020304" pitchFamily="18" charset="0"/>
              </a:rPr>
              <a:t>Sericulture, the agronomic technique for silkworms, aims to enhance silk quality. Further ecological approaches, including enzyme utilization, are essential for improved and high-yield silk harvests.</a:t>
            </a:r>
          </a:p>
          <a:p>
            <a:pPr algn="just" eaLnBrk="1" hangingPunct="1">
              <a:lnSpc>
                <a:spcPct val="150000"/>
              </a:lnSpc>
              <a:buFont typeface="Wingdings" panose="05000000000000000000" pitchFamily="2" charset="2"/>
              <a:buChar char="§"/>
              <a:defRPr/>
            </a:pPr>
            <a:r>
              <a:rPr lang="en-US" altLang="en-US" dirty="0">
                <a:latin typeface="Times New Roman" panose="02020603050405020304" pitchFamily="18" charset="0"/>
                <a:cs typeface="Times New Roman" panose="02020603050405020304" pitchFamily="18" charset="0"/>
              </a:rPr>
              <a:t>This project leverages Deep Neural Networks for categorizing and recognizing silkworms. The aim is to advance seed production, increase silk output, and create a high-precision model for precise silkworm classification.</a:t>
            </a:r>
          </a:p>
          <a:p>
            <a:pPr algn="just" eaLnBrk="1" hangingPunct="1">
              <a:lnSpc>
                <a:spcPct val="150000"/>
              </a:lnSpc>
              <a:buFont typeface="Wingdings" panose="05000000000000000000" pitchFamily="2" charset="2"/>
              <a:buChar char="§"/>
              <a:defRPr/>
            </a:pPr>
            <a:r>
              <a:rPr lang="en-US" altLang="en-US" dirty="0">
                <a:latin typeface="Times New Roman" panose="02020603050405020304" pitchFamily="18" charset="0"/>
                <a:cs typeface="Times New Roman" panose="02020603050405020304" pitchFamily="18" charset="0"/>
              </a:rPr>
              <a:t>The DNN is designed not only to categorize silkworms but also to identify diseased and healthy individuals. This holistic approach seeks to boost silk production by ensuring the health and quality of silkworms in the sericulture process.</a:t>
            </a:r>
          </a:p>
          <a:p>
            <a:endParaRPr lang="en-US" dirty="0"/>
          </a:p>
        </p:txBody>
      </p:sp>
    </p:spTree>
    <p:extLst>
      <p:ext uri="{BB962C8B-B14F-4D97-AF65-F5344CB8AC3E}">
        <p14:creationId xmlns:p14="http://schemas.microsoft.com/office/powerpoint/2010/main" val="2816560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AB4A-991C-405C-B2CF-7BE45B69806F}"/>
              </a:ext>
            </a:extLst>
          </p:cNvPr>
          <p:cNvSpPr>
            <a:spLocks noGrp="1"/>
          </p:cNvSpPr>
          <p:nvPr>
            <p:ph type="title"/>
          </p:nvPr>
        </p:nvSpPr>
        <p:spPr>
          <a:xfrm>
            <a:off x="540250" y="87722"/>
            <a:ext cx="10515600" cy="580097"/>
          </a:xfrm>
        </p:spPr>
        <p:txBody>
          <a:bodyPr>
            <a:normAutofit fontScale="90000"/>
          </a:bodyPr>
          <a:lstStyle/>
          <a:p>
            <a:r>
              <a:rPr lang="en-US" dirty="0">
                <a:latin typeface="Times New Roman" pitchFamily="18" charset="0"/>
                <a:cs typeface="Times New Roman" pitchFamily="18" charset="0"/>
              </a:rPr>
              <a:t>PROBLEM STATEMENT</a:t>
            </a:r>
          </a:p>
        </p:txBody>
      </p:sp>
      <p:sp>
        <p:nvSpPr>
          <p:cNvPr id="3" name="Content Placeholder 2">
            <a:extLst>
              <a:ext uri="{FF2B5EF4-FFF2-40B4-BE49-F238E27FC236}">
                <a16:creationId xmlns:a16="http://schemas.microsoft.com/office/drawing/2014/main" xmlns="" id="{0C7712CE-A23D-49EB-9165-19BA4751CB36}"/>
              </a:ext>
            </a:extLst>
          </p:cNvPr>
          <p:cNvSpPr>
            <a:spLocks noGrp="1"/>
          </p:cNvSpPr>
          <p:nvPr>
            <p:ph idx="1"/>
          </p:nvPr>
        </p:nvSpPr>
        <p:spPr>
          <a:xfrm>
            <a:off x="585891" y="1001926"/>
            <a:ext cx="10720226" cy="6102459"/>
          </a:xfrm>
        </p:spPr>
        <p:txBody>
          <a:bodyPr>
            <a:noAutofit/>
          </a:bodyPr>
          <a:lstStyle/>
          <a:p>
            <a:pPr algn="just" eaLnBrk="1" hangingPunct="1">
              <a:lnSpc>
                <a:spcPct val="150000"/>
              </a:lnSpc>
              <a:buFont typeface="Wingdings" panose="05000000000000000000" pitchFamily="2" charset="2"/>
              <a:buChar char="§"/>
              <a:defRPr/>
            </a:pPr>
            <a:r>
              <a:rPr lang="en-US" sz="1800" dirty="0">
                <a:latin typeface="Times New Roman" panose="02020603050405020304" pitchFamily="18" charset="0"/>
                <a:cs typeface="Times New Roman" panose="02020603050405020304" pitchFamily="18" charset="0"/>
              </a:rPr>
              <a:t>The process of silk production is lengthy and complex. Silkworm is the domesticated louse. The silkworms ingest the mulberry leave during the period of larva and it produces the luxuriant or lush silk thread in the formation of cocoon. Cocoon mass, shell mass and shell ratio can be affected by the seasonal environmental conditions. The environmental condition is change day by day and season by season, so we need to maintain the temperature and humidity for the sustainable production of the cocoon.</a:t>
            </a:r>
          </a:p>
        </p:txBody>
      </p:sp>
    </p:spTree>
    <p:extLst>
      <p:ext uri="{BB962C8B-B14F-4D97-AF65-F5344CB8AC3E}">
        <p14:creationId xmlns:p14="http://schemas.microsoft.com/office/powerpoint/2010/main" val="2943497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AB4A-991C-405C-B2CF-7BE45B69806F}"/>
              </a:ext>
            </a:extLst>
          </p:cNvPr>
          <p:cNvSpPr>
            <a:spLocks noGrp="1"/>
          </p:cNvSpPr>
          <p:nvPr>
            <p:ph type="title"/>
          </p:nvPr>
        </p:nvSpPr>
        <p:spPr>
          <a:xfrm>
            <a:off x="540250" y="87722"/>
            <a:ext cx="10515600" cy="580097"/>
          </a:xfrm>
        </p:spPr>
        <p:txBody>
          <a:bodyPr>
            <a:normAutofit fontScale="90000"/>
          </a:bodyPr>
          <a:lstStyle/>
          <a:p>
            <a:r>
              <a:rPr lang="en-US" dirty="0"/>
              <a:t>LITERATURE SURVEY</a:t>
            </a:r>
          </a:p>
        </p:txBody>
      </p:sp>
      <p:graphicFrame>
        <p:nvGraphicFramePr>
          <p:cNvPr id="6" name="Table 5">
            <a:extLst>
              <a:ext uri="{FF2B5EF4-FFF2-40B4-BE49-F238E27FC236}">
                <a16:creationId xmlns:a16="http://schemas.microsoft.com/office/drawing/2014/main" xmlns="" id="{080B813B-E617-4265-BA67-160D9C0342C6}"/>
              </a:ext>
            </a:extLst>
          </p:cNvPr>
          <p:cNvGraphicFramePr>
            <a:graphicFrameLocks noGrp="1"/>
          </p:cNvGraphicFramePr>
          <p:nvPr>
            <p:extLst>
              <p:ext uri="{D42A27DB-BD31-4B8C-83A1-F6EECF244321}">
                <p14:modId xmlns:p14="http://schemas.microsoft.com/office/powerpoint/2010/main" val="438542914"/>
              </p:ext>
            </p:extLst>
          </p:nvPr>
        </p:nvGraphicFramePr>
        <p:xfrm>
          <a:off x="457196" y="890704"/>
          <a:ext cx="10916298" cy="5160775"/>
        </p:xfrm>
        <a:graphic>
          <a:graphicData uri="http://schemas.openxmlformats.org/drawingml/2006/table">
            <a:tbl>
              <a:tblPr>
                <a:tableStyleId>{35758FB7-9AC5-4552-8A53-C91805E547FA}</a:tableStyleId>
              </a:tblPr>
              <a:tblGrid>
                <a:gridCol w="580494">
                  <a:extLst>
                    <a:ext uri="{9D8B030D-6E8A-4147-A177-3AD203B41FA5}">
                      <a16:colId xmlns:a16="http://schemas.microsoft.com/office/drawing/2014/main" xmlns="" val="3968279548"/>
                    </a:ext>
                  </a:extLst>
                </a:gridCol>
                <a:gridCol w="2517168">
                  <a:extLst>
                    <a:ext uri="{9D8B030D-6E8A-4147-A177-3AD203B41FA5}">
                      <a16:colId xmlns:a16="http://schemas.microsoft.com/office/drawing/2014/main" xmlns="" val="3886283959"/>
                    </a:ext>
                  </a:extLst>
                </a:gridCol>
                <a:gridCol w="1684962">
                  <a:extLst>
                    <a:ext uri="{9D8B030D-6E8A-4147-A177-3AD203B41FA5}">
                      <a16:colId xmlns:a16="http://schemas.microsoft.com/office/drawing/2014/main" xmlns="" val="37098908"/>
                    </a:ext>
                  </a:extLst>
                </a:gridCol>
                <a:gridCol w="2494908">
                  <a:extLst>
                    <a:ext uri="{9D8B030D-6E8A-4147-A177-3AD203B41FA5}">
                      <a16:colId xmlns:a16="http://schemas.microsoft.com/office/drawing/2014/main" xmlns="" val="764296559"/>
                    </a:ext>
                  </a:extLst>
                </a:gridCol>
                <a:gridCol w="1819383">
                  <a:extLst>
                    <a:ext uri="{9D8B030D-6E8A-4147-A177-3AD203B41FA5}">
                      <a16:colId xmlns:a16="http://schemas.microsoft.com/office/drawing/2014/main" xmlns="" val="4121201397"/>
                    </a:ext>
                  </a:extLst>
                </a:gridCol>
                <a:gridCol w="1819383">
                  <a:extLst>
                    <a:ext uri="{9D8B030D-6E8A-4147-A177-3AD203B41FA5}">
                      <a16:colId xmlns:a16="http://schemas.microsoft.com/office/drawing/2014/main" xmlns="" val="878000975"/>
                    </a:ext>
                  </a:extLst>
                </a:gridCol>
              </a:tblGrid>
              <a:tr h="335076">
                <a:tc>
                  <a:txBody>
                    <a:bodyPr/>
                    <a:lstStyle/>
                    <a:p>
                      <a:pPr algn="l"/>
                      <a:r>
                        <a:rPr lang="en-US" sz="1400" b="1" dirty="0">
                          <a:effectLst/>
                          <a:latin typeface="Times New Roman" panose="02020603050405020304" pitchFamily="18" charset="0"/>
                          <a:cs typeface="Times New Roman" panose="02020603050405020304" pitchFamily="18" charset="0"/>
                        </a:rPr>
                        <a:t>S.No</a:t>
                      </a:r>
                    </a:p>
                  </a:txBody>
                  <a:tcPr marL="43953" marR="43953" marT="21976" marB="21976" anchor="ctr"/>
                </a:tc>
                <a:tc>
                  <a:txBody>
                    <a:bodyPr/>
                    <a:lstStyle/>
                    <a:p>
                      <a:pPr algn="l"/>
                      <a:r>
                        <a:rPr lang="en-US" sz="1400" b="1" dirty="0">
                          <a:effectLst/>
                          <a:latin typeface="Times New Roman" panose="02020603050405020304" pitchFamily="18" charset="0"/>
                          <a:cs typeface="Times New Roman" panose="02020603050405020304" pitchFamily="18" charset="0"/>
                        </a:rPr>
                        <a:t>Title</a:t>
                      </a:r>
                    </a:p>
                  </a:txBody>
                  <a:tcPr marL="43953" marR="43953" marT="21976" marB="21976" anchor="ctr"/>
                </a:tc>
                <a:tc>
                  <a:txBody>
                    <a:bodyPr/>
                    <a:lstStyle/>
                    <a:p>
                      <a:pPr algn="l"/>
                      <a:r>
                        <a:rPr lang="en-US" sz="1400" b="1" dirty="0">
                          <a:effectLst/>
                          <a:latin typeface="Times New Roman" panose="02020603050405020304" pitchFamily="18" charset="0"/>
                          <a:cs typeface="Times New Roman" panose="02020603050405020304" pitchFamily="18" charset="0"/>
                        </a:rPr>
                        <a:t>Authors &amp; Year</a:t>
                      </a:r>
                    </a:p>
                  </a:txBody>
                  <a:tcPr marL="43953" marR="43953" marT="21976" marB="21976" anchor="ctr"/>
                </a:tc>
                <a:tc>
                  <a:txBody>
                    <a:bodyPr/>
                    <a:lstStyle/>
                    <a:p>
                      <a:pPr algn="l"/>
                      <a:r>
                        <a:rPr lang="en-US" sz="1400" b="1" dirty="0">
                          <a:effectLst/>
                          <a:latin typeface="Times New Roman" panose="02020603050405020304" pitchFamily="18" charset="0"/>
                          <a:cs typeface="Times New Roman" panose="02020603050405020304" pitchFamily="18" charset="0"/>
                        </a:rPr>
                        <a:t>Methodology Used</a:t>
                      </a:r>
                    </a:p>
                  </a:txBody>
                  <a:tcPr marL="43953" marR="43953" marT="21976" marB="21976" anchor="ctr"/>
                </a:tc>
                <a:tc>
                  <a:txBody>
                    <a:bodyPr/>
                    <a:lstStyle/>
                    <a:p>
                      <a:pPr algn="l"/>
                      <a:r>
                        <a:rPr lang="en-US" sz="1400" b="1" dirty="0">
                          <a:effectLst/>
                          <a:latin typeface="Times New Roman" panose="02020603050405020304" pitchFamily="18" charset="0"/>
                          <a:cs typeface="Times New Roman" panose="02020603050405020304" pitchFamily="18" charset="0"/>
                        </a:rPr>
                        <a:t>Advantages</a:t>
                      </a:r>
                    </a:p>
                  </a:txBody>
                  <a:tcPr marL="43953" marR="43953" marT="21976" marB="21976" anchor="ctr"/>
                </a:tc>
                <a:tc>
                  <a:txBody>
                    <a:bodyPr/>
                    <a:lstStyle/>
                    <a:p>
                      <a:pPr algn="l"/>
                      <a:r>
                        <a:rPr lang="en-US" sz="1400" b="1" dirty="0">
                          <a:effectLst/>
                          <a:latin typeface="Times New Roman" panose="02020603050405020304" pitchFamily="18" charset="0"/>
                          <a:cs typeface="Times New Roman" panose="02020603050405020304" pitchFamily="18" charset="0"/>
                        </a:rPr>
                        <a:t>Disadvantages</a:t>
                      </a:r>
                    </a:p>
                  </a:txBody>
                  <a:tcPr marL="43953" marR="43953" marT="21976" marB="21976" anchor="ctr"/>
                </a:tc>
                <a:extLst>
                  <a:ext uri="{0D108BD9-81ED-4DB2-BD59-A6C34878D82A}">
                    <a16:rowId xmlns:a16="http://schemas.microsoft.com/office/drawing/2014/main" xmlns="" val="3656249686"/>
                  </a:ext>
                </a:extLst>
              </a:tr>
              <a:tr h="1057086">
                <a:tc>
                  <a:txBody>
                    <a:bodyPr/>
                    <a:lstStyle/>
                    <a:p>
                      <a:r>
                        <a:rPr lang="en-US" sz="1400" dirty="0">
                          <a:effectLst/>
                          <a:latin typeface="Times New Roman" panose="02020603050405020304" pitchFamily="18" charset="0"/>
                          <a:cs typeface="Times New Roman" panose="02020603050405020304" pitchFamily="18" charset="0"/>
                        </a:rPr>
                        <a:t>1</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AI-Driven Disease Detection in Sericulture Using EfficientNetB3</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John et al., 2022</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EfficientNetB3 for image classification, transfer learning, and data augmentation</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High accuracy, efficient use of computational resources</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Requires large dataset, limited to specific diseases</a:t>
                      </a:r>
                    </a:p>
                  </a:txBody>
                  <a:tcPr marL="43953" marR="43953" marT="21976" marB="21976" anchor="ctr"/>
                </a:tc>
                <a:extLst>
                  <a:ext uri="{0D108BD9-81ED-4DB2-BD59-A6C34878D82A}">
                    <a16:rowId xmlns:a16="http://schemas.microsoft.com/office/drawing/2014/main" xmlns="" val="391719464"/>
                  </a:ext>
                </a:extLst>
              </a:tr>
              <a:tr h="768283">
                <a:tc>
                  <a:txBody>
                    <a:bodyPr/>
                    <a:lstStyle/>
                    <a:p>
                      <a:r>
                        <a:rPr lang="en-US" sz="1400" dirty="0">
                          <a:effectLst/>
                          <a:latin typeface="Times New Roman" panose="02020603050405020304" pitchFamily="18" charset="0"/>
                          <a:cs typeface="Times New Roman" panose="02020603050405020304" pitchFamily="18" charset="0"/>
                        </a:rPr>
                        <a:t>2</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Deep Learning for Silkworm Disease Identification</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Smith &amp; Lee, 2023</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EfficientNetB3 with IoT integration for real-time monitoring</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Real-time detection, scalable for large farms</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High initial setup cost, dependency on IoT infrastructure</a:t>
                      </a:r>
                    </a:p>
                  </a:txBody>
                  <a:tcPr marL="43953" marR="43953" marT="21976" marB="21976" anchor="ctr"/>
                </a:tc>
                <a:extLst>
                  <a:ext uri="{0D108BD9-81ED-4DB2-BD59-A6C34878D82A}">
                    <a16:rowId xmlns:a16="http://schemas.microsoft.com/office/drawing/2014/main" xmlns="" val="3094797661"/>
                  </a:ext>
                </a:extLst>
              </a:tr>
              <a:tr h="768283">
                <a:tc>
                  <a:txBody>
                    <a:bodyPr/>
                    <a:lstStyle/>
                    <a:p>
                      <a:r>
                        <a:rPr lang="en-US" sz="1400" dirty="0">
                          <a:effectLst/>
                          <a:latin typeface="Times New Roman" panose="02020603050405020304" pitchFamily="18" charset="0"/>
                          <a:cs typeface="Times New Roman" panose="02020603050405020304" pitchFamily="18" charset="0"/>
                        </a:rPr>
                        <a:t>3</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Automated Sericulture Disease Diagnosis Using EfficientNetB3</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Kumar et al., 2023</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EfficientNetB3 with edge computing for on-device processing</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Low latency, reduced dependency on cloud infrastructure</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Limited processing power on edge devices</a:t>
                      </a:r>
                    </a:p>
                  </a:txBody>
                  <a:tcPr marL="43953" marR="43953" marT="21976" marB="21976" anchor="ctr"/>
                </a:tc>
                <a:extLst>
                  <a:ext uri="{0D108BD9-81ED-4DB2-BD59-A6C34878D82A}">
                    <a16:rowId xmlns:a16="http://schemas.microsoft.com/office/drawing/2014/main" xmlns="" val="3668444200"/>
                  </a:ext>
                </a:extLst>
              </a:tr>
              <a:tr h="1234598">
                <a:tc>
                  <a:txBody>
                    <a:bodyPr/>
                    <a:lstStyle/>
                    <a:p>
                      <a:r>
                        <a:rPr lang="en-US" sz="1400" dirty="0">
                          <a:effectLst/>
                          <a:latin typeface="Times New Roman" panose="02020603050405020304" pitchFamily="18" charset="0"/>
                          <a:cs typeface="Times New Roman" panose="02020603050405020304" pitchFamily="18" charset="0"/>
                        </a:rPr>
                        <a:t>4</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Enhancing Sericulture Yield Through AI-Based Disease Detection</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Zhang et al., 2024</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Hybrid model combining EfficientNetB3 and SVM for disease classification</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Improved classification accuracy, robust performance</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Complex model architecture, higher computational cost</a:t>
                      </a:r>
                    </a:p>
                  </a:txBody>
                  <a:tcPr marL="43953" marR="43953" marT="21976" marB="21976" anchor="ctr"/>
                </a:tc>
                <a:extLst>
                  <a:ext uri="{0D108BD9-81ED-4DB2-BD59-A6C34878D82A}">
                    <a16:rowId xmlns:a16="http://schemas.microsoft.com/office/drawing/2014/main" xmlns="" val="4179922024"/>
                  </a:ext>
                </a:extLst>
              </a:tr>
              <a:tr h="997449">
                <a:tc>
                  <a:txBody>
                    <a:bodyPr/>
                    <a:lstStyle/>
                    <a:p>
                      <a:r>
                        <a:rPr lang="en-US" sz="1400" dirty="0">
                          <a:effectLst/>
                          <a:latin typeface="Times New Roman" panose="02020603050405020304" pitchFamily="18" charset="0"/>
                          <a:cs typeface="Times New Roman" panose="02020603050405020304" pitchFamily="18" charset="0"/>
                        </a:rPr>
                        <a:t>5</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EfficientNetB3 for Early Detection of Silkworm Diseases</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Patel &amp; Gupta, 2025</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EfficientNetB3 with federated learning for decentralized data processing</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Privacy-preserving, suitable for distributed sericulture farms</a:t>
                      </a:r>
                    </a:p>
                  </a:txBody>
                  <a:tcPr marL="43953" marR="43953" marT="21976" marB="21976" anchor="ctr"/>
                </a:tc>
                <a:tc>
                  <a:txBody>
                    <a:bodyPr/>
                    <a:lstStyle/>
                    <a:p>
                      <a:r>
                        <a:rPr lang="en-US" sz="1400" dirty="0">
                          <a:effectLst/>
                          <a:latin typeface="Times New Roman" panose="02020603050405020304" pitchFamily="18" charset="0"/>
                          <a:cs typeface="Times New Roman" panose="02020603050405020304" pitchFamily="18" charset="0"/>
                        </a:rPr>
                        <a:t>Slower convergence, requires high communication bandwidth</a:t>
                      </a:r>
                    </a:p>
                  </a:txBody>
                  <a:tcPr marL="43953" marR="43953" marT="21976" marB="21976" anchor="ctr"/>
                </a:tc>
                <a:extLst>
                  <a:ext uri="{0D108BD9-81ED-4DB2-BD59-A6C34878D82A}">
                    <a16:rowId xmlns:a16="http://schemas.microsoft.com/office/drawing/2014/main" xmlns="" val="2295516658"/>
                  </a:ext>
                </a:extLst>
              </a:tr>
            </a:tbl>
          </a:graphicData>
        </a:graphic>
      </p:graphicFrame>
    </p:spTree>
    <p:extLst>
      <p:ext uri="{BB962C8B-B14F-4D97-AF65-F5344CB8AC3E}">
        <p14:creationId xmlns:p14="http://schemas.microsoft.com/office/powerpoint/2010/main" val="1917409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AB4A-991C-405C-B2CF-7BE45B69806F}"/>
              </a:ext>
            </a:extLst>
          </p:cNvPr>
          <p:cNvSpPr>
            <a:spLocks noGrp="1"/>
          </p:cNvSpPr>
          <p:nvPr>
            <p:ph type="title"/>
          </p:nvPr>
        </p:nvSpPr>
        <p:spPr>
          <a:xfrm>
            <a:off x="540250" y="87722"/>
            <a:ext cx="10515600" cy="580097"/>
          </a:xfrm>
        </p:spPr>
        <p:txBody>
          <a:bodyPr>
            <a:normAutofit fontScale="90000"/>
          </a:bodyPr>
          <a:lstStyle/>
          <a:p>
            <a:r>
              <a:rPr lang="en-US" dirty="0">
                <a:latin typeface="Times New Roman" pitchFamily="18" charset="0"/>
                <a:cs typeface="Times New Roman" pitchFamily="18" charset="0"/>
              </a:rPr>
              <a:t>EXISTING SYSTEM</a:t>
            </a:r>
          </a:p>
        </p:txBody>
      </p:sp>
      <p:sp>
        <p:nvSpPr>
          <p:cNvPr id="3" name="Content Placeholder 2">
            <a:extLst>
              <a:ext uri="{FF2B5EF4-FFF2-40B4-BE49-F238E27FC236}">
                <a16:creationId xmlns:a16="http://schemas.microsoft.com/office/drawing/2014/main" xmlns="" id="{0C7712CE-A23D-49EB-9165-19BA4751CB36}"/>
              </a:ext>
            </a:extLst>
          </p:cNvPr>
          <p:cNvSpPr>
            <a:spLocks noGrp="1"/>
          </p:cNvSpPr>
          <p:nvPr>
            <p:ph idx="1"/>
          </p:nvPr>
        </p:nvSpPr>
        <p:spPr>
          <a:xfrm>
            <a:off x="673814" y="667818"/>
            <a:ext cx="10720226" cy="6102459"/>
          </a:xfrm>
        </p:spPr>
        <p:txBody>
          <a:bodyPr>
            <a:noAutofit/>
          </a:bodyPr>
          <a:lstStyle/>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this  study we adopted rearing and artificial infection method to obtain the healthy and five diseased silkworms, including nuclear polyhedrosis virues (NPV), nosema bombycis, beauveria bassiana, bacterial disease, and pesticide poisoning in same growth stage. Images were collected by using mobile phone and a disease dataset was constructed in actual condition. An improved Effecientnet algorithm was proposed to recognize image of the healthy and diseased silkworms. The average accuracy reached 94.37%. Hence, the above researches indicated that deep learning could accurately recognize silkworm diseases by using method of image recognition.</a:t>
            </a:r>
          </a:p>
          <a:p>
            <a:pPr marL="0" marR="0" indent="0" algn="just">
              <a:lnSpc>
                <a:spcPct val="150000"/>
              </a:lnSpc>
              <a:spcBef>
                <a:spcPts val="0"/>
              </a:spcBef>
              <a:spcAft>
                <a:spcPts val="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0" lvl="2" indent="-2286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More time consumption in building and training model.</a:t>
            </a:r>
          </a:p>
          <a:p>
            <a:pPr marL="1143000" marR="0" lvl="2" indent="-2286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consumes more resources.</a:t>
            </a:r>
          </a:p>
          <a:p>
            <a:pPr marL="1143000" marR="0" lvl="2" indent="-228600" algn="just">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wont recommend pesticides.</a:t>
            </a:r>
          </a:p>
        </p:txBody>
      </p:sp>
    </p:spTree>
    <p:extLst>
      <p:ext uri="{BB962C8B-B14F-4D97-AF65-F5344CB8AC3E}">
        <p14:creationId xmlns:p14="http://schemas.microsoft.com/office/powerpoint/2010/main" val="4218892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AB4A-991C-405C-B2CF-7BE45B69806F}"/>
              </a:ext>
            </a:extLst>
          </p:cNvPr>
          <p:cNvSpPr>
            <a:spLocks noGrp="1"/>
          </p:cNvSpPr>
          <p:nvPr>
            <p:ph type="title"/>
          </p:nvPr>
        </p:nvSpPr>
        <p:spPr>
          <a:xfrm>
            <a:off x="540250" y="87722"/>
            <a:ext cx="10515600" cy="580097"/>
          </a:xfrm>
        </p:spPr>
        <p:txBody>
          <a:bodyPr>
            <a:normAutofit fontScale="90000"/>
          </a:bodyPr>
          <a:lstStyle/>
          <a:p>
            <a:r>
              <a:rPr lang="en-US" dirty="0">
                <a:latin typeface="Times New Roman" pitchFamily="18" charset="0"/>
                <a:cs typeface="Times New Roman" pitchFamily="18" charset="0"/>
              </a:rPr>
              <a:t>PROPOSED SYSTEM</a:t>
            </a:r>
          </a:p>
        </p:txBody>
      </p:sp>
      <p:sp>
        <p:nvSpPr>
          <p:cNvPr id="3" name="Content Placeholder 2">
            <a:extLst>
              <a:ext uri="{FF2B5EF4-FFF2-40B4-BE49-F238E27FC236}">
                <a16:creationId xmlns:a16="http://schemas.microsoft.com/office/drawing/2014/main" xmlns="" id="{0C7712CE-A23D-49EB-9165-19BA4751CB36}"/>
              </a:ext>
            </a:extLst>
          </p:cNvPr>
          <p:cNvSpPr>
            <a:spLocks noGrp="1"/>
          </p:cNvSpPr>
          <p:nvPr>
            <p:ph idx="1"/>
          </p:nvPr>
        </p:nvSpPr>
        <p:spPr>
          <a:xfrm>
            <a:off x="673814" y="667818"/>
            <a:ext cx="10720226" cy="6102459"/>
          </a:xfrm>
        </p:spPr>
        <p:txBody>
          <a:bodyPr>
            <a:noAutofit/>
          </a:bodyPr>
          <a:lstStyle/>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nuclear polyhedrosis virues (the NPV), one of the most  high breeding frequency and strong infectiousness silkworm diseases, was selected for detection object, and detection research was carried out by using image processing method. The method of rearing and infecting pathogens was used for acquiring the healthy and diseased silkworms in actual  environments. Images mixed with the healthy and diseased silkworms at same time were collected by using mobile phone, and the collected images were labeled by using the Labelimg toolkit.</a:t>
            </a:r>
          </a:p>
          <a:p>
            <a:pPr marL="0" marR="0" algn="just">
              <a:lnSpc>
                <a:spcPct val="150000"/>
              </a:lnSpc>
              <a:spcBef>
                <a:spcPts val="0"/>
              </a:spcBef>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speed up disease detection process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consumes less time and cost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63957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AB4A-991C-405C-B2CF-7BE45B69806F}"/>
              </a:ext>
            </a:extLst>
          </p:cNvPr>
          <p:cNvSpPr>
            <a:spLocks noGrp="1"/>
          </p:cNvSpPr>
          <p:nvPr>
            <p:ph type="title"/>
          </p:nvPr>
        </p:nvSpPr>
        <p:spPr>
          <a:xfrm>
            <a:off x="540250" y="87722"/>
            <a:ext cx="10515600" cy="580097"/>
          </a:xfrm>
        </p:spPr>
        <p:txBody>
          <a:bodyPr>
            <a:normAutofit fontScale="90000"/>
          </a:bodyPr>
          <a:lstStyle/>
          <a:p>
            <a:r>
              <a:rPr lang="en-US" dirty="0">
                <a:latin typeface="Times New Roman" pitchFamily="18" charset="0"/>
                <a:cs typeface="Times New Roman" pitchFamily="18" charset="0"/>
              </a:rPr>
              <a:t>SYSTEM  ARCHITECTURE </a:t>
            </a:r>
          </a:p>
        </p:txBody>
      </p:sp>
      <p:pic>
        <p:nvPicPr>
          <p:cNvPr id="5" name="Picture 4">
            <a:extLst>
              <a:ext uri="{FF2B5EF4-FFF2-40B4-BE49-F238E27FC236}">
                <a16:creationId xmlns:a16="http://schemas.microsoft.com/office/drawing/2014/main" xmlns="" id="{057E8AAE-5A8B-4F0C-BC5A-864CAA8CB932}"/>
              </a:ext>
            </a:extLst>
          </p:cNvPr>
          <p:cNvPicPr>
            <a:picLocks noChangeAspect="1"/>
          </p:cNvPicPr>
          <p:nvPr/>
        </p:nvPicPr>
        <p:blipFill>
          <a:blip r:embed="rId2"/>
          <a:stretch>
            <a:fillRect/>
          </a:stretch>
        </p:blipFill>
        <p:spPr>
          <a:xfrm>
            <a:off x="1931542" y="1062696"/>
            <a:ext cx="9495934" cy="5461393"/>
          </a:xfrm>
          <a:prstGeom prst="rect">
            <a:avLst/>
          </a:prstGeom>
        </p:spPr>
      </p:pic>
    </p:spTree>
    <p:extLst>
      <p:ext uri="{BB962C8B-B14F-4D97-AF65-F5344CB8AC3E}">
        <p14:creationId xmlns:p14="http://schemas.microsoft.com/office/powerpoint/2010/main" val="2287021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AB4A-991C-405C-B2CF-7BE45B69806F}"/>
              </a:ext>
            </a:extLst>
          </p:cNvPr>
          <p:cNvSpPr>
            <a:spLocks noGrp="1"/>
          </p:cNvSpPr>
          <p:nvPr>
            <p:ph type="title"/>
          </p:nvPr>
        </p:nvSpPr>
        <p:spPr>
          <a:xfrm>
            <a:off x="540250" y="87722"/>
            <a:ext cx="10515600" cy="580097"/>
          </a:xfrm>
        </p:spPr>
        <p:txBody>
          <a:bodyPr>
            <a:normAutofit fontScale="90000"/>
          </a:bodyPr>
          <a:lstStyle/>
          <a:p>
            <a:r>
              <a:rPr lang="en-US" dirty="0"/>
              <a:t>SYSTEM ARCHITECTURE </a:t>
            </a:r>
          </a:p>
        </p:txBody>
      </p:sp>
      <p:sp>
        <p:nvSpPr>
          <p:cNvPr id="3" name="Content Placeholder 2">
            <a:extLst>
              <a:ext uri="{FF2B5EF4-FFF2-40B4-BE49-F238E27FC236}">
                <a16:creationId xmlns:a16="http://schemas.microsoft.com/office/drawing/2014/main" xmlns="" id="{0C7712CE-A23D-49EB-9165-19BA4751CB36}"/>
              </a:ext>
            </a:extLst>
          </p:cNvPr>
          <p:cNvSpPr>
            <a:spLocks noGrp="1"/>
          </p:cNvSpPr>
          <p:nvPr>
            <p:ph idx="1"/>
          </p:nvPr>
        </p:nvSpPr>
        <p:spPr>
          <a:xfrm>
            <a:off x="605320" y="904127"/>
            <a:ext cx="10860640" cy="5866151"/>
          </a:xfrm>
        </p:spPr>
        <p:txBody>
          <a:bodyPr>
            <a:noAutofit/>
          </a:bodyPr>
          <a:lstStyle/>
          <a:p>
            <a:pPr algn="just">
              <a:lnSpc>
                <a:spcPct val="150000"/>
              </a:lnSpc>
            </a:pPr>
            <a:r>
              <a:rPr lang="en-US" sz="1800" b="1" dirty="0">
                <a:latin typeface="Times New Roman" panose="02020603050405020304" pitchFamily="18" charset="0"/>
                <a:cs typeface="Times New Roman" panose="02020603050405020304" pitchFamily="18" charset="0"/>
              </a:rPr>
              <a:t>In summary, the diagram depicts a system that:</a:t>
            </a:r>
            <a:endParaRPr lang="en-US" sz="1800" dirty="0">
              <a:latin typeface="Times New Roman" panose="02020603050405020304" pitchFamily="18" charset="0"/>
              <a:cs typeface="Times New Roman" panose="02020603050405020304" pitchFamily="18" charset="0"/>
            </a:endParaRPr>
          </a:p>
          <a:p>
            <a:pPr lvl="1" algn="just">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Captures images</a:t>
            </a:r>
            <a:r>
              <a:rPr lang="en-US" sz="1800" dirty="0">
                <a:latin typeface="Times New Roman" panose="02020603050405020304" pitchFamily="18" charset="0"/>
                <a:cs typeface="Times New Roman" panose="02020603050405020304" pitchFamily="18" charset="0"/>
              </a:rPr>
              <a:t> of silkworms.</a:t>
            </a:r>
          </a:p>
          <a:p>
            <a:pPr lvl="1" algn="just">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Analyzes the images</a:t>
            </a:r>
            <a:r>
              <a:rPr lang="en-US" sz="1800" dirty="0">
                <a:latin typeface="Times New Roman" panose="02020603050405020304" pitchFamily="18" charset="0"/>
                <a:cs typeface="Times New Roman" panose="02020603050405020304" pitchFamily="18" charset="0"/>
              </a:rPr>
              <a:t> using a trained machine learning model to detect diseases.</a:t>
            </a:r>
          </a:p>
          <a:p>
            <a:pPr lvl="1" algn="just">
              <a:lnSpc>
                <a:spcPct val="150000"/>
              </a:lnSpc>
              <a:buFont typeface="+mj-lt"/>
              <a:buAutoNum type="arabicPeriod"/>
            </a:pPr>
            <a:r>
              <a:rPr lang="en-US" sz="1800" b="1" dirty="0">
                <a:latin typeface="Times New Roman" panose="02020603050405020304" pitchFamily="18" charset="0"/>
                <a:cs typeface="Times New Roman" panose="02020603050405020304" pitchFamily="18" charset="0"/>
              </a:rPr>
              <a:t>Displays the results</a:t>
            </a:r>
            <a:r>
              <a:rPr lang="en-US" sz="1800" dirty="0">
                <a:latin typeface="Times New Roman" panose="02020603050405020304" pitchFamily="18" charset="0"/>
                <a:cs typeface="Times New Roman" panose="02020603050405020304" pitchFamily="18" charset="0"/>
              </a:rPr>
              <a:t>, indicating the presence and nature of any detected diseases.</a:t>
            </a:r>
          </a:p>
          <a:p>
            <a:pPr algn="just">
              <a:lnSpc>
                <a:spcPct val="150000"/>
              </a:lnSpc>
            </a:pPr>
            <a:r>
              <a:rPr lang="en-US" sz="1800" b="1" dirty="0">
                <a:latin typeface="Times New Roman" panose="02020603050405020304" pitchFamily="18" charset="0"/>
                <a:cs typeface="Times New Roman" panose="02020603050405020304" pitchFamily="18" charset="0"/>
              </a:rPr>
              <a:t>This system could be used for:</a:t>
            </a:r>
            <a:endParaRPr lang="en-US" sz="1800" dirty="0">
              <a:latin typeface="Times New Roman" panose="02020603050405020304" pitchFamily="18" charset="0"/>
              <a:cs typeface="Times New Roman" panose="02020603050405020304" pitchFamily="18" charset="0"/>
            </a:endParaRPr>
          </a:p>
          <a:p>
            <a:pPr lvl="1" algn="just">
              <a:lnSpc>
                <a:spcPct val="150000"/>
              </a:lnSpc>
            </a:pPr>
            <a:r>
              <a:rPr lang="en-US" sz="1800" b="1" dirty="0">
                <a:latin typeface="Times New Roman" panose="02020603050405020304" pitchFamily="18" charset="0"/>
                <a:cs typeface="Times New Roman" panose="02020603050405020304" pitchFamily="18" charset="0"/>
              </a:rPr>
              <a:t>Early detection of silkworm diseases</a:t>
            </a:r>
            <a:r>
              <a:rPr lang="en-US" sz="1800" dirty="0">
                <a:latin typeface="Times New Roman" panose="02020603050405020304" pitchFamily="18" charset="0"/>
                <a:cs typeface="Times New Roman" panose="02020603050405020304" pitchFamily="18" charset="0"/>
              </a:rPr>
              <a:t>, allowing for timely intervention and preventing widespread outbreaks.</a:t>
            </a:r>
          </a:p>
          <a:p>
            <a:pPr lvl="1" algn="just">
              <a:lnSpc>
                <a:spcPct val="150000"/>
              </a:lnSpc>
            </a:pPr>
            <a:r>
              <a:rPr lang="en-US" sz="1800" b="1" dirty="0">
                <a:latin typeface="Times New Roman" panose="02020603050405020304" pitchFamily="18" charset="0"/>
                <a:cs typeface="Times New Roman" panose="02020603050405020304" pitchFamily="18" charset="0"/>
              </a:rPr>
              <a:t>Automated monitoring of silkworm health</a:t>
            </a:r>
            <a:r>
              <a:rPr lang="en-US" sz="1800" dirty="0">
                <a:latin typeface="Times New Roman" panose="02020603050405020304" pitchFamily="18" charset="0"/>
                <a:cs typeface="Times New Roman" panose="02020603050405020304" pitchFamily="18" charset="0"/>
              </a:rPr>
              <a:t> in sericulture farms.</a:t>
            </a:r>
          </a:p>
          <a:p>
            <a:pPr lvl="1" algn="just">
              <a:lnSpc>
                <a:spcPct val="150000"/>
              </a:lnSpc>
            </a:pPr>
            <a:r>
              <a:rPr lang="en-US" sz="1800" b="1" dirty="0">
                <a:latin typeface="Times New Roman" panose="02020603050405020304" pitchFamily="18" charset="0"/>
                <a:cs typeface="Times New Roman" panose="02020603050405020304" pitchFamily="18" charset="0"/>
              </a:rPr>
              <a:t>Research and development</a:t>
            </a:r>
            <a:r>
              <a:rPr lang="en-US" sz="1800" dirty="0">
                <a:latin typeface="Times New Roman" panose="02020603050405020304" pitchFamily="18" charset="0"/>
                <a:cs typeface="Times New Roman" panose="02020603050405020304" pitchFamily="18" charset="0"/>
              </a:rPr>
              <a:t> of disease-resistant silkworm varieties.</a:t>
            </a:r>
          </a:p>
        </p:txBody>
      </p:sp>
    </p:spTree>
    <p:extLst>
      <p:ext uri="{BB962C8B-B14F-4D97-AF65-F5344CB8AC3E}">
        <p14:creationId xmlns:p14="http://schemas.microsoft.com/office/powerpoint/2010/main" val="4236712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Composite</Template>
  <TotalTime>187</TotalTime>
  <Words>1040</Words>
  <Application>Microsoft Office PowerPoint</Application>
  <PresentationFormat>Custom</PresentationFormat>
  <Paragraphs>122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AI-powered Silkworm Disease Detection And Climate-based Cocoon Optimization</vt:lpstr>
      <vt:lpstr>CONTENTS</vt:lpstr>
      <vt:lpstr>INTRODUCTION</vt:lpstr>
      <vt:lpstr>PROBLEM STATEMENT</vt:lpstr>
      <vt:lpstr>LITERATURE SURVEY</vt:lpstr>
      <vt:lpstr>EXISTING SYSTEM</vt:lpstr>
      <vt:lpstr>PROPOSED SYSTEM</vt:lpstr>
      <vt:lpstr>SYSTEM  ARCHITECTURE </vt:lpstr>
      <vt:lpstr>SYSTEM ARCHITECTURE </vt:lpstr>
      <vt:lpstr>METHODODLOGY  </vt:lpstr>
      <vt:lpstr>IMPLEMENTATION DETAILS</vt:lpstr>
      <vt:lpstr>IMPLEMENTATION DETAILS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AI-powered Sericulture Disease Detection And Climate-based Cocoon Optimization</dc:title>
  <dc:creator>hp</dc:creator>
  <cp:lastModifiedBy>Admin</cp:lastModifiedBy>
  <cp:revision>43</cp:revision>
  <dcterms:created xsi:type="dcterms:W3CDTF">2025-02-27T13:57:35Z</dcterms:created>
  <dcterms:modified xsi:type="dcterms:W3CDTF">2025-04-01T15:13:37Z</dcterms:modified>
</cp:coreProperties>
</file>