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3" r:id="rId1"/>
  </p:sldMasterIdLst>
  <p:notesMasterIdLst>
    <p:notesMasterId r:id="rId33"/>
  </p:notesMasterIdLst>
  <p:handoutMasterIdLst>
    <p:handoutMasterId r:id="rId34"/>
  </p:handoutMasterIdLst>
  <p:sldIdLst>
    <p:sldId id="262" r:id="rId2"/>
    <p:sldId id="256" r:id="rId3"/>
    <p:sldId id="264" r:id="rId4"/>
    <p:sldId id="263" r:id="rId5"/>
    <p:sldId id="269" r:id="rId6"/>
    <p:sldId id="265" r:id="rId7"/>
    <p:sldId id="270" r:id="rId8"/>
    <p:sldId id="271" r:id="rId9"/>
    <p:sldId id="272" r:id="rId10"/>
    <p:sldId id="274" r:id="rId11"/>
    <p:sldId id="273" r:id="rId12"/>
    <p:sldId id="288" r:id="rId13"/>
    <p:sldId id="289" r:id="rId14"/>
    <p:sldId id="290" r:id="rId15"/>
    <p:sldId id="266" r:id="rId16"/>
    <p:sldId id="268" r:id="rId17"/>
    <p:sldId id="275" r:id="rId18"/>
    <p:sldId id="276" r:id="rId19"/>
    <p:sldId id="277" r:id="rId20"/>
    <p:sldId id="278" r:id="rId21"/>
    <p:sldId id="267" r:id="rId22"/>
    <p:sldId id="279" r:id="rId23"/>
    <p:sldId id="280" r:id="rId24"/>
    <p:sldId id="281" r:id="rId25"/>
    <p:sldId id="282" r:id="rId26"/>
    <p:sldId id="283" r:id="rId27"/>
    <p:sldId id="284" r:id="rId28"/>
    <p:sldId id="285" r:id="rId29"/>
    <p:sldId id="286" r:id="rId30"/>
    <p:sldId id="287" r:id="rId31"/>
    <p:sldId id="260" r:id="rId32"/>
  </p:sldIdLst>
  <p:sldSz cx="12192000" cy="6858000"/>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798" y="9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3043A61A-7798-4235-B04A-648E8C8E1C52}" type="datetimeFigureOut">
              <a:rPr lang="es-ES"/>
              <a:pPr>
                <a:defRPr/>
              </a:pPr>
              <a:t>16/09/2024</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5781A02F-F53A-499A-86DF-4E24E4285A75}" type="slidenum">
              <a:rPr lang="es-ES"/>
              <a:pPr>
                <a:defRPr/>
              </a:pPr>
              <a:t>‹Nº›</a:t>
            </a:fld>
            <a:endParaRPr lang="es-ES"/>
          </a:p>
        </p:txBody>
      </p:sp>
    </p:spTree>
    <p:extLst>
      <p:ext uri="{BB962C8B-B14F-4D97-AF65-F5344CB8AC3E}">
        <p14:creationId xmlns:p14="http://schemas.microsoft.com/office/powerpoint/2010/main" val="2470216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3B12990-8964-4EE6-BB1D-1DA43B6FB9E2}" type="datetimeFigureOut">
              <a:rPr lang="es-ES"/>
              <a:pPr>
                <a:defRPr/>
              </a:pPr>
              <a:t>16/09/2024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AD2E9A38-69AF-4D70-8617-F9228A3433F0}" type="slidenum">
              <a:rPr lang="es-ES"/>
              <a:pPr>
                <a:defRPr/>
              </a:pPr>
              <a:t>‹Nº›</a:t>
            </a:fld>
            <a:endParaRPr lang="es-ES"/>
          </a:p>
        </p:txBody>
      </p:sp>
    </p:spTree>
    <p:extLst>
      <p:ext uri="{BB962C8B-B14F-4D97-AF65-F5344CB8AC3E}">
        <p14:creationId xmlns:p14="http://schemas.microsoft.com/office/powerpoint/2010/main" val="16946089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ES"/>
          </a:p>
        </p:txBody>
      </p:sp>
      <p:sp>
        <p:nvSpPr>
          <p:cNvPr id="614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75397D2-6195-48CB-8E9E-29C6555BF34E}" type="slidenum">
              <a:rPr lang="es-ES" altLang="es-ES" smtClean="0"/>
              <a:pPr/>
              <a:t>1</a:t>
            </a:fld>
            <a:endParaRPr lang="es-ES" altLang="es-ES"/>
          </a:p>
        </p:txBody>
      </p:sp>
    </p:spTree>
    <p:extLst>
      <p:ext uri="{BB962C8B-B14F-4D97-AF65-F5344CB8AC3E}">
        <p14:creationId xmlns:p14="http://schemas.microsoft.com/office/powerpoint/2010/main" val="871162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10</a:t>
            </a:fld>
            <a:endParaRPr lang="es-ES" altLang="es-ES"/>
          </a:p>
        </p:txBody>
      </p:sp>
    </p:spTree>
    <p:extLst>
      <p:ext uri="{BB962C8B-B14F-4D97-AF65-F5344CB8AC3E}">
        <p14:creationId xmlns:p14="http://schemas.microsoft.com/office/powerpoint/2010/main" val="3429007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11</a:t>
            </a:fld>
            <a:endParaRPr lang="es-ES" altLang="es-ES"/>
          </a:p>
        </p:txBody>
      </p:sp>
    </p:spTree>
    <p:extLst>
      <p:ext uri="{BB962C8B-B14F-4D97-AF65-F5344CB8AC3E}">
        <p14:creationId xmlns:p14="http://schemas.microsoft.com/office/powerpoint/2010/main" val="1856504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12</a:t>
            </a:fld>
            <a:endParaRPr lang="es-ES" altLang="es-ES"/>
          </a:p>
        </p:txBody>
      </p:sp>
    </p:spTree>
    <p:extLst>
      <p:ext uri="{BB962C8B-B14F-4D97-AF65-F5344CB8AC3E}">
        <p14:creationId xmlns:p14="http://schemas.microsoft.com/office/powerpoint/2010/main" val="2964738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13</a:t>
            </a:fld>
            <a:endParaRPr lang="es-ES" altLang="es-ES"/>
          </a:p>
        </p:txBody>
      </p:sp>
    </p:spTree>
    <p:extLst>
      <p:ext uri="{BB962C8B-B14F-4D97-AF65-F5344CB8AC3E}">
        <p14:creationId xmlns:p14="http://schemas.microsoft.com/office/powerpoint/2010/main" val="1593125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14</a:t>
            </a:fld>
            <a:endParaRPr lang="es-ES" altLang="es-ES"/>
          </a:p>
        </p:txBody>
      </p:sp>
    </p:spTree>
    <p:extLst>
      <p:ext uri="{BB962C8B-B14F-4D97-AF65-F5344CB8AC3E}">
        <p14:creationId xmlns:p14="http://schemas.microsoft.com/office/powerpoint/2010/main" val="579134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15</a:t>
            </a:fld>
            <a:endParaRPr lang="es-ES" altLang="es-ES"/>
          </a:p>
        </p:txBody>
      </p:sp>
    </p:spTree>
    <p:extLst>
      <p:ext uri="{BB962C8B-B14F-4D97-AF65-F5344CB8AC3E}">
        <p14:creationId xmlns:p14="http://schemas.microsoft.com/office/powerpoint/2010/main" val="1706966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16</a:t>
            </a:fld>
            <a:endParaRPr lang="es-ES" altLang="es-ES"/>
          </a:p>
        </p:txBody>
      </p:sp>
    </p:spTree>
    <p:extLst>
      <p:ext uri="{BB962C8B-B14F-4D97-AF65-F5344CB8AC3E}">
        <p14:creationId xmlns:p14="http://schemas.microsoft.com/office/powerpoint/2010/main" val="4048131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17</a:t>
            </a:fld>
            <a:endParaRPr lang="es-ES" altLang="es-ES"/>
          </a:p>
        </p:txBody>
      </p:sp>
    </p:spTree>
    <p:extLst>
      <p:ext uri="{BB962C8B-B14F-4D97-AF65-F5344CB8AC3E}">
        <p14:creationId xmlns:p14="http://schemas.microsoft.com/office/powerpoint/2010/main" val="1917337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18</a:t>
            </a:fld>
            <a:endParaRPr lang="es-ES" altLang="es-ES"/>
          </a:p>
        </p:txBody>
      </p:sp>
    </p:spTree>
    <p:extLst>
      <p:ext uri="{BB962C8B-B14F-4D97-AF65-F5344CB8AC3E}">
        <p14:creationId xmlns:p14="http://schemas.microsoft.com/office/powerpoint/2010/main" val="4080104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19</a:t>
            </a:fld>
            <a:endParaRPr lang="es-ES" altLang="es-ES"/>
          </a:p>
        </p:txBody>
      </p:sp>
    </p:spTree>
    <p:extLst>
      <p:ext uri="{BB962C8B-B14F-4D97-AF65-F5344CB8AC3E}">
        <p14:creationId xmlns:p14="http://schemas.microsoft.com/office/powerpoint/2010/main" val="2924586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2</a:t>
            </a:fld>
            <a:endParaRPr lang="es-ES" altLang="es-ES"/>
          </a:p>
        </p:txBody>
      </p:sp>
    </p:spTree>
    <p:extLst>
      <p:ext uri="{BB962C8B-B14F-4D97-AF65-F5344CB8AC3E}">
        <p14:creationId xmlns:p14="http://schemas.microsoft.com/office/powerpoint/2010/main" val="3651487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20</a:t>
            </a:fld>
            <a:endParaRPr lang="es-ES" altLang="es-ES"/>
          </a:p>
        </p:txBody>
      </p:sp>
    </p:spTree>
    <p:extLst>
      <p:ext uri="{BB962C8B-B14F-4D97-AF65-F5344CB8AC3E}">
        <p14:creationId xmlns:p14="http://schemas.microsoft.com/office/powerpoint/2010/main" val="14148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21</a:t>
            </a:fld>
            <a:endParaRPr lang="es-ES" altLang="es-ES"/>
          </a:p>
        </p:txBody>
      </p:sp>
    </p:spTree>
    <p:extLst>
      <p:ext uri="{BB962C8B-B14F-4D97-AF65-F5344CB8AC3E}">
        <p14:creationId xmlns:p14="http://schemas.microsoft.com/office/powerpoint/2010/main" val="2675749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22</a:t>
            </a:fld>
            <a:endParaRPr lang="es-ES" altLang="es-ES"/>
          </a:p>
        </p:txBody>
      </p:sp>
    </p:spTree>
    <p:extLst>
      <p:ext uri="{BB962C8B-B14F-4D97-AF65-F5344CB8AC3E}">
        <p14:creationId xmlns:p14="http://schemas.microsoft.com/office/powerpoint/2010/main" val="2377253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23</a:t>
            </a:fld>
            <a:endParaRPr lang="es-ES" altLang="es-ES"/>
          </a:p>
        </p:txBody>
      </p:sp>
    </p:spTree>
    <p:extLst>
      <p:ext uri="{BB962C8B-B14F-4D97-AF65-F5344CB8AC3E}">
        <p14:creationId xmlns:p14="http://schemas.microsoft.com/office/powerpoint/2010/main" val="3575125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24</a:t>
            </a:fld>
            <a:endParaRPr lang="es-ES" altLang="es-ES"/>
          </a:p>
        </p:txBody>
      </p:sp>
    </p:spTree>
    <p:extLst>
      <p:ext uri="{BB962C8B-B14F-4D97-AF65-F5344CB8AC3E}">
        <p14:creationId xmlns:p14="http://schemas.microsoft.com/office/powerpoint/2010/main" val="433158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25</a:t>
            </a:fld>
            <a:endParaRPr lang="es-ES" altLang="es-ES"/>
          </a:p>
        </p:txBody>
      </p:sp>
    </p:spTree>
    <p:extLst>
      <p:ext uri="{BB962C8B-B14F-4D97-AF65-F5344CB8AC3E}">
        <p14:creationId xmlns:p14="http://schemas.microsoft.com/office/powerpoint/2010/main" val="2549136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26</a:t>
            </a:fld>
            <a:endParaRPr lang="es-ES" altLang="es-ES"/>
          </a:p>
        </p:txBody>
      </p:sp>
    </p:spTree>
    <p:extLst>
      <p:ext uri="{BB962C8B-B14F-4D97-AF65-F5344CB8AC3E}">
        <p14:creationId xmlns:p14="http://schemas.microsoft.com/office/powerpoint/2010/main" val="19049880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27</a:t>
            </a:fld>
            <a:endParaRPr lang="es-ES" altLang="es-ES"/>
          </a:p>
        </p:txBody>
      </p:sp>
    </p:spTree>
    <p:extLst>
      <p:ext uri="{BB962C8B-B14F-4D97-AF65-F5344CB8AC3E}">
        <p14:creationId xmlns:p14="http://schemas.microsoft.com/office/powerpoint/2010/main" val="250416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28</a:t>
            </a:fld>
            <a:endParaRPr lang="es-ES" altLang="es-ES"/>
          </a:p>
        </p:txBody>
      </p:sp>
    </p:spTree>
    <p:extLst>
      <p:ext uri="{BB962C8B-B14F-4D97-AF65-F5344CB8AC3E}">
        <p14:creationId xmlns:p14="http://schemas.microsoft.com/office/powerpoint/2010/main" val="2666007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29</a:t>
            </a:fld>
            <a:endParaRPr lang="es-ES" altLang="es-ES"/>
          </a:p>
        </p:txBody>
      </p:sp>
    </p:spTree>
    <p:extLst>
      <p:ext uri="{BB962C8B-B14F-4D97-AF65-F5344CB8AC3E}">
        <p14:creationId xmlns:p14="http://schemas.microsoft.com/office/powerpoint/2010/main" val="2001453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3</a:t>
            </a:fld>
            <a:endParaRPr lang="es-ES" altLang="es-ES"/>
          </a:p>
        </p:txBody>
      </p:sp>
    </p:spTree>
    <p:extLst>
      <p:ext uri="{BB962C8B-B14F-4D97-AF65-F5344CB8AC3E}">
        <p14:creationId xmlns:p14="http://schemas.microsoft.com/office/powerpoint/2010/main" val="10512387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30</a:t>
            </a:fld>
            <a:endParaRPr lang="es-ES" altLang="es-ES"/>
          </a:p>
        </p:txBody>
      </p:sp>
    </p:spTree>
    <p:extLst>
      <p:ext uri="{BB962C8B-B14F-4D97-AF65-F5344CB8AC3E}">
        <p14:creationId xmlns:p14="http://schemas.microsoft.com/office/powerpoint/2010/main" val="1658417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4</a:t>
            </a:fld>
            <a:endParaRPr lang="es-ES" altLang="es-ES"/>
          </a:p>
        </p:txBody>
      </p:sp>
    </p:spTree>
    <p:extLst>
      <p:ext uri="{BB962C8B-B14F-4D97-AF65-F5344CB8AC3E}">
        <p14:creationId xmlns:p14="http://schemas.microsoft.com/office/powerpoint/2010/main" val="4206581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5</a:t>
            </a:fld>
            <a:endParaRPr lang="es-ES" altLang="es-ES"/>
          </a:p>
        </p:txBody>
      </p:sp>
    </p:spTree>
    <p:extLst>
      <p:ext uri="{BB962C8B-B14F-4D97-AF65-F5344CB8AC3E}">
        <p14:creationId xmlns:p14="http://schemas.microsoft.com/office/powerpoint/2010/main" val="983753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6</a:t>
            </a:fld>
            <a:endParaRPr lang="es-ES" altLang="es-ES"/>
          </a:p>
        </p:txBody>
      </p:sp>
    </p:spTree>
    <p:extLst>
      <p:ext uri="{BB962C8B-B14F-4D97-AF65-F5344CB8AC3E}">
        <p14:creationId xmlns:p14="http://schemas.microsoft.com/office/powerpoint/2010/main" val="2879087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7</a:t>
            </a:fld>
            <a:endParaRPr lang="es-ES" altLang="es-ES"/>
          </a:p>
        </p:txBody>
      </p:sp>
    </p:spTree>
    <p:extLst>
      <p:ext uri="{BB962C8B-B14F-4D97-AF65-F5344CB8AC3E}">
        <p14:creationId xmlns:p14="http://schemas.microsoft.com/office/powerpoint/2010/main" val="861014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8</a:t>
            </a:fld>
            <a:endParaRPr lang="es-ES" altLang="es-ES"/>
          </a:p>
        </p:txBody>
      </p:sp>
    </p:spTree>
    <p:extLst>
      <p:ext uri="{BB962C8B-B14F-4D97-AF65-F5344CB8AC3E}">
        <p14:creationId xmlns:p14="http://schemas.microsoft.com/office/powerpoint/2010/main" val="1442065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81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5FF534-BE54-4C3F-8ACC-CF0D97819DB8}" type="slidenum">
              <a:rPr lang="es-ES" altLang="es-ES" smtClean="0"/>
              <a:pPr/>
              <a:t>9</a:t>
            </a:fld>
            <a:endParaRPr lang="es-ES" altLang="es-ES"/>
          </a:p>
        </p:txBody>
      </p:sp>
    </p:spTree>
    <p:extLst>
      <p:ext uri="{BB962C8B-B14F-4D97-AF65-F5344CB8AC3E}">
        <p14:creationId xmlns:p14="http://schemas.microsoft.com/office/powerpoint/2010/main" val="4170542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portada">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974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portada">
    <p:spTree>
      <p:nvGrpSpPr>
        <p:cNvPr id="1" name=""/>
        <p:cNvGrpSpPr/>
        <p:nvPr/>
      </p:nvGrpSpPr>
      <p:grpSpPr>
        <a:xfrm>
          <a:off x="0" y="0"/>
          <a:ext cx="0" cy="0"/>
          <a:chOff x="0" y="0"/>
          <a:chExt cx="0" cy="0"/>
        </a:xfrm>
      </p:grpSpPr>
      <p:sp>
        <p:nvSpPr>
          <p:cNvPr id="9" name="Título 2"/>
          <p:cNvSpPr>
            <a:spLocks noGrp="1"/>
          </p:cNvSpPr>
          <p:nvPr>
            <p:ph type="title"/>
          </p:nvPr>
        </p:nvSpPr>
        <p:spPr>
          <a:xfrm>
            <a:off x="1199456" y="1721308"/>
            <a:ext cx="10515600" cy="1500331"/>
          </a:xfrm>
          <a:prstGeom prst="rect">
            <a:avLst/>
          </a:prstGeom>
        </p:spPr>
        <p:txBody>
          <a:bodyPr anchor="b"/>
          <a:lstStyle>
            <a:lvl1pPr>
              <a:defRPr sz="5000"/>
            </a:lvl1pPr>
          </a:lstStyle>
          <a:p>
            <a:r>
              <a:rPr lang="es-ES" dirty="0"/>
              <a:t>Haga clic para modificar el estilo de título</a:t>
            </a:r>
          </a:p>
        </p:txBody>
      </p:sp>
    </p:spTree>
    <p:extLst>
      <p:ext uri="{BB962C8B-B14F-4D97-AF65-F5344CB8AC3E}">
        <p14:creationId xmlns:p14="http://schemas.microsoft.com/office/powerpoint/2010/main" val="75108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62707"/>
            <a:ext cx="11018440" cy="781968"/>
          </a:xfrm>
          <a:prstGeom prst="rect">
            <a:avLst/>
          </a:prstGeom>
        </p:spPr>
        <p:txBody>
          <a:bodyPr anchor="ctr"/>
          <a:lstStyle>
            <a:lvl1pPr algn="l">
              <a:defRPr sz="3000">
                <a:solidFill>
                  <a:schemeClr val="tx2">
                    <a:lumMod val="60000"/>
                    <a:lumOff val="40000"/>
                  </a:schemeClr>
                </a:solidFill>
              </a:defRPr>
            </a:lvl1pPr>
          </a:lstStyle>
          <a:p>
            <a:r>
              <a:rPr lang="es-ES" dirty="0"/>
              <a:t>Haga clic para modificar el estilo de título</a:t>
            </a:r>
          </a:p>
        </p:txBody>
      </p:sp>
      <p:sp>
        <p:nvSpPr>
          <p:cNvPr id="9" name="Marcador de texto 8"/>
          <p:cNvSpPr>
            <a:spLocks noGrp="1"/>
          </p:cNvSpPr>
          <p:nvPr>
            <p:ph type="body" sz="quarter" idx="10"/>
          </p:nvPr>
        </p:nvSpPr>
        <p:spPr>
          <a:xfrm>
            <a:off x="838200" y="1844678"/>
            <a:ext cx="11018440" cy="2232397"/>
          </a:xfrm>
          <a:prstGeom prst="rect">
            <a:avLst/>
          </a:prstGeom>
        </p:spPr>
        <p:txBody>
          <a:bodyPr/>
          <a:lstStyle>
            <a:lvl1pPr marL="0" indent="0">
              <a:buNone/>
              <a:defRPr sz="2800"/>
            </a:lvl1pPr>
            <a:lvl2pPr>
              <a:defRPr sz="2400"/>
            </a:lvl2pPr>
            <a:lvl3pPr>
              <a:defRPr sz="2000"/>
            </a:lvl3pPr>
            <a:lvl4pPr>
              <a:defRPr sz="1800"/>
            </a:lvl4pPr>
            <a:lvl5pPr>
              <a:defRPr sz="1800"/>
            </a:lvl5pPr>
          </a:lstStyle>
          <a:p>
            <a:pPr lvl="0"/>
            <a:r>
              <a:rPr lang="es-ES" dirty="0"/>
              <a:t>Haga clic para modificar el estilo de texto </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284468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interior 2">
    <p:spTree>
      <p:nvGrpSpPr>
        <p:cNvPr id="1" name=""/>
        <p:cNvGrpSpPr/>
        <p:nvPr/>
      </p:nvGrpSpPr>
      <p:grpSpPr>
        <a:xfrm>
          <a:off x="0" y="0"/>
          <a:ext cx="0" cy="0"/>
          <a:chOff x="0" y="0"/>
          <a:chExt cx="0" cy="0"/>
        </a:xfrm>
      </p:grpSpPr>
      <p:pic>
        <p:nvPicPr>
          <p:cNvPr id="3" name="V">
            <a:hlinkClick r:id="" action="ppaction://media"/>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298059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07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3"/>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3"/>
                                        </p:tgtEl>
                                      </p:cBhvr>
                                    </p:cmd>
                                  </p:childTnLst>
                                </p:cTn>
                              </p:par>
                            </p:childTnLst>
                          </p:cTn>
                        </p:par>
                      </p:childTnLst>
                    </p:cTn>
                  </p:par>
                </p:childTnLst>
              </p:cTn>
              <p:nextCondLst>
                <p:cond evt="onClick" delay="0">
                  <p:tgtEl>
                    <p:spTgt spid="3"/>
                  </p:tgtEl>
                </p:cond>
              </p:nextCondLst>
            </p:seq>
            <p:video>
              <p:cMediaNode vol="80000">
                <p:cTn id="12" fill="hold" display="0">
                  <p:stCondLst>
                    <p:cond delay="indefinite"/>
                  </p:stCondLst>
                </p:cTn>
                <p:tgtEl>
                  <p:spTgt spid="3"/>
                </p:tgtEl>
              </p:cMediaNode>
            </p:video>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Conector recto de flecha 4"/>
          <p:cNvCxnSpPr/>
          <p:nvPr userDrawn="1"/>
        </p:nvCxnSpPr>
        <p:spPr>
          <a:xfrm flipH="1">
            <a:off x="9264650" y="765175"/>
            <a:ext cx="2927350" cy="0"/>
          </a:xfrm>
          <a:prstGeom prst="straightConnector1">
            <a:avLst/>
          </a:prstGeom>
          <a:ln w="57150">
            <a:solidFill>
              <a:srgbClr val="9BBB59"/>
            </a:solidFill>
            <a:tailEnd type="triangle"/>
          </a:ln>
        </p:spPr>
        <p:style>
          <a:lnRef idx="1">
            <a:schemeClr val="accent1"/>
          </a:lnRef>
          <a:fillRef idx="0">
            <a:schemeClr val="accent1"/>
          </a:fillRef>
          <a:effectRef idx="0">
            <a:schemeClr val="accent1"/>
          </a:effectRef>
          <a:fontRef idx="minor">
            <a:schemeClr val="tx1"/>
          </a:fontRef>
        </p:style>
      </p:cxnSp>
      <p:pic>
        <p:nvPicPr>
          <p:cNvPr id="1027" name="Imagen 3"/>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056813" y="238125"/>
            <a:ext cx="152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Conector recto de flecha 5"/>
          <p:cNvCxnSpPr/>
          <p:nvPr userDrawn="1"/>
        </p:nvCxnSpPr>
        <p:spPr>
          <a:xfrm flipV="1">
            <a:off x="623888" y="260350"/>
            <a:ext cx="0" cy="659765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67" r:id="rId1"/>
    <p:sldLayoutId id="2147484070" r:id="rId2"/>
    <p:sldLayoutId id="2147484068" r:id="rId3"/>
    <p:sldLayoutId id="2147484069"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ítulo 1"/>
          <p:cNvSpPr>
            <a:spLocks noGrp="1"/>
          </p:cNvSpPr>
          <p:nvPr/>
        </p:nvSpPr>
        <p:spPr bwMode="auto">
          <a:xfrm>
            <a:off x="2152650" y="1071562"/>
            <a:ext cx="78867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 altLang="es-ES" sz="5000" dirty="0">
                <a:latin typeface="Calibri" panose="020F0502020204030204" pitchFamily="34" charset="0"/>
              </a:rPr>
              <a:t>TALLER JAVA</a:t>
            </a:r>
            <a:br>
              <a:rPr lang="es-ES" altLang="es-ES" sz="5000" dirty="0">
                <a:latin typeface="Calibri" panose="020F0502020204030204" pitchFamily="34" charset="0"/>
              </a:rPr>
            </a:br>
            <a:endParaRPr lang="es-ES" altLang="es-ES" sz="5000" dirty="0">
              <a:latin typeface="Calibri" panose="020F0502020204030204" pitchFamily="34" charset="0"/>
            </a:endParaRPr>
          </a:p>
        </p:txBody>
      </p:sp>
      <p:sp>
        <p:nvSpPr>
          <p:cNvPr id="5123" name="Subtítulo 2"/>
          <p:cNvSpPr>
            <a:spLocks noGrp="1"/>
          </p:cNvSpPr>
          <p:nvPr/>
        </p:nvSpPr>
        <p:spPr bwMode="auto">
          <a:xfrm>
            <a:off x="2165379" y="3375818"/>
            <a:ext cx="8136903"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Font typeface="Arial" panose="020B0604020202020204" pitchFamily="34" charset="0"/>
              <a:buNone/>
            </a:pPr>
            <a:r>
              <a:rPr lang="es-ES" altLang="es-ES" sz="2800" dirty="0">
                <a:solidFill>
                  <a:srgbClr val="558ED5"/>
                </a:solidFill>
                <a:latin typeface="Calibri" panose="020F0502020204030204" pitchFamily="34" charset="0"/>
              </a:rPr>
              <a:t>Ciclo:   Desarrollo de Aplicaciones Multiplataforma</a:t>
            </a:r>
          </a:p>
        </p:txBody>
      </p:sp>
      <p:sp>
        <p:nvSpPr>
          <p:cNvPr id="4" name="Retraso 1"/>
          <p:cNvSpPr/>
          <p:nvPr/>
        </p:nvSpPr>
        <p:spPr>
          <a:xfrm>
            <a:off x="119336" y="5517232"/>
            <a:ext cx="8136904" cy="864096"/>
          </a:xfrm>
          <a:prstGeom prst="round2DiagRect">
            <a:avLst/>
          </a:prstGeom>
          <a:solidFill>
            <a:srgbClr val="4F81BD">
              <a:alpha val="4902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lgn="ctr"/>
            <a:r>
              <a:rPr lang="es-ES" dirty="0"/>
              <a:t>David Fernández Manzano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11424" y="404664"/>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rPr>
              <a:t>Estructuras de Control Iterativas (Bucles)</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7A492EC6-1D44-3430-1665-12E510F362FD}"/>
              </a:ext>
            </a:extLst>
          </p:cNvPr>
          <p:cNvSpPr txBox="1"/>
          <p:nvPr/>
        </p:nvSpPr>
        <p:spPr>
          <a:xfrm>
            <a:off x="911424" y="1081304"/>
            <a:ext cx="6096000" cy="369332"/>
          </a:xfrm>
          <a:prstGeom prst="rect">
            <a:avLst/>
          </a:prstGeom>
          <a:noFill/>
        </p:spPr>
        <p:txBody>
          <a:bodyPr wrap="square">
            <a:spAutoFit/>
          </a:bodyPr>
          <a:lstStyle/>
          <a:p>
            <a:r>
              <a:rPr lang="es-ES" b="1" kern="0" dirty="0">
                <a:effectLst/>
                <a:latin typeface="Times New Roman" panose="02020603050405020304" pitchFamily="18" charset="0"/>
                <a:ea typeface="Times New Roman" panose="02020603050405020304" pitchFamily="18" charset="0"/>
                <a:cs typeface="Times New Roman" panose="02020603050405020304" pitchFamily="18" charset="0"/>
              </a:rPr>
              <a:t>Bucle do-</a:t>
            </a:r>
            <a:r>
              <a:rPr lang="es-ES" b="1" kern="0" dirty="0" err="1">
                <a:effectLst/>
                <a:latin typeface="Times New Roman" panose="02020603050405020304" pitchFamily="18" charset="0"/>
                <a:ea typeface="Times New Roman" panose="02020603050405020304" pitchFamily="18" charset="0"/>
                <a:cs typeface="Times New Roman" panose="02020603050405020304" pitchFamily="18" charset="0"/>
              </a:rPr>
              <a:t>while</a:t>
            </a:r>
            <a:endParaRPr lang="es-ES" dirty="0">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a16="http://schemas.microsoft.com/office/drawing/2014/main" id="{C9915D09-8C3F-7ACD-12CF-98C1460A0E03}"/>
              </a:ext>
            </a:extLst>
          </p:cNvPr>
          <p:cNvSpPr txBox="1"/>
          <p:nvPr/>
        </p:nvSpPr>
        <p:spPr>
          <a:xfrm>
            <a:off x="869118" y="1772816"/>
            <a:ext cx="10555473" cy="711541"/>
          </a:xfrm>
          <a:prstGeom prst="rect">
            <a:avLst/>
          </a:prstGeom>
          <a:noFill/>
        </p:spPr>
        <p:txBody>
          <a:bodyPr wrap="square">
            <a:spAutoFit/>
          </a:bodyPr>
          <a:lstStyle/>
          <a:p>
            <a:pPr>
              <a:lnSpc>
                <a:spcPct val="115000"/>
              </a:lnSpc>
              <a:spcAft>
                <a:spcPts val="800"/>
              </a:spcAft>
            </a:pP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A diferencia del </a:t>
            </a:r>
            <a:r>
              <a:rPr lang="es-E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while</a:t>
            </a: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 el bucle do-</a:t>
            </a:r>
            <a:r>
              <a:rPr lang="es-E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while</a:t>
            </a: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 ejecuta el bloque de código al menos una vez, porque la condición se evalúa al final de cada iteración.</a:t>
            </a:r>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2E9A9D72-0423-25EC-C9DB-1EDFB333F309}"/>
              </a:ext>
            </a:extLst>
          </p:cNvPr>
          <p:cNvSpPr txBox="1"/>
          <p:nvPr/>
        </p:nvSpPr>
        <p:spPr>
          <a:xfrm>
            <a:off x="1055440" y="3284984"/>
            <a:ext cx="10555473" cy="1561325"/>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do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 Código que se ejecuta al menos una vez y luego se repite mientras la condición sea verdadera</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while</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(condición);</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705859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11424" y="404664"/>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rPr>
              <a:t>Estructuras de Control Iterativas (Bucles)</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BD73DFAF-7491-605F-6807-4677D7AE3AF2}"/>
              </a:ext>
            </a:extLst>
          </p:cNvPr>
          <p:cNvSpPr txBox="1"/>
          <p:nvPr/>
        </p:nvSpPr>
        <p:spPr>
          <a:xfrm>
            <a:off x="1199456" y="1484784"/>
            <a:ext cx="10153128" cy="4611904"/>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static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args</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i = 1;</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 Imprimir los números del 1 al 5 usando un bucle do-</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while</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do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("Número: " + i);</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i++;</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while</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(i &lt;= 5);</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59101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11424" y="404664"/>
            <a:ext cx="6096000" cy="387542"/>
          </a:xfrm>
          <a:prstGeom prst="rect">
            <a:avLst/>
          </a:prstGeom>
          <a:noFill/>
        </p:spPr>
        <p:txBody>
          <a:bodyPr wrap="square">
            <a:spAutoFit/>
          </a:bodyPr>
          <a:lstStyle/>
          <a:p>
            <a:pPr>
              <a:lnSpc>
                <a:spcPct val="115000"/>
              </a:lnSpc>
              <a:spcAft>
                <a:spcPts val="800"/>
              </a:spcAft>
            </a:pPr>
            <a:r>
              <a:rPr lang="es-ES" b="1" kern="0" dirty="0" err="1">
                <a:latin typeface="Times New Roman" panose="02020603050405020304" pitchFamily="18" charset="0"/>
                <a:ea typeface="Aptos" panose="020B0004020202020204" pitchFamily="34" charset="0"/>
                <a:cs typeface="Times New Roman" panose="02020603050405020304" pitchFamily="18" charset="0"/>
              </a:rPr>
              <a:t>Arrays</a:t>
            </a:r>
            <a:r>
              <a:rPr lang="es-ES" b="1" kern="0" dirty="0">
                <a:latin typeface="Times New Roman" panose="02020603050405020304" pitchFamily="18" charset="0"/>
                <a:ea typeface="Aptos" panose="020B0004020202020204" pitchFamily="34" charset="0"/>
                <a:cs typeface="Times New Roman" panose="02020603050405020304" pitchFamily="18" charset="0"/>
              </a:rPr>
              <a:t> en Java</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EBF25CCA-1112-4CB2-2730-557409487770}"/>
              </a:ext>
            </a:extLst>
          </p:cNvPr>
          <p:cNvSpPr>
            <a:spLocks noChangeArrowheads="1"/>
          </p:cNvSpPr>
          <p:nvPr/>
        </p:nvSpPr>
        <p:spPr bwMode="auto">
          <a:xfrm>
            <a:off x="902680" y="1052736"/>
            <a:ext cx="10585176" cy="226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s-ES" alt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 </a:t>
            </a:r>
            <a:r>
              <a:rPr kumimoji="0" lang="es-ES" altLang="es-E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Array</a:t>
            </a:r>
            <a:r>
              <a:rPr kumimoji="0" lang="es-ES" alt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es una estructura de datos que almacena múltiples elementos del mismo tipo en posiciones contiguas de memoria.</a:t>
            </a:r>
          </a:p>
          <a:p>
            <a:pPr marL="0" marR="0" lvl="0" indent="0" algn="l" defTabSz="914400" rtl="0" eaLnBrk="0" fontAlgn="base" latinLnBrk="0" hangingPunct="0">
              <a:lnSpc>
                <a:spcPct val="150000"/>
              </a:lnSpc>
              <a:spcBef>
                <a:spcPct val="0"/>
              </a:spcBef>
              <a:spcAft>
                <a:spcPct val="0"/>
              </a:spcAft>
              <a:buClrTx/>
              <a:buSzTx/>
              <a:tabLst/>
            </a:pPr>
            <a:r>
              <a:rPr kumimoji="0" lang="es-ES" altLang="es-E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Características</a:t>
            </a:r>
            <a:r>
              <a:rPr kumimoji="0" lang="es-ES" alt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s-ES" alt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Tamaño fijo: Se define al crearse y no puede cambiarse.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s-ES" altLang="es-E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Acceso rápido</a:t>
            </a:r>
            <a:r>
              <a:rPr kumimoji="0" lang="es-ES" alt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los elementos mediante índices (O(1)).</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s-ES" alt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permite operaciones dinámicas como inserciones o eliminaciones sin recalcular el array.</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s-ES" alt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38C27F2D-B5DD-D141-40A4-544C57BB5DF6}"/>
              </a:ext>
            </a:extLst>
          </p:cNvPr>
          <p:cNvSpPr txBox="1"/>
          <p:nvPr/>
        </p:nvSpPr>
        <p:spPr>
          <a:xfrm>
            <a:off x="1118704" y="3717032"/>
            <a:ext cx="10153128" cy="1242776"/>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arr</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 {1, 2, 3, 4, 5};</a:t>
            </a: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arr</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[2]);  // Imprime 3</a:t>
            </a: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arr</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[2] = 10;                 // Modifica el valor en la posición 2</a:t>
            </a:r>
          </a:p>
        </p:txBody>
      </p:sp>
    </p:spTree>
    <p:extLst>
      <p:ext uri="{BB962C8B-B14F-4D97-AF65-F5344CB8AC3E}">
        <p14:creationId xmlns:p14="http://schemas.microsoft.com/office/powerpoint/2010/main" val="3268436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11424" y="404664"/>
            <a:ext cx="6096000" cy="387542"/>
          </a:xfrm>
          <a:prstGeom prst="rect">
            <a:avLst/>
          </a:prstGeom>
          <a:noFill/>
        </p:spPr>
        <p:txBody>
          <a:bodyPr wrap="square">
            <a:spAutoFit/>
          </a:bodyPr>
          <a:lstStyle/>
          <a:p>
            <a:pPr>
              <a:lnSpc>
                <a:spcPct val="115000"/>
              </a:lnSpc>
              <a:spcAft>
                <a:spcPts val="800"/>
              </a:spcAft>
            </a:pPr>
            <a:r>
              <a:rPr lang="es-ES" b="1" kern="0" dirty="0" err="1">
                <a:latin typeface="Times New Roman" panose="02020603050405020304" pitchFamily="18" charset="0"/>
                <a:ea typeface="Aptos" panose="020B0004020202020204" pitchFamily="34" charset="0"/>
                <a:cs typeface="Times New Roman" panose="02020603050405020304" pitchFamily="18" charset="0"/>
              </a:rPr>
              <a:t>LinkedList</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EBF25CCA-1112-4CB2-2730-557409487770}"/>
              </a:ext>
            </a:extLst>
          </p:cNvPr>
          <p:cNvSpPr>
            <a:spLocks noChangeArrowheads="1"/>
          </p:cNvSpPr>
          <p:nvPr/>
        </p:nvSpPr>
        <p:spPr bwMode="auto">
          <a:xfrm>
            <a:off x="902680" y="1052736"/>
            <a:ext cx="10585176" cy="226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s-ES" alt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Una</a:t>
            </a:r>
            <a:r>
              <a:rPr kumimoji="0" lang="es-ES" altLang="es-E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s-ES" altLang="es-ES"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LinkedList</a:t>
            </a:r>
            <a:r>
              <a:rPr kumimoji="0" lang="es-ES" altLang="es-E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s-ES" alt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 una estructura de datos donde cada elemento es un nodo que contiene el dato y una referencia al siguiente nodo.</a:t>
            </a:r>
          </a:p>
          <a:p>
            <a:pPr marL="0" marR="0" lvl="0" indent="0" algn="l" defTabSz="914400" rtl="0" eaLnBrk="0" fontAlgn="base" latinLnBrk="0" hangingPunct="0">
              <a:lnSpc>
                <a:spcPct val="150000"/>
              </a:lnSpc>
              <a:spcBef>
                <a:spcPct val="0"/>
              </a:spcBef>
              <a:spcAft>
                <a:spcPct val="0"/>
              </a:spcAft>
              <a:buClrTx/>
              <a:buSzTx/>
              <a:tabLst/>
            </a:pPr>
            <a:r>
              <a:rPr kumimoji="0" lang="es-ES" altLang="es-E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Características: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s-ES" alt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Tamaño dinámico: Crece o se reduce en función de las operaciones.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s-ES" alt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Ideal para inserciones y eliminaciones en medio de la lista (O(1) si se tiene la referencia al nodo).</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s-ES" alt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Acceso secuencial: Obtener un elemento requiere recorrer la lista desde el primer nodo (O(n)).</a:t>
            </a:r>
          </a:p>
        </p:txBody>
      </p:sp>
      <p:sp>
        <p:nvSpPr>
          <p:cNvPr id="10" name="CuadroTexto 9">
            <a:extLst>
              <a:ext uri="{FF2B5EF4-FFF2-40B4-BE49-F238E27FC236}">
                <a16:creationId xmlns:a16="http://schemas.microsoft.com/office/drawing/2014/main" id="{38C27F2D-B5DD-D141-40A4-544C57BB5DF6}"/>
              </a:ext>
            </a:extLst>
          </p:cNvPr>
          <p:cNvSpPr txBox="1"/>
          <p:nvPr/>
        </p:nvSpPr>
        <p:spPr>
          <a:xfrm>
            <a:off x="1118704" y="3717032"/>
            <a:ext cx="10153128" cy="2085058"/>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LinkedList</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&lt;</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&gt;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list</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 new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LinkedList</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&lt;&gt;();</a:t>
            </a: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list.add</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("Java");</a:t>
            </a: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list.add</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("Python");</a:t>
            </a: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list.get</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(1));  // Imprime Python</a:t>
            </a: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list.remove</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("Java");              // Elimina "Java"</a:t>
            </a:r>
          </a:p>
        </p:txBody>
      </p:sp>
    </p:spTree>
    <p:extLst>
      <p:ext uri="{BB962C8B-B14F-4D97-AF65-F5344CB8AC3E}">
        <p14:creationId xmlns:p14="http://schemas.microsoft.com/office/powerpoint/2010/main" val="3514124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11424" y="404664"/>
            <a:ext cx="6096000" cy="387542"/>
          </a:xfrm>
          <a:prstGeom prst="rect">
            <a:avLst/>
          </a:prstGeom>
          <a:noFill/>
        </p:spPr>
        <p:txBody>
          <a:bodyPr wrap="square">
            <a:spAutoFit/>
          </a:bodyPr>
          <a:lstStyle/>
          <a:p>
            <a:pPr>
              <a:lnSpc>
                <a:spcPct val="115000"/>
              </a:lnSpc>
              <a:spcAft>
                <a:spcPts val="800"/>
              </a:spcAft>
            </a:pPr>
            <a:r>
              <a:rPr lang="es-ES" b="1" kern="0" dirty="0" err="1">
                <a:latin typeface="Times New Roman" panose="02020603050405020304" pitchFamily="18" charset="0"/>
                <a:ea typeface="Aptos" panose="020B0004020202020204" pitchFamily="34" charset="0"/>
                <a:cs typeface="Times New Roman" panose="02020603050405020304" pitchFamily="18" charset="0"/>
              </a:rPr>
              <a:t>ArrayList</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EBF25CCA-1112-4CB2-2730-557409487770}"/>
              </a:ext>
            </a:extLst>
          </p:cNvPr>
          <p:cNvSpPr>
            <a:spLocks noChangeArrowheads="1"/>
          </p:cNvSpPr>
          <p:nvPr/>
        </p:nvSpPr>
        <p:spPr bwMode="auto">
          <a:xfrm>
            <a:off x="902680" y="1052736"/>
            <a:ext cx="10881952" cy="226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s-ES" alt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 </a:t>
            </a:r>
            <a:r>
              <a:rPr kumimoji="0" lang="es-ES" altLang="es-ES"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ArrayList</a:t>
            </a:r>
            <a:r>
              <a:rPr kumimoji="0" lang="es-ES" alt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es una implementación de la interfaz </a:t>
            </a:r>
            <a:r>
              <a:rPr kumimoji="0" lang="es-ES" altLang="es-E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List</a:t>
            </a:r>
            <a:r>
              <a:rPr kumimoji="0" lang="es-ES" alt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que utiliza un array dinámico para almacenar los elementos.</a:t>
            </a:r>
          </a:p>
          <a:p>
            <a:pPr marL="0" marR="0" lvl="0" indent="0" algn="l" defTabSz="914400" rtl="0" eaLnBrk="0" fontAlgn="base" latinLnBrk="0" hangingPunct="0">
              <a:lnSpc>
                <a:spcPct val="150000"/>
              </a:lnSpc>
              <a:spcBef>
                <a:spcPct val="0"/>
              </a:spcBef>
              <a:spcAft>
                <a:spcPct val="0"/>
              </a:spcAft>
              <a:buClrTx/>
              <a:buSzTx/>
              <a:tabLst/>
            </a:pPr>
            <a:r>
              <a:rPr kumimoji="0" lang="es-ES" altLang="es-E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Características: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s-ES" alt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Tamaño dinámico: Puede aumentar o reducirse automáticamente.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s-ES" alt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Acceso rápido a los elementos por índice, similar a un array (O(1)).</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s-ES" alt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Más eficiente que </a:t>
            </a:r>
            <a:r>
              <a:rPr kumimoji="0" lang="es-ES" altLang="es-E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LinkedList</a:t>
            </a:r>
            <a:r>
              <a:rPr kumimoji="0" lang="es-ES" alt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para búsquedas, pero menos eficiente en inserciones/eliminaciones en posiciones intermedias (O(n)).</a:t>
            </a:r>
          </a:p>
        </p:txBody>
      </p:sp>
      <p:sp>
        <p:nvSpPr>
          <p:cNvPr id="10" name="CuadroTexto 9">
            <a:extLst>
              <a:ext uri="{FF2B5EF4-FFF2-40B4-BE49-F238E27FC236}">
                <a16:creationId xmlns:a16="http://schemas.microsoft.com/office/drawing/2014/main" id="{38C27F2D-B5DD-D141-40A4-544C57BB5DF6}"/>
              </a:ext>
            </a:extLst>
          </p:cNvPr>
          <p:cNvSpPr txBox="1"/>
          <p:nvPr/>
        </p:nvSpPr>
        <p:spPr>
          <a:xfrm>
            <a:off x="1118704" y="3717032"/>
            <a:ext cx="10153128" cy="1242776"/>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arr</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 {1, 2, 3, 4, 5};</a:t>
            </a: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arr</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[2]);  // Imprime 3</a:t>
            </a: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arr</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[2] = 10;                 // Modifica el valor en la posición 2</a:t>
            </a:r>
          </a:p>
        </p:txBody>
      </p:sp>
    </p:spTree>
    <p:extLst>
      <p:ext uri="{BB962C8B-B14F-4D97-AF65-F5344CB8AC3E}">
        <p14:creationId xmlns:p14="http://schemas.microsoft.com/office/powerpoint/2010/main" val="785299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84615" y="332656"/>
            <a:ext cx="6984776"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rPr>
              <a:t>Conceptos Básicos de Programación Orientada a Objetos (POO)</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1E81B377-2333-7780-82F8-0E7BDC35523D}"/>
              </a:ext>
            </a:extLst>
          </p:cNvPr>
          <p:cNvSpPr txBox="1"/>
          <p:nvPr/>
        </p:nvSpPr>
        <p:spPr>
          <a:xfrm>
            <a:off x="999589" y="965470"/>
            <a:ext cx="9577064" cy="711541"/>
          </a:xfrm>
          <a:prstGeom prst="rect">
            <a:avLst/>
          </a:prstGeom>
          <a:noFill/>
        </p:spPr>
        <p:txBody>
          <a:bodyPr wrap="square">
            <a:spAutoFit/>
          </a:bodyPr>
          <a:lstStyle/>
          <a:p>
            <a:pPr>
              <a:lnSpc>
                <a:spcPct val="115000"/>
              </a:lnSpc>
              <a:spcAft>
                <a:spcPts val="800"/>
              </a:spcAft>
            </a:pP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En Java, una </a:t>
            </a:r>
            <a:r>
              <a:rPr lang="es-E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clase</a:t>
            </a: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 es un molde que define atributos y métodos que representan el comportamiento y las características de los objetos que pertenecen a esa clase. Los </a:t>
            </a:r>
            <a:r>
              <a:rPr lang="es-E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objetos</a:t>
            </a: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 son instancias de las clases.</a:t>
            </a:r>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CuadroTexto 5">
            <a:extLst>
              <a:ext uri="{FF2B5EF4-FFF2-40B4-BE49-F238E27FC236}">
                <a16:creationId xmlns:a16="http://schemas.microsoft.com/office/drawing/2014/main" id="{F3069080-C733-E3F0-9B1D-BC9BA9670429}"/>
              </a:ext>
            </a:extLst>
          </p:cNvPr>
          <p:cNvSpPr txBox="1"/>
          <p:nvPr/>
        </p:nvSpPr>
        <p:spPr>
          <a:xfrm>
            <a:off x="407368" y="1989103"/>
            <a:ext cx="11953328" cy="4608250"/>
          </a:xfrm>
          <a:prstGeom prst="rect">
            <a:avLst/>
          </a:prstGeom>
          <a:noFill/>
        </p:spPr>
        <p:txBody>
          <a:bodyPr wrap="square" numCol="2">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Coche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kern="0" dirty="0">
                <a:effectLst/>
                <a:latin typeface="Courier New" panose="02070309020205020404" pitchFamily="49" charset="0"/>
                <a:ea typeface="Times New Roman" panose="02020603050405020304" pitchFamily="18" charset="0"/>
                <a:cs typeface="Times New Roman" panose="02020603050405020304" pitchFamily="18" charset="0"/>
              </a:rPr>
              <a:t>// Atributos</a:t>
            </a:r>
            <a:endParaRPr lang="es-ES"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private</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marca;</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private</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modelo;</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private</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año;</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kern="0" dirty="0">
                <a:effectLst/>
                <a:latin typeface="Courier New" panose="02070309020205020404" pitchFamily="49" charset="0"/>
                <a:ea typeface="Times New Roman" panose="02020603050405020304" pitchFamily="18" charset="0"/>
                <a:cs typeface="Times New Roman" panose="02020603050405020304" pitchFamily="18" charset="0"/>
              </a:rPr>
              <a:t>// Constructor</a:t>
            </a:r>
            <a:endParaRPr lang="es-ES"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Coche(</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marca,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modelo,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año){</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this.marca</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 marca;</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this.modelo</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 modelo;</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this.año</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 año;</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kern="0" dirty="0">
                <a:effectLst/>
                <a:latin typeface="Courier New" panose="02070309020205020404" pitchFamily="49" charset="0"/>
                <a:ea typeface="Times New Roman" panose="02020603050405020304" pitchFamily="18" charset="0"/>
                <a:cs typeface="Times New Roman" panose="02020603050405020304" pitchFamily="18" charset="0"/>
              </a:rPr>
              <a:t> // Métodos </a:t>
            </a:r>
            <a:r>
              <a:rPr lang="es-ES" sz="1400" kern="0" dirty="0" err="1">
                <a:effectLst/>
                <a:latin typeface="Courier New" panose="02070309020205020404" pitchFamily="49" charset="0"/>
                <a:ea typeface="Times New Roman" panose="02020603050405020304" pitchFamily="18" charset="0"/>
                <a:cs typeface="Times New Roman" panose="02020603050405020304" pitchFamily="18" charset="0"/>
              </a:rPr>
              <a:t>getters</a:t>
            </a:r>
            <a:r>
              <a:rPr lang="es-ES" sz="1400" kern="0" dirty="0">
                <a:effectLst/>
                <a:latin typeface="Courier New" panose="02070309020205020404" pitchFamily="49" charset="0"/>
                <a:ea typeface="Times New Roman" panose="02020603050405020304" pitchFamily="18" charset="0"/>
                <a:cs typeface="Times New Roman" panose="02020603050405020304" pitchFamily="18" charset="0"/>
              </a:rPr>
              <a:t> y </a:t>
            </a:r>
            <a:r>
              <a:rPr lang="es-ES" sz="1400" kern="0" dirty="0" err="1">
                <a:effectLst/>
                <a:latin typeface="Courier New" panose="02070309020205020404" pitchFamily="49" charset="0"/>
                <a:ea typeface="Times New Roman" panose="02020603050405020304" pitchFamily="18" charset="0"/>
                <a:cs typeface="Times New Roman" panose="02020603050405020304" pitchFamily="18" charset="0"/>
              </a:rPr>
              <a:t>setters</a:t>
            </a:r>
            <a:endParaRPr lang="es-ES"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getMarca</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return</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marca;</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setMarca</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marca)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this.marca</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 marca;</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 … … …</a:t>
            </a: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kern="0" dirty="0">
                <a:effectLst/>
                <a:latin typeface="Courier New" panose="02070309020205020404" pitchFamily="49" charset="0"/>
                <a:ea typeface="Times New Roman" panose="02020603050405020304" pitchFamily="18" charset="0"/>
                <a:cs typeface="Times New Roman" panose="02020603050405020304" pitchFamily="18" charset="0"/>
              </a:rPr>
              <a:t>// Método para mostrar la información del coche</a:t>
            </a:r>
            <a:endParaRPr lang="es-ES"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mostrarInfo</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("Marca: " + marca + ",</a:t>
            </a: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Modelo: " + modelo + ", Año: " + año);</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89989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5C7B575-EF01-E9BD-ABEC-D151AC7B7AC5}"/>
              </a:ext>
            </a:extLst>
          </p:cNvPr>
          <p:cNvSpPr txBox="1"/>
          <p:nvPr/>
        </p:nvSpPr>
        <p:spPr>
          <a:xfrm>
            <a:off x="984615" y="332656"/>
            <a:ext cx="6984776"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rPr>
              <a:t>Conceptos Básicos de Programación Orientada a Objetos (POO)</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908F2E0F-6445-B738-DD9D-BAFA54641261}"/>
              </a:ext>
            </a:extLst>
          </p:cNvPr>
          <p:cNvSpPr txBox="1"/>
          <p:nvPr/>
        </p:nvSpPr>
        <p:spPr>
          <a:xfrm>
            <a:off x="984615" y="980728"/>
            <a:ext cx="6096000" cy="392993"/>
          </a:xfrm>
          <a:prstGeom prst="rect">
            <a:avLst/>
          </a:prstGeom>
          <a:noFill/>
        </p:spPr>
        <p:txBody>
          <a:bodyPr wrap="square">
            <a:spAutoFit/>
          </a:bodyPr>
          <a:lstStyle/>
          <a:p>
            <a:pPr>
              <a:lnSpc>
                <a:spcPct val="115000"/>
              </a:lnSpc>
              <a:spcAft>
                <a:spcPts val="800"/>
              </a:spcAft>
            </a:pPr>
            <a:r>
              <a:rPr lang="es-ES" sz="1800" b="1" kern="0">
                <a:effectLst/>
                <a:latin typeface="Times New Roman" panose="02020603050405020304" pitchFamily="18" charset="0"/>
                <a:ea typeface="Times New Roman" panose="02020603050405020304" pitchFamily="18" charset="0"/>
                <a:cs typeface="Times New Roman" panose="02020603050405020304" pitchFamily="18" charset="0"/>
              </a:rPr>
              <a:t>Instanciar un objeto</a:t>
            </a:r>
            <a:endParaRPr lang="es-ES"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CuadroTexto 9">
            <a:extLst>
              <a:ext uri="{FF2B5EF4-FFF2-40B4-BE49-F238E27FC236}">
                <a16:creationId xmlns:a16="http://schemas.microsoft.com/office/drawing/2014/main" id="{753F2E7F-3CB5-0AB9-9C0A-41F9C931B3CB}"/>
              </a:ext>
            </a:extLst>
          </p:cNvPr>
          <p:cNvSpPr txBox="1"/>
          <p:nvPr/>
        </p:nvSpPr>
        <p:spPr>
          <a:xfrm>
            <a:off x="1055440" y="1639928"/>
            <a:ext cx="9937104" cy="352789"/>
          </a:xfrm>
          <a:prstGeom prst="rect">
            <a:avLst/>
          </a:prstGeom>
          <a:noFill/>
        </p:spPr>
        <p:txBody>
          <a:bodyPr wrap="square">
            <a:spAutoFit/>
          </a:bodyPr>
          <a:lstStyle/>
          <a:p>
            <a:pPr>
              <a:lnSpc>
                <a:spcPct val="115000"/>
              </a:lnSpc>
              <a:spcAft>
                <a:spcPts val="800"/>
              </a:spcAft>
            </a:pPr>
            <a:r>
              <a:rPr lang="es-ES" sz="1600" kern="0" dirty="0">
                <a:effectLst/>
                <a:latin typeface="Times New Roman" panose="02020603050405020304" pitchFamily="18" charset="0"/>
                <a:ea typeface="Times New Roman" panose="02020603050405020304" pitchFamily="18" charset="0"/>
                <a:cs typeface="Times New Roman" panose="02020603050405020304" pitchFamily="18" charset="0"/>
              </a:rPr>
              <a:t>Una vez que tenemos la clase Coche, podemos crear objetos de esta clase, es decir, instancias.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12" name="CuadroTexto 11">
            <a:extLst>
              <a:ext uri="{FF2B5EF4-FFF2-40B4-BE49-F238E27FC236}">
                <a16:creationId xmlns:a16="http://schemas.microsoft.com/office/drawing/2014/main" id="{EB8853A5-F864-B680-4C24-E3E1058DA0B9}"/>
              </a:ext>
            </a:extLst>
          </p:cNvPr>
          <p:cNvSpPr txBox="1"/>
          <p:nvPr/>
        </p:nvSpPr>
        <p:spPr>
          <a:xfrm>
            <a:off x="1067947" y="3068960"/>
            <a:ext cx="12025336" cy="2294987"/>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6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6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6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6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600" b="1" kern="0" dirty="0" err="1">
                <a:effectLst/>
                <a:latin typeface="Courier New" panose="02070309020205020404" pitchFamily="49" charset="0"/>
                <a:ea typeface="Times New Roman" panose="02020603050405020304" pitchFamily="18" charset="0"/>
                <a:cs typeface="Times New Roman" panose="02020603050405020304" pitchFamily="18" charset="0"/>
              </a:rPr>
              <a:t>static</a:t>
            </a: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6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6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6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600" b="1" kern="0" dirty="0" err="1">
                <a:effectLst/>
                <a:latin typeface="Courier New" panose="02070309020205020404" pitchFamily="49" charset="0"/>
                <a:ea typeface="Times New Roman" panose="02020603050405020304" pitchFamily="18" charset="0"/>
                <a:cs typeface="Times New Roman" panose="02020603050405020304" pitchFamily="18" charset="0"/>
              </a:rPr>
              <a:t>args</a:t>
            </a: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6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Coche coche1 = new Coche("Toyota", "Corolla", 2020);</a:t>
            </a:r>
            <a:endParaRPr lang="es-ES" sz="16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coche1.mostrarInfo();  // Salida: Marca: Toyota, Modelo: Corolla, Año: 2020</a:t>
            </a:r>
            <a:endParaRPr lang="es-ES" sz="16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6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6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10802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5C7B575-EF01-E9BD-ABEC-D151AC7B7AC5}"/>
              </a:ext>
            </a:extLst>
          </p:cNvPr>
          <p:cNvSpPr txBox="1"/>
          <p:nvPr/>
        </p:nvSpPr>
        <p:spPr>
          <a:xfrm>
            <a:off x="984615" y="332656"/>
            <a:ext cx="6984776"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rPr>
              <a:t>Conceptos Básicos de Programación Orientada a Objetos (POO)</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908F2E0F-6445-B738-DD9D-BAFA54641261}"/>
              </a:ext>
            </a:extLst>
          </p:cNvPr>
          <p:cNvSpPr txBox="1"/>
          <p:nvPr/>
        </p:nvSpPr>
        <p:spPr>
          <a:xfrm>
            <a:off x="851208" y="784231"/>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rPr>
              <a:t>Encapsulamiento</a:t>
            </a:r>
            <a:endParaRPr lang="es-ES"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82DD4969-3AE1-A69C-8907-D65A8F232524}"/>
              </a:ext>
            </a:extLst>
          </p:cNvPr>
          <p:cNvSpPr txBox="1"/>
          <p:nvPr/>
        </p:nvSpPr>
        <p:spPr>
          <a:xfrm>
            <a:off x="839416" y="1261948"/>
            <a:ext cx="11089232" cy="579326"/>
          </a:xfrm>
          <a:prstGeom prst="rect">
            <a:avLst/>
          </a:prstGeom>
          <a:noFill/>
        </p:spPr>
        <p:txBody>
          <a:bodyPr wrap="square">
            <a:spAutoFit/>
          </a:bodyPr>
          <a:lstStyle/>
          <a:p>
            <a:pPr>
              <a:lnSpc>
                <a:spcPct val="115000"/>
              </a:lnSpc>
              <a:spcAft>
                <a:spcPts val="800"/>
              </a:spcAft>
            </a:pPr>
            <a:r>
              <a:rPr lang="es-ES" sz="1400" kern="0" dirty="0">
                <a:effectLst/>
                <a:latin typeface="Times New Roman" panose="02020603050405020304" pitchFamily="18" charset="0"/>
                <a:ea typeface="Times New Roman" panose="02020603050405020304" pitchFamily="18" charset="0"/>
                <a:cs typeface="Times New Roman" panose="02020603050405020304" pitchFamily="18" charset="0"/>
              </a:rPr>
              <a:t>El </a:t>
            </a:r>
            <a:r>
              <a:rPr lang="es-ES" sz="1400" b="1" kern="0" dirty="0">
                <a:effectLst/>
                <a:latin typeface="Times New Roman" panose="02020603050405020304" pitchFamily="18" charset="0"/>
                <a:ea typeface="Times New Roman" panose="02020603050405020304" pitchFamily="18" charset="0"/>
                <a:cs typeface="Times New Roman" panose="02020603050405020304" pitchFamily="18" charset="0"/>
              </a:rPr>
              <a:t>encapsulamiento</a:t>
            </a:r>
            <a:r>
              <a:rPr lang="es-ES" sz="1400" kern="0" dirty="0">
                <a:effectLst/>
                <a:latin typeface="Times New Roman" panose="02020603050405020304" pitchFamily="18" charset="0"/>
                <a:ea typeface="Times New Roman" panose="02020603050405020304" pitchFamily="18" charset="0"/>
                <a:cs typeface="Times New Roman" panose="02020603050405020304" pitchFamily="18" charset="0"/>
              </a:rPr>
              <a:t> es una técnica que restringe el acceso directo a los atributos de una clase. En Java, se implementa declarando los atributos como </a:t>
            </a:r>
            <a:r>
              <a:rPr lang="es-ES" sz="1400" kern="0" dirty="0" err="1">
                <a:effectLst/>
                <a:latin typeface="Courier New" panose="02070309020205020404" pitchFamily="49" charset="0"/>
                <a:ea typeface="Times New Roman" panose="02020603050405020304" pitchFamily="18" charset="0"/>
                <a:cs typeface="Times New Roman" panose="02020603050405020304" pitchFamily="18" charset="0"/>
              </a:rPr>
              <a:t>private</a:t>
            </a:r>
            <a:r>
              <a:rPr lang="es-ES" sz="1400" kern="0" dirty="0">
                <a:effectLst/>
                <a:latin typeface="Times New Roman" panose="02020603050405020304" pitchFamily="18" charset="0"/>
                <a:ea typeface="Times New Roman" panose="02020603050405020304" pitchFamily="18" charset="0"/>
                <a:cs typeface="Times New Roman" panose="02020603050405020304" pitchFamily="18" charset="0"/>
              </a:rPr>
              <a:t> y proporcionando métodos públicos (</a:t>
            </a:r>
            <a:r>
              <a:rPr lang="es-ES" sz="1400" b="1" kern="0" dirty="0" err="1">
                <a:effectLst/>
                <a:latin typeface="Times New Roman" panose="02020603050405020304" pitchFamily="18" charset="0"/>
                <a:ea typeface="Times New Roman" panose="02020603050405020304" pitchFamily="18" charset="0"/>
                <a:cs typeface="Times New Roman" panose="02020603050405020304" pitchFamily="18" charset="0"/>
              </a:rPr>
              <a:t>getters</a:t>
            </a:r>
            <a:r>
              <a:rPr lang="es-ES" sz="1400" kern="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s-ES" sz="1400" b="1" kern="0" dirty="0" err="1">
                <a:effectLst/>
                <a:latin typeface="Times New Roman" panose="02020603050405020304" pitchFamily="18" charset="0"/>
                <a:ea typeface="Times New Roman" panose="02020603050405020304" pitchFamily="18" charset="0"/>
                <a:cs typeface="Times New Roman" panose="02020603050405020304" pitchFamily="18" charset="0"/>
              </a:rPr>
              <a:t>setters</a:t>
            </a:r>
            <a:r>
              <a:rPr lang="es-ES" sz="1400" kern="0" dirty="0">
                <a:effectLst/>
                <a:latin typeface="Times New Roman" panose="02020603050405020304" pitchFamily="18" charset="0"/>
                <a:ea typeface="Times New Roman" panose="02020603050405020304" pitchFamily="18" charset="0"/>
                <a:cs typeface="Times New Roman" panose="02020603050405020304" pitchFamily="18" charset="0"/>
              </a:rPr>
              <a:t>) para acceder y modificar esos atributos.</a:t>
            </a:r>
            <a:endParaRPr lang="es-ES"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CuadroTexto 5">
            <a:extLst>
              <a:ext uri="{FF2B5EF4-FFF2-40B4-BE49-F238E27FC236}">
                <a16:creationId xmlns:a16="http://schemas.microsoft.com/office/drawing/2014/main" id="{6FEA2C97-3A9F-587C-DCD8-7FE606B62EDC}"/>
              </a:ext>
            </a:extLst>
          </p:cNvPr>
          <p:cNvSpPr txBox="1"/>
          <p:nvPr/>
        </p:nvSpPr>
        <p:spPr>
          <a:xfrm>
            <a:off x="851208" y="1911955"/>
            <a:ext cx="12013544" cy="4946046"/>
          </a:xfrm>
          <a:prstGeom prst="rect">
            <a:avLst/>
          </a:prstGeom>
          <a:noFill/>
        </p:spPr>
        <p:txBody>
          <a:bodyPr wrap="square" numCol="2">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Persona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private</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nombre;</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private</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edad;</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kern="0" dirty="0">
                <a:effectLst/>
                <a:latin typeface="Courier New" panose="02070309020205020404" pitchFamily="49" charset="0"/>
                <a:ea typeface="Times New Roman" panose="02020603050405020304" pitchFamily="18" charset="0"/>
                <a:cs typeface="Times New Roman" panose="02020603050405020304" pitchFamily="18" charset="0"/>
              </a:rPr>
              <a:t>// Constructor</a:t>
            </a:r>
            <a:endParaRPr lang="es-ES"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Persona(</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nombre,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edad)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this.nombre</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 nombre;</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this.edad</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 edad;</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kern="0"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s-ES" sz="1200" kern="0" dirty="0" err="1">
                <a:effectLst/>
                <a:latin typeface="Courier New" panose="02070309020205020404" pitchFamily="49" charset="0"/>
                <a:ea typeface="Times New Roman" panose="02020603050405020304" pitchFamily="18" charset="0"/>
                <a:cs typeface="Times New Roman" panose="02020603050405020304" pitchFamily="18" charset="0"/>
              </a:rPr>
              <a:t>Getter</a:t>
            </a:r>
            <a:r>
              <a:rPr lang="es-ES" sz="1200" kern="0" dirty="0">
                <a:effectLst/>
                <a:latin typeface="Courier New" panose="02070309020205020404" pitchFamily="49" charset="0"/>
                <a:ea typeface="Times New Roman" panose="02020603050405020304" pitchFamily="18" charset="0"/>
                <a:cs typeface="Times New Roman" panose="02020603050405020304" pitchFamily="18" charset="0"/>
              </a:rPr>
              <a:t> y setter para el nombre</a:t>
            </a:r>
            <a:endParaRPr lang="es-ES"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getNombre</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return</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nombre;</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setNombre</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nombre)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this.nombre</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 nombre;</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kern="0" dirty="0" err="1">
                <a:effectLst/>
                <a:latin typeface="Courier New" panose="02070309020205020404" pitchFamily="49" charset="0"/>
                <a:ea typeface="Times New Roman" panose="02020603050405020304" pitchFamily="18" charset="0"/>
                <a:cs typeface="Times New Roman" panose="02020603050405020304" pitchFamily="18" charset="0"/>
              </a:rPr>
              <a:t>Getter</a:t>
            </a:r>
            <a:r>
              <a:rPr lang="es-ES" sz="1200" kern="0" dirty="0">
                <a:effectLst/>
                <a:latin typeface="Courier New" panose="02070309020205020404" pitchFamily="49" charset="0"/>
                <a:ea typeface="Times New Roman" panose="02020603050405020304" pitchFamily="18" charset="0"/>
                <a:cs typeface="Times New Roman" panose="02020603050405020304" pitchFamily="18" charset="0"/>
              </a:rPr>
              <a:t> y setter para la edad</a:t>
            </a:r>
            <a:endParaRPr lang="es-ES"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getEdad</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return</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edad;</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setEdad</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edad)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if</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(edad &gt; 0)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this.edad</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 edad;</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else</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("La edad no puede ser negativa.");</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34522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5C7B575-EF01-E9BD-ABEC-D151AC7B7AC5}"/>
              </a:ext>
            </a:extLst>
          </p:cNvPr>
          <p:cNvSpPr txBox="1"/>
          <p:nvPr/>
        </p:nvSpPr>
        <p:spPr>
          <a:xfrm>
            <a:off x="984615" y="332656"/>
            <a:ext cx="6984776"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rPr>
              <a:t>Conceptos Básicos de Programación Orientada a Objetos (POO)</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908F2E0F-6445-B738-DD9D-BAFA54641261}"/>
              </a:ext>
            </a:extLst>
          </p:cNvPr>
          <p:cNvSpPr txBox="1"/>
          <p:nvPr/>
        </p:nvSpPr>
        <p:spPr>
          <a:xfrm>
            <a:off x="851208" y="784231"/>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rPr>
              <a:t>Encapsulamiento</a:t>
            </a:r>
            <a:endParaRPr lang="es-ES"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FF4A0295-6A67-068D-F4D4-0C5AE04F807A}"/>
              </a:ext>
            </a:extLst>
          </p:cNvPr>
          <p:cNvSpPr txBox="1"/>
          <p:nvPr/>
        </p:nvSpPr>
        <p:spPr>
          <a:xfrm>
            <a:off x="984615" y="2420888"/>
            <a:ext cx="11016041" cy="2784480"/>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static</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args</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Persona persona1 = new Persona("Juan", 25);</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("Nombre: " + persona1.getNombre() + ", Edad: " + persona1.getEdad());</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persona1.setEdad(-5);  </a:t>
            </a:r>
            <a:r>
              <a:rPr lang="es-ES" sz="1400" kern="0" dirty="0">
                <a:effectLst/>
                <a:latin typeface="Courier New" panose="02070309020205020404" pitchFamily="49" charset="0"/>
                <a:ea typeface="Times New Roman" panose="02020603050405020304" pitchFamily="18" charset="0"/>
                <a:cs typeface="Times New Roman" panose="02020603050405020304" pitchFamily="18" charset="0"/>
              </a:rPr>
              <a:t>// Intento de asignar una edad negativa, muestra un mensaje de error.</a:t>
            </a:r>
            <a:endParaRPr lang="es-ES"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40404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5C7B575-EF01-E9BD-ABEC-D151AC7B7AC5}"/>
              </a:ext>
            </a:extLst>
          </p:cNvPr>
          <p:cNvSpPr txBox="1"/>
          <p:nvPr/>
        </p:nvSpPr>
        <p:spPr>
          <a:xfrm>
            <a:off x="984615" y="332656"/>
            <a:ext cx="6984776"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rPr>
              <a:t>Conceptos Básicos de Programación Orientada a Objetos (POO)</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908F2E0F-6445-B738-DD9D-BAFA54641261}"/>
              </a:ext>
            </a:extLst>
          </p:cNvPr>
          <p:cNvSpPr txBox="1"/>
          <p:nvPr/>
        </p:nvSpPr>
        <p:spPr>
          <a:xfrm>
            <a:off x="851208" y="784231"/>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rPr>
              <a:t>Constructores</a:t>
            </a:r>
            <a:endParaRPr lang="es-ES"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11A6FDE3-2EBF-9E30-AD20-60E0B8F0F5B8}"/>
              </a:ext>
            </a:extLst>
          </p:cNvPr>
          <p:cNvSpPr txBox="1"/>
          <p:nvPr/>
        </p:nvSpPr>
        <p:spPr>
          <a:xfrm>
            <a:off x="851208" y="1772816"/>
            <a:ext cx="10645392" cy="4886594"/>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Animal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private</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especie;</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private</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edad;</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kern="0" dirty="0">
                <a:effectLst/>
                <a:latin typeface="Courier New" panose="02070309020205020404" pitchFamily="49" charset="0"/>
                <a:ea typeface="Times New Roman" panose="02020603050405020304" pitchFamily="18" charset="0"/>
                <a:cs typeface="Times New Roman" panose="02020603050405020304" pitchFamily="18" charset="0"/>
              </a:rPr>
              <a:t>    // Constructor</a:t>
            </a:r>
            <a:endParaRPr lang="es-ES"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Animal(</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especie,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edad)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this.especie</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 especie;</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this.edad</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 edad;</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mostrarInfo</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("Especie: " + especie + ", Edad: " + edad);</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14865DD6-D29D-988B-A932-7628E998E53A}"/>
              </a:ext>
            </a:extLst>
          </p:cNvPr>
          <p:cNvSpPr txBox="1"/>
          <p:nvPr/>
        </p:nvSpPr>
        <p:spPr>
          <a:xfrm>
            <a:off x="964054" y="1207605"/>
            <a:ext cx="10645392" cy="359586"/>
          </a:xfrm>
          <a:prstGeom prst="rect">
            <a:avLst/>
          </a:prstGeom>
          <a:noFill/>
        </p:spPr>
        <p:txBody>
          <a:bodyPr wrap="square">
            <a:spAutoFit/>
          </a:bodyPr>
          <a:lstStyle/>
          <a:p>
            <a:pPr>
              <a:lnSpc>
                <a:spcPct val="115000"/>
              </a:lnSpc>
              <a:spcAft>
                <a:spcPts val="800"/>
              </a:spcAft>
            </a:pPr>
            <a:r>
              <a:rPr lang="es-ES" sz="1600" kern="0" dirty="0">
                <a:effectLst/>
                <a:latin typeface="Times New Roman" panose="02020603050405020304" pitchFamily="18" charset="0"/>
                <a:ea typeface="Times New Roman" panose="02020603050405020304" pitchFamily="18" charset="0"/>
                <a:cs typeface="Times New Roman" panose="02020603050405020304" pitchFamily="18" charset="0"/>
              </a:rPr>
              <a:t>Un </a:t>
            </a:r>
            <a:r>
              <a:rPr lang="es-ES" sz="1600" b="1" kern="0" dirty="0">
                <a:effectLst/>
                <a:latin typeface="Times New Roman" panose="02020603050405020304" pitchFamily="18" charset="0"/>
                <a:ea typeface="Times New Roman" panose="02020603050405020304" pitchFamily="18" charset="0"/>
                <a:cs typeface="Times New Roman" panose="02020603050405020304" pitchFamily="18" charset="0"/>
              </a:rPr>
              <a:t>constructor</a:t>
            </a:r>
            <a:r>
              <a:rPr lang="es-ES" sz="1600" kern="0" dirty="0">
                <a:effectLst/>
                <a:latin typeface="Times New Roman" panose="02020603050405020304" pitchFamily="18" charset="0"/>
                <a:ea typeface="Times New Roman" panose="02020603050405020304" pitchFamily="18" charset="0"/>
                <a:cs typeface="Times New Roman" panose="02020603050405020304" pitchFamily="18" charset="0"/>
              </a:rPr>
              <a:t> es un método especial que se ejecuta cuando se crea un objeto. Su función es inicializar los atributos del objeto.</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74446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11424" y="404664"/>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Estructuras de Control Condicional</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CuadroTexto 8">
            <a:extLst>
              <a:ext uri="{FF2B5EF4-FFF2-40B4-BE49-F238E27FC236}">
                <a16:creationId xmlns:a16="http://schemas.microsoft.com/office/drawing/2014/main" id="{F43DFA9A-6BF2-7FE5-0E7A-7AE7B226CB4C}"/>
              </a:ext>
            </a:extLst>
          </p:cNvPr>
          <p:cNvSpPr txBox="1"/>
          <p:nvPr/>
        </p:nvSpPr>
        <p:spPr>
          <a:xfrm>
            <a:off x="911424" y="1052736"/>
            <a:ext cx="9433048" cy="1451231"/>
          </a:xfrm>
          <a:prstGeom prst="rect">
            <a:avLst/>
          </a:prstGeom>
          <a:noFill/>
        </p:spPr>
        <p:txBody>
          <a:bodyPr wrap="square">
            <a:spAutoFit/>
          </a:bodyPr>
          <a:lstStyle/>
          <a:p>
            <a:pPr>
              <a:lnSpc>
                <a:spcPct val="115000"/>
              </a:lnSpc>
              <a:spcAft>
                <a:spcPts val="800"/>
              </a:spcAft>
            </a:pPr>
            <a:r>
              <a:rPr lang="es-ES" b="1" kern="0" dirty="0" err="1">
                <a:effectLst/>
                <a:latin typeface="Times New Roman" panose="02020603050405020304" pitchFamily="18" charset="0"/>
                <a:ea typeface="Times New Roman" panose="02020603050405020304" pitchFamily="18" charset="0"/>
                <a:cs typeface="Times New Roman" panose="02020603050405020304" pitchFamily="18" charset="0"/>
              </a:rPr>
              <a:t>if</a:t>
            </a:r>
            <a:r>
              <a:rPr lang="es-ES"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b="1" kern="0" dirty="0" err="1">
                <a:effectLst/>
                <a:latin typeface="Times New Roman" panose="02020603050405020304" pitchFamily="18" charset="0"/>
                <a:ea typeface="Times New Roman" panose="02020603050405020304" pitchFamily="18" charset="0"/>
                <a:cs typeface="Times New Roman" panose="02020603050405020304" pitchFamily="18" charset="0"/>
              </a:rPr>
              <a:t>else</a:t>
            </a:r>
            <a:r>
              <a:rPr lang="es-ES"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b="1" kern="0" dirty="0" err="1">
                <a:effectLst/>
                <a:latin typeface="Times New Roman" panose="02020603050405020304" pitchFamily="18" charset="0"/>
                <a:ea typeface="Times New Roman" panose="02020603050405020304" pitchFamily="18" charset="0"/>
                <a:cs typeface="Times New Roman" panose="02020603050405020304" pitchFamily="18" charset="0"/>
              </a:rPr>
              <a:t>if</a:t>
            </a:r>
            <a:r>
              <a:rPr lang="es-ES" b="1" kern="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s-ES" b="1" kern="0" dirty="0" err="1">
                <a:effectLst/>
                <a:latin typeface="Times New Roman" panose="02020603050405020304" pitchFamily="18" charset="0"/>
                <a:ea typeface="Times New Roman" panose="02020603050405020304" pitchFamily="18" charset="0"/>
                <a:cs typeface="Times New Roman" panose="02020603050405020304" pitchFamily="18" charset="0"/>
              </a:rPr>
              <a:t>else</a:t>
            </a:r>
            <a:endParaRPr lang="es-ES"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Estas estructuras permiten que un programa tome decisiones basadas en condiciones lógicas. El bloque </a:t>
            </a:r>
            <a:r>
              <a:rPr lang="es-E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if</a:t>
            </a: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 se ejecuta si la condición es verdadera, y los bloques </a:t>
            </a:r>
            <a:r>
              <a:rPr lang="es-ES" sz="1200" kern="0" dirty="0" err="1">
                <a:effectLst/>
                <a:latin typeface="Courier New" panose="02070309020205020404" pitchFamily="49" charset="0"/>
                <a:ea typeface="Times New Roman" panose="02020603050405020304" pitchFamily="18" charset="0"/>
                <a:cs typeface="Times New Roman" panose="02020603050405020304" pitchFamily="18" charset="0"/>
              </a:rPr>
              <a:t>else</a:t>
            </a:r>
            <a:r>
              <a:rPr lang="es-ES" sz="1200"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kern="0" dirty="0" err="1">
                <a:effectLst/>
                <a:latin typeface="Courier New" panose="02070309020205020404" pitchFamily="49" charset="0"/>
                <a:ea typeface="Times New Roman" panose="02020603050405020304" pitchFamily="18" charset="0"/>
                <a:cs typeface="Times New Roman" panose="02020603050405020304" pitchFamily="18" charset="0"/>
              </a:rPr>
              <a:t>if</a:t>
            </a: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s-ES" sz="1200" kern="0" dirty="0" err="1">
                <a:effectLst/>
                <a:latin typeface="Courier New" panose="02070309020205020404" pitchFamily="49" charset="0"/>
                <a:ea typeface="Times New Roman" panose="02020603050405020304" pitchFamily="18" charset="0"/>
                <a:cs typeface="Times New Roman" panose="02020603050405020304" pitchFamily="18" charset="0"/>
              </a:rPr>
              <a:t>else</a:t>
            </a: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 proporcionan caminos alternativos.</a:t>
            </a:r>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1" name="CuadroTexto 10">
            <a:extLst>
              <a:ext uri="{FF2B5EF4-FFF2-40B4-BE49-F238E27FC236}">
                <a16:creationId xmlns:a16="http://schemas.microsoft.com/office/drawing/2014/main" id="{66EB2089-FF77-B377-9AF9-334B84E86256}"/>
              </a:ext>
            </a:extLst>
          </p:cNvPr>
          <p:cNvSpPr txBox="1"/>
          <p:nvPr/>
        </p:nvSpPr>
        <p:spPr>
          <a:xfrm>
            <a:off x="2495600" y="3013090"/>
            <a:ext cx="7800528" cy="2681888"/>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if</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(condición)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 Código que se ejecuta si la condición es verdadera</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else</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if</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otraCondición</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 Código que se ejecuta si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otraCondición</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es verdadera</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else</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 Código que se ejecuta si todas las condiciones anteriores son falsas</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5C7B575-EF01-E9BD-ABEC-D151AC7B7AC5}"/>
              </a:ext>
            </a:extLst>
          </p:cNvPr>
          <p:cNvSpPr txBox="1"/>
          <p:nvPr/>
        </p:nvSpPr>
        <p:spPr>
          <a:xfrm>
            <a:off x="984615" y="332656"/>
            <a:ext cx="6984776"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rPr>
              <a:t>Conceptos Básicos de Programación Orientada a Objetos (POO)</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908F2E0F-6445-B738-DD9D-BAFA54641261}"/>
              </a:ext>
            </a:extLst>
          </p:cNvPr>
          <p:cNvSpPr txBox="1"/>
          <p:nvPr/>
        </p:nvSpPr>
        <p:spPr>
          <a:xfrm>
            <a:off x="851208" y="1268760"/>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rPr>
              <a:t>Constructores</a:t>
            </a:r>
            <a:endParaRPr lang="es-ES"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11A6FDE3-2EBF-9E30-AD20-60E0B8F0F5B8}"/>
              </a:ext>
            </a:extLst>
          </p:cNvPr>
          <p:cNvSpPr txBox="1"/>
          <p:nvPr/>
        </p:nvSpPr>
        <p:spPr>
          <a:xfrm>
            <a:off x="831789" y="2852936"/>
            <a:ext cx="10645392" cy="2506199"/>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static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args</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Animal animal1 = new Animal("Perro", 4);</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animal1.mostrarInfo();  // Salida: Especie: Perro, Edad: 4</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701872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83432" y="404664"/>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Herencia</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3A308DBF-1CBD-5B8C-20A2-833C9720FE00}"/>
              </a:ext>
            </a:extLst>
          </p:cNvPr>
          <p:cNvSpPr txBox="1"/>
          <p:nvPr/>
        </p:nvSpPr>
        <p:spPr>
          <a:xfrm>
            <a:off x="983432" y="1268760"/>
            <a:ext cx="10585176" cy="711541"/>
          </a:xfrm>
          <a:prstGeom prst="rect">
            <a:avLst/>
          </a:prstGeom>
          <a:noFill/>
        </p:spPr>
        <p:txBody>
          <a:bodyPr wrap="square">
            <a:spAutoFit/>
          </a:bodyPr>
          <a:lstStyle/>
          <a:p>
            <a:pPr>
              <a:lnSpc>
                <a:spcPct val="115000"/>
              </a:lnSpc>
              <a:spcAft>
                <a:spcPts val="800"/>
              </a:spcAft>
            </a:pPr>
            <a:r>
              <a:rPr lang="es-ES" sz="1800" kern="0">
                <a:effectLst/>
                <a:latin typeface="Times New Roman" panose="02020603050405020304" pitchFamily="18" charset="0"/>
                <a:ea typeface="Times New Roman" panose="02020603050405020304" pitchFamily="18" charset="0"/>
                <a:cs typeface="Times New Roman" panose="02020603050405020304" pitchFamily="18" charset="0"/>
              </a:rPr>
              <a:t>La </a:t>
            </a:r>
            <a:r>
              <a:rPr lang="es-ES" sz="1800" b="1" kern="0">
                <a:effectLst/>
                <a:latin typeface="Times New Roman" panose="02020603050405020304" pitchFamily="18" charset="0"/>
                <a:ea typeface="Times New Roman" panose="02020603050405020304" pitchFamily="18" charset="0"/>
                <a:cs typeface="Times New Roman" panose="02020603050405020304" pitchFamily="18" charset="0"/>
              </a:rPr>
              <a:t>herencia</a:t>
            </a:r>
            <a:r>
              <a:rPr lang="es-ES" sz="1800" kern="0">
                <a:effectLst/>
                <a:latin typeface="Times New Roman" panose="02020603050405020304" pitchFamily="18" charset="0"/>
                <a:ea typeface="Times New Roman" panose="02020603050405020304" pitchFamily="18" charset="0"/>
                <a:cs typeface="Times New Roman" panose="02020603050405020304" pitchFamily="18" charset="0"/>
              </a:rPr>
              <a:t> es un mecanismo por el cual una clase puede heredar atributos y métodos de otra clase. La clase que hereda se llama </a:t>
            </a:r>
            <a:r>
              <a:rPr lang="es-ES" sz="1800" b="1" kern="0">
                <a:effectLst/>
                <a:latin typeface="Times New Roman" panose="02020603050405020304" pitchFamily="18" charset="0"/>
                <a:ea typeface="Times New Roman" panose="02020603050405020304" pitchFamily="18" charset="0"/>
                <a:cs typeface="Times New Roman" panose="02020603050405020304" pitchFamily="18" charset="0"/>
              </a:rPr>
              <a:t>subclase</a:t>
            </a:r>
            <a:r>
              <a:rPr lang="es-ES" sz="1800" kern="0">
                <a:effectLst/>
                <a:latin typeface="Times New Roman" panose="02020603050405020304" pitchFamily="18" charset="0"/>
                <a:ea typeface="Times New Roman" panose="02020603050405020304" pitchFamily="18" charset="0"/>
                <a:cs typeface="Times New Roman" panose="02020603050405020304" pitchFamily="18" charset="0"/>
              </a:rPr>
              <a:t> o </a:t>
            </a:r>
            <a:r>
              <a:rPr lang="es-ES" sz="1800" b="1" kern="0">
                <a:effectLst/>
                <a:latin typeface="Times New Roman" panose="02020603050405020304" pitchFamily="18" charset="0"/>
                <a:ea typeface="Times New Roman" panose="02020603050405020304" pitchFamily="18" charset="0"/>
                <a:cs typeface="Times New Roman" panose="02020603050405020304" pitchFamily="18" charset="0"/>
              </a:rPr>
              <a:t>clase hija</a:t>
            </a:r>
            <a:r>
              <a:rPr lang="es-ES" sz="1800" kern="0">
                <a:effectLst/>
                <a:latin typeface="Times New Roman" panose="02020603050405020304" pitchFamily="18" charset="0"/>
                <a:ea typeface="Times New Roman" panose="02020603050405020304" pitchFamily="18" charset="0"/>
                <a:cs typeface="Times New Roman" panose="02020603050405020304" pitchFamily="18" charset="0"/>
              </a:rPr>
              <a:t>, y la clase de la que hereda se llama </a:t>
            </a:r>
            <a:r>
              <a:rPr lang="es-ES" sz="1800" b="1" kern="0">
                <a:effectLst/>
                <a:latin typeface="Times New Roman" panose="02020603050405020304" pitchFamily="18" charset="0"/>
                <a:ea typeface="Times New Roman" panose="02020603050405020304" pitchFamily="18" charset="0"/>
                <a:cs typeface="Times New Roman" panose="02020603050405020304" pitchFamily="18" charset="0"/>
              </a:rPr>
              <a:t>superclase</a:t>
            </a:r>
            <a:r>
              <a:rPr lang="es-ES" sz="1800" kern="0">
                <a:effectLst/>
                <a:latin typeface="Times New Roman" panose="02020603050405020304" pitchFamily="18" charset="0"/>
                <a:ea typeface="Times New Roman" panose="02020603050405020304" pitchFamily="18" charset="0"/>
                <a:cs typeface="Times New Roman" panose="02020603050405020304" pitchFamily="18" charset="0"/>
              </a:rPr>
              <a:t> o </a:t>
            </a:r>
            <a:r>
              <a:rPr lang="es-ES" sz="1800" b="1" kern="0">
                <a:effectLst/>
                <a:latin typeface="Times New Roman" panose="02020603050405020304" pitchFamily="18" charset="0"/>
                <a:ea typeface="Times New Roman" panose="02020603050405020304" pitchFamily="18" charset="0"/>
                <a:cs typeface="Times New Roman" panose="02020603050405020304" pitchFamily="18" charset="0"/>
              </a:rPr>
              <a:t>clase padre</a:t>
            </a:r>
            <a:r>
              <a:rPr lang="es-ES" sz="1800" ker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535E402E-0B32-DD46-1158-DFCD038D8BD3}"/>
              </a:ext>
            </a:extLst>
          </p:cNvPr>
          <p:cNvSpPr txBox="1"/>
          <p:nvPr/>
        </p:nvSpPr>
        <p:spPr>
          <a:xfrm>
            <a:off x="2315580" y="2204864"/>
            <a:ext cx="7920880" cy="4392228"/>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Vehiculo</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private</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tipo;</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private</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ruedas;</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kern="0" dirty="0">
                <a:effectLst/>
                <a:latin typeface="Courier New" panose="02070309020205020404" pitchFamily="49" charset="0"/>
                <a:ea typeface="Times New Roman" panose="02020603050405020304" pitchFamily="18" charset="0"/>
                <a:cs typeface="Times New Roman" panose="02020603050405020304" pitchFamily="18" charset="0"/>
              </a:rPr>
              <a:t>    // Constructor</a:t>
            </a:r>
            <a:endParaRPr lang="es-ES"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Vehiculo</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tipo,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ruedas)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this.tipo</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 tipo;</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this.ruedas</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 ruedas;</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mostrarInfo</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("Tipo: " + tipo + ", Ruedas: " + ruedas);</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89736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83432" y="404664"/>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Herencia</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929D198B-C2D7-6B37-84D1-D349AD88296C}"/>
              </a:ext>
            </a:extLst>
          </p:cNvPr>
          <p:cNvSpPr txBox="1"/>
          <p:nvPr/>
        </p:nvSpPr>
        <p:spPr>
          <a:xfrm>
            <a:off x="2243572" y="1052736"/>
            <a:ext cx="7704856" cy="5022144"/>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Coche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extends</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Vehiculo</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private</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marca;</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kern="0" dirty="0">
                <a:effectLst/>
                <a:latin typeface="Courier New" panose="02070309020205020404" pitchFamily="49" charset="0"/>
                <a:ea typeface="Times New Roman" panose="02020603050405020304" pitchFamily="18" charset="0"/>
                <a:cs typeface="Times New Roman" panose="02020603050405020304" pitchFamily="18" charset="0"/>
              </a:rPr>
              <a:t>    // Constructor de la subclase</a:t>
            </a:r>
            <a:endParaRPr lang="es-ES"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Coche(</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tipo,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ruedas,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marca)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super(tipo, ruedas);  </a:t>
            </a:r>
            <a:r>
              <a:rPr lang="es-ES" sz="1200" kern="0" dirty="0">
                <a:effectLst/>
                <a:latin typeface="Courier New" panose="02070309020205020404" pitchFamily="49" charset="0"/>
                <a:ea typeface="Times New Roman" panose="02020603050405020304" pitchFamily="18" charset="0"/>
                <a:cs typeface="Times New Roman" panose="02020603050405020304" pitchFamily="18" charset="0"/>
              </a:rPr>
              <a:t>// Llama al constructor de la superclase</a:t>
            </a:r>
            <a:endParaRPr lang="es-ES"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this.marca</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 marca;</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kern="0" dirty="0">
                <a:effectLst/>
                <a:latin typeface="Courier New" panose="02070309020205020404" pitchFamily="49" charset="0"/>
                <a:ea typeface="Times New Roman" panose="02020603050405020304" pitchFamily="18" charset="0"/>
                <a:cs typeface="Times New Roman" panose="02020603050405020304" pitchFamily="18" charset="0"/>
              </a:rPr>
              <a:t>// Sobrescribir el método </a:t>
            </a:r>
            <a:r>
              <a:rPr lang="es-ES" sz="1200" kern="0" dirty="0" err="1">
                <a:effectLst/>
                <a:latin typeface="Courier New" panose="02070309020205020404" pitchFamily="49" charset="0"/>
                <a:ea typeface="Times New Roman" panose="02020603050405020304" pitchFamily="18" charset="0"/>
                <a:cs typeface="Times New Roman" panose="02020603050405020304" pitchFamily="18" charset="0"/>
              </a:rPr>
              <a:t>mostrarInfo</a:t>
            </a:r>
            <a:r>
              <a:rPr lang="es-ES" sz="1200"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@Override</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mostrarInfo</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super.mostrarInfo</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kern="0" dirty="0">
                <a:effectLst/>
                <a:latin typeface="Courier New" panose="02070309020205020404" pitchFamily="49" charset="0"/>
                <a:ea typeface="Times New Roman" panose="02020603050405020304" pitchFamily="18" charset="0"/>
                <a:cs typeface="Times New Roman" panose="02020603050405020304" pitchFamily="18" charset="0"/>
              </a:rPr>
              <a:t>// Llamar al método de la superclase</a:t>
            </a:r>
            <a:endParaRPr lang="es-ES"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("Marca: " + marca);</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135279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83432" y="404664"/>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Clase Abstracta</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BD18781E-29A1-64D8-4DDA-BFD1637207B3}"/>
              </a:ext>
            </a:extLst>
          </p:cNvPr>
          <p:cNvSpPr txBox="1"/>
          <p:nvPr/>
        </p:nvSpPr>
        <p:spPr>
          <a:xfrm>
            <a:off x="983432" y="1124744"/>
            <a:ext cx="9937104" cy="711541"/>
          </a:xfrm>
          <a:prstGeom prst="rect">
            <a:avLst/>
          </a:prstGeom>
          <a:noFill/>
        </p:spPr>
        <p:txBody>
          <a:bodyPr wrap="square">
            <a:spAutoFit/>
          </a:bodyPr>
          <a:lstStyle/>
          <a:p>
            <a:pPr>
              <a:lnSpc>
                <a:spcPct val="115000"/>
              </a:lnSpc>
              <a:spcAft>
                <a:spcPts val="800"/>
              </a:spcAft>
            </a:pP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Una </a:t>
            </a:r>
            <a:r>
              <a:rPr lang="es-E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clase abstracta</a:t>
            </a: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 no puede ser instanciada directamente y es utilizada como una clase base para otras clases. Puede contener métodos abstractos (sin implementación) que las clases hijas deben sobrescribir.</a:t>
            </a:r>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CuadroTexto 5">
            <a:extLst>
              <a:ext uri="{FF2B5EF4-FFF2-40B4-BE49-F238E27FC236}">
                <a16:creationId xmlns:a16="http://schemas.microsoft.com/office/drawing/2014/main" id="{7A0C3A9C-46FB-8320-C9AE-2AB45A3A5A9C}"/>
              </a:ext>
            </a:extLst>
          </p:cNvPr>
          <p:cNvSpPr txBox="1"/>
          <p:nvPr/>
        </p:nvSpPr>
        <p:spPr>
          <a:xfrm>
            <a:off x="2279576" y="2003656"/>
            <a:ext cx="6096000" cy="4392228"/>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abstract</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Instrumento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private</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nombre;</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Instrumento(</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nombre)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this.nombre</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 nombre;</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getNombre</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return</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nombre;</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ES"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kern="0" dirty="0">
                <a:effectLst/>
                <a:latin typeface="Courier New" panose="02070309020205020404" pitchFamily="49" charset="0"/>
                <a:ea typeface="Times New Roman" panose="02020603050405020304" pitchFamily="18" charset="0"/>
                <a:cs typeface="Times New Roman" panose="02020603050405020304" pitchFamily="18" charset="0"/>
              </a:rPr>
              <a:t>    // Método abstracto</a:t>
            </a:r>
            <a:endParaRPr lang="es-ES"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abstract</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tocar();</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82274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83432" y="404664"/>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Clase Abstracta</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3D657604-491C-4BF6-23F4-ED54294DB854}"/>
              </a:ext>
            </a:extLst>
          </p:cNvPr>
          <p:cNvSpPr txBox="1"/>
          <p:nvPr/>
        </p:nvSpPr>
        <p:spPr>
          <a:xfrm>
            <a:off x="951856" y="1124744"/>
            <a:ext cx="8736632" cy="3132396"/>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Guitarra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extends</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Instrumento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Guitarra(</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nombre)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super(nombre);</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@Override</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tocar()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("Tocando la guitarra: " +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getNombre</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7EF39109-72D2-18F4-E535-4D930886B28B}"/>
              </a:ext>
            </a:extLst>
          </p:cNvPr>
          <p:cNvSpPr txBox="1"/>
          <p:nvPr/>
        </p:nvSpPr>
        <p:spPr>
          <a:xfrm>
            <a:off x="951856" y="4951376"/>
            <a:ext cx="10922695" cy="1536831"/>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static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args</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Guitarra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guitarra</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 new Guitarra("Guitarra Eléctrica");</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guitarra.tocar</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kern="0" dirty="0">
                <a:effectLst/>
                <a:latin typeface="Courier New" panose="02070309020205020404" pitchFamily="49" charset="0"/>
                <a:ea typeface="Times New Roman" panose="02020603050405020304" pitchFamily="18" charset="0"/>
                <a:cs typeface="Times New Roman" panose="02020603050405020304" pitchFamily="18" charset="0"/>
              </a:rPr>
              <a:t>// Salida: Tocando la guitarra: Guitarra Eléctrica</a:t>
            </a:r>
            <a:endParaRPr lang="es-ES" sz="1200" kern="100" dirty="0">
              <a:effectLst/>
              <a:latin typeface="Aptos" panose="020B0004020202020204" pitchFamily="34" charset="0"/>
              <a:ea typeface="Aptos" panose="020B0004020202020204" pitchFamily="34" charset="0"/>
              <a:cs typeface="Times New Roman" panose="02020603050405020304" pitchFamily="18" charset="0"/>
            </a:endParaRPr>
          </a:p>
          <a:p>
            <a:r>
              <a:rPr lang="es-ES" sz="1200" b="1" kern="0" dirty="0">
                <a:effectLst/>
                <a:latin typeface="Courier New" panose="02070309020205020404" pitchFamily="49" charset="0"/>
                <a:ea typeface="Times New Roman" panose="02020603050405020304" pitchFamily="18" charset="0"/>
              </a:rPr>
              <a:t> </a:t>
            </a:r>
            <a:endParaRPr lang="es-ES" sz="1200" b="1" dirty="0"/>
          </a:p>
        </p:txBody>
      </p:sp>
    </p:spTree>
    <p:extLst>
      <p:ext uri="{BB962C8B-B14F-4D97-AF65-F5344CB8AC3E}">
        <p14:creationId xmlns:p14="http://schemas.microsoft.com/office/powerpoint/2010/main" val="1355049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98161" y="720038"/>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rPr>
              <a:t>Polimorfismo</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51AA8D13-0140-54D1-FA09-BE8D8A8FF54C}"/>
              </a:ext>
            </a:extLst>
          </p:cNvPr>
          <p:cNvSpPr txBox="1"/>
          <p:nvPr/>
        </p:nvSpPr>
        <p:spPr>
          <a:xfrm>
            <a:off x="998161" y="2060848"/>
            <a:ext cx="10441160" cy="711541"/>
          </a:xfrm>
          <a:prstGeom prst="rect">
            <a:avLst/>
          </a:prstGeom>
          <a:noFill/>
        </p:spPr>
        <p:txBody>
          <a:bodyPr wrap="square">
            <a:spAutoFit/>
          </a:bodyPr>
          <a:lstStyle/>
          <a:p>
            <a:pPr>
              <a:lnSpc>
                <a:spcPct val="115000"/>
              </a:lnSpc>
              <a:spcAft>
                <a:spcPts val="800"/>
              </a:spcAft>
            </a:pP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El </a:t>
            </a:r>
            <a:r>
              <a:rPr lang="es-E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polimorfismo</a:t>
            </a: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 permite que una referencia de la clase padre se utilice para referenciar objetos de las clases hijas. En otras palabras, un objeto puede ser tratado como si fuera de su tipo base o de su tipo específico.</a:t>
            </a:r>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CuadroTexto 5">
            <a:extLst>
              <a:ext uri="{FF2B5EF4-FFF2-40B4-BE49-F238E27FC236}">
                <a16:creationId xmlns:a16="http://schemas.microsoft.com/office/drawing/2014/main" id="{339FB7F5-1892-B803-812E-939707BE1C86}"/>
              </a:ext>
            </a:extLst>
          </p:cNvPr>
          <p:cNvSpPr txBox="1"/>
          <p:nvPr/>
        </p:nvSpPr>
        <p:spPr>
          <a:xfrm>
            <a:off x="2135560" y="3720206"/>
            <a:ext cx="8448600" cy="2085058"/>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Animal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hacerSonido</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("El animal hace un sonido.");</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34810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98161" y="720038"/>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rPr>
              <a:t>Polimorfismo</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7FA3A093-1194-D1A3-2064-3E9674AB3FA6}"/>
              </a:ext>
            </a:extLst>
          </p:cNvPr>
          <p:cNvSpPr txBox="1"/>
          <p:nvPr/>
        </p:nvSpPr>
        <p:spPr>
          <a:xfrm>
            <a:off x="2279576" y="1268760"/>
            <a:ext cx="7944544" cy="5454185"/>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Perro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extends</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Animal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@Override</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hacerSonido</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("El perro ladra.");</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Gato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extends</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Animal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@Override</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hacerSonido</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("El gato maúlla.");</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79603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98161" y="720038"/>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rPr>
              <a:t>Polimorfismo</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14C35788-6558-4311-58DD-0E30E8128B15}"/>
              </a:ext>
            </a:extLst>
          </p:cNvPr>
          <p:cNvSpPr txBox="1"/>
          <p:nvPr/>
        </p:nvSpPr>
        <p:spPr>
          <a:xfrm>
            <a:off x="695400" y="1916832"/>
            <a:ext cx="11017224" cy="3452227"/>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6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6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6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6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600" b="1" kern="0" dirty="0" err="1">
                <a:effectLst/>
                <a:latin typeface="Courier New" panose="02070309020205020404" pitchFamily="49" charset="0"/>
                <a:ea typeface="Times New Roman" panose="02020603050405020304" pitchFamily="18" charset="0"/>
                <a:cs typeface="Times New Roman" panose="02020603050405020304" pitchFamily="18" charset="0"/>
              </a:rPr>
              <a:t>static</a:t>
            </a: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6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6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6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600" b="1" kern="0" dirty="0" err="1">
                <a:effectLst/>
                <a:latin typeface="Courier New" panose="02070309020205020404" pitchFamily="49" charset="0"/>
                <a:ea typeface="Times New Roman" panose="02020603050405020304" pitchFamily="18" charset="0"/>
                <a:cs typeface="Times New Roman" panose="02020603050405020304" pitchFamily="18" charset="0"/>
              </a:rPr>
              <a:t>args</a:t>
            </a: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6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Animal animal1 = new Perro();  </a:t>
            </a:r>
            <a:r>
              <a:rPr lang="es-ES" sz="1600" kern="0" dirty="0">
                <a:effectLst/>
                <a:latin typeface="Courier New" panose="02070309020205020404" pitchFamily="49" charset="0"/>
                <a:ea typeface="Times New Roman" panose="02020603050405020304" pitchFamily="18" charset="0"/>
                <a:cs typeface="Times New Roman" panose="02020603050405020304" pitchFamily="18" charset="0"/>
              </a:rPr>
              <a:t>// Polimorfismo: referencia de tipo Animal</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Animal animal2 = new Gato();   </a:t>
            </a:r>
            <a:r>
              <a:rPr lang="es-ES" sz="1600" kern="0" dirty="0">
                <a:effectLst/>
                <a:latin typeface="Courier New" panose="02070309020205020404" pitchFamily="49" charset="0"/>
                <a:ea typeface="Times New Roman" panose="02020603050405020304" pitchFamily="18" charset="0"/>
                <a:cs typeface="Times New Roman" panose="02020603050405020304" pitchFamily="18" charset="0"/>
              </a:rPr>
              <a:t>// Polimorfismo: referencia de tipo Animal</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6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animal1.hacerSonido();  // Salida: El perro ladra.</a:t>
            </a:r>
            <a:endParaRPr lang="es-ES" sz="16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animal2.hacerSonido();  // Salida: El gato maúlla.</a:t>
            </a:r>
            <a:endParaRPr lang="es-ES" sz="16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6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6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78502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98161" y="720038"/>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rPr>
              <a:t>Manejo de Excepciones</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77144488-A9CB-25E3-BD0D-FF5E604EE793}"/>
              </a:ext>
            </a:extLst>
          </p:cNvPr>
          <p:cNvSpPr txBox="1"/>
          <p:nvPr/>
        </p:nvSpPr>
        <p:spPr>
          <a:xfrm>
            <a:off x="998161" y="1268760"/>
            <a:ext cx="9865096" cy="711541"/>
          </a:xfrm>
          <a:prstGeom prst="rect">
            <a:avLst/>
          </a:prstGeom>
          <a:noFill/>
        </p:spPr>
        <p:txBody>
          <a:bodyPr wrap="square">
            <a:spAutoFit/>
          </a:bodyPr>
          <a:lstStyle/>
          <a:p>
            <a:pPr>
              <a:lnSpc>
                <a:spcPct val="115000"/>
              </a:lnSpc>
              <a:spcAft>
                <a:spcPts val="800"/>
              </a:spcAft>
            </a:pP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En Java, las </a:t>
            </a:r>
            <a:r>
              <a:rPr lang="es-E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excepciones</a:t>
            </a: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 son eventos que interrumpen el flujo normal de ejecución de un programa. Para manejar estos errores, se utilizan bloques </a:t>
            </a:r>
            <a:r>
              <a:rPr lang="es-ES" sz="1200" kern="0" dirty="0">
                <a:effectLst/>
                <a:latin typeface="Courier New" panose="02070309020205020404" pitchFamily="49" charset="0"/>
                <a:ea typeface="Times New Roman" panose="02020603050405020304" pitchFamily="18" charset="0"/>
                <a:cs typeface="Times New Roman" panose="02020603050405020304" pitchFamily="18" charset="0"/>
              </a:rPr>
              <a:t>try-catch</a:t>
            </a: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CuadroTexto 5">
            <a:extLst>
              <a:ext uri="{FF2B5EF4-FFF2-40B4-BE49-F238E27FC236}">
                <a16:creationId xmlns:a16="http://schemas.microsoft.com/office/drawing/2014/main" id="{288B32AC-7208-D7F3-239B-C0C7D2D36EF8}"/>
              </a:ext>
            </a:extLst>
          </p:cNvPr>
          <p:cNvSpPr txBox="1"/>
          <p:nvPr/>
        </p:nvSpPr>
        <p:spPr>
          <a:xfrm>
            <a:off x="1271464" y="2060848"/>
            <a:ext cx="8808640" cy="4707186"/>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static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args</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try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resultado = dividir(10, 0);</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("Resultado: " + resultado);</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 catch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ArithmeticException</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e)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("Error: No se puede dividir por cero.");</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kern="0" dirty="0">
                <a:effectLst/>
                <a:latin typeface="Courier New" panose="02070309020205020404" pitchFamily="49" charset="0"/>
                <a:ea typeface="Times New Roman" panose="02020603050405020304" pitchFamily="18" charset="0"/>
                <a:cs typeface="Times New Roman" panose="02020603050405020304" pitchFamily="18" charset="0"/>
              </a:rPr>
              <a:t>// Método que puede lanzar una excepción</a:t>
            </a:r>
            <a:endParaRPr lang="es-ES"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static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dividir(</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b)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return</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 / b;  </a:t>
            </a:r>
            <a:r>
              <a:rPr lang="es-ES" sz="1200" kern="0" dirty="0">
                <a:effectLst/>
                <a:latin typeface="Courier New" panose="02070309020205020404" pitchFamily="49" charset="0"/>
                <a:ea typeface="Times New Roman" panose="02020603050405020304" pitchFamily="18" charset="0"/>
                <a:cs typeface="Times New Roman" panose="02020603050405020304" pitchFamily="18" charset="0"/>
              </a:rPr>
              <a:t>// Lanza </a:t>
            </a:r>
            <a:r>
              <a:rPr lang="es-ES" sz="1200" kern="0" dirty="0" err="1">
                <a:effectLst/>
                <a:latin typeface="Courier New" panose="02070309020205020404" pitchFamily="49" charset="0"/>
                <a:ea typeface="Times New Roman" panose="02020603050405020304" pitchFamily="18" charset="0"/>
                <a:cs typeface="Times New Roman" panose="02020603050405020304" pitchFamily="18" charset="0"/>
              </a:rPr>
              <a:t>ArithmeticException</a:t>
            </a:r>
            <a:r>
              <a:rPr lang="es-ES" sz="1200" kern="0" dirty="0">
                <a:effectLst/>
                <a:latin typeface="Courier New" panose="02070309020205020404" pitchFamily="49" charset="0"/>
                <a:ea typeface="Times New Roman" panose="02020603050405020304" pitchFamily="18" charset="0"/>
                <a:cs typeface="Times New Roman" panose="02020603050405020304" pitchFamily="18" charset="0"/>
              </a:rPr>
              <a:t> si b es 0</a:t>
            </a:r>
            <a:endParaRPr lang="es-ES"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02927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98161" y="720038"/>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Excepciones Personalizadas</a:t>
            </a:r>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77144488-A9CB-25E3-BD0D-FF5E604EE793}"/>
              </a:ext>
            </a:extLst>
          </p:cNvPr>
          <p:cNvSpPr txBox="1"/>
          <p:nvPr/>
        </p:nvSpPr>
        <p:spPr>
          <a:xfrm>
            <a:off x="998161" y="1772816"/>
            <a:ext cx="9865096" cy="399853"/>
          </a:xfrm>
          <a:prstGeom prst="rect">
            <a:avLst/>
          </a:prstGeom>
          <a:noFill/>
        </p:spPr>
        <p:txBody>
          <a:bodyPr wrap="square">
            <a:spAutoFit/>
          </a:bodyPr>
          <a:lstStyle/>
          <a:p>
            <a:pPr>
              <a:lnSpc>
                <a:spcPct val="115000"/>
              </a:lnSpc>
              <a:spcAft>
                <a:spcPts val="800"/>
              </a:spcAft>
            </a:pP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Puedes crear tus propias excepciones personalizadas extendiendo la clase </a:t>
            </a:r>
            <a:r>
              <a:rPr lang="es-ES" sz="1800" kern="0" dirty="0" err="1">
                <a:effectLst/>
                <a:latin typeface="Courier New" panose="02070309020205020404" pitchFamily="49" charset="0"/>
                <a:ea typeface="Times New Roman" panose="02020603050405020304" pitchFamily="18" charset="0"/>
                <a:cs typeface="Times New Roman" panose="02020603050405020304" pitchFamily="18" charset="0"/>
              </a:rPr>
              <a:t>Exception</a:t>
            </a: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CuadroTexto 5">
            <a:extLst>
              <a:ext uri="{FF2B5EF4-FFF2-40B4-BE49-F238E27FC236}">
                <a16:creationId xmlns:a16="http://schemas.microsoft.com/office/drawing/2014/main" id="{288B32AC-7208-D7F3-239B-C0C7D2D36EF8}"/>
              </a:ext>
            </a:extLst>
          </p:cNvPr>
          <p:cNvSpPr txBox="1"/>
          <p:nvPr/>
        </p:nvSpPr>
        <p:spPr>
          <a:xfrm>
            <a:off x="1847528" y="2996952"/>
            <a:ext cx="8712968" cy="2085058"/>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EdadInvalidaException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extends</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Exception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EdadInvalidaException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mensaje) {</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super(mensaje);</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3297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1271464" y="548680"/>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Estructuras de Control Condicional</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7859F07E-7F19-EDE7-85F8-7823AF4409AA}"/>
              </a:ext>
            </a:extLst>
          </p:cNvPr>
          <p:cNvSpPr txBox="1"/>
          <p:nvPr/>
        </p:nvSpPr>
        <p:spPr>
          <a:xfrm>
            <a:off x="1631504" y="1628800"/>
            <a:ext cx="6096000" cy="4536242"/>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static</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args</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edad = 20;</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if</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(edad &gt;= 18)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("Eres mayor de edad.");</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else</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if</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(edad &gt;= 13)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("Eres adolescente.");</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else</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("Eres un niño.");</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30454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98161" y="720038"/>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Excepciones Personalizadas</a:t>
            </a:r>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CuadroTexto 5">
            <a:extLst>
              <a:ext uri="{FF2B5EF4-FFF2-40B4-BE49-F238E27FC236}">
                <a16:creationId xmlns:a16="http://schemas.microsoft.com/office/drawing/2014/main" id="{288B32AC-7208-D7F3-239B-C0C7D2D36EF8}"/>
              </a:ext>
            </a:extLst>
          </p:cNvPr>
          <p:cNvSpPr txBox="1"/>
          <p:nvPr/>
        </p:nvSpPr>
        <p:spPr>
          <a:xfrm>
            <a:off x="817593" y="1700808"/>
            <a:ext cx="11377264" cy="4190763"/>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Persona {</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private</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edad;</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setEdad</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edad)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throws</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EdadInvalidaException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if</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(edad &lt; 0) {</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throw</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new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EdadInvalidaException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("La edad no puede ser negativa.");</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this.edad</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 edad;</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31814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11424" y="404664"/>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Estructuras de Control Condicional</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3FD8B322-BC7E-B8E4-5B60-D28960EF840D}"/>
              </a:ext>
            </a:extLst>
          </p:cNvPr>
          <p:cNvSpPr txBox="1"/>
          <p:nvPr/>
        </p:nvSpPr>
        <p:spPr>
          <a:xfrm>
            <a:off x="911424" y="1052736"/>
            <a:ext cx="10297144" cy="1132682"/>
          </a:xfrm>
          <a:prstGeom prst="rect">
            <a:avLst/>
          </a:prstGeom>
          <a:noFill/>
        </p:spPr>
        <p:txBody>
          <a:bodyPr wrap="square">
            <a:spAutoFit/>
          </a:bodyPr>
          <a:lstStyle/>
          <a:p>
            <a:pPr>
              <a:lnSpc>
                <a:spcPct val="115000"/>
              </a:lnSpc>
              <a:spcAft>
                <a:spcPts val="800"/>
              </a:spcAft>
            </a:pPr>
            <a:r>
              <a:rPr lang="es-ES" b="1" kern="0" dirty="0">
                <a:effectLst/>
                <a:latin typeface="Times New Roman" panose="02020603050405020304" pitchFamily="18" charset="0"/>
                <a:ea typeface="Times New Roman" panose="02020603050405020304" pitchFamily="18" charset="0"/>
                <a:cs typeface="Times New Roman" panose="02020603050405020304" pitchFamily="18" charset="0"/>
              </a:rPr>
              <a:t>switch-case</a:t>
            </a:r>
            <a:endParaRPr lang="es-ES"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El</a:t>
            </a:r>
            <a:r>
              <a:rPr lang="es-ES" kern="0" dirty="0">
                <a:latin typeface="Times New Roman" panose="02020603050405020304" pitchFamily="18" charset="0"/>
                <a:ea typeface="Times New Roman" panose="02020603050405020304" pitchFamily="18" charset="0"/>
                <a:cs typeface="Times New Roman" panose="02020603050405020304" pitchFamily="18" charset="0"/>
              </a:rPr>
              <a:t> switch-case </a:t>
            </a: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se usa cuando hay múltiples valores posibles para una variable y queremos ejecutar diferentes bloques de código para cada uno. El break se usa para salir del bloque switch después de ejecutar un caso.</a:t>
            </a:r>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B2C6ADEE-B1C1-9AA0-9930-71CE5F499527}"/>
              </a:ext>
            </a:extLst>
          </p:cNvPr>
          <p:cNvSpPr txBox="1"/>
          <p:nvPr/>
        </p:nvSpPr>
        <p:spPr>
          <a:xfrm>
            <a:off x="2351584" y="2564904"/>
            <a:ext cx="7488832" cy="4083297"/>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switch (variable) {</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case valor1:</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 Código que se ejecuta si variable es igual a valor1</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break;</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case valor2:</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 Código que se ejecuta si variable es igual a valor2</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break;</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default:</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 Código que se ejecuta si ninguno de los casos anteriores coincide</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        break;</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4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7142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11424" y="404664"/>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Estructuras de Control Condicional</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62790AE7-4F42-2FD5-DCF3-3DE2867D33F2}"/>
              </a:ext>
            </a:extLst>
          </p:cNvPr>
          <p:cNvSpPr txBox="1"/>
          <p:nvPr/>
        </p:nvSpPr>
        <p:spPr>
          <a:xfrm>
            <a:off x="2423592" y="1268760"/>
            <a:ext cx="7584504" cy="5337102"/>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static</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args</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dia</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 "Lunes";</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switch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dia</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case "Lunes":</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("Es lunes.");</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break;</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case "Martes":</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("Es martes.");</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break;</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default:</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("Día no reconocido.");</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break;</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2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2678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11424" y="404664"/>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rPr>
              <a:t>Estructuras de Control Iterativas (Bucles)</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04476F17-BA47-98E9-7B3A-DF2EE858385F}"/>
              </a:ext>
            </a:extLst>
          </p:cNvPr>
          <p:cNvSpPr txBox="1"/>
          <p:nvPr/>
        </p:nvSpPr>
        <p:spPr>
          <a:xfrm>
            <a:off x="911424" y="2145017"/>
            <a:ext cx="9577064" cy="711541"/>
          </a:xfrm>
          <a:prstGeom prst="rect">
            <a:avLst/>
          </a:prstGeom>
          <a:noFill/>
        </p:spPr>
        <p:txBody>
          <a:bodyPr wrap="square">
            <a:spAutoFit/>
          </a:bodyPr>
          <a:lstStyle/>
          <a:p>
            <a:pPr>
              <a:lnSpc>
                <a:spcPct val="115000"/>
              </a:lnSpc>
              <a:spcAft>
                <a:spcPts val="800"/>
              </a:spcAft>
            </a:pP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El bucle</a:t>
            </a:r>
            <a:r>
              <a:rPr lang="es-ES" kern="0" dirty="0">
                <a:latin typeface="Times New Roman" panose="02020603050405020304" pitchFamily="18" charset="0"/>
                <a:ea typeface="Times New Roman" panose="02020603050405020304" pitchFamily="18" charset="0"/>
                <a:cs typeface="Times New Roman" panose="02020603050405020304" pitchFamily="18" charset="0"/>
              </a:rPr>
              <a:t> </a:t>
            </a:r>
            <a:r>
              <a:rPr lang="es-ES" kern="0" dirty="0" err="1">
                <a:latin typeface="Times New Roman" panose="02020603050405020304" pitchFamily="18" charset="0"/>
                <a:ea typeface="Times New Roman" panose="02020603050405020304" pitchFamily="18" charset="0"/>
                <a:cs typeface="Times New Roman" panose="02020603050405020304" pitchFamily="18" charset="0"/>
              </a:rPr>
              <a:t>for</a:t>
            </a:r>
            <a:r>
              <a:rPr lang="es-ES" kern="0" dirty="0">
                <a:latin typeface="Times New Roman" panose="02020603050405020304" pitchFamily="18" charset="0"/>
                <a:ea typeface="Times New Roman" panose="02020603050405020304" pitchFamily="18" charset="0"/>
                <a:cs typeface="Times New Roman" panose="02020603050405020304" pitchFamily="18" charset="0"/>
              </a:rPr>
              <a:t> </a:t>
            </a: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es adecuado cuando sabemos de antemano cuántas veces queremos ejecutar un bloque de código. En este bucle, se definen tres partes: inicialización, condición y actualización.</a:t>
            </a:r>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674A7EF1-6488-8D25-6F93-9C38662C9CEC}"/>
              </a:ext>
            </a:extLst>
          </p:cNvPr>
          <p:cNvSpPr txBox="1"/>
          <p:nvPr/>
        </p:nvSpPr>
        <p:spPr>
          <a:xfrm>
            <a:off x="911424" y="1525414"/>
            <a:ext cx="6096000" cy="385362"/>
          </a:xfrm>
          <a:prstGeom prst="rect">
            <a:avLst/>
          </a:prstGeom>
          <a:noFill/>
        </p:spPr>
        <p:txBody>
          <a:bodyPr wrap="square">
            <a:spAutoFit/>
          </a:bodyPr>
          <a:lstStyle/>
          <a:p>
            <a:pPr>
              <a:lnSpc>
                <a:spcPct val="115000"/>
              </a:lnSpc>
              <a:spcAft>
                <a:spcPts val="800"/>
              </a:spcAft>
            </a:pPr>
            <a:r>
              <a:rPr lang="es-ES" b="1" kern="0" dirty="0">
                <a:effectLst/>
                <a:latin typeface="Times New Roman" panose="02020603050405020304" pitchFamily="18" charset="0"/>
                <a:ea typeface="Times New Roman" panose="02020603050405020304" pitchFamily="18" charset="0"/>
                <a:cs typeface="Times New Roman" panose="02020603050405020304" pitchFamily="18" charset="0"/>
              </a:rPr>
              <a:t>Bucle </a:t>
            </a:r>
            <a:r>
              <a:rPr lang="es-ES" b="1" kern="0" dirty="0" err="1">
                <a:effectLst/>
                <a:latin typeface="Times New Roman" panose="02020603050405020304" pitchFamily="18" charset="0"/>
                <a:ea typeface="Times New Roman" panose="02020603050405020304" pitchFamily="18" charset="0"/>
                <a:cs typeface="Times New Roman" panose="02020603050405020304" pitchFamily="18" charset="0"/>
              </a:rPr>
              <a:t>for</a:t>
            </a:r>
            <a:endParaRPr lang="es-ES"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10" name="CuadroTexto 9">
            <a:extLst>
              <a:ext uri="{FF2B5EF4-FFF2-40B4-BE49-F238E27FC236}">
                <a16:creationId xmlns:a16="http://schemas.microsoft.com/office/drawing/2014/main" id="{13D371C0-98E7-C182-4344-79A2EF625598}"/>
              </a:ext>
            </a:extLst>
          </p:cNvPr>
          <p:cNvSpPr txBox="1"/>
          <p:nvPr/>
        </p:nvSpPr>
        <p:spPr>
          <a:xfrm>
            <a:off x="2087724" y="3582530"/>
            <a:ext cx="7224464" cy="1242776"/>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for</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(inicialización; condición; actualización)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 Código que se ejecuta en cada iteración</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0544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11424" y="404664"/>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rPr>
              <a:t>Estructuras de Control Iterativas (Bucles)</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CuadroTexto 9">
            <a:extLst>
              <a:ext uri="{FF2B5EF4-FFF2-40B4-BE49-F238E27FC236}">
                <a16:creationId xmlns:a16="http://schemas.microsoft.com/office/drawing/2014/main" id="{13D371C0-98E7-C182-4344-79A2EF625598}"/>
              </a:ext>
            </a:extLst>
          </p:cNvPr>
          <p:cNvSpPr txBox="1"/>
          <p:nvPr/>
        </p:nvSpPr>
        <p:spPr>
          <a:xfrm>
            <a:off x="1991544" y="2132856"/>
            <a:ext cx="7224464" cy="3348481"/>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static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args</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 Imprimir los números del 1 al 5</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for</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i = 1; i &lt;= 5; i++) {</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("Número: " + i);</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68573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11424" y="404664"/>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rPr>
              <a:t>Estructuras de Control Iterativas (Bucles)</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126B0B18-1BA3-A6F3-3410-50604C038EC4}"/>
              </a:ext>
            </a:extLst>
          </p:cNvPr>
          <p:cNvSpPr txBox="1"/>
          <p:nvPr/>
        </p:nvSpPr>
        <p:spPr>
          <a:xfrm>
            <a:off x="911424" y="1124744"/>
            <a:ext cx="6096000" cy="369332"/>
          </a:xfrm>
          <a:prstGeom prst="rect">
            <a:avLst/>
          </a:prstGeom>
          <a:noFill/>
        </p:spPr>
        <p:txBody>
          <a:bodyPr wrap="square">
            <a:spAutoFit/>
          </a:bodyPr>
          <a:lstStyle/>
          <a:p>
            <a:r>
              <a:rPr lang="es-ES" b="1" kern="0" dirty="0">
                <a:effectLst/>
                <a:latin typeface="Times New Roman" panose="02020603050405020304" pitchFamily="18" charset="0"/>
                <a:ea typeface="Times New Roman" panose="02020603050405020304" pitchFamily="18" charset="0"/>
                <a:cs typeface="Times New Roman" panose="02020603050405020304" pitchFamily="18" charset="0"/>
              </a:rPr>
              <a:t>Bucle </a:t>
            </a:r>
            <a:r>
              <a:rPr lang="es-ES" b="1" kern="0" dirty="0" err="1">
                <a:effectLst/>
                <a:latin typeface="Times New Roman" panose="02020603050405020304" pitchFamily="18" charset="0"/>
                <a:ea typeface="Times New Roman" panose="02020603050405020304" pitchFamily="18" charset="0"/>
                <a:cs typeface="Times New Roman" panose="02020603050405020304" pitchFamily="18" charset="0"/>
              </a:rPr>
              <a:t>while</a:t>
            </a:r>
            <a:endParaRPr lang="es-ES" dirty="0">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a16="http://schemas.microsoft.com/office/drawing/2014/main" id="{4A88777B-F215-8F8C-AC9F-ABE60DC350ED}"/>
              </a:ext>
            </a:extLst>
          </p:cNvPr>
          <p:cNvSpPr txBox="1"/>
          <p:nvPr/>
        </p:nvSpPr>
        <p:spPr>
          <a:xfrm>
            <a:off x="911424" y="1700808"/>
            <a:ext cx="9024664" cy="711541"/>
          </a:xfrm>
          <a:prstGeom prst="rect">
            <a:avLst/>
          </a:prstGeom>
          <a:noFill/>
        </p:spPr>
        <p:txBody>
          <a:bodyPr wrap="square">
            <a:spAutoFit/>
          </a:bodyPr>
          <a:lstStyle/>
          <a:p>
            <a:pPr>
              <a:lnSpc>
                <a:spcPct val="115000"/>
              </a:lnSpc>
              <a:spcAft>
                <a:spcPts val="800"/>
              </a:spcAft>
            </a:pP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El bucle </a:t>
            </a:r>
            <a:r>
              <a:rPr lang="es-ES"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while</a:t>
            </a:r>
            <a:r>
              <a:rPr lang="es-ES" sz="1800" kern="0" dirty="0">
                <a:effectLst/>
                <a:latin typeface="Times New Roman" panose="02020603050405020304" pitchFamily="18" charset="0"/>
                <a:ea typeface="Times New Roman" panose="02020603050405020304" pitchFamily="18" charset="0"/>
                <a:cs typeface="Times New Roman" panose="02020603050405020304" pitchFamily="18" charset="0"/>
              </a:rPr>
              <a:t> evalúa una condición antes de ejecutar el bloque de código. Si la condición es falsa desde el principio, el código dentro del bucle no se ejecutará.</a:t>
            </a:r>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B2C0F287-C18B-F84D-9711-443352BDA3D0}"/>
              </a:ext>
            </a:extLst>
          </p:cNvPr>
          <p:cNvSpPr txBox="1"/>
          <p:nvPr/>
        </p:nvSpPr>
        <p:spPr>
          <a:xfrm>
            <a:off x="1355558" y="3326342"/>
            <a:ext cx="9480884" cy="1242776"/>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while</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(condición)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 Código que se ejecuta mientras la condición sea verdadera</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1283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6B29236-EFEE-7118-0384-AE400330B593}"/>
              </a:ext>
            </a:extLst>
          </p:cNvPr>
          <p:cNvSpPr txBox="1"/>
          <p:nvPr/>
        </p:nvSpPr>
        <p:spPr>
          <a:xfrm>
            <a:off x="911424" y="404664"/>
            <a:ext cx="6096000" cy="392993"/>
          </a:xfrm>
          <a:prstGeom prst="rect">
            <a:avLst/>
          </a:prstGeom>
          <a:noFill/>
        </p:spPr>
        <p:txBody>
          <a:bodyPr wrap="square">
            <a:spAutoFit/>
          </a:bodyPr>
          <a:lstStyle/>
          <a:p>
            <a:pPr>
              <a:lnSpc>
                <a:spcPct val="115000"/>
              </a:lnSpc>
              <a:spcAft>
                <a:spcPts val="800"/>
              </a:spcAft>
            </a:pPr>
            <a:r>
              <a:rPr lang="es-ES" sz="1800" b="1" kern="0" dirty="0">
                <a:effectLst/>
                <a:latin typeface="Times New Roman" panose="02020603050405020304" pitchFamily="18" charset="0"/>
                <a:ea typeface="Times New Roman" panose="02020603050405020304" pitchFamily="18" charset="0"/>
              </a:rPr>
              <a:t>Estructuras de Control Iterativas (Bucles)</a:t>
            </a:r>
            <a:endParaRPr lang="es-E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F8DA5CEC-AC43-3C86-19A0-FE2FED0AC44A}"/>
              </a:ext>
            </a:extLst>
          </p:cNvPr>
          <p:cNvSpPr txBox="1"/>
          <p:nvPr/>
        </p:nvSpPr>
        <p:spPr>
          <a:xfrm>
            <a:off x="1487488" y="1484784"/>
            <a:ext cx="9217024" cy="4611904"/>
          </a:xfrm>
          <a:prstGeom prst="rect">
            <a:avLst/>
          </a:prstGeom>
          <a:noFill/>
        </p:spPr>
        <p:txBody>
          <a:bodyPr wrap="square">
            <a:spAutoFit/>
          </a:bodyPr>
          <a:lstStyle/>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class</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public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static</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void</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String</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args</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i = 1;</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 Imprimir los números del 1 al 5 usando un bucle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while</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while</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(i &lt;= 5)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("Número: " + i);</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i++;</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2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161783139"/>
      </p:ext>
    </p:extLst>
  </p:cSld>
  <p:clrMapOvr>
    <a:masterClrMapping/>
  </p:clrMapOvr>
</p:sld>
</file>

<file path=ppt/theme/theme1.xml><?xml version="1.0" encoding="utf-8"?>
<a:theme xmlns:a="http://schemas.openxmlformats.org/drawingml/2006/main" name="Linki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inkia" id="{8CAEBEAD-49AC-4E94-B6E3-0CB52A1A941F}" vid="{16B1A4A3-FF21-4A6B-814A-9F79F655B94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Linkia</Template>
  <TotalTime>1061</TotalTime>
  <Words>2722</Words>
  <Application>Microsoft Office PowerPoint</Application>
  <PresentationFormat>Panorámica</PresentationFormat>
  <Paragraphs>404</Paragraphs>
  <Slides>31</Slides>
  <Notes>30</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Linkia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Jorge</dc:creator>
  <cp:lastModifiedBy>David Fernández</cp:lastModifiedBy>
  <cp:revision>89</cp:revision>
  <dcterms:created xsi:type="dcterms:W3CDTF">2012-09-14T09:01:05Z</dcterms:created>
  <dcterms:modified xsi:type="dcterms:W3CDTF">2024-09-17T06:39:49Z</dcterms:modified>
</cp:coreProperties>
</file>