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EF2E-3540-4F7B-AEE0-495F6B45563B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50A9-7DB6-45F0-8F6C-BE8975B6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50A9-7DB6-45F0-8F6C-BE8975B6B1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817886"/>
            <a:ext cx="9144000" cy="81694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RDF</a:t>
            </a:r>
            <a:r>
              <a:rPr lang="en-US" b="1" dirty="0" err="1" smtClean="0"/>
              <a:t>sim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662" y="4598436"/>
            <a:ext cx="9144000" cy="7015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Similarity Browsing Tool</a:t>
            </a:r>
          </a:p>
          <a:p>
            <a:r>
              <a:rPr lang="en-US" dirty="0" smtClean="0"/>
              <a:t>Initial 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226" y="5508246"/>
            <a:ext cx="105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Manos Chatzakis (</a:t>
            </a:r>
            <a:r>
              <a:rPr lang="en-US" dirty="0"/>
              <a:t>c</a:t>
            </a:r>
            <a:r>
              <a:rPr lang="en-US" dirty="0" smtClean="0"/>
              <a:t>hatzakis@ics.forth.gr), Michalis </a:t>
            </a:r>
            <a:r>
              <a:rPr lang="en-US" dirty="0" err="1" smtClean="0"/>
              <a:t>Mountantonakis</a:t>
            </a:r>
            <a:r>
              <a:rPr lang="en-US" dirty="0" smtClean="0"/>
              <a:t>(mountant@ics.forth.gr)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43" y="1966867"/>
            <a:ext cx="5393038" cy="229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97" y="6085797"/>
            <a:ext cx="702329" cy="4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General: Features supported (by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842"/>
            <a:ext cx="10515600" cy="4824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QUERIES: Supports SPARQL queries to REST and </a:t>
            </a:r>
            <a:r>
              <a:rPr lang="en-US" sz="2400" dirty="0" err="1" smtClean="0"/>
              <a:t>Virstuoso</a:t>
            </a:r>
            <a:r>
              <a:rPr lang="en-US" sz="2400" dirty="0" smtClean="0"/>
              <a:t> endpoints and retrieves data in JSON format (Ariadne,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and </a:t>
            </a:r>
            <a:r>
              <a:rPr lang="en-US" sz="2400" dirty="0" err="1" smtClean="0"/>
              <a:t>Wikidata</a:t>
            </a:r>
            <a:r>
              <a:rPr lang="en-US" sz="2400" dirty="0" smtClean="0"/>
              <a:t> tested)</a:t>
            </a:r>
          </a:p>
          <a:p>
            <a:r>
              <a:rPr lang="en-US" sz="2400" dirty="0" smtClean="0"/>
              <a:t>VOCABULARY: Parses the data to produce URI triples or bigger sequences based on the query given. Produces a file containing all the data (to be given as input for w2v)</a:t>
            </a:r>
          </a:p>
          <a:p>
            <a:r>
              <a:rPr lang="en-US" sz="2400" dirty="0" smtClean="0"/>
              <a:t>EMBEDDINGS: Uses w2v library to create a vector representation for each URI</a:t>
            </a:r>
          </a:p>
          <a:p>
            <a:pPr lvl="1"/>
            <a:r>
              <a:rPr lang="en-US" sz="2000" dirty="0" err="1" smtClean="0"/>
              <a:t>RDFsim</a:t>
            </a:r>
            <a:r>
              <a:rPr lang="en-US" sz="2000" dirty="0" smtClean="0"/>
              <a:t> API: Uses a w2v wrapper to provide API functionality for the application (etc. find top K </a:t>
            </a:r>
            <a:r>
              <a:rPr lang="en-US" sz="2000" dirty="0" err="1" smtClean="0"/>
              <a:t>similars</a:t>
            </a:r>
            <a:r>
              <a:rPr lang="en-US" sz="2000" dirty="0" smtClean="0"/>
              <a:t>, compute cos similarity, add/sub expressions)</a:t>
            </a:r>
          </a:p>
          <a:p>
            <a:r>
              <a:rPr lang="en-US" sz="2400" dirty="0" smtClean="0"/>
              <a:t>UI: Provides a very (very) basic user interface running on browser to host and test the above </a:t>
            </a:r>
            <a:r>
              <a:rPr lang="en-US" sz="2400" dirty="0" smtClean="0"/>
              <a:t>services</a:t>
            </a:r>
          </a:p>
          <a:p>
            <a:pPr marL="0" indent="0">
              <a:buNone/>
            </a:pPr>
            <a:r>
              <a:rPr lang="en-US" sz="2400" dirty="0" smtClean="0"/>
              <a:t>Current Technologies: Java (Servlets, DL4J API), HTML/CSS, JavaScript (jQuery)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011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044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251438" y="1799949"/>
            <a:ext cx="1521069" cy="145073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6043" y="1507330"/>
            <a:ext cx="2839914" cy="2041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Retrieves the data as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Parses the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 and creates the String representation of data as text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2507" y="2189284"/>
            <a:ext cx="1899139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72507" y="2892668"/>
            <a:ext cx="189913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7823" y="2659648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SPARQL Query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7823" y="1941907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in JSON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530736" y="1950414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Creates the “name”.</a:t>
            </a:r>
            <a:r>
              <a:rPr lang="en-US" sz="1600" dirty="0" err="1" smtClean="0">
                <a:solidFill>
                  <a:schemeClr val="tx1"/>
                </a:solidFill>
              </a:rPr>
              <a:t>rdf</a:t>
            </a:r>
            <a:r>
              <a:rPr lang="en-US" sz="1600" dirty="0" smtClean="0">
                <a:solidFill>
                  <a:schemeClr val="tx1"/>
                </a:solidFill>
              </a:rPr>
              <a:t>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15957" y="2312796"/>
            <a:ext cx="1014779" cy="43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3586" y="3703458"/>
            <a:ext cx="5736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Databases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 (Virtuoso endpoints)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AriadneKB</a:t>
            </a:r>
            <a:r>
              <a:rPr lang="en-US" dirty="0" smtClean="0"/>
              <a:t> (REST)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else should we look?</a:t>
            </a:r>
          </a:p>
          <a:p>
            <a:r>
              <a:rPr lang="en-US" dirty="0" smtClean="0"/>
              <a:t>Space Problems: </a:t>
            </a:r>
          </a:p>
          <a:p>
            <a:r>
              <a:rPr lang="en-US" dirty="0" smtClean="0"/>
              <a:t>1) Should we pre-save complete databases?</a:t>
            </a:r>
          </a:p>
          <a:p>
            <a:r>
              <a:rPr lang="en-US" dirty="0" smtClean="0"/>
              <a:t>2) Downloading data at frontend configuration is slow (but its supported)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6" y="3907249"/>
            <a:ext cx="3721136" cy="1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embeddings</a:t>
            </a:r>
            <a:r>
              <a:rPr lang="en-US" dirty="0" smtClean="0"/>
              <a:t> are created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8405" y="2189283"/>
            <a:ext cx="2769576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API + Parameters</a:t>
            </a:r>
          </a:p>
          <a:p>
            <a:pPr algn="ctr"/>
            <a:r>
              <a:rPr lang="en-US" dirty="0" smtClean="0"/>
              <a:t>(etc. w2v + window size, dimensions….)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13177" y="2334358"/>
            <a:ext cx="3050931" cy="105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Multidimensional Vector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9719" y="3701560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file(Raw RDF triples or URI sequences – both supported)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217981" y="2690447"/>
            <a:ext cx="2048611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4062044" y="2883876"/>
            <a:ext cx="360485" cy="8176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6592" y="2189284"/>
            <a:ext cx="2242038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the model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508630" y="2734408"/>
            <a:ext cx="1204547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788" y="5354692"/>
            <a:ext cx="1094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is pretty similar with </a:t>
            </a:r>
            <a:r>
              <a:rPr lang="en-US" dirty="0" err="1" smtClean="0"/>
              <a:t>LODvec</a:t>
            </a:r>
            <a:r>
              <a:rPr lang="en-US" dirty="0" smtClean="0"/>
              <a:t> tool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Currently we work with small datasets and we have not tested the accuracy of the model. 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 Philosophers and People from Ariadne). (Note: when it’s ready, we could download and preload complete DBs, or generally bigger RDF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2014685"/>
            <a:ext cx="6037385" cy="42177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Find cosine similarity:</a:t>
            </a:r>
          </a:p>
          <a:p>
            <a:r>
              <a:rPr lang="en-US" sz="2400" dirty="0" smtClean="0"/>
              <a:t>Word additions/</a:t>
            </a:r>
            <a:r>
              <a:rPr lang="en-US" sz="2400" dirty="0" err="1" smtClean="0"/>
              <a:t>substractions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Complex Queries? (ideas..)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Triples: How (and if) we should present them + Entities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Redirection: When a user clicks on a URI, where should we go? </a:t>
            </a:r>
          </a:p>
          <a:p>
            <a:pPr marL="0" indent="0">
              <a:buNone/>
            </a:pPr>
            <a:r>
              <a:rPr lang="en-US" sz="2400" dirty="0" smtClean="0"/>
              <a:t>Notes: URIs of </a:t>
            </a:r>
            <a:r>
              <a:rPr lang="en-US" sz="2400" dirty="0" err="1" smtClean="0"/>
              <a:t>AriadneKB</a:t>
            </a:r>
            <a:r>
              <a:rPr lang="en-US" sz="2400" dirty="0" smtClean="0"/>
              <a:t> is not that readable and also, Ariadne is slower than </a:t>
            </a:r>
            <a:r>
              <a:rPr lang="en-US" sz="2400" dirty="0" err="1" smtClean="0"/>
              <a:t>DBPedia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3263714"/>
            <a:ext cx="2563243" cy="2269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941349"/>
            <a:ext cx="4674275" cy="121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226389"/>
            <a:ext cx="4826978" cy="16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3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Now: Basic, Just to test the functionality</a:t>
            </a:r>
          </a:p>
          <a:p>
            <a:pPr lvl="1"/>
            <a:r>
              <a:rPr lang="en-US" dirty="0" smtClean="0"/>
              <a:t>Simple UI</a:t>
            </a:r>
          </a:p>
          <a:p>
            <a:pPr lvl="1"/>
            <a:r>
              <a:rPr lang="en-US" dirty="0" smtClean="0"/>
              <a:t>Tab for each service</a:t>
            </a:r>
          </a:p>
          <a:p>
            <a:pPr lvl="1"/>
            <a:r>
              <a:rPr lang="en-US" dirty="0" smtClean="0"/>
              <a:t>Follow Elad4RDF format? (Simple + Tabs)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Should make some mockups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07389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we need to show (for sure):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(What should the table contain?)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Cosine similarity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Arithmetic Expressions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Complex Queries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137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Similarity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017"/>
            <a:ext cx="11198470" cy="2198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Is it useful to create a graph with starting node the given entity and add the K similar as neighbor nodes and proceed to a given depth using a BFS-like traversal of the dataset? </a:t>
            </a:r>
            <a:r>
              <a:rPr lang="en-US" sz="1800" dirty="0" smtClean="0"/>
              <a:t>(Undirected weighted </a:t>
            </a:r>
            <a:r>
              <a:rPr lang="en-US" sz="1800" dirty="0" smtClean="0"/>
              <a:t>graph)</a:t>
            </a:r>
            <a:r>
              <a:rPr lang="el-GR" sz="1800" dirty="0" smtClean="0"/>
              <a:t> </a:t>
            </a:r>
            <a:r>
              <a:rPr lang="en-US" sz="1800" dirty="0" smtClean="0"/>
              <a:t>Nodes</a:t>
            </a:r>
            <a:r>
              <a:rPr lang="en-US" sz="1800" dirty="0" smtClean="0"/>
              <a:t>:=Entities Edges:=Weight</a:t>
            </a:r>
            <a:r>
              <a:rPr lang="el-GR" sz="1800" dirty="0" smtClean="0"/>
              <a:t> -&gt;</a:t>
            </a:r>
            <a:r>
              <a:rPr lang="en-US" sz="1800" dirty="0" smtClean="0"/>
              <a:t>Cosine similarity</a:t>
            </a:r>
          </a:p>
          <a:p>
            <a:pPr marL="0" indent="0">
              <a:buNone/>
            </a:pPr>
            <a:r>
              <a:rPr lang="en-US" sz="1800" dirty="0" smtClean="0"/>
              <a:t>Pros: Provides a fast view about the similarity set of a small part of the </a:t>
            </a:r>
            <a:r>
              <a:rPr lang="en-US" sz="1800" dirty="0" smtClean="0"/>
              <a:t>dataset</a:t>
            </a:r>
            <a:r>
              <a:rPr lang="el-GR" sz="1800" dirty="0"/>
              <a:t>.</a:t>
            </a:r>
            <a:r>
              <a:rPr lang="en-US" sz="1800" dirty="0" smtClean="0"/>
              <a:t>Cons</a:t>
            </a:r>
            <a:r>
              <a:rPr lang="en-US" sz="1800" dirty="0" smtClean="0"/>
              <a:t>: It’s not that informative as an RDF Graph (links are the cosine similarity, not </a:t>
            </a:r>
            <a:r>
              <a:rPr lang="en-US" sz="1800" dirty="0" smtClean="0"/>
              <a:t>predicates)</a:t>
            </a:r>
            <a:endParaRPr lang="el-GR" sz="1800" dirty="0" smtClean="0"/>
          </a:p>
          <a:p>
            <a:pPr marL="0" indent="0">
              <a:buNone/>
            </a:pPr>
            <a:r>
              <a:rPr lang="en-US" sz="1800" dirty="0" smtClean="0"/>
              <a:t>Algorithm: Use a BFS-like algorithm to create the graph based on the levels (depth)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09" y="3552093"/>
            <a:ext cx="3912982" cy="31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and Efficiency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188551"/>
              </p:ext>
            </p:extLst>
          </p:nvPr>
        </p:nvGraphicFramePr>
        <p:xfrm>
          <a:off x="838200" y="3957735"/>
          <a:ext cx="10515600" cy="240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87604254"/>
                    </a:ext>
                  </a:extLst>
                </a:gridCol>
                <a:gridCol w="3295073">
                  <a:extLst>
                    <a:ext uri="{9D8B030D-6E8A-4147-A177-3AD203B41FA5}">
                      <a16:colId xmlns:a16="http://schemas.microsoft.com/office/drawing/2014/main" val="817080433"/>
                    </a:ext>
                  </a:extLst>
                </a:gridCol>
                <a:gridCol w="3715327">
                  <a:extLst>
                    <a:ext uri="{9D8B030D-6E8A-4147-A177-3AD203B41FA5}">
                      <a16:colId xmlns:a16="http://schemas.microsoft.com/office/drawing/2014/main" val="754839460"/>
                    </a:ext>
                  </a:extLst>
                </a:gridCol>
              </a:tblGrid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Triples</a:t>
                      </a:r>
                      <a:r>
                        <a:rPr lang="el-GR" dirty="0" smtClean="0"/>
                        <a:t> (</a:t>
                      </a:r>
                      <a:r>
                        <a:rPr lang="en-US" dirty="0" smtClean="0"/>
                        <a:t>limit</a:t>
                      </a:r>
                      <a:r>
                        <a:rPr lang="en-US" baseline="0" dirty="0" smtClean="0"/>
                        <a:t> step</a:t>
                      </a:r>
                      <a:r>
                        <a:rPr lang="el-G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Ariadne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DBPedia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71012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7.08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3.013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1828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393.53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46.732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50636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3197.217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139.402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2521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210.329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81388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410.689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52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657" y="1849656"/>
            <a:ext cx="10342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Specs: 16Gb ram, 8 cores (But download takes more time anyways)</a:t>
            </a:r>
          </a:p>
          <a:p>
            <a:r>
              <a:rPr lang="en-US" dirty="0" smtClean="0"/>
              <a:t>Query: select * where {?s ?p ?o.}</a:t>
            </a:r>
          </a:p>
          <a:p>
            <a:r>
              <a:rPr lang="en-US" dirty="0" smtClean="0"/>
              <a:t>Measuring: Time to Retrieve/Parse the triples, train the model for both REST and Virtuoso endpoint (seconds)</a:t>
            </a:r>
            <a:endParaRPr lang="el-GR" dirty="0" smtClean="0"/>
          </a:p>
          <a:p>
            <a:r>
              <a:rPr lang="en-US" dirty="0" smtClean="0"/>
              <a:t>The values are </a:t>
            </a:r>
            <a:r>
              <a:rPr lang="en-US" dirty="0" smtClean="0"/>
              <a:t>approximated – Ariadne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72" y="318943"/>
            <a:ext cx="4879109" cy="1325563"/>
          </a:xfrm>
        </p:spPr>
        <p:txBody>
          <a:bodyPr/>
          <a:lstStyle/>
          <a:p>
            <a:r>
              <a:rPr lang="en-US" dirty="0" err="1" smtClean="0"/>
              <a:t>RDFsim</a:t>
            </a:r>
            <a:r>
              <a:rPr lang="en-US" dirty="0" smtClean="0"/>
              <a:t> Architecture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63" y="175491"/>
            <a:ext cx="6035323" cy="6525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172" y="1644506"/>
            <a:ext cx="4535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Future: Provide more embedding methods and try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Question:Discussion</a:t>
            </a:r>
            <a:r>
              <a:rPr lang="en-US" dirty="0" smtClean="0">
                <a:solidFill>
                  <a:srgbClr val="FF0000"/>
                </a:solidFill>
              </a:rPr>
              <a:t> about the “Entity”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URI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double []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(…)Keep triples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Slow..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We could retrieve this data with new queries at front when need them (?)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26" y="4460830"/>
            <a:ext cx="2196356" cy="21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695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RDFsim</vt:lpstr>
      <vt:lpstr>General: Features supported (by now)</vt:lpstr>
      <vt:lpstr>Queries</vt:lpstr>
      <vt:lpstr>How the embeddings are created</vt:lpstr>
      <vt:lpstr>Services</vt:lpstr>
      <vt:lpstr>UI – Web application</vt:lpstr>
      <vt:lpstr>Idea: Similarity Graph</vt:lpstr>
      <vt:lpstr>Measurements and Efficiency</vt:lpstr>
      <vt:lpstr>RDFsim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RDFsim</dc:title>
  <dc:creator>Manos Chatzakis</dc:creator>
  <cp:lastModifiedBy>Manos Chatzakis</cp:lastModifiedBy>
  <cp:revision>55</cp:revision>
  <dcterms:created xsi:type="dcterms:W3CDTF">2021-07-09T19:14:22Z</dcterms:created>
  <dcterms:modified xsi:type="dcterms:W3CDTF">2021-07-10T19:55:01Z</dcterms:modified>
</cp:coreProperties>
</file>