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6" r:id="rId4"/>
    <p:sldId id="267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9573-B29D-4BB9-BF41-21DEB6A33DE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E13B-561A-46D6-BAB1-4819B0D97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E13B-561A-46D6-BAB1-4819B0D97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1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E13B-561A-46D6-BAB1-4819B0D97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0FE-7380-48A4-8C3F-83147296BA13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604D-7996-40ED-84F5-459D061E5CD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C1B8-03F9-496A-85C9-5F10E65252CA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EB9B-DD16-4A05-B1A8-B328BC935E37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4836-4552-441C-A9E6-1AAAD13172E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296A-91B7-4712-B96A-802791AE49A5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517D-FF13-4C0E-8BA4-33C201CF2431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B94F-C79D-426C-95B9-50F3F54E01D5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88C9-B7DE-482C-8AB1-7B07C9D29459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80A5-17BD-4AE4-9833-43A08089608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2D8-A16E-472B-ADDF-586C5F5EB3A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5A63-CD5C-4DC8-8108-5D9C5D556BE8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2020 FOUNDATION FOR RESEARCH &amp; TECHNOLOGY - HELLAS,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2D9E-80D2-41DD-932E-4D090CAEE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" y="6479929"/>
            <a:ext cx="12191999" cy="378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Manos Chatzakis (chatzakis@ics.forth.gr)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94" y="976068"/>
            <a:ext cx="6198608" cy="279583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" y="3950676"/>
            <a:ext cx="12191999" cy="378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Similarity Browsing Tool over RDF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8039"/>
            <a:ext cx="10515600" cy="829408"/>
          </a:xfrm>
        </p:spPr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991"/>
            <a:ext cx="10515600" cy="3174269"/>
          </a:xfrm>
        </p:spPr>
        <p:txBody>
          <a:bodyPr>
            <a:normAutofit/>
          </a:bodyPr>
          <a:lstStyle/>
          <a:p>
            <a:r>
              <a:rPr lang="en-US" dirty="0" smtClean="0"/>
              <a:t>Browsing is one of the most important actions of the web.</a:t>
            </a:r>
          </a:p>
          <a:p>
            <a:r>
              <a:rPr lang="en-US" dirty="0" smtClean="0"/>
              <a:t>RDF Databases/Knowledge graph containing lots of useful information (As RDF format is really good at expressing information</a:t>
            </a:r>
            <a:r>
              <a:rPr lang="en-US" dirty="0" smtClean="0"/>
              <a:t>).</a:t>
            </a:r>
          </a:p>
          <a:p>
            <a:r>
              <a:rPr lang="en-US" dirty="0"/>
              <a:t>Simple users are unfamiliar with the Semantic Web concepts</a:t>
            </a:r>
            <a:r>
              <a:rPr lang="en-US" dirty="0" smtClean="0"/>
              <a:t>.</a:t>
            </a:r>
            <a:endParaRPr lang="en-US" dirty="0" smtClean="0"/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769" y="281232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169" y="1606795"/>
            <a:ext cx="11613662" cy="462988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Knowledge Graph: </a:t>
            </a:r>
            <a:r>
              <a:rPr lang="en-US" dirty="0" smtClean="0"/>
              <a:t>Networks that contain entities and visualize the relationships among them (e.g. Google Knowledge Graph, </a:t>
            </a:r>
            <a:r>
              <a:rPr lang="en-US" dirty="0" err="1" smtClean="0"/>
              <a:t>Dbpedia</a:t>
            </a:r>
            <a:r>
              <a:rPr lang="en-US" dirty="0" smtClean="0"/>
              <a:t> and more…)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RDF </a:t>
            </a:r>
            <a:r>
              <a:rPr lang="en-US" dirty="0">
                <a:solidFill>
                  <a:srgbClr val="FF0000"/>
                </a:solidFill>
              </a:rPr>
              <a:t>Triple: </a:t>
            </a:r>
            <a:r>
              <a:rPr lang="en-US" dirty="0"/>
              <a:t>A set of 3 entities, representing a sentence in subject-predicate-object </a:t>
            </a:r>
            <a:r>
              <a:rPr lang="en-US" dirty="0" smtClean="0"/>
              <a:t>format.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RDF </a:t>
            </a:r>
            <a:r>
              <a:rPr lang="en-US" dirty="0">
                <a:solidFill>
                  <a:srgbClr val="FF0000"/>
                </a:solidFill>
              </a:rPr>
              <a:t>Database: </a:t>
            </a:r>
            <a:r>
              <a:rPr lang="en-US" dirty="0"/>
              <a:t>A database storing the triples of a knowledge </a:t>
            </a:r>
            <a:r>
              <a:rPr lang="en-US" dirty="0" smtClean="0"/>
              <a:t>graph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Similarity-Based Browsing (SBB): </a:t>
            </a:r>
            <a:r>
              <a:rPr lang="en-US" dirty="0" smtClean="0"/>
              <a:t>A method to browse data by exploring the similar entities to a given one.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Natural </a:t>
            </a:r>
            <a:r>
              <a:rPr lang="en-US" dirty="0">
                <a:solidFill>
                  <a:srgbClr val="FF0000"/>
                </a:solidFill>
              </a:rPr>
              <a:t>Language Processing (NLP): </a:t>
            </a:r>
            <a:r>
              <a:rPr lang="en-US" dirty="0"/>
              <a:t>The branch of AI that focuses on producing methods to make computers semantically understand the text (e.g. Speech Recognition, Sentiment </a:t>
            </a:r>
            <a:r>
              <a:rPr lang="en-US" dirty="0" smtClean="0"/>
              <a:t>analysis</a:t>
            </a:r>
            <a:r>
              <a:rPr lang="el-GR" dirty="0" smtClean="0"/>
              <a:t>, </a:t>
            </a:r>
            <a:r>
              <a:rPr lang="en-US" dirty="0" smtClean="0"/>
              <a:t>Spam identification).</a:t>
            </a:r>
            <a:endParaRPr lang="en-US" dirty="0"/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Word Embedding: </a:t>
            </a:r>
            <a:r>
              <a:rPr lang="en-US" sz="1800" dirty="0"/>
              <a:t>The task of mapping words into vector representations, with the aim of semantically similar words to be placed closer on the multidimensional space (i.e. their vectors to be similar)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lvl="2"/>
            <a:endParaRPr lang="en-US" sz="18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1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2941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6683"/>
          </a:xfrm>
        </p:spPr>
        <p:txBody>
          <a:bodyPr>
            <a:normAutofit/>
          </a:bodyPr>
          <a:lstStyle/>
          <a:p>
            <a:r>
              <a:rPr lang="en-US" dirty="0"/>
              <a:t>Are there user friendly/easy ways to browse the data of an RDF database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Should we explore different ways to retrieve information, considering classic I.R. (information retrieval) methods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develop software to easily work on any RDF database</a:t>
            </a:r>
            <a:r>
              <a:rPr lang="el-GR" dirty="0" smtClean="0"/>
              <a:t>, </a:t>
            </a:r>
            <a:r>
              <a:rPr lang="en-US" dirty="0" smtClean="0"/>
              <a:t>in order to make similarity-based browsing easily applicable to any DB?</a:t>
            </a:r>
          </a:p>
          <a:p>
            <a:r>
              <a:rPr lang="en-US" dirty="0" smtClean="0"/>
              <a:t>What is the best method to implement and use SBB? Is it applicable? What resources do we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RDFsim</a:t>
            </a:r>
            <a:r>
              <a:rPr lang="en-US" dirty="0" smtClean="0"/>
              <a:t> (and why it is useful)?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285"/>
            <a:ext cx="10515600" cy="5539153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RDFsim</a:t>
            </a:r>
            <a:r>
              <a:rPr lang="en-US" sz="2200" dirty="0" smtClean="0"/>
              <a:t> is a web application designed to provide a UI for browsing over the data of an RDF database.</a:t>
            </a:r>
          </a:p>
          <a:p>
            <a:r>
              <a:rPr lang="en-US" sz="2200" dirty="0" smtClean="0"/>
              <a:t>It provides an easy and interactive way to browse over entities of a RDF DB, by showing the entities that are semantically similar to a corresponding entity, while it is able to show information about this entity (Wikipedia page, </a:t>
            </a:r>
            <a:r>
              <a:rPr lang="en-US" sz="2200" dirty="0" err="1" smtClean="0"/>
              <a:t>dbpedia</a:t>
            </a:r>
            <a:r>
              <a:rPr lang="en-US" sz="2200" dirty="0" smtClean="0"/>
              <a:t> page or raw triples).</a:t>
            </a:r>
          </a:p>
          <a:p>
            <a:r>
              <a:rPr lang="en-US" sz="2200" dirty="0" smtClean="0"/>
              <a:t>It can be configured to work on any RDF database (for this demo version, </a:t>
            </a:r>
            <a:r>
              <a:rPr lang="en-US" sz="2200" dirty="0" err="1" smtClean="0"/>
              <a:t>Dbpedia</a:t>
            </a:r>
            <a:r>
              <a:rPr lang="en-US" sz="2200" dirty="0" smtClean="0"/>
              <a:t> is used)</a:t>
            </a:r>
          </a:p>
          <a:p>
            <a:r>
              <a:rPr lang="en-US" sz="2200" dirty="0" smtClean="0"/>
              <a:t>For any given configuration, it pre-calculates the data, thus it can be run on any common machine supposing that the input dataset is provided.</a:t>
            </a:r>
          </a:p>
          <a:p>
            <a:r>
              <a:rPr lang="en-US" sz="2200" dirty="0" smtClean="0"/>
              <a:t>It is </a:t>
            </a:r>
            <a:r>
              <a:rPr lang="en-US" sz="2200" dirty="0" err="1" smtClean="0"/>
              <a:t>independed</a:t>
            </a:r>
            <a:r>
              <a:rPr lang="en-US" sz="2200" dirty="0" smtClean="0"/>
              <a:t> </a:t>
            </a:r>
            <a:r>
              <a:rPr lang="en-US" sz="2200" dirty="0" smtClean="0"/>
              <a:t>from the library that provides the methods to find the similar entities to a given one, thus it is easily refactored.</a:t>
            </a:r>
          </a:p>
          <a:p>
            <a:r>
              <a:rPr lang="en-US" sz="2200" dirty="0" smtClean="0"/>
              <a:t>It exploits the recent trend of producing word (entity) embedding over a Knowledge graph. </a:t>
            </a:r>
            <a:endParaRPr lang="el-GR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Important: </a:t>
            </a:r>
            <a:r>
              <a:rPr lang="en-US" sz="2200" dirty="0" err="1" smtClean="0">
                <a:solidFill>
                  <a:srgbClr val="FF0000"/>
                </a:solidFill>
              </a:rPr>
              <a:t>RDFsim</a:t>
            </a:r>
            <a:r>
              <a:rPr lang="en-US" sz="2200" dirty="0" smtClean="0">
                <a:solidFill>
                  <a:srgbClr val="FF0000"/>
                </a:solidFill>
              </a:rPr>
              <a:t> is NOT a classic search engine i.e. it does not offer browsing over web pages, </a:t>
            </a:r>
            <a:r>
              <a:rPr lang="en-US" sz="2200" dirty="0" smtClean="0"/>
              <a:t>it offers browsing over information/entities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4372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08"/>
            <a:ext cx="10515600" cy="8176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does it work (simply)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6924"/>
            <a:ext cx="10515600" cy="5885229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RDFsim</a:t>
            </a:r>
            <a:r>
              <a:rPr lang="en-US" sz="2400" dirty="0" smtClean="0"/>
              <a:t> takes as configuration an RDF Database, and downloads the desired triples in N-triple format, i.e. </a:t>
            </a:r>
            <a:r>
              <a:rPr lang="en-US" sz="2400" dirty="0" err="1" smtClean="0"/>
              <a:t>s,p,o</a:t>
            </a:r>
            <a:r>
              <a:rPr lang="en-US" sz="2400" dirty="0" smtClean="0"/>
              <a:t> …</a:t>
            </a:r>
          </a:p>
          <a:p>
            <a:r>
              <a:rPr lang="en-US" sz="2400" dirty="0" smtClean="0"/>
              <a:t>It uses NLP libraries that produce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(current: word2vec, future: BERT). After the N-triple format is saved to a file, it is given as an input to the aforementioned library, in order to produce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: This means that every entity (every URI) will be mapped to a vector of a multidimensional vector space. </a:t>
            </a:r>
          </a:p>
          <a:p>
            <a:r>
              <a:rPr lang="en-US" sz="2400" dirty="0" smtClean="0"/>
              <a:t>As these libraries exploit </a:t>
            </a:r>
            <a:r>
              <a:rPr lang="en-US" sz="2400" dirty="0" smtClean="0"/>
              <a:t>pre-trained (or fine-tuned) </a:t>
            </a:r>
            <a:r>
              <a:rPr lang="en-US" sz="2400" dirty="0" smtClean="0"/>
              <a:t>neural networks, we suppose that based on the context of the input file, entities that are semantically similar will be mapped to closer vectors in out vector space. </a:t>
            </a:r>
            <a:r>
              <a:rPr lang="en-US" sz="2400" dirty="0" err="1" smtClean="0"/>
              <a:t>Eg</a:t>
            </a:r>
            <a:r>
              <a:rPr lang="en-US" sz="2400" dirty="0" smtClean="0"/>
              <a:t>, if the input file contains the following triples: Aristotle, type, Philosopher – Socrates, type, </a:t>
            </a:r>
            <a:r>
              <a:rPr lang="en-US" sz="2400" dirty="0"/>
              <a:t>Philosopher</a:t>
            </a:r>
            <a:r>
              <a:rPr lang="en-US" sz="2400" dirty="0" smtClean="0"/>
              <a:t> – Inception, type, Movie, we expect that the vectors of Aristotle and Socrates (which are both philosophers) will be closer in the vector space regarding the vector of Inception.</a:t>
            </a:r>
          </a:p>
          <a:p>
            <a:r>
              <a:rPr lang="en-US" sz="2400" dirty="0" smtClean="0"/>
              <a:t>This way, we can determine the TOP-K similar entities of a given entity by retrieving the closest vectors in the vector space, and provide similarity based browsing.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32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319"/>
            <a:ext cx="10515600" cy="689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(UI and functions)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339254" y="365126"/>
            <a:ext cx="456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Dataset: ~40k triples of philosophers from </a:t>
            </a:r>
            <a:r>
              <a:rPr lang="en-US" sz="1600" dirty="0" err="1" smtClean="0"/>
              <a:t>Dbpedia</a:t>
            </a:r>
            <a:r>
              <a:rPr lang="en-US" sz="1600" dirty="0" smtClean="0"/>
              <a:t>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98" y="1350795"/>
            <a:ext cx="3972916" cy="1703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3" y="3965331"/>
            <a:ext cx="3063248" cy="265141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695282" y="2327298"/>
            <a:ext cx="560205" cy="1381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47" y="924639"/>
            <a:ext cx="3463335" cy="2488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004" y="924639"/>
            <a:ext cx="3488242" cy="2309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539" y="3926581"/>
            <a:ext cx="4426458" cy="234616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8473238">
            <a:off x="2811916" y="3563185"/>
            <a:ext cx="3090013" cy="12645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93879" y="2342662"/>
            <a:ext cx="887125" cy="1227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930168">
            <a:off x="5850460" y="3330324"/>
            <a:ext cx="1979909" cy="14273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44086" y="6088078"/>
            <a:ext cx="21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this at: 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717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Context</vt:lpstr>
      <vt:lpstr>Background</vt:lpstr>
      <vt:lpstr>Motivation</vt:lpstr>
      <vt:lpstr>What is RDFsim (and why it is useful)?</vt:lpstr>
      <vt:lpstr>How does it work (simply)</vt:lpstr>
      <vt:lpstr>Examples (UI and functions)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Manos Chatzakis</dc:creator>
  <cp:lastModifiedBy>Manos Chatzakis</cp:lastModifiedBy>
  <cp:revision>34</cp:revision>
  <dcterms:created xsi:type="dcterms:W3CDTF">2021-07-26T13:41:13Z</dcterms:created>
  <dcterms:modified xsi:type="dcterms:W3CDTF">2021-07-27T12:09:47Z</dcterms:modified>
</cp:coreProperties>
</file>