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7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573-B29D-4BB9-BF41-21DEB6A33DE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E13B-561A-46D6-BAB1-4819B0D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FE-7380-48A4-8C3F-83147296BA13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604D-7996-40ED-84F5-459D061E5CD5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C1B8-03F9-496A-85C9-5F10E65252CA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EB9B-DD16-4A05-B1A8-B328BC935E37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836-4552-441C-A9E6-1AAAD13172E5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296A-91B7-4712-B96A-802791AE49A5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517D-FF13-4C0E-8BA4-33C201CF2431}" type="datetime1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B94F-C79D-426C-95B9-50F3F54E01D5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8C9-B7DE-482C-8AB1-7B07C9D29459}" type="datetime1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0A5-17BD-4AE4-9833-43A080896082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2D8-A16E-472B-ADDF-586C5F5EB3A2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5A63-CD5C-4DC8-8108-5D9C5D556BE8}" type="datetime1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6479929"/>
            <a:ext cx="12191999" cy="37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Manos Chatzakis (chatzakis@ics.forth.gr)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4" y="976068"/>
            <a:ext cx="6198608" cy="279583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" y="3950676"/>
            <a:ext cx="12191999" cy="37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Similarity Browsing Tool over RDF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039"/>
            <a:ext cx="10515600" cy="829408"/>
          </a:xfrm>
        </p:spPr>
        <p:txBody>
          <a:bodyPr>
            <a:normAutofit/>
          </a:bodyPr>
          <a:lstStyle/>
          <a:p>
            <a:r>
              <a:rPr lang="el-GR" dirty="0" smtClean="0"/>
              <a:t>Πλαίσιο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331"/>
            <a:ext cx="10515600" cy="4739054"/>
          </a:xfrm>
        </p:spPr>
        <p:txBody>
          <a:bodyPr>
            <a:normAutofit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browsing </a:t>
            </a:r>
            <a:r>
              <a:rPr lang="el-GR" dirty="0" smtClean="0"/>
              <a:t>είναι μία από τις σημαντικότερες ενέργειες στον παγκόσμιο ιστό .</a:t>
            </a:r>
            <a:endParaRPr lang="en-US" dirty="0" smtClean="0"/>
          </a:p>
          <a:p>
            <a:r>
              <a:rPr lang="el-GR" dirty="0" smtClean="0"/>
              <a:t>Οι </a:t>
            </a:r>
            <a:r>
              <a:rPr lang="en-US" dirty="0" smtClean="0"/>
              <a:t>RDF </a:t>
            </a:r>
            <a:r>
              <a:rPr lang="el-GR" dirty="0" smtClean="0"/>
              <a:t>βάσεις δεδομένων</a:t>
            </a:r>
            <a:r>
              <a:rPr lang="en-US" dirty="0" smtClean="0"/>
              <a:t>, </a:t>
            </a:r>
            <a:r>
              <a:rPr lang="el-GR" dirty="0" smtClean="0"/>
              <a:t>άρα και οι Γράφοι Γνώσης</a:t>
            </a:r>
            <a:r>
              <a:rPr lang="en-US" dirty="0" smtClean="0"/>
              <a:t> (Knowledge Graphs) </a:t>
            </a:r>
            <a:r>
              <a:rPr lang="el-GR" dirty="0" smtClean="0"/>
              <a:t>περιέχουν πολλά χρήσιμα δεδομένα που μπορούν να χρησιμοποιηθούν για διάφορες ενέργειες.</a:t>
            </a:r>
            <a:endParaRPr lang="en-US" dirty="0" smtClean="0"/>
          </a:p>
          <a:p>
            <a:r>
              <a:rPr lang="el-GR" dirty="0" smtClean="0"/>
              <a:t>Οι απλοί χρήστες δεν είναι συνηθισμένοι με τις έννοιες του σημασιολογικού </a:t>
            </a:r>
            <a:r>
              <a:rPr lang="el-GR" dirty="0" smtClean="0"/>
              <a:t>ιστού</a:t>
            </a:r>
            <a:r>
              <a:rPr lang="en-US" dirty="0" smtClean="0"/>
              <a:t> (semantic web).</a:t>
            </a:r>
            <a:endParaRPr lang="en-US" dirty="0" smtClean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69" y="281232"/>
            <a:ext cx="10515600" cy="1325563"/>
          </a:xfrm>
        </p:spPr>
        <p:txBody>
          <a:bodyPr/>
          <a:lstStyle/>
          <a:p>
            <a:r>
              <a:rPr lang="el-GR" dirty="0" smtClean="0"/>
              <a:t>Βασικές Έννοιες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84" y="1481748"/>
            <a:ext cx="11613662" cy="513006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Γράφος Γνώσης/</a:t>
            </a:r>
            <a:r>
              <a:rPr lang="en-US" dirty="0" smtClean="0">
                <a:solidFill>
                  <a:srgbClr val="FF0000"/>
                </a:solidFill>
              </a:rPr>
              <a:t>Knowledge Graph: </a:t>
            </a:r>
            <a:r>
              <a:rPr lang="el-GR" dirty="0" smtClean="0"/>
              <a:t>Δίκτυο/Γράφος </a:t>
            </a:r>
            <a:r>
              <a:rPr lang="el-GR" dirty="0" smtClean="0"/>
              <a:t>που περιέχει οντότητες και οπτικοποιεί τις σχέσεις μεταξύ </a:t>
            </a:r>
            <a:r>
              <a:rPr lang="el-GR" dirty="0" smtClean="0"/>
              <a:t>τους </a:t>
            </a:r>
            <a:r>
              <a:rPr lang="el-GR" dirty="0" smtClean="0"/>
              <a:t>(</a:t>
            </a:r>
            <a:r>
              <a:rPr lang="en-US" dirty="0"/>
              <a:t>e.g. Google Knowledge Graph, </a:t>
            </a:r>
            <a:r>
              <a:rPr lang="en-US" dirty="0" err="1"/>
              <a:t>Dbpedia</a:t>
            </a:r>
            <a:r>
              <a:rPr lang="en-US" dirty="0"/>
              <a:t> and more</a:t>
            </a:r>
            <a:r>
              <a:rPr lang="en-US" dirty="0" smtClean="0"/>
              <a:t>…).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l-GR" dirty="0" err="1" smtClean="0">
                <a:solidFill>
                  <a:srgbClr val="FF0000"/>
                </a:solidFill>
              </a:rPr>
              <a:t>Τριπλέτα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RDF/RDF </a:t>
            </a:r>
            <a:r>
              <a:rPr lang="en-US" dirty="0">
                <a:solidFill>
                  <a:srgbClr val="FF0000"/>
                </a:solidFill>
              </a:rPr>
              <a:t>Triple: </a:t>
            </a:r>
            <a:r>
              <a:rPr lang="el-GR" dirty="0" smtClean="0"/>
              <a:t>Σύνολο από 3 οντότητες, σε μορφή Υποκείμενο-Ρήμα-Αντικείμενο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RDF Database: </a:t>
            </a:r>
            <a:r>
              <a:rPr lang="el-GR" dirty="0" smtClean="0"/>
              <a:t>Βάση δεδομένων που αποθηκεύει τις τριπλέτες ενός γράφου γνώσης.</a:t>
            </a:r>
            <a:endParaRPr lang="en-US" dirty="0" smtClean="0"/>
          </a:p>
          <a:p>
            <a:pPr marL="457200" lvl="1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Περιήγηση βάση ομοιότητας/</a:t>
            </a:r>
            <a:r>
              <a:rPr lang="en-US" dirty="0" smtClean="0">
                <a:solidFill>
                  <a:srgbClr val="FF0000"/>
                </a:solidFill>
              </a:rPr>
              <a:t>Similarity-Based </a:t>
            </a:r>
            <a:r>
              <a:rPr lang="en-US" dirty="0" smtClean="0">
                <a:solidFill>
                  <a:srgbClr val="FF0000"/>
                </a:solidFill>
              </a:rPr>
              <a:t>Browsing (SBB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l-GR" dirty="0" smtClean="0"/>
              <a:t>Μέθοδος περιήγησης που βασίζεται στην σημασιολογική ομοιότητα δύο οντοτήτων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Επεξεργασία Φυσικής Γλώσσας/</a:t>
            </a:r>
            <a:r>
              <a:rPr lang="en-US" dirty="0" smtClean="0">
                <a:solidFill>
                  <a:srgbClr val="FF0000"/>
                </a:solidFill>
              </a:rPr>
              <a:t>Natural </a:t>
            </a:r>
            <a:r>
              <a:rPr lang="en-US" dirty="0">
                <a:solidFill>
                  <a:srgbClr val="FF0000"/>
                </a:solidFill>
              </a:rPr>
              <a:t>Language Processing (</a:t>
            </a:r>
            <a:r>
              <a:rPr lang="en-US" dirty="0" smtClean="0">
                <a:solidFill>
                  <a:srgbClr val="FF0000"/>
                </a:solidFill>
              </a:rPr>
              <a:t>NLP):</a:t>
            </a:r>
            <a:r>
              <a:rPr lang="el-GR" dirty="0" smtClean="0"/>
              <a:t> Ο κλάδος της τεχνίτης νοημοσύνης που εξετάζει τρόπους για να κάνει τους υπολογιστές να καταλαβαίνουν σημασιολογικά κείμενο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e.g. Speech Recognition, Sentiment analysis</a:t>
            </a:r>
            <a:r>
              <a:rPr lang="el-GR" dirty="0"/>
              <a:t>, </a:t>
            </a:r>
            <a:r>
              <a:rPr lang="en-US" dirty="0"/>
              <a:t>Spam identification</a:t>
            </a:r>
            <a:r>
              <a:rPr lang="en-US" dirty="0" smtClean="0"/>
              <a:t>).</a:t>
            </a:r>
            <a:endParaRPr lang="en-US" dirty="0"/>
          </a:p>
          <a:p>
            <a:pPr lvl="2"/>
            <a:r>
              <a:rPr lang="el-GR" sz="1800" dirty="0" smtClean="0">
                <a:solidFill>
                  <a:srgbClr val="FF0000"/>
                </a:solidFill>
              </a:rPr>
              <a:t>Διανύσματα λέξεων/</a:t>
            </a:r>
            <a:r>
              <a:rPr lang="en-US" sz="1800" dirty="0" smtClean="0">
                <a:solidFill>
                  <a:srgbClr val="FF0000"/>
                </a:solidFill>
              </a:rPr>
              <a:t>Word Embedding:</a:t>
            </a:r>
            <a:r>
              <a:rPr lang="el-GR" sz="1800" dirty="0" smtClean="0">
                <a:solidFill>
                  <a:srgbClr val="FF0000"/>
                </a:solidFill>
              </a:rPr>
              <a:t> </a:t>
            </a:r>
            <a:r>
              <a:rPr lang="el-GR" sz="1800" dirty="0" smtClean="0"/>
              <a:t>Η διαδικασία αντιστοίχισης λέξεων σε διανύσματα ενός διανυσματικού χώρου, με σκοπό λέξεις με παρόμοια σημασιολογική σημασία να έχουν και παρόμοια διανύσματα.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941"/>
            <a:ext cx="10515600" cy="1325563"/>
          </a:xfrm>
        </p:spPr>
        <p:txBody>
          <a:bodyPr/>
          <a:lstStyle/>
          <a:p>
            <a:r>
              <a:rPr lang="el-GR" dirty="0" smtClean="0"/>
              <a:t>Κίνητρο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683"/>
          </a:xfrm>
        </p:spPr>
        <p:txBody>
          <a:bodyPr>
            <a:normAutofit/>
          </a:bodyPr>
          <a:lstStyle/>
          <a:p>
            <a:r>
              <a:rPr lang="el-GR" dirty="0" smtClean="0"/>
              <a:t>Υπάρχει κάποιος εύκολος/φιλικός τρόπος να περιηγηθούμε στα δεδομένα μίας βάσης </a:t>
            </a:r>
            <a:r>
              <a:rPr lang="en-US" dirty="0" smtClean="0"/>
              <a:t>RDF?</a:t>
            </a:r>
            <a:endParaRPr lang="en-US" dirty="0"/>
          </a:p>
          <a:p>
            <a:r>
              <a:rPr lang="el-GR" dirty="0" smtClean="0"/>
              <a:t>Υπάρχει λόγος να εξετάσουμε διαφορετικούς τρ</a:t>
            </a:r>
            <a:r>
              <a:rPr lang="el-GR" dirty="0" smtClean="0"/>
              <a:t>όπους ανάκτησης δεδομένων, σε σχέση με τις κλασσικές μεθόδους της ανάκτησης πληροφοριών (</a:t>
            </a:r>
            <a:r>
              <a:rPr lang="en-US" dirty="0" smtClean="0"/>
              <a:t>Information Retrieval, IR)</a:t>
            </a:r>
            <a:r>
              <a:rPr lang="el-GR" dirty="0" smtClean="0"/>
              <a:t>;</a:t>
            </a:r>
            <a:endParaRPr lang="en-US" dirty="0" smtClean="0"/>
          </a:p>
          <a:p>
            <a:r>
              <a:rPr lang="el-GR" dirty="0" smtClean="0"/>
              <a:t>Είναι εφικτό να δημιουργήσουμε λογισμικό που να δουλεύει σε οποιαδήποτε βάση και να προσφέρει </a:t>
            </a:r>
            <a:r>
              <a:rPr lang="en-US" dirty="0" smtClean="0"/>
              <a:t>SBB </a:t>
            </a:r>
            <a:r>
              <a:rPr lang="el-GR" dirty="0" smtClean="0"/>
              <a:t>στα δεδομένα της;</a:t>
            </a:r>
            <a:endParaRPr lang="en-US" dirty="0" smtClean="0"/>
          </a:p>
          <a:p>
            <a:r>
              <a:rPr lang="el-GR" dirty="0" smtClean="0"/>
              <a:t>Ποιος είναι ο καλύτερος τρόπος εφαρμογής και χρήσης του </a:t>
            </a:r>
            <a:r>
              <a:rPr lang="en-US" dirty="0" smtClean="0"/>
              <a:t>SBB? </a:t>
            </a:r>
            <a:r>
              <a:rPr lang="el-GR" dirty="0" smtClean="0"/>
              <a:t>Είναι δυνατόν; Τι πόροι χρειάζονται;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RDFsim</a:t>
            </a:r>
            <a:r>
              <a:rPr lang="en-US" dirty="0" smtClean="0"/>
              <a:t> (</a:t>
            </a:r>
            <a:r>
              <a:rPr lang="el-GR" dirty="0" smtClean="0"/>
              <a:t>και γιατί είναι χρήσιμο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539153"/>
          </a:xfrm>
        </p:spPr>
        <p:txBody>
          <a:bodyPr>
            <a:normAutofit lnSpcReduction="10000"/>
          </a:bodyPr>
          <a:lstStyle/>
          <a:p>
            <a:r>
              <a:rPr lang="el-GR" sz="2200" dirty="0" smtClean="0"/>
              <a:t>Το </a:t>
            </a:r>
            <a:r>
              <a:rPr lang="en-US" sz="2200" dirty="0" smtClean="0"/>
              <a:t>RDFsim </a:t>
            </a:r>
            <a:r>
              <a:rPr lang="el-GR" sz="2200" dirty="0" smtClean="0"/>
              <a:t>είναι μία διαδικτυακή εφαρμογή σχεδιασμένη να προσφέρει ένα περιβάλλον περιήγησης στα δεδομένα μίας βάσης </a:t>
            </a:r>
            <a:r>
              <a:rPr lang="en-US" sz="2200" dirty="0" smtClean="0"/>
              <a:t>RDF.</a:t>
            </a:r>
            <a:endParaRPr lang="en-US" sz="2200" dirty="0" smtClean="0"/>
          </a:p>
          <a:p>
            <a:r>
              <a:rPr lang="el-GR" sz="2200" dirty="0" smtClean="0"/>
              <a:t>Προσφέρει έναν </a:t>
            </a:r>
            <a:r>
              <a:rPr lang="el-GR" sz="2200" dirty="0" err="1" smtClean="0"/>
              <a:t>διαδραστικό</a:t>
            </a:r>
            <a:r>
              <a:rPr lang="el-GR" sz="2200" dirty="0" smtClean="0"/>
              <a:t> τρόπο περιήγησης στις οντότητες μίας βάσης </a:t>
            </a:r>
            <a:r>
              <a:rPr lang="en-US" sz="2200" dirty="0" smtClean="0"/>
              <a:t>RDF, </a:t>
            </a:r>
            <a:r>
              <a:rPr lang="el-GR" sz="2200" dirty="0" smtClean="0"/>
              <a:t>δείχνοντας ποιες οντότητες είναι σημασιολογικά όμοιες σε μία επιλεγμένη οντότητα, ενώ παράλληλα μπορεί να δείχνει και πληροφορίες για αυτή την οντότητα (σελίδα της </a:t>
            </a:r>
            <a:r>
              <a:rPr lang="en-US" sz="2200" dirty="0" err="1" smtClean="0"/>
              <a:t>Wikipedia,Dbpedia</a:t>
            </a:r>
            <a:r>
              <a:rPr lang="el-GR" sz="2200" dirty="0" smtClean="0"/>
              <a:t>, ή ακόμα και τις τριπλέτες που χρησιμοποιήθηκαν).</a:t>
            </a:r>
            <a:endParaRPr lang="en-US" sz="2200" dirty="0" smtClean="0"/>
          </a:p>
          <a:p>
            <a:r>
              <a:rPr lang="el-GR" sz="2200" dirty="0" smtClean="0"/>
              <a:t>Μπορεί να προσαρμοστεί για να λειτουργήσει για οποιαδήποτε </a:t>
            </a:r>
            <a:r>
              <a:rPr lang="en-US" sz="2200" dirty="0" smtClean="0"/>
              <a:t>RDF </a:t>
            </a:r>
            <a:r>
              <a:rPr lang="el-GR" sz="2200" dirty="0" smtClean="0"/>
              <a:t>βάση </a:t>
            </a:r>
            <a:r>
              <a:rPr lang="en-US" sz="2200" dirty="0" smtClean="0"/>
              <a:t>(</a:t>
            </a:r>
            <a:r>
              <a:rPr lang="el-GR" sz="2200" dirty="0" smtClean="0"/>
              <a:t>για την </a:t>
            </a:r>
            <a:r>
              <a:rPr lang="en-US" sz="2200" dirty="0" smtClean="0"/>
              <a:t>demo </a:t>
            </a:r>
            <a:r>
              <a:rPr lang="el-GR" sz="2200" dirty="0" smtClean="0"/>
              <a:t>έκδοση, χρησιμοποιούμε την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)</a:t>
            </a:r>
            <a:endParaRPr lang="en-US" sz="2200" dirty="0" smtClean="0"/>
          </a:p>
          <a:p>
            <a:r>
              <a:rPr lang="el-GR" sz="2200" dirty="0" smtClean="0"/>
              <a:t>Για κάθε ρύθμιση/βάση, προ-υπολογίζει/αποθηκεύει τα δεδομένα μία μόνο φορά, κι έτσι μπορεί να τρέξει ακόμα και σε απλά μηχανήματα, με την προϋπόθεση ότι έχει τα δεδομένα εκεί.</a:t>
            </a:r>
            <a:endParaRPr lang="en-US" sz="2200" dirty="0" smtClean="0"/>
          </a:p>
          <a:p>
            <a:r>
              <a:rPr lang="el-GR" sz="2200" dirty="0" smtClean="0"/>
              <a:t>Είναι ανεξάρτητο από την μέθοδο που βρίσκει τις όμοιες οντότητες, επομένως μπορεί εύκολα να </a:t>
            </a:r>
            <a:r>
              <a:rPr lang="el-GR" sz="2200" dirty="0" err="1" smtClean="0"/>
              <a:t>παραμετροποιηθεί</a:t>
            </a:r>
            <a:r>
              <a:rPr lang="el-GR" sz="2200" dirty="0" smtClean="0"/>
              <a:t> και να αναβαθμιστεί. </a:t>
            </a:r>
            <a:endParaRPr lang="en-US" sz="2200" dirty="0" smtClean="0"/>
          </a:p>
          <a:p>
            <a:r>
              <a:rPr lang="el-GR" sz="2200" dirty="0" smtClean="0"/>
              <a:t>Εκμεταλλεύεται την καινούργια τάση παραγωγής </a:t>
            </a:r>
            <a:r>
              <a:rPr lang="en-US" sz="2200" dirty="0" err="1" smtClean="0"/>
              <a:t>embeddings</a:t>
            </a:r>
            <a:r>
              <a:rPr lang="en-US" sz="2200" dirty="0" smtClean="0"/>
              <a:t> </a:t>
            </a:r>
            <a:r>
              <a:rPr lang="el-GR" sz="2200" dirty="0" smtClean="0"/>
              <a:t>σε έναν </a:t>
            </a:r>
            <a:r>
              <a:rPr lang="el-GR" sz="2200" dirty="0" err="1" smtClean="0"/>
              <a:t>γράφο</a:t>
            </a:r>
            <a:r>
              <a:rPr lang="el-GR" sz="2200" dirty="0" smtClean="0"/>
              <a:t> γνώσης</a:t>
            </a:r>
            <a:endParaRPr lang="el-GR" sz="2200" dirty="0" smtClean="0"/>
          </a:p>
          <a:p>
            <a:r>
              <a:rPr lang="el-GR" sz="2200" dirty="0" smtClean="0">
                <a:solidFill>
                  <a:srgbClr val="FF0000"/>
                </a:solidFill>
              </a:rPr>
              <a:t>ΣΗΜΑΝΤΙΚΟ: </a:t>
            </a:r>
            <a:r>
              <a:rPr lang="en-US" sz="2200" dirty="0" smtClean="0">
                <a:solidFill>
                  <a:srgbClr val="FF0000"/>
                </a:solidFill>
              </a:rPr>
              <a:t>To RDFsim </a:t>
            </a:r>
            <a:r>
              <a:rPr lang="el-GR" sz="2200" dirty="0" smtClean="0">
                <a:solidFill>
                  <a:srgbClr val="FF0000"/>
                </a:solidFill>
              </a:rPr>
              <a:t>δεν είναι μία κλασική μηχανή αναζήτησης – Δεν προσφέρει περιήγηση σε ιστοσελίδες, </a:t>
            </a:r>
            <a:r>
              <a:rPr lang="el-GR" sz="2200" dirty="0" smtClean="0"/>
              <a:t>αλλά σε πληροφορίες/οντότητες της βάσης.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08"/>
            <a:ext cx="10515600" cy="817685"/>
          </a:xfrm>
        </p:spPr>
        <p:txBody>
          <a:bodyPr>
            <a:normAutofit/>
          </a:bodyPr>
          <a:lstStyle/>
          <a:p>
            <a:r>
              <a:rPr lang="el-GR" sz="3600" dirty="0" smtClean="0"/>
              <a:t>Πως λειτουργεί (Γενικά)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924"/>
            <a:ext cx="10515600" cy="5885229"/>
          </a:xfrm>
        </p:spPr>
        <p:txBody>
          <a:bodyPr>
            <a:noAutofit/>
          </a:bodyPr>
          <a:lstStyle/>
          <a:p>
            <a:r>
              <a:rPr lang="el-GR" sz="1800" dirty="0" smtClean="0"/>
              <a:t>Δέχεται αρχικά τις πληροφορίες μίας </a:t>
            </a:r>
            <a:r>
              <a:rPr lang="en-US" sz="1800" dirty="0" smtClean="0"/>
              <a:t>RDF </a:t>
            </a:r>
            <a:r>
              <a:rPr lang="el-GR" sz="1800" dirty="0" smtClean="0"/>
              <a:t>βάσης, και κατεβάζει/αποθηκεύει τα δεδομένα της σε </a:t>
            </a:r>
            <a:r>
              <a:rPr lang="en-US" sz="1800" dirty="0" smtClean="0"/>
              <a:t>N-triple </a:t>
            </a:r>
            <a:r>
              <a:rPr lang="el-GR" sz="1800" dirty="0" smtClean="0"/>
              <a:t>μορφή, δηλαδή ένα αρχείο με μία </a:t>
            </a:r>
            <a:r>
              <a:rPr lang="el-GR" sz="1800" dirty="0" err="1" smtClean="0"/>
              <a:t>τριπλέτα</a:t>
            </a:r>
            <a:r>
              <a:rPr lang="el-GR" sz="1800" dirty="0"/>
              <a:t> </a:t>
            </a:r>
            <a:r>
              <a:rPr lang="el-GR" sz="1800" dirty="0" smtClean="0"/>
              <a:t>ανά </a:t>
            </a:r>
            <a:r>
              <a:rPr lang="el-GR" sz="1800" dirty="0" smtClean="0"/>
              <a:t>γραμμή.</a:t>
            </a:r>
          </a:p>
          <a:p>
            <a:r>
              <a:rPr lang="el-GR" sz="1800" dirty="0" smtClean="0"/>
              <a:t>Χρησιμοποιεί </a:t>
            </a:r>
            <a:r>
              <a:rPr lang="en-US" sz="1800" dirty="0" smtClean="0"/>
              <a:t>NLP </a:t>
            </a:r>
            <a:r>
              <a:rPr lang="el-GR" sz="1800" dirty="0" smtClean="0"/>
              <a:t>βιβλιοθήκες για να παράγει τα διανύσματα (</a:t>
            </a:r>
            <a:r>
              <a:rPr lang="en-US" sz="1800" dirty="0" smtClean="0"/>
              <a:t>w2v, </a:t>
            </a:r>
            <a:r>
              <a:rPr lang="en-US" sz="1800" dirty="0" err="1" smtClean="0"/>
              <a:t>bert</a:t>
            </a:r>
            <a:r>
              <a:rPr lang="en-US" sz="1800" dirty="0" smtClean="0"/>
              <a:t>)</a:t>
            </a:r>
            <a:r>
              <a:rPr lang="el-GR" sz="1800" dirty="0" smtClean="0"/>
              <a:t>. Η βιβλιοθήκη χρησιμοποιεί το αρχείο τον </a:t>
            </a:r>
            <a:r>
              <a:rPr lang="el-GR" sz="1800" dirty="0" err="1" smtClean="0"/>
              <a:t>τριπλετών</a:t>
            </a:r>
            <a:r>
              <a:rPr lang="el-GR" sz="1800" dirty="0" smtClean="0"/>
              <a:t> και παράγει ένα αρχείο που περιέχει τις διανυσματικές αναπαραστάσεις των οντοτήτων σε έναν πολυδιάστατο χώρο. Έτσι, κάθε λέξη</a:t>
            </a:r>
            <a:r>
              <a:rPr lang="en-US" sz="1800" dirty="0" smtClean="0"/>
              <a:t> </a:t>
            </a:r>
            <a:r>
              <a:rPr lang="el-GR" sz="1800" dirty="0" smtClean="0"/>
              <a:t>αντιστοιχίζεται σε ένα διάνυσμα, βάση της σημασίας της (το φροντίζει η βιβλιοθήκη). </a:t>
            </a:r>
          </a:p>
          <a:p>
            <a:r>
              <a:rPr lang="el-GR" sz="1800" dirty="0" smtClean="0"/>
              <a:t>Εφόσον αυτές οι βιβλιοθήκες χρησιμοποιούν </a:t>
            </a:r>
            <a:r>
              <a:rPr lang="en-US" sz="1800" dirty="0" smtClean="0"/>
              <a:t>pre-trained </a:t>
            </a:r>
            <a:r>
              <a:rPr lang="el-GR" sz="1800" dirty="0" err="1" smtClean="0"/>
              <a:t>νευρωνικά</a:t>
            </a:r>
            <a:r>
              <a:rPr lang="el-GR" sz="1800" dirty="0" smtClean="0"/>
              <a:t> δίκτυα, περιμένουμε πως βάση της σημασίας των οντοτ</a:t>
            </a:r>
            <a:r>
              <a:rPr lang="el-GR" sz="1800" dirty="0" smtClean="0"/>
              <a:t>ήτων (που προκύπτει από τις τριπλέτες), όμοιες σημασιολογικά οντότητες θα είναι πιο κοντά στον διανυσματικό χώρο. Πχ αν είχαμε τις τριπλέτες: </a:t>
            </a:r>
            <a:r>
              <a:rPr lang="en-US" sz="1800" dirty="0" err="1" smtClean="0"/>
              <a:t>Aristotle,type,Philosopher</a:t>
            </a:r>
            <a:r>
              <a:rPr lang="en-US" sz="1800" dirty="0" smtClean="0"/>
              <a:t> </a:t>
            </a:r>
            <a:r>
              <a:rPr lang="en-US" sz="1800" dirty="0" err="1" smtClean="0"/>
              <a:t>Socrates,type,Philosopher</a:t>
            </a:r>
            <a:r>
              <a:rPr lang="en-US" sz="1800" dirty="0"/>
              <a:t> </a:t>
            </a:r>
            <a:r>
              <a:rPr lang="en-US" sz="1800" dirty="0" err="1" smtClean="0"/>
              <a:t>Inception,type,Movie</a:t>
            </a:r>
            <a:r>
              <a:rPr lang="en-US" sz="1800" dirty="0"/>
              <a:t> </a:t>
            </a:r>
            <a:r>
              <a:rPr lang="en-US" sz="1800" dirty="0" smtClean="0"/>
              <a:t>, </a:t>
            </a:r>
            <a:r>
              <a:rPr lang="el-GR" sz="1800" dirty="0" smtClean="0"/>
              <a:t>αναμένουμε τον Αριστοτέλη να είναι πιο κοντά στον Σωκράτη παρά στο </a:t>
            </a:r>
            <a:r>
              <a:rPr lang="en-US" sz="1800" dirty="0" smtClean="0"/>
              <a:t>Inception</a:t>
            </a:r>
            <a:r>
              <a:rPr lang="el-GR" sz="1800" dirty="0" smtClean="0"/>
              <a:t>.</a:t>
            </a:r>
            <a:endParaRPr lang="el-GR" sz="1800" dirty="0" smtClean="0"/>
          </a:p>
          <a:p>
            <a:r>
              <a:rPr lang="el-GR" sz="1800" dirty="0" smtClean="0"/>
              <a:t>Με αυτόν τον τρόπο μπορούμε να βρούμε τις Κ πιο κοντινές σημασιολογικά οντότητες μίας επιλεγμένης οντότητας, απλά παίρνοντας τα Κ πιο κοντινά της διανύσματα στον πολυδιάστατο διανυσματικό χώρο που δημιουργούμε.</a:t>
            </a:r>
          </a:p>
          <a:p>
            <a:r>
              <a:rPr lang="el-GR" sz="1800" dirty="0" smtClean="0"/>
              <a:t>Η παραπάνω διαδικασία είναι αρκετό να γίνει </a:t>
            </a:r>
            <a:r>
              <a:rPr lang="el-GR" sz="1800" b="1" dirty="0" smtClean="0"/>
              <a:t>μόνο μία φορά για κάθε βάση</a:t>
            </a:r>
            <a:r>
              <a:rPr lang="el-GR" sz="1800" dirty="0" smtClean="0"/>
              <a:t>, καθώς μπορούμε να αποθηκεύσουμε τις οντότητες και τις Κ όμοιες τους σε ένα αρχείο συγκεκριμένης μορφής, και να το επαναχρησιμοποιούμε.</a:t>
            </a:r>
          </a:p>
          <a:p>
            <a:r>
              <a:rPr lang="el-GR" sz="1800" dirty="0" smtClean="0"/>
              <a:t>Συγκεκριμένα: Το </a:t>
            </a:r>
            <a:r>
              <a:rPr lang="en-US" sz="1800" dirty="0" smtClean="0"/>
              <a:t>RDFsim </a:t>
            </a:r>
            <a:r>
              <a:rPr lang="el-GR" sz="1800" dirty="0" smtClean="0"/>
              <a:t>έχει ένα δικό του σύστημα δημιουργίας/αποθήκευσης/προσπέλασης αρχείων, τ</a:t>
            </a:r>
            <a:r>
              <a:rPr lang="en-US" sz="1800" dirty="0" smtClean="0"/>
              <a:t>o </a:t>
            </a:r>
            <a:r>
              <a:rPr lang="el-GR" sz="1800" dirty="0" smtClean="0"/>
              <a:t>οποίο κράτα τις οντότητες και ότι άλλη πληροφορία χρειάζεται σε μία καθορισμένη μορφή.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532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19"/>
            <a:ext cx="10515600" cy="689952"/>
          </a:xfrm>
        </p:spPr>
        <p:txBody>
          <a:bodyPr>
            <a:normAutofit/>
          </a:bodyPr>
          <a:lstStyle/>
          <a:p>
            <a:r>
              <a:rPr lang="el-GR" sz="3600" dirty="0" smtClean="0"/>
              <a:t>Παράδειγμα</a:t>
            </a:r>
            <a:r>
              <a:rPr lang="en-US" sz="3600" dirty="0" smtClean="0"/>
              <a:t> </a:t>
            </a:r>
            <a:r>
              <a:rPr lang="en-US" sz="3600" dirty="0" smtClean="0"/>
              <a:t>(UI and functions)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993879" y="329745"/>
            <a:ext cx="456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Dataset: ~40k triples of philosophers from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98" y="1350795"/>
            <a:ext cx="3972916" cy="170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3" y="3965331"/>
            <a:ext cx="3063248" cy="26514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95282" y="2327298"/>
            <a:ext cx="560205" cy="138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7" y="924639"/>
            <a:ext cx="3463335" cy="248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04" y="924639"/>
            <a:ext cx="3488242" cy="2309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39" y="3926581"/>
            <a:ext cx="4426458" cy="23461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473238">
            <a:off x="2811916" y="3563185"/>
            <a:ext cx="3090013" cy="126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93879" y="2342662"/>
            <a:ext cx="887125" cy="1227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30168">
            <a:off x="5850460" y="3330324"/>
            <a:ext cx="1979909" cy="1427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4086" y="6088078"/>
            <a:ext cx="21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this at: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719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Πλαίσιο</vt:lpstr>
      <vt:lpstr>Βασικές Έννοιες</vt:lpstr>
      <vt:lpstr>Κίνητρο</vt:lpstr>
      <vt:lpstr>Τι είναι το RDFsim (και γιατί είναι χρήσιμο)?</vt:lpstr>
      <vt:lpstr>Πως λειτουργεί (Γενικά)</vt:lpstr>
      <vt:lpstr>Παράδειγμα (UI and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Manos Chatzakis</dc:creator>
  <cp:lastModifiedBy>Manos Chatzakis</cp:lastModifiedBy>
  <cp:revision>44</cp:revision>
  <dcterms:created xsi:type="dcterms:W3CDTF">2021-07-26T13:41:13Z</dcterms:created>
  <dcterms:modified xsi:type="dcterms:W3CDTF">2021-07-29T09:57:58Z</dcterms:modified>
</cp:coreProperties>
</file>